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34"/>
  </p:notesMasterIdLst>
  <p:handoutMasterIdLst>
    <p:handoutMasterId r:id="rId35"/>
  </p:handoutMasterIdLst>
  <p:sldIdLst>
    <p:sldId id="256" r:id="rId5"/>
    <p:sldId id="342" r:id="rId6"/>
    <p:sldId id="413" r:id="rId7"/>
    <p:sldId id="448" r:id="rId8"/>
    <p:sldId id="449" r:id="rId9"/>
    <p:sldId id="450" r:id="rId10"/>
    <p:sldId id="451" r:id="rId11"/>
    <p:sldId id="452" r:id="rId12"/>
    <p:sldId id="453" r:id="rId13"/>
    <p:sldId id="388" r:id="rId14"/>
    <p:sldId id="470" r:id="rId15"/>
    <p:sldId id="484" r:id="rId16"/>
    <p:sldId id="483" r:id="rId17"/>
    <p:sldId id="485" r:id="rId18"/>
    <p:sldId id="486" r:id="rId19"/>
    <p:sldId id="482" r:id="rId20"/>
    <p:sldId id="472" r:id="rId21"/>
    <p:sldId id="473" r:id="rId22"/>
    <p:sldId id="474" r:id="rId23"/>
    <p:sldId id="487" r:id="rId24"/>
    <p:sldId id="488" r:id="rId25"/>
    <p:sldId id="475" r:id="rId26"/>
    <p:sldId id="476" r:id="rId27"/>
    <p:sldId id="477" r:id="rId28"/>
    <p:sldId id="478" r:id="rId29"/>
    <p:sldId id="479" r:id="rId30"/>
    <p:sldId id="480" r:id="rId31"/>
    <p:sldId id="481" r:id="rId32"/>
    <p:sldId id="269" r:id="rId33"/>
  </p:sldIdLst>
  <p:sldSz cx="12198350" cy="6858000"/>
  <p:notesSz cx="6858000" cy="9144000"/>
  <p:embeddedFontLst>
    <p:embeddedFont>
      <p:font typeface="Calibri" panose="020F0502020204030204" pitchFamily="34" charset="0"/>
      <p:regular r:id="rId36"/>
      <p:bold r:id="rId37"/>
      <p:italic r:id="rId38"/>
      <p:boldItalic r:id="rId39"/>
    </p:embeddedFont>
    <p:embeddedFont>
      <p:font typeface="Georgia" panose="02040502050405020303" pitchFamily="18" charset="0"/>
      <p:regular r:id="rId40"/>
      <p:bold r:id="rId41"/>
      <p:italic r:id="rId42"/>
      <p:boldItalic r:id="rId43"/>
    </p:embeddedFont>
    <p:embeddedFont>
      <p:font typeface="Minion" panose="02000503070000020003" pitchFamily="2" charset="0"/>
      <p:regular r:id="rId44"/>
      <p:bold r:id="rId45"/>
      <p:italic r:id="rId46"/>
      <p:boldItalic r:id="rId47"/>
    </p:embeddedFont>
  </p:embeddedFontLst>
  <p:custDataLst>
    <p:tags r:id="rId48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58" autoAdjust="0"/>
    <p:restoredTop sz="94660"/>
  </p:normalViewPr>
  <p:slideViewPr>
    <p:cSldViewPr>
      <p:cViewPr varScale="1">
        <p:scale>
          <a:sx n="116" d="100"/>
          <a:sy n="116" d="100"/>
        </p:scale>
        <p:origin x="400" y="104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font" Target="fonts/font4.fntdata"/><Relationship Id="rId21" Type="http://schemas.openxmlformats.org/officeDocument/2006/relationships/slide" Target="slides/slide17.xml"/><Relationship Id="rId34" Type="http://schemas.openxmlformats.org/officeDocument/2006/relationships/notesMaster" Target="notesMasters/notesMaster1.xml"/><Relationship Id="rId42" Type="http://schemas.openxmlformats.org/officeDocument/2006/relationships/font" Target="fonts/font7.fntdata"/><Relationship Id="rId47" Type="http://schemas.openxmlformats.org/officeDocument/2006/relationships/font" Target="fonts/font12.fntdata"/><Relationship Id="rId50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font" Target="fonts/font2.fntdata"/><Relationship Id="rId40" Type="http://schemas.openxmlformats.org/officeDocument/2006/relationships/font" Target="fonts/font5.fntdata"/><Relationship Id="rId45" Type="http://schemas.openxmlformats.org/officeDocument/2006/relationships/font" Target="fonts/font10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font" Target="fonts/font1.fntdata"/><Relationship Id="rId49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font" Target="fonts/font9.fntdata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handoutMaster" Target="handoutMasters/handoutMaster1.xml"/><Relationship Id="rId43" Type="http://schemas.openxmlformats.org/officeDocument/2006/relationships/font" Target="fonts/font8.fntdata"/><Relationship Id="rId48" Type="http://schemas.openxmlformats.org/officeDocument/2006/relationships/tags" Target="tags/tag1.xml"/><Relationship Id="rId8" Type="http://schemas.openxmlformats.org/officeDocument/2006/relationships/slide" Target="slides/slide4.xml"/><Relationship Id="rId51" Type="http://schemas.openxmlformats.org/officeDocument/2006/relationships/theme" Target="theme/theme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font" Target="fonts/font3.fntdata"/><Relationship Id="rId46" Type="http://schemas.openxmlformats.org/officeDocument/2006/relationships/font" Target="fonts/font11.fntdata"/><Relationship Id="rId20" Type="http://schemas.openxmlformats.org/officeDocument/2006/relationships/slide" Target="slides/slide16.xml"/><Relationship Id="rId41" Type="http://schemas.openxmlformats.org/officeDocument/2006/relationships/font" Target="fonts/font6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en-US" b="0" dirty="0"/>
            <a:t>Pricing Revenue Management Tools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nl-NL" b="0"/>
            <a:t>Price discrimination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nl-NL" b="0"/>
            <a:t>Dynamic pricing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nl-NL" b="0"/>
            <a:t>Lowest price guarantee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nl-NL" b="0"/>
            <a:t>Price presentation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nl-NL" b="0"/>
            <a:t>Price parity</a:t>
          </a:r>
          <a:endParaRPr lang="en-US" dirty="0"/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en-US" b="0" dirty="0"/>
            <a:t>Pricing Revenue Management Tools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nl-NL" b="0"/>
            <a:t>Price discrimination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nl-NL" b="0"/>
            <a:t>Dynamic pricing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nl-NL" b="0"/>
            <a:t>Lowest price guarantee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nl-NL" b="0"/>
            <a:t>Price presentation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nl-NL" b="0"/>
            <a:t>Price parity</a:t>
          </a:r>
          <a:endParaRPr lang="en-US" dirty="0"/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en-US" b="0" dirty="0"/>
            <a:t>Pricing Revenue Management Tools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nl-NL" b="0"/>
            <a:t>Price discrimination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nl-NL" b="0"/>
            <a:t>Dynamic pricing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nl-NL" b="0"/>
            <a:t>Lowest price guarantee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nl-NL" b="0"/>
            <a:t>Price presentation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nl-NL" b="0"/>
            <a:t>Price parity</a:t>
          </a:r>
          <a:endParaRPr lang="en-US" dirty="0"/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en-US" b="0" dirty="0"/>
            <a:t>Pricing Revenue Management Tools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nl-NL" b="0"/>
            <a:t>Price discrimination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nl-NL" b="0"/>
            <a:t>Dynamic pricing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nl-NL" b="0"/>
            <a:t>Lowest price guarantee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nl-NL" b="0"/>
            <a:t>Price presentation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nl-NL" b="0"/>
            <a:t>Price parity</a:t>
          </a:r>
          <a:endParaRPr lang="en-US" dirty="0"/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en-US" b="0" dirty="0"/>
            <a:t>Pricing Revenue Management Tools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nl-NL" b="0"/>
            <a:t>Price discrimination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nl-NL" b="0"/>
            <a:t>Dynamic pricing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nl-NL" b="0"/>
            <a:t>Lowest price guarantee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nl-NL" b="0"/>
            <a:t>Price presentation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nl-NL" b="0"/>
            <a:t>Price parity</a:t>
          </a:r>
          <a:endParaRPr lang="en-US" dirty="0"/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en-US" b="0" dirty="0"/>
            <a:t>Pricing Revenue Management Tools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nl-NL" b="0"/>
            <a:t>Price discrimination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nl-NL" b="0"/>
            <a:t>Dynamic pricing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nl-NL" b="0"/>
            <a:t>Lowest price guarantee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nl-NL" b="0"/>
            <a:t>Price presentation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nl-NL" b="0"/>
            <a:t>Price parity</a:t>
          </a:r>
          <a:endParaRPr lang="en-US" dirty="0"/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en-US" b="0" dirty="0"/>
            <a:t>Pricing Revenue Management Tools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Capacity Management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 err="1"/>
            <a:t>Overcontracting</a:t>
          </a:r>
          <a:r>
            <a:rPr lang="en-US" dirty="0"/>
            <a:t> and Overbookings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Room Availability Guarantee 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dirty="0"/>
            <a:t>Length- of-Stay Control 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en-US" dirty="0"/>
            <a:t>100% Satisfaction Guarantee </a:t>
          </a:r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en-US" b="0" dirty="0"/>
            <a:t>Pricing Revenue Management Tools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Capacity Management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 err="1"/>
            <a:t>Overcontracting</a:t>
          </a:r>
          <a:r>
            <a:rPr lang="en-US" dirty="0"/>
            <a:t> and Overbookings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Room Availability Guarantee 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dirty="0"/>
            <a:t>Length- of-Stay Control 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en-US" dirty="0"/>
            <a:t>100% Satisfaction Guarantee </a:t>
          </a:r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en-US" b="0" dirty="0"/>
            <a:t>Pricing Revenue Management Tools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Capacity Management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 err="1"/>
            <a:t>Overcontracting</a:t>
          </a:r>
          <a:r>
            <a:rPr lang="en-US" dirty="0"/>
            <a:t> and Overbookings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Room Availability Guarantee 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dirty="0"/>
            <a:t>Length- of-Stay Control 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en-US" dirty="0"/>
            <a:t>100% Satisfaction Guarantee </a:t>
          </a:r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en-US" b="0" dirty="0"/>
            <a:t>Pricing Revenue Management Tools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Capacity Management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 err="1"/>
            <a:t>Overcontracting</a:t>
          </a:r>
          <a:r>
            <a:rPr lang="en-US" dirty="0"/>
            <a:t> and Overbookings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Room Availability Guarantee 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dirty="0"/>
            <a:t>Length- of-Stay Control 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en-US" dirty="0"/>
            <a:t>100% Satisfaction Guarantee </a:t>
          </a:r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en-US" b="0" dirty="0"/>
            <a:t>Pricing Revenue Management Tools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Capacity Management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 err="1"/>
            <a:t>Overcontracting</a:t>
          </a:r>
          <a:r>
            <a:rPr lang="en-US" dirty="0"/>
            <a:t> and Overbookings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Room Availability Guarantee 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dirty="0"/>
            <a:t>Length- of-Stay Control 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en-US" dirty="0"/>
            <a:t>100% Satisfaction Guarantee </a:t>
          </a:r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en-US" b="0" dirty="0"/>
            <a:t>Pricing Revenue Management Tools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Capacity Management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 err="1"/>
            <a:t>Overcontracting</a:t>
          </a:r>
          <a:r>
            <a:rPr lang="en-US" dirty="0"/>
            <a:t> and Overbookings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Room Availability Guarantee 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dirty="0"/>
            <a:t>Length- of-Stay Control 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en-US" dirty="0"/>
            <a:t>100% Satisfaction Guarantee </a:t>
          </a:r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en-US" b="0" dirty="0"/>
            <a:t>Pricing Revenue Management Tools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Capacity Management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 err="1"/>
            <a:t>Overcontracting</a:t>
          </a:r>
          <a:r>
            <a:rPr lang="en-US" dirty="0"/>
            <a:t> and Overbookings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Room Availability Guarantee 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dirty="0"/>
            <a:t>Length- of-Stay Control 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en-US" dirty="0"/>
            <a:t>100% Satisfaction Guarantee </a:t>
          </a:r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en-US" b="0" dirty="0"/>
            <a:t>Pricing Revenue Management Tools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Capacity Management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 err="1"/>
            <a:t>Overcontracting</a:t>
          </a:r>
          <a:r>
            <a:rPr lang="en-US" dirty="0"/>
            <a:t> and Overbookings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Room Availability Guarantee 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dirty="0"/>
            <a:t>Length- of-Stay Control 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en-US" dirty="0"/>
            <a:t>100% Satisfaction Guarantee </a:t>
          </a:r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en-US" b="0" dirty="0"/>
            <a:t>Pricing Revenue Management Tools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Capacity Management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 err="1"/>
            <a:t>Overcontracting</a:t>
          </a:r>
          <a:r>
            <a:rPr lang="en-US" dirty="0"/>
            <a:t> and Overbookings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Room Availability Guarantee 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dirty="0"/>
            <a:t>Length- of-Stay Control 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en-US" dirty="0"/>
            <a:t>100% Satisfaction Guarantee </a:t>
          </a:r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en-US" b="0" dirty="0"/>
            <a:t>Pricing Revenue Management Tools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Capacity Management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 err="1"/>
            <a:t>Overcontracting</a:t>
          </a:r>
          <a:r>
            <a:rPr lang="en-US" dirty="0"/>
            <a:t> and Overbookings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Room Availability Guarantee 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dirty="0"/>
            <a:t>Length- of-Stay Control 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en-US" dirty="0"/>
            <a:t>100% Satisfaction Guarantee </a:t>
          </a:r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en-US" b="0" dirty="0"/>
            <a:t>Pricing Revenue Management Tools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Capacity Management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 err="1"/>
            <a:t>Overcontracting</a:t>
          </a:r>
          <a:r>
            <a:rPr lang="en-US" dirty="0"/>
            <a:t> and Overbookings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Room Availability Guarantee 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dirty="0"/>
            <a:t>Length- of-Stay Control 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en-US" dirty="0"/>
            <a:t>100% Satisfaction Guarantee </a:t>
          </a:r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en-US" b="0" dirty="0"/>
            <a:t>Pricing Revenue Management Tools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Capacity Management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 err="1"/>
            <a:t>Overcontracting</a:t>
          </a:r>
          <a:r>
            <a:rPr lang="en-US" dirty="0"/>
            <a:t> and Overbookings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Room Availability Guarantee 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dirty="0"/>
            <a:t>Length- of-Stay Control 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en-US" dirty="0"/>
            <a:t>100% Satisfaction Guarantee </a:t>
          </a:r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en-US" b="0" dirty="0"/>
            <a:t>Pricing Revenue Management Tools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Capacity Management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 err="1"/>
            <a:t>Overcontracting</a:t>
          </a:r>
          <a:r>
            <a:rPr lang="en-US" dirty="0"/>
            <a:t> and Overbookings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Room Availability Guarantee 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dirty="0"/>
            <a:t>Length- of-Stay Control 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en-US" dirty="0"/>
            <a:t>100% Satisfaction Guarantee </a:t>
          </a:r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en-US" b="0" dirty="0"/>
            <a:t>Pricing Revenue Management Tools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Capacity Management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 err="1"/>
            <a:t>Overcontracting</a:t>
          </a:r>
          <a:r>
            <a:rPr lang="en-US" dirty="0"/>
            <a:t> and Overbookings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Room Availability Guarantee 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dirty="0"/>
            <a:t>Length- of-Stay Control 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en-US" dirty="0"/>
            <a:t>100% Satisfaction Guarantee </a:t>
          </a:r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en-US" b="0" dirty="0"/>
            <a:t>Pricing Revenue Management Tools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Capacity Management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 err="1"/>
            <a:t>Overcontracting</a:t>
          </a:r>
          <a:r>
            <a:rPr lang="en-US" dirty="0"/>
            <a:t> and Overbookings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Room Availability Guarantee 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dirty="0"/>
            <a:t>Length- of-Stay Control 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en-US" dirty="0"/>
            <a:t>100% Satisfaction Guarantee </a:t>
          </a:r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en-US" b="0" dirty="0"/>
            <a:t>Pricing Revenue Management Tools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Capacity Management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 err="1"/>
            <a:t>Overcontracting</a:t>
          </a:r>
          <a:r>
            <a:rPr lang="en-US" dirty="0"/>
            <a:t> and Overbookings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Room Availability Guarantee 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dirty="0"/>
            <a:t>Length- of-Stay Control 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en-US" dirty="0"/>
            <a:t>100% Satisfaction Guarantee </a:t>
          </a:r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en-US" b="0" dirty="0"/>
            <a:t>Pricing Revenue Management Tools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Capacity Management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 err="1"/>
            <a:t>Overcontracting</a:t>
          </a:r>
          <a:r>
            <a:rPr lang="en-US" dirty="0"/>
            <a:t> and Overbookings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Room Availability Guarantee 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dirty="0"/>
            <a:t>Length- of-Stay Control 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en-US" dirty="0"/>
            <a:t>100% Satisfaction Guarantee </a:t>
          </a:r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570" y="1839745"/>
          <a:ext cx="1113143" cy="111314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0" kern="1200" dirty="0"/>
            <a:t>Pricing Revenue Management Tools</a:t>
          </a:r>
          <a:endParaRPr lang="en-DE" sz="1000" kern="1200" dirty="0"/>
        </a:p>
      </dsp:txBody>
      <dsp:txXfrm>
        <a:off x="1991586" y="2002761"/>
        <a:ext cx="787111" cy="787111"/>
      </dsp:txXfrm>
    </dsp:sp>
    <dsp:sp modelId="{8C189818-31B3-A14C-9F8E-86F8D3516A39}">
      <dsp:nvSpPr>
        <dsp:cNvPr id="0" name=""/>
        <dsp:cNvSpPr/>
      </dsp:nvSpPr>
      <dsp:spPr>
        <a:xfrm rot="16200000">
          <a:off x="2267097" y="1434467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02510" y="1545574"/>
        <a:ext cx="165262" cy="227080"/>
      </dsp:txXfrm>
    </dsp:sp>
    <dsp:sp modelId="{33AE45FE-2802-6A42-ACE8-A7040CED4011}">
      <dsp:nvSpPr>
        <dsp:cNvPr id="0" name=""/>
        <dsp:cNvSpPr/>
      </dsp:nvSpPr>
      <dsp:spPr>
        <a:xfrm>
          <a:off x="1689427" y="2864"/>
          <a:ext cx="1391429" cy="1391429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Price discrimination</a:t>
          </a:r>
          <a:endParaRPr lang="en-DE" sz="1000" kern="1200" dirty="0"/>
        </a:p>
      </dsp:txBody>
      <dsp:txXfrm>
        <a:off x="1893197" y="206634"/>
        <a:ext cx="983889" cy="983889"/>
      </dsp:txXfrm>
    </dsp:sp>
    <dsp:sp modelId="{724178F7-FE35-7B43-B051-717442DEBDBC}">
      <dsp:nvSpPr>
        <dsp:cNvPr id="0" name=""/>
        <dsp:cNvSpPr/>
      </dsp:nvSpPr>
      <dsp:spPr>
        <a:xfrm rot="20520000">
          <a:off x="3001898" y="1968331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003631" y="2054968"/>
        <a:ext cx="165262" cy="227080"/>
      </dsp:txXfrm>
    </dsp:sp>
    <dsp:sp modelId="{2F9AB5B6-8516-954C-929D-9DFBF2DDEBBE}">
      <dsp:nvSpPr>
        <dsp:cNvPr id="0" name=""/>
        <dsp:cNvSpPr/>
      </dsp:nvSpPr>
      <dsp:spPr>
        <a:xfrm>
          <a:off x="3304071" y="1175972"/>
          <a:ext cx="1391429" cy="1391429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Dynamic pricing</a:t>
          </a:r>
          <a:endParaRPr lang="en-DE" sz="1000" kern="1200" dirty="0"/>
        </a:p>
      </dsp:txBody>
      <dsp:txXfrm>
        <a:off x="3507841" y="1379742"/>
        <a:ext cx="983889" cy="983889"/>
      </dsp:txXfrm>
    </dsp:sp>
    <dsp:sp modelId="{46425910-43DE-C24E-828A-319CE20202EA}">
      <dsp:nvSpPr>
        <dsp:cNvPr id="0" name=""/>
        <dsp:cNvSpPr/>
      </dsp:nvSpPr>
      <dsp:spPr>
        <a:xfrm rot="3240000">
          <a:off x="2721229" y="2832141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735827" y="2879185"/>
        <a:ext cx="165262" cy="227080"/>
      </dsp:txXfrm>
    </dsp:sp>
    <dsp:sp modelId="{D22A1B1C-5B96-F148-B268-F21156DF5061}">
      <dsp:nvSpPr>
        <dsp:cNvPr id="0" name=""/>
        <dsp:cNvSpPr/>
      </dsp:nvSpPr>
      <dsp:spPr>
        <a:xfrm>
          <a:off x="2687332" y="3074100"/>
          <a:ext cx="1391429" cy="1391429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Lowest price guarantee</a:t>
          </a:r>
          <a:endParaRPr lang="en-DE" sz="1000" kern="1200" dirty="0"/>
        </a:p>
      </dsp:txBody>
      <dsp:txXfrm>
        <a:off x="2891102" y="3277870"/>
        <a:ext cx="983889" cy="983889"/>
      </dsp:txXfrm>
    </dsp:sp>
    <dsp:sp modelId="{16E317A5-9052-604F-AC96-2C80084197DF}">
      <dsp:nvSpPr>
        <dsp:cNvPr id="0" name=""/>
        <dsp:cNvSpPr/>
      </dsp:nvSpPr>
      <dsp:spPr>
        <a:xfrm rot="7560000">
          <a:off x="1812965" y="2832141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869193" y="2879185"/>
        <a:ext cx="165262" cy="227080"/>
      </dsp:txXfrm>
    </dsp:sp>
    <dsp:sp modelId="{F9F092CB-0D6B-8E43-A8C0-17DA5DF0C5FF}">
      <dsp:nvSpPr>
        <dsp:cNvPr id="0" name=""/>
        <dsp:cNvSpPr/>
      </dsp:nvSpPr>
      <dsp:spPr>
        <a:xfrm>
          <a:off x="691522" y="3074100"/>
          <a:ext cx="1391429" cy="1391429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Price presentation</a:t>
          </a:r>
          <a:endParaRPr lang="en-DE" sz="1000" kern="1200" dirty="0"/>
        </a:p>
      </dsp:txBody>
      <dsp:txXfrm>
        <a:off x="895292" y="3277870"/>
        <a:ext cx="983889" cy="983889"/>
      </dsp:txXfrm>
    </dsp:sp>
    <dsp:sp modelId="{AAEED998-AF9F-1D46-9DF8-EE8C8EFB8C8C}">
      <dsp:nvSpPr>
        <dsp:cNvPr id="0" name=""/>
        <dsp:cNvSpPr/>
      </dsp:nvSpPr>
      <dsp:spPr>
        <a:xfrm rot="11880000">
          <a:off x="1532296" y="1968331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601389" y="2054968"/>
        <a:ext cx="165262" cy="227080"/>
      </dsp:txXfrm>
    </dsp:sp>
    <dsp:sp modelId="{20499351-38D5-464B-AA6F-6236338C0DE3}">
      <dsp:nvSpPr>
        <dsp:cNvPr id="0" name=""/>
        <dsp:cNvSpPr/>
      </dsp:nvSpPr>
      <dsp:spPr>
        <a:xfrm>
          <a:off x="74782" y="1175972"/>
          <a:ext cx="1391429" cy="1391429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Price parity</a:t>
          </a:r>
          <a:endParaRPr lang="en-US" sz="1000" kern="1200" dirty="0"/>
        </a:p>
      </dsp:txBody>
      <dsp:txXfrm>
        <a:off x="278552" y="1379742"/>
        <a:ext cx="983889" cy="98388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570" y="1839745"/>
          <a:ext cx="1113143" cy="111314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0" kern="1200" dirty="0"/>
            <a:t>Pricing Revenue Management Tools</a:t>
          </a:r>
          <a:endParaRPr lang="en-DE" sz="1000" kern="1200" dirty="0"/>
        </a:p>
      </dsp:txBody>
      <dsp:txXfrm>
        <a:off x="1991586" y="2002761"/>
        <a:ext cx="787111" cy="787111"/>
      </dsp:txXfrm>
    </dsp:sp>
    <dsp:sp modelId="{8C189818-31B3-A14C-9F8E-86F8D3516A39}">
      <dsp:nvSpPr>
        <dsp:cNvPr id="0" name=""/>
        <dsp:cNvSpPr/>
      </dsp:nvSpPr>
      <dsp:spPr>
        <a:xfrm rot="16200000">
          <a:off x="2267097" y="1434467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02510" y="1545574"/>
        <a:ext cx="165262" cy="227080"/>
      </dsp:txXfrm>
    </dsp:sp>
    <dsp:sp modelId="{33AE45FE-2802-6A42-ACE8-A7040CED4011}">
      <dsp:nvSpPr>
        <dsp:cNvPr id="0" name=""/>
        <dsp:cNvSpPr/>
      </dsp:nvSpPr>
      <dsp:spPr>
        <a:xfrm>
          <a:off x="1689427" y="2864"/>
          <a:ext cx="1391429" cy="1391429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Price discrimination</a:t>
          </a:r>
          <a:endParaRPr lang="en-DE" sz="1000" kern="1200" dirty="0"/>
        </a:p>
      </dsp:txBody>
      <dsp:txXfrm>
        <a:off x="1893197" y="206634"/>
        <a:ext cx="983889" cy="983889"/>
      </dsp:txXfrm>
    </dsp:sp>
    <dsp:sp modelId="{724178F7-FE35-7B43-B051-717442DEBDBC}">
      <dsp:nvSpPr>
        <dsp:cNvPr id="0" name=""/>
        <dsp:cNvSpPr/>
      </dsp:nvSpPr>
      <dsp:spPr>
        <a:xfrm rot="20520000">
          <a:off x="3001898" y="1968331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003631" y="2054968"/>
        <a:ext cx="165262" cy="227080"/>
      </dsp:txXfrm>
    </dsp:sp>
    <dsp:sp modelId="{2F9AB5B6-8516-954C-929D-9DFBF2DDEBBE}">
      <dsp:nvSpPr>
        <dsp:cNvPr id="0" name=""/>
        <dsp:cNvSpPr/>
      </dsp:nvSpPr>
      <dsp:spPr>
        <a:xfrm>
          <a:off x="3304071" y="1175972"/>
          <a:ext cx="1391429" cy="1391429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Dynamic pricing</a:t>
          </a:r>
          <a:endParaRPr lang="en-DE" sz="1000" kern="1200" dirty="0"/>
        </a:p>
      </dsp:txBody>
      <dsp:txXfrm>
        <a:off x="3507841" y="1379742"/>
        <a:ext cx="983889" cy="983889"/>
      </dsp:txXfrm>
    </dsp:sp>
    <dsp:sp modelId="{46425910-43DE-C24E-828A-319CE20202EA}">
      <dsp:nvSpPr>
        <dsp:cNvPr id="0" name=""/>
        <dsp:cNvSpPr/>
      </dsp:nvSpPr>
      <dsp:spPr>
        <a:xfrm rot="3240000">
          <a:off x="2721229" y="2832141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735827" y="2879185"/>
        <a:ext cx="165262" cy="227080"/>
      </dsp:txXfrm>
    </dsp:sp>
    <dsp:sp modelId="{D22A1B1C-5B96-F148-B268-F21156DF5061}">
      <dsp:nvSpPr>
        <dsp:cNvPr id="0" name=""/>
        <dsp:cNvSpPr/>
      </dsp:nvSpPr>
      <dsp:spPr>
        <a:xfrm>
          <a:off x="2687332" y="3074100"/>
          <a:ext cx="1391429" cy="1391429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Lowest price guarantee</a:t>
          </a:r>
          <a:endParaRPr lang="en-DE" sz="1000" kern="1200" dirty="0"/>
        </a:p>
      </dsp:txBody>
      <dsp:txXfrm>
        <a:off x="2891102" y="3277870"/>
        <a:ext cx="983889" cy="983889"/>
      </dsp:txXfrm>
    </dsp:sp>
    <dsp:sp modelId="{16E317A5-9052-604F-AC96-2C80084197DF}">
      <dsp:nvSpPr>
        <dsp:cNvPr id="0" name=""/>
        <dsp:cNvSpPr/>
      </dsp:nvSpPr>
      <dsp:spPr>
        <a:xfrm rot="7560000">
          <a:off x="1812965" y="2832141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869193" y="2879185"/>
        <a:ext cx="165262" cy="227080"/>
      </dsp:txXfrm>
    </dsp:sp>
    <dsp:sp modelId="{F9F092CB-0D6B-8E43-A8C0-17DA5DF0C5FF}">
      <dsp:nvSpPr>
        <dsp:cNvPr id="0" name=""/>
        <dsp:cNvSpPr/>
      </dsp:nvSpPr>
      <dsp:spPr>
        <a:xfrm>
          <a:off x="691522" y="3074100"/>
          <a:ext cx="1391429" cy="1391429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Price presentation</a:t>
          </a:r>
          <a:endParaRPr lang="en-DE" sz="1000" kern="1200" dirty="0"/>
        </a:p>
      </dsp:txBody>
      <dsp:txXfrm>
        <a:off x="895292" y="3277870"/>
        <a:ext cx="983889" cy="983889"/>
      </dsp:txXfrm>
    </dsp:sp>
    <dsp:sp modelId="{AAEED998-AF9F-1D46-9DF8-EE8C8EFB8C8C}">
      <dsp:nvSpPr>
        <dsp:cNvPr id="0" name=""/>
        <dsp:cNvSpPr/>
      </dsp:nvSpPr>
      <dsp:spPr>
        <a:xfrm rot="11880000">
          <a:off x="1532296" y="1968331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601389" y="2054968"/>
        <a:ext cx="165262" cy="227080"/>
      </dsp:txXfrm>
    </dsp:sp>
    <dsp:sp modelId="{20499351-38D5-464B-AA6F-6236338C0DE3}">
      <dsp:nvSpPr>
        <dsp:cNvPr id="0" name=""/>
        <dsp:cNvSpPr/>
      </dsp:nvSpPr>
      <dsp:spPr>
        <a:xfrm>
          <a:off x="74782" y="1175972"/>
          <a:ext cx="1391429" cy="1391429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Price parity</a:t>
          </a:r>
          <a:endParaRPr lang="en-US" sz="1000" kern="1200" dirty="0"/>
        </a:p>
      </dsp:txBody>
      <dsp:txXfrm>
        <a:off x="278552" y="1379742"/>
        <a:ext cx="983889" cy="98388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570" y="1839745"/>
          <a:ext cx="1113143" cy="111314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0" kern="1200" dirty="0"/>
            <a:t>Pricing Revenue Management Tools</a:t>
          </a:r>
          <a:endParaRPr lang="en-DE" sz="1000" kern="1200" dirty="0"/>
        </a:p>
      </dsp:txBody>
      <dsp:txXfrm>
        <a:off x="1991586" y="2002761"/>
        <a:ext cx="787111" cy="787111"/>
      </dsp:txXfrm>
    </dsp:sp>
    <dsp:sp modelId="{8C189818-31B3-A14C-9F8E-86F8D3516A39}">
      <dsp:nvSpPr>
        <dsp:cNvPr id="0" name=""/>
        <dsp:cNvSpPr/>
      </dsp:nvSpPr>
      <dsp:spPr>
        <a:xfrm rot="16200000">
          <a:off x="2267097" y="1434467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02510" y="1545574"/>
        <a:ext cx="165262" cy="227080"/>
      </dsp:txXfrm>
    </dsp:sp>
    <dsp:sp modelId="{33AE45FE-2802-6A42-ACE8-A7040CED4011}">
      <dsp:nvSpPr>
        <dsp:cNvPr id="0" name=""/>
        <dsp:cNvSpPr/>
      </dsp:nvSpPr>
      <dsp:spPr>
        <a:xfrm>
          <a:off x="1689427" y="2864"/>
          <a:ext cx="1391429" cy="1391429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Price discrimination</a:t>
          </a:r>
          <a:endParaRPr lang="en-DE" sz="1000" kern="1200" dirty="0"/>
        </a:p>
      </dsp:txBody>
      <dsp:txXfrm>
        <a:off x="1893197" y="206634"/>
        <a:ext cx="983889" cy="983889"/>
      </dsp:txXfrm>
    </dsp:sp>
    <dsp:sp modelId="{724178F7-FE35-7B43-B051-717442DEBDBC}">
      <dsp:nvSpPr>
        <dsp:cNvPr id="0" name=""/>
        <dsp:cNvSpPr/>
      </dsp:nvSpPr>
      <dsp:spPr>
        <a:xfrm rot="20520000">
          <a:off x="3001898" y="1968331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003631" y="2054968"/>
        <a:ext cx="165262" cy="227080"/>
      </dsp:txXfrm>
    </dsp:sp>
    <dsp:sp modelId="{2F9AB5B6-8516-954C-929D-9DFBF2DDEBBE}">
      <dsp:nvSpPr>
        <dsp:cNvPr id="0" name=""/>
        <dsp:cNvSpPr/>
      </dsp:nvSpPr>
      <dsp:spPr>
        <a:xfrm>
          <a:off x="3304071" y="1175972"/>
          <a:ext cx="1391429" cy="1391429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Dynamic pricing</a:t>
          </a:r>
          <a:endParaRPr lang="en-DE" sz="1000" kern="1200" dirty="0"/>
        </a:p>
      </dsp:txBody>
      <dsp:txXfrm>
        <a:off x="3507841" y="1379742"/>
        <a:ext cx="983889" cy="983889"/>
      </dsp:txXfrm>
    </dsp:sp>
    <dsp:sp modelId="{46425910-43DE-C24E-828A-319CE20202EA}">
      <dsp:nvSpPr>
        <dsp:cNvPr id="0" name=""/>
        <dsp:cNvSpPr/>
      </dsp:nvSpPr>
      <dsp:spPr>
        <a:xfrm rot="3240000">
          <a:off x="2721229" y="2832141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735827" y="2879185"/>
        <a:ext cx="165262" cy="227080"/>
      </dsp:txXfrm>
    </dsp:sp>
    <dsp:sp modelId="{D22A1B1C-5B96-F148-B268-F21156DF5061}">
      <dsp:nvSpPr>
        <dsp:cNvPr id="0" name=""/>
        <dsp:cNvSpPr/>
      </dsp:nvSpPr>
      <dsp:spPr>
        <a:xfrm>
          <a:off x="2687332" y="3074100"/>
          <a:ext cx="1391429" cy="1391429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Lowest price guarantee</a:t>
          </a:r>
          <a:endParaRPr lang="en-DE" sz="1000" kern="1200" dirty="0"/>
        </a:p>
      </dsp:txBody>
      <dsp:txXfrm>
        <a:off x="2891102" y="3277870"/>
        <a:ext cx="983889" cy="983889"/>
      </dsp:txXfrm>
    </dsp:sp>
    <dsp:sp modelId="{16E317A5-9052-604F-AC96-2C80084197DF}">
      <dsp:nvSpPr>
        <dsp:cNvPr id="0" name=""/>
        <dsp:cNvSpPr/>
      </dsp:nvSpPr>
      <dsp:spPr>
        <a:xfrm rot="7560000">
          <a:off x="1812965" y="2832141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869193" y="2879185"/>
        <a:ext cx="165262" cy="227080"/>
      </dsp:txXfrm>
    </dsp:sp>
    <dsp:sp modelId="{F9F092CB-0D6B-8E43-A8C0-17DA5DF0C5FF}">
      <dsp:nvSpPr>
        <dsp:cNvPr id="0" name=""/>
        <dsp:cNvSpPr/>
      </dsp:nvSpPr>
      <dsp:spPr>
        <a:xfrm>
          <a:off x="691522" y="3074100"/>
          <a:ext cx="1391429" cy="1391429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Price presentation</a:t>
          </a:r>
          <a:endParaRPr lang="en-DE" sz="1000" kern="1200" dirty="0"/>
        </a:p>
      </dsp:txBody>
      <dsp:txXfrm>
        <a:off x="895292" y="3277870"/>
        <a:ext cx="983889" cy="983889"/>
      </dsp:txXfrm>
    </dsp:sp>
    <dsp:sp modelId="{AAEED998-AF9F-1D46-9DF8-EE8C8EFB8C8C}">
      <dsp:nvSpPr>
        <dsp:cNvPr id="0" name=""/>
        <dsp:cNvSpPr/>
      </dsp:nvSpPr>
      <dsp:spPr>
        <a:xfrm rot="11880000">
          <a:off x="1532296" y="1968331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601389" y="2054968"/>
        <a:ext cx="165262" cy="227080"/>
      </dsp:txXfrm>
    </dsp:sp>
    <dsp:sp modelId="{20499351-38D5-464B-AA6F-6236338C0DE3}">
      <dsp:nvSpPr>
        <dsp:cNvPr id="0" name=""/>
        <dsp:cNvSpPr/>
      </dsp:nvSpPr>
      <dsp:spPr>
        <a:xfrm>
          <a:off x="74782" y="1175972"/>
          <a:ext cx="1391429" cy="1391429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Price parity</a:t>
          </a:r>
          <a:endParaRPr lang="en-US" sz="1000" kern="1200" dirty="0"/>
        </a:p>
      </dsp:txBody>
      <dsp:txXfrm>
        <a:off x="278552" y="1379742"/>
        <a:ext cx="983889" cy="98388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570" y="1839745"/>
          <a:ext cx="1113143" cy="111314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0" kern="1200" dirty="0"/>
            <a:t>Pricing Revenue Management Tools</a:t>
          </a:r>
          <a:endParaRPr lang="en-DE" sz="1000" kern="1200" dirty="0"/>
        </a:p>
      </dsp:txBody>
      <dsp:txXfrm>
        <a:off x="1991586" y="2002761"/>
        <a:ext cx="787111" cy="787111"/>
      </dsp:txXfrm>
    </dsp:sp>
    <dsp:sp modelId="{8C189818-31B3-A14C-9F8E-86F8D3516A39}">
      <dsp:nvSpPr>
        <dsp:cNvPr id="0" name=""/>
        <dsp:cNvSpPr/>
      </dsp:nvSpPr>
      <dsp:spPr>
        <a:xfrm rot="16200000">
          <a:off x="2267097" y="1434467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02510" y="1545574"/>
        <a:ext cx="165262" cy="227080"/>
      </dsp:txXfrm>
    </dsp:sp>
    <dsp:sp modelId="{33AE45FE-2802-6A42-ACE8-A7040CED4011}">
      <dsp:nvSpPr>
        <dsp:cNvPr id="0" name=""/>
        <dsp:cNvSpPr/>
      </dsp:nvSpPr>
      <dsp:spPr>
        <a:xfrm>
          <a:off x="1689427" y="2864"/>
          <a:ext cx="1391429" cy="1391429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Price discrimination</a:t>
          </a:r>
          <a:endParaRPr lang="en-DE" sz="1000" kern="1200" dirty="0"/>
        </a:p>
      </dsp:txBody>
      <dsp:txXfrm>
        <a:off x="1893197" y="206634"/>
        <a:ext cx="983889" cy="983889"/>
      </dsp:txXfrm>
    </dsp:sp>
    <dsp:sp modelId="{724178F7-FE35-7B43-B051-717442DEBDBC}">
      <dsp:nvSpPr>
        <dsp:cNvPr id="0" name=""/>
        <dsp:cNvSpPr/>
      </dsp:nvSpPr>
      <dsp:spPr>
        <a:xfrm rot="20520000">
          <a:off x="3001898" y="1968331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003631" y="2054968"/>
        <a:ext cx="165262" cy="227080"/>
      </dsp:txXfrm>
    </dsp:sp>
    <dsp:sp modelId="{2F9AB5B6-8516-954C-929D-9DFBF2DDEBBE}">
      <dsp:nvSpPr>
        <dsp:cNvPr id="0" name=""/>
        <dsp:cNvSpPr/>
      </dsp:nvSpPr>
      <dsp:spPr>
        <a:xfrm>
          <a:off x="3304071" y="1175972"/>
          <a:ext cx="1391429" cy="1391429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Dynamic pricing</a:t>
          </a:r>
          <a:endParaRPr lang="en-DE" sz="1000" kern="1200" dirty="0"/>
        </a:p>
      </dsp:txBody>
      <dsp:txXfrm>
        <a:off x="3507841" y="1379742"/>
        <a:ext cx="983889" cy="983889"/>
      </dsp:txXfrm>
    </dsp:sp>
    <dsp:sp modelId="{46425910-43DE-C24E-828A-319CE20202EA}">
      <dsp:nvSpPr>
        <dsp:cNvPr id="0" name=""/>
        <dsp:cNvSpPr/>
      </dsp:nvSpPr>
      <dsp:spPr>
        <a:xfrm rot="3240000">
          <a:off x="2721229" y="2832141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735827" y="2879185"/>
        <a:ext cx="165262" cy="227080"/>
      </dsp:txXfrm>
    </dsp:sp>
    <dsp:sp modelId="{D22A1B1C-5B96-F148-B268-F21156DF5061}">
      <dsp:nvSpPr>
        <dsp:cNvPr id="0" name=""/>
        <dsp:cNvSpPr/>
      </dsp:nvSpPr>
      <dsp:spPr>
        <a:xfrm>
          <a:off x="2687332" y="3074100"/>
          <a:ext cx="1391429" cy="1391429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Lowest price guarantee</a:t>
          </a:r>
          <a:endParaRPr lang="en-DE" sz="1000" kern="1200" dirty="0"/>
        </a:p>
      </dsp:txBody>
      <dsp:txXfrm>
        <a:off x="2891102" y="3277870"/>
        <a:ext cx="983889" cy="983889"/>
      </dsp:txXfrm>
    </dsp:sp>
    <dsp:sp modelId="{16E317A5-9052-604F-AC96-2C80084197DF}">
      <dsp:nvSpPr>
        <dsp:cNvPr id="0" name=""/>
        <dsp:cNvSpPr/>
      </dsp:nvSpPr>
      <dsp:spPr>
        <a:xfrm rot="7560000">
          <a:off x="1812965" y="2832141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869193" y="2879185"/>
        <a:ext cx="165262" cy="227080"/>
      </dsp:txXfrm>
    </dsp:sp>
    <dsp:sp modelId="{F9F092CB-0D6B-8E43-A8C0-17DA5DF0C5FF}">
      <dsp:nvSpPr>
        <dsp:cNvPr id="0" name=""/>
        <dsp:cNvSpPr/>
      </dsp:nvSpPr>
      <dsp:spPr>
        <a:xfrm>
          <a:off x="691522" y="3074100"/>
          <a:ext cx="1391429" cy="1391429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Price presentation</a:t>
          </a:r>
          <a:endParaRPr lang="en-DE" sz="1000" kern="1200" dirty="0"/>
        </a:p>
      </dsp:txBody>
      <dsp:txXfrm>
        <a:off x="895292" y="3277870"/>
        <a:ext cx="983889" cy="983889"/>
      </dsp:txXfrm>
    </dsp:sp>
    <dsp:sp modelId="{AAEED998-AF9F-1D46-9DF8-EE8C8EFB8C8C}">
      <dsp:nvSpPr>
        <dsp:cNvPr id="0" name=""/>
        <dsp:cNvSpPr/>
      </dsp:nvSpPr>
      <dsp:spPr>
        <a:xfrm rot="11880000">
          <a:off x="1532296" y="1968331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601389" y="2054968"/>
        <a:ext cx="165262" cy="227080"/>
      </dsp:txXfrm>
    </dsp:sp>
    <dsp:sp modelId="{20499351-38D5-464B-AA6F-6236338C0DE3}">
      <dsp:nvSpPr>
        <dsp:cNvPr id="0" name=""/>
        <dsp:cNvSpPr/>
      </dsp:nvSpPr>
      <dsp:spPr>
        <a:xfrm>
          <a:off x="74782" y="1175972"/>
          <a:ext cx="1391429" cy="1391429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Price parity</a:t>
          </a:r>
          <a:endParaRPr lang="en-US" sz="1000" kern="1200" dirty="0"/>
        </a:p>
      </dsp:txBody>
      <dsp:txXfrm>
        <a:off x="278552" y="1379742"/>
        <a:ext cx="983889" cy="98388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570" y="1839745"/>
          <a:ext cx="1113143" cy="111314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0" kern="1200" dirty="0"/>
            <a:t>Pricing Revenue Management Tools</a:t>
          </a:r>
          <a:endParaRPr lang="en-DE" sz="1000" kern="1200" dirty="0"/>
        </a:p>
      </dsp:txBody>
      <dsp:txXfrm>
        <a:off x="1991586" y="2002761"/>
        <a:ext cx="787111" cy="787111"/>
      </dsp:txXfrm>
    </dsp:sp>
    <dsp:sp modelId="{8C189818-31B3-A14C-9F8E-86F8D3516A39}">
      <dsp:nvSpPr>
        <dsp:cNvPr id="0" name=""/>
        <dsp:cNvSpPr/>
      </dsp:nvSpPr>
      <dsp:spPr>
        <a:xfrm rot="16200000">
          <a:off x="2267097" y="1434467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02510" y="1545574"/>
        <a:ext cx="165262" cy="227080"/>
      </dsp:txXfrm>
    </dsp:sp>
    <dsp:sp modelId="{33AE45FE-2802-6A42-ACE8-A7040CED4011}">
      <dsp:nvSpPr>
        <dsp:cNvPr id="0" name=""/>
        <dsp:cNvSpPr/>
      </dsp:nvSpPr>
      <dsp:spPr>
        <a:xfrm>
          <a:off x="1689427" y="2864"/>
          <a:ext cx="1391429" cy="1391429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Price discrimination</a:t>
          </a:r>
          <a:endParaRPr lang="en-DE" sz="1000" kern="1200" dirty="0"/>
        </a:p>
      </dsp:txBody>
      <dsp:txXfrm>
        <a:off x="1893197" y="206634"/>
        <a:ext cx="983889" cy="983889"/>
      </dsp:txXfrm>
    </dsp:sp>
    <dsp:sp modelId="{724178F7-FE35-7B43-B051-717442DEBDBC}">
      <dsp:nvSpPr>
        <dsp:cNvPr id="0" name=""/>
        <dsp:cNvSpPr/>
      </dsp:nvSpPr>
      <dsp:spPr>
        <a:xfrm rot="20520000">
          <a:off x="3001898" y="1968331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003631" y="2054968"/>
        <a:ext cx="165262" cy="227080"/>
      </dsp:txXfrm>
    </dsp:sp>
    <dsp:sp modelId="{2F9AB5B6-8516-954C-929D-9DFBF2DDEBBE}">
      <dsp:nvSpPr>
        <dsp:cNvPr id="0" name=""/>
        <dsp:cNvSpPr/>
      </dsp:nvSpPr>
      <dsp:spPr>
        <a:xfrm>
          <a:off x="3304071" y="1175972"/>
          <a:ext cx="1391429" cy="1391429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Dynamic pricing</a:t>
          </a:r>
          <a:endParaRPr lang="en-DE" sz="1000" kern="1200" dirty="0"/>
        </a:p>
      </dsp:txBody>
      <dsp:txXfrm>
        <a:off x="3507841" y="1379742"/>
        <a:ext cx="983889" cy="983889"/>
      </dsp:txXfrm>
    </dsp:sp>
    <dsp:sp modelId="{46425910-43DE-C24E-828A-319CE20202EA}">
      <dsp:nvSpPr>
        <dsp:cNvPr id="0" name=""/>
        <dsp:cNvSpPr/>
      </dsp:nvSpPr>
      <dsp:spPr>
        <a:xfrm rot="3240000">
          <a:off x="2721229" y="2832141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735827" y="2879185"/>
        <a:ext cx="165262" cy="227080"/>
      </dsp:txXfrm>
    </dsp:sp>
    <dsp:sp modelId="{D22A1B1C-5B96-F148-B268-F21156DF5061}">
      <dsp:nvSpPr>
        <dsp:cNvPr id="0" name=""/>
        <dsp:cNvSpPr/>
      </dsp:nvSpPr>
      <dsp:spPr>
        <a:xfrm>
          <a:off x="2687332" y="3074100"/>
          <a:ext cx="1391429" cy="1391429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Lowest price guarantee</a:t>
          </a:r>
          <a:endParaRPr lang="en-DE" sz="1000" kern="1200" dirty="0"/>
        </a:p>
      </dsp:txBody>
      <dsp:txXfrm>
        <a:off x="2891102" y="3277870"/>
        <a:ext cx="983889" cy="983889"/>
      </dsp:txXfrm>
    </dsp:sp>
    <dsp:sp modelId="{16E317A5-9052-604F-AC96-2C80084197DF}">
      <dsp:nvSpPr>
        <dsp:cNvPr id="0" name=""/>
        <dsp:cNvSpPr/>
      </dsp:nvSpPr>
      <dsp:spPr>
        <a:xfrm rot="7560000">
          <a:off x="1812965" y="2832141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869193" y="2879185"/>
        <a:ext cx="165262" cy="227080"/>
      </dsp:txXfrm>
    </dsp:sp>
    <dsp:sp modelId="{F9F092CB-0D6B-8E43-A8C0-17DA5DF0C5FF}">
      <dsp:nvSpPr>
        <dsp:cNvPr id="0" name=""/>
        <dsp:cNvSpPr/>
      </dsp:nvSpPr>
      <dsp:spPr>
        <a:xfrm>
          <a:off x="691522" y="3074100"/>
          <a:ext cx="1391429" cy="1391429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Price presentation</a:t>
          </a:r>
          <a:endParaRPr lang="en-DE" sz="1000" kern="1200" dirty="0"/>
        </a:p>
      </dsp:txBody>
      <dsp:txXfrm>
        <a:off x="895292" y="3277870"/>
        <a:ext cx="983889" cy="983889"/>
      </dsp:txXfrm>
    </dsp:sp>
    <dsp:sp modelId="{AAEED998-AF9F-1D46-9DF8-EE8C8EFB8C8C}">
      <dsp:nvSpPr>
        <dsp:cNvPr id="0" name=""/>
        <dsp:cNvSpPr/>
      </dsp:nvSpPr>
      <dsp:spPr>
        <a:xfrm rot="11880000">
          <a:off x="1532296" y="1968331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601389" y="2054968"/>
        <a:ext cx="165262" cy="227080"/>
      </dsp:txXfrm>
    </dsp:sp>
    <dsp:sp modelId="{20499351-38D5-464B-AA6F-6236338C0DE3}">
      <dsp:nvSpPr>
        <dsp:cNvPr id="0" name=""/>
        <dsp:cNvSpPr/>
      </dsp:nvSpPr>
      <dsp:spPr>
        <a:xfrm>
          <a:off x="74782" y="1175972"/>
          <a:ext cx="1391429" cy="1391429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Price parity</a:t>
          </a:r>
          <a:endParaRPr lang="en-US" sz="1000" kern="1200" dirty="0"/>
        </a:p>
      </dsp:txBody>
      <dsp:txXfrm>
        <a:off x="278552" y="1379742"/>
        <a:ext cx="983889" cy="98388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570" y="1839745"/>
          <a:ext cx="1113143" cy="111314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0" kern="1200" dirty="0"/>
            <a:t>Pricing Revenue Management Tools</a:t>
          </a:r>
          <a:endParaRPr lang="en-DE" sz="1000" kern="1200" dirty="0"/>
        </a:p>
      </dsp:txBody>
      <dsp:txXfrm>
        <a:off x="1991586" y="2002761"/>
        <a:ext cx="787111" cy="787111"/>
      </dsp:txXfrm>
    </dsp:sp>
    <dsp:sp modelId="{8C189818-31B3-A14C-9F8E-86F8D3516A39}">
      <dsp:nvSpPr>
        <dsp:cNvPr id="0" name=""/>
        <dsp:cNvSpPr/>
      </dsp:nvSpPr>
      <dsp:spPr>
        <a:xfrm rot="16200000">
          <a:off x="2267097" y="1434467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02510" y="1545574"/>
        <a:ext cx="165262" cy="227080"/>
      </dsp:txXfrm>
    </dsp:sp>
    <dsp:sp modelId="{33AE45FE-2802-6A42-ACE8-A7040CED4011}">
      <dsp:nvSpPr>
        <dsp:cNvPr id="0" name=""/>
        <dsp:cNvSpPr/>
      </dsp:nvSpPr>
      <dsp:spPr>
        <a:xfrm>
          <a:off x="1689427" y="2864"/>
          <a:ext cx="1391429" cy="1391429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Price discrimination</a:t>
          </a:r>
          <a:endParaRPr lang="en-DE" sz="1000" kern="1200" dirty="0"/>
        </a:p>
      </dsp:txBody>
      <dsp:txXfrm>
        <a:off x="1893197" y="206634"/>
        <a:ext cx="983889" cy="983889"/>
      </dsp:txXfrm>
    </dsp:sp>
    <dsp:sp modelId="{724178F7-FE35-7B43-B051-717442DEBDBC}">
      <dsp:nvSpPr>
        <dsp:cNvPr id="0" name=""/>
        <dsp:cNvSpPr/>
      </dsp:nvSpPr>
      <dsp:spPr>
        <a:xfrm rot="20520000">
          <a:off x="3001898" y="1968331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003631" y="2054968"/>
        <a:ext cx="165262" cy="227080"/>
      </dsp:txXfrm>
    </dsp:sp>
    <dsp:sp modelId="{2F9AB5B6-8516-954C-929D-9DFBF2DDEBBE}">
      <dsp:nvSpPr>
        <dsp:cNvPr id="0" name=""/>
        <dsp:cNvSpPr/>
      </dsp:nvSpPr>
      <dsp:spPr>
        <a:xfrm>
          <a:off x="3304071" y="1175972"/>
          <a:ext cx="1391429" cy="1391429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Dynamic pricing</a:t>
          </a:r>
          <a:endParaRPr lang="en-DE" sz="1000" kern="1200" dirty="0"/>
        </a:p>
      </dsp:txBody>
      <dsp:txXfrm>
        <a:off x="3507841" y="1379742"/>
        <a:ext cx="983889" cy="983889"/>
      </dsp:txXfrm>
    </dsp:sp>
    <dsp:sp modelId="{46425910-43DE-C24E-828A-319CE20202EA}">
      <dsp:nvSpPr>
        <dsp:cNvPr id="0" name=""/>
        <dsp:cNvSpPr/>
      </dsp:nvSpPr>
      <dsp:spPr>
        <a:xfrm rot="3240000">
          <a:off x="2721229" y="2832141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735827" y="2879185"/>
        <a:ext cx="165262" cy="227080"/>
      </dsp:txXfrm>
    </dsp:sp>
    <dsp:sp modelId="{D22A1B1C-5B96-F148-B268-F21156DF5061}">
      <dsp:nvSpPr>
        <dsp:cNvPr id="0" name=""/>
        <dsp:cNvSpPr/>
      </dsp:nvSpPr>
      <dsp:spPr>
        <a:xfrm>
          <a:off x="2687332" y="3074100"/>
          <a:ext cx="1391429" cy="1391429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Lowest price guarantee</a:t>
          </a:r>
          <a:endParaRPr lang="en-DE" sz="1000" kern="1200" dirty="0"/>
        </a:p>
      </dsp:txBody>
      <dsp:txXfrm>
        <a:off x="2891102" y="3277870"/>
        <a:ext cx="983889" cy="983889"/>
      </dsp:txXfrm>
    </dsp:sp>
    <dsp:sp modelId="{16E317A5-9052-604F-AC96-2C80084197DF}">
      <dsp:nvSpPr>
        <dsp:cNvPr id="0" name=""/>
        <dsp:cNvSpPr/>
      </dsp:nvSpPr>
      <dsp:spPr>
        <a:xfrm rot="7560000">
          <a:off x="1812965" y="2832141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869193" y="2879185"/>
        <a:ext cx="165262" cy="227080"/>
      </dsp:txXfrm>
    </dsp:sp>
    <dsp:sp modelId="{F9F092CB-0D6B-8E43-A8C0-17DA5DF0C5FF}">
      <dsp:nvSpPr>
        <dsp:cNvPr id="0" name=""/>
        <dsp:cNvSpPr/>
      </dsp:nvSpPr>
      <dsp:spPr>
        <a:xfrm>
          <a:off x="691522" y="3074100"/>
          <a:ext cx="1391429" cy="1391429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Price presentation</a:t>
          </a:r>
          <a:endParaRPr lang="en-DE" sz="1000" kern="1200" dirty="0"/>
        </a:p>
      </dsp:txBody>
      <dsp:txXfrm>
        <a:off x="895292" y="3277870"/>
        <a:ext cx="983889" cy="983889"/>
      </dsp:txXfrm>
    </dsp:sp>
    <dsp:sp modelId="{AAEED998-AF9F-1D46-9DF8-EE8C8EFB8C8C}">
      <dsp:nvSpPr>
        <dsp:cNvPr id="0" name=""/>
        <dsp:cNvSpPr/>
      </dsp:nvSpPr>
      <dsp:spPr>
        <a:xfrm rot="11880000">
          <a:off x="1532296" y="1968331"/>
          <a:ext cx="236088" cy="3784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601389" y="2054968"/>
        <a:ext cx="165262" cy="227080"/>
      </dsp:txXfrm>
    </dsp:sp>
    <dsp:sp modelId="{20499351-38D5-464B-AA6F-6236338C0DE3}">
      <dsp:nvSpPr>
        <dsp:cNvPr id="0" name=""/>
        <dsp:cNvSpPr/>
      </dsp:nvSpPr>
      <dsp:spPr>
        <a:xfrm>
          <a:off x="74782" y="1175972"/>
          <a:ext cx="1391429" cy="1391429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b="0" kern="1200"/>
            <a:t>Price parity</a:t>
          </a:r>
          <a:endParaRPr lang="en-US" sz="1000" kern="1200" dirty="0"/>
        </a:p>
      </dsp:txBody>
      <dsp:txXfrm>
        <a:off x="278552" y="1379742"/>
        <a:ext cx="983889" cy="98388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453" y="1839698"/>
          <a:ext cx="1113376" cy="111337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0" kern="1200" dirty="0"/>
            <a:t>Pricing Revenue Management Tools</a:t>
          </a:r>
          <a:endParaRPr lang="en-DE" sz="1000" kern="1200" dirty="0"/>
        </a:p>
      </dsp:txBody>
      <dsp:txXfrm>
        <a:off x="1991503" y="2002748"/>
        <a:ext cx="787276" cy="787276"/>
      </dsp:txXfrm>
    </dsp:sp>
    <dsp:sp modelId="{8C189818-31B3-A14C-9F8E-86F8D3516A39}">
      <dsp:nvSpPr>
        <dsp:cNvPr id="0" name=""/>
        <dsp:cNvSpPr/>
      </dsp:nvSpPr>
      <dsp:spPr>
        <a:xfrm rot="16200000">
          <a:off x="2266972" y="1434151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02423" y="1545312"/>
        <a:ext cx="165437" cy="227128"/>
      </dsp:txXfrm>
    </dsp:sp>
    <dsp:sp modelId="{33AE45FE-2802-6A42-ACE8-A7040CED4011}">
      <dsp:nvSpPr>
        <dsp:cNvPr id="0" name=""/>
        <dsp:cNvSpPr/>
      </dsp:nvSpPr>
      <dsp:spPr>
        <a:xfrm>
          <a:off x="1689281" y="2054"/>
          <a:ext cx="1391721" cy="139172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Capacity Management </a:t>
          </a:r>
          <a:endParaRPr lang="en-DE" sz="1000" kern="1200" dirty="0"/>
        </a:p>
      </dsp:txBody>
      <dsp:txXfrm>
        <a:off x="1893094" y="205867"/>
        <a:ext cx="984095" cy="984095"/>
      </dsp:txXfrm>
    </dsp:sp>
    <dsp:sp modelId="{724178F7-FE35-7B43-B051-717442DEBDBC}">
      <dsp:nvSpPr>
        <dsp:cNvPr id="0" name=""/>
        <dsp:cNvSpPr/>
      </dsp:nvSpPr>
      <dsp:spPr>
        <a:xfrm rot="20520000">
          <a:off x="300210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003837" y="2054919"/>
        <a:ext cx="165437" cy="227128"/>
      </dsp:txXfrm>
    </dsp:sp>
    <dsp:sp modelId="{2F9AB5B6-8516-954C-929D-9DFBF2DDEBBE}">
      <dsp:nvSpPr>
        <dsp:cNvPr id="0" name=""/>
        <dsp:cNvSpPr/>
      </dsp:nvSpPr>
      <dsp:spPr>
        <a:xfrm>
          <a:off x="3304624" y="1175669"/>
          <a:ext cx="1391721" cy="139172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 err="1"/>
            <a:t>Overcontracting</a:t>
          </a:r>
          <a:r>
            <a:rPr lang="en-US" sz="1000" kern="1200" dirty="0"/>
            <a:t> and Overbookings </a:t>
          </a:r>
          <a:endParaRPr lang="en-DE" sz="1000" kern="1200" dirty="0"/>
        </a:p>
      </dsp:txBody>
      <dsp:txXfrm>
        <a:off x="3508437" y="1379482"/>
        <a:ext cx="984095" cy="984095"/>
      </dsp:txXfrm>
    </dsp:sp>
    <dsp:sp modelId="{46425910-43DE-C24E-828A-319CE20202EA}">
      <dsp:nvSpPr>
        <dsp:cNvPr id="0" name=""/>
        <dsp:cNvSpPr/>
      </dsp:nvSpPr>
      <dsp:spPr>
        <a:xfrm rot="3240000">
          <a:off x="2721307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735920" y="2879482"/>
        <a:ext cx="165437" cy="227128"/>
      </dsp:txXfrm>
    </dsp:sp>
    <dsp:sp modelId="{D22A1B1C-5B96-F148-B268-F21156DF5061}">
      <dsp:nvSpPr>
        <dsp:cNvPr id="0" name=""/>
        <dsp:cNvSpPr/>
      </dsp:nvSpPr>
      <dsp:spPr>
        <a:xfrm>
          <a:off x="2687618" y="3074619"/>
          <a:ext cx="1391721" cy="139172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Room Availability Guarantee </a:t>
          </a:r>
          <a:endParaRPr lang="en-DE" sz="1000" kern="1200" dirty="0"/>
        </a:p>
      </dsp:txBody>
      <dsp:txXfrm>
        <a:off x="2891431" y="3278432"/>
        <a:ext cx="984095" cy="984095"/>
      </dsp:txXfrm>
    </dsp:sp>
    <dsp:sp modelId="{16E317A5-9052-604F-AC96-2C80084197DF}">
      <dsp:nvSpPr>
        <dsp:cNvPr id="0" name=""/>
        <dsp:cNvSpPr/>
      </dsp:nvSpPr>
      <dsp:spPr>
        <a:xfrm rot="7560000">
          <a:off x="1812636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868925" y="2879482"/>
        <a:ext cx="165437" cy="227128"/>
      </dsp:txXfrm>
    </dsp:sp>
    <dsp:sp modelId="{F9F092CB-0D6B-8E43-A8C0-17DA5DF0C5FF}">
      <dsp:nvSpPr>
        <dsp:cNvPr id="0" name=""/>
        <dsp:cNvSpPr/>
      </dsp:nvSpPr>
      <dsp:spPr>
        <a:xfrm>
          <a:off x="690944" y="3074619"/>
          <a:ext cx="1391721" cy="139172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Length- of-Stay Control </a:t>
          </a:r>
          <a:endParaRPr lang="en-DE" sz="1000" kern="1200" dirty="0"/>
        </a:p>
      </dsp:txBody>
      <dsp:txXfrm>
        <a:off x="894757" y="3278432"/>
        <a:ext cx="984095" cy="984095"/>
      </dsp:txXfrm>
    </dsp:sp>
    <dsp:sp modelId="{AAEED998-AF9F-1D46-9DF8-EE8C8EFB8C8C}">
      <dsp:nvSpPr>
        <dsp:cNvPr id="0" name=""/>
        <dsp:cNvSpPr/>
      </dsp:nvSpPr>
      <dsp:spPr>
        <a:xfrm rot="11880000">
          <a:off x="153184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601009" y="2054919"/>
        <a:ext cx="165437" cy="227128"/>
      </dsp:txXfrm>
    </dsp:sp>
    <dsp:sp modelId="{20499351-38D5-464B-AA6F-6236338C0DE3}">
      <dsp:nvSpPr>
        <dsp:cNvPr id="0" name=""/>
        <dsp:cNvSpPr/>
      </dsp:nvSpPr>
      <dsp:spPr>
        <a:xfrm>
          <a:off x="73938" y="1175669"/>
          <a:ext cx="1391721" cy="139172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100% Satisfaction Guarantee </a:t>
          </a:r>
        </a:p>
      </dsp:txBody>
      <dsp:txXfrm>
        <a:off x="277751" y="1379482"/>
        <a:ext cx="984095" cy="98409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453" y="1839698"/>
          <a:ext cx="1113376" cy="111337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0" kern="1200" dirty="0"/>
            <a:t>Pricing Revenue Management Tools</a:t>
          </a:r>
          <a:endParaRPr lang="en-DE" sz="1000" kern="1200" dirty="0"/>
        </a:p>
      </dsp:txBody>
      <dsp:txXfrm>
        <a:off x="1991503" y="2002748"/>
        <a:ext cx="787276" cy="787276"/>
      </dsp:txXfrm>
    </dsp:sp>
    <dsp:sp modelId="{8C189818-31B3-A14C-9F8E-86F8D3516A39}">
      <dsp:nvSpPr>
        <dsp:cNvPr id="0" name=""/>
        <dsp:cNvSpPr/>
      </dsp:nvSpPr>
      <dsp:spPr>
        <a:xfrm rot="16200000">
          <a:off x="2266972" y="1434151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02423" y="1545312"/>
        <a:ext cx="165437" cy="227128"/>
      </dsp:txXfrm>
    </dsp:sp>
    <dsp:sp modelId="{33AE45FE-2802-6A42-ACE8-A7040CED4011}">
      <dsp:nvSpPr>
        <dsp:cNvPr id="0" name=""/>
        <dsp:cNvSpPr/>
      </dsp:nvSpPr>
      <dsp:spPr>
        <a:xfrm>
          <a:off x="1689281" y="2054"/>
          <a:ext cx="1391721" cy="139172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Capacity Management </a:t>
          </a:r>
          <a:endParaRPr lang="en-DE" sz="1000" kern="1200" dirty="0"/>
        </a:p>
      </dsp:txBody>
      <dsp:txXfrm>
        <a:off x="1893094" y="205867"/>
        <a:ext cx="984095" cy="984095"/>
      </dsp:txXfrm>
    </dsp:sp>
    <dsp:sp modelId="{724178F7-FE35-7B43-B051-717442DEBDBC}">
      <dsp:nvSpPr>
        <dsp:cNvPr id="0" name=""/>
        <dsp:cNvSpPr/>
      </dsp:nvSpPr>
      <dsp:spPr>
        <a:xfrm rot="20520000">
          <a:off x="300210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003837" y="2054919"/>
        <a:ext cx="165437" cy="227128"/>
      </dsp:txXfrm>
    </dsp:sp>
    <dsp:sp modelId="{2F9AB5B6-8516-954C-929D-9DFBF2DDEBBE}">
      <dsp:nvSpPr>
        <dsp:cNvPr id="0" name=""/>
        <dsp:cNvSpPr/>
      </dsp:nvSpPr>
      <dsp:spPr>
        <a:xfrm>
          <a:off x="3304624" y="1175669"/>
          <a:ext cx="1391721" cy="139172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 err="1"/>
            <a:t>Overcontracting</a:t>
          </a:r>
          <a:r>
            <a:rPr lang="en-US" sz="1000" kern="1200" dirty="0"/>
            <a:t> and Overbookings </a:t>
          </a:r>
          <a:endParaRPr lang="en-DE" sz="1000" kern="1200" dirty="0"/>
        </a:p>
      </dsp:txBody>
      <dsp:txXfrm>
        <a:off x="3508437" y="1379482"/>
        <a:ext cx="984095" cy="984095"/>
      </dsp:txXfrm>
    </dsp:sp>
    <dsp:sp modelId="{46425910-43DE-C24E-828A-319CE20202EA}">
      <dsp:nvSpPr>
        <dsp:cNvPr id="0" name=""/>
        <dsp:cNvSpPr/>
      </dsp:nvSpPr>
      <dsp:spPr>
        <a:xfrm rot="3240000">
          <a:off x="2721307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735920" y="2879482"/>
        <a:ext cx="165437" cy="227128"/>
      </dsp:txXfrm>
    </dsp:sp>
    <dsp:sp modelId="{D22A1B1C-5B96-F148-B268-F21156DF5061}">
      <dsp:nvSpPr>
        <dsp:cNvPr id="0" name=""/>
        <dsp:cNvSpPr/>
      </dsp:nvSpPr>
      <dsp:spPr>
        <a:xfrm>
          <a:off x="2687618" y="3074619"/>
          <a:ext cx="1391721" cy="139172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Room Availability Guarantee </a:t>
          </a:r>
          <a:endParaRPr lang="en-DE" sz="1000" kern="1200" dirty="0"/>
        </a:p>
      </dsp:txBody>
      <dsp:txXfrm>
        <a:off x="2891431" y="3278432"/>
        <a:ext cx="984095" cy="984095"/>
      </dsp:txXfrm>
    </dsp:sp>
    <dsp:sp modelId="{16E317A5-9052-604F-AC96-2C80084197DF}">
      <dsp:nvSpPr>
        <dsp:cNvPr id="0" name=""/>
        <dsp:cNvSpPr/>
      </dsp:nvSpPr>
      <dsp:spPr>
        <a:xfrm rot="7560000">
          <a:off x="1812636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868925" y="2879482"/>
        <a:ext cx="165437" cy="227128"/>
      </dsp:txXfrm>
    </dsp:sp>
    <dsp:sp modelId="{F9F092CB-0D6B-8E43-A8C0-17DA5DF0C5FF}">
      <dsp:nvSpPr>
        <dsp:cNvPr id="0" name=""/>
        <dsp:cNvSpPr/>
      </dsp:nvSpPr>
      <dsp:spPr>
        <a:xfrm>
          <a:off x="690944" y="3074619"/>
          <a:ext cx="1391721" cy="139172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Length- of-Stay Control </a:t>
          </a:r>
          <a:endParaRPr lang="en-DE" sz="1000" kern="1200" dirty="0"/>
        </a:p>
      </dsp:txBody>
      <dsp:txXfrm>
        <a:off x="894757" y="3278432"/>
        <a:ext cx="984095" cy="984095"/>
      </dsp:txXfrm>
    </dsp:sp>
    <dsp:sp modelId="{AAEED998-AF9F-1D46-9DF8-EE8C8EFB8C8C}">
      <dsp:nvSpPr>
        <dsp:cNvPr id="0" name=""/>
        <dsp:cNvSpPr/>
      </dsp:nvSpPr>
      <dsp:spPr>
        <a:xfrm rot="11880000">
          <a:off x="153184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601009" y="2054919"/>
        <a:ext cx="165437" cy="227128"/>
      </dsp:txXfrm>
    </dsp:sp>
    <dsp:sp modelId="{20499351-38D5-464B-AA6F-6236338C0DE3}">
      <dsp:nvSpPr>
        <dsp:cNvPr id="0" name=""/>
        <dsp:cNvSpPr/>
      </dsp:nvSpPr>
      <dsp:spPr>
        <a:xfrm>
          <a:off x="73938" y="1175669"/>
          <a:ext cx="1391721" cy="139172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100% Satisfaction Guarantee </a:t>
          </a:r>
        </a:p>
      </dsp:txBody>
      <dsp:txXfrm>
        <a:off x="277751" y="1379482"/>
        <a:ext cx="984095" cy="984095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453" y="1839698"/>
          <a:ext cx="1113376" cy="111337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0" kern="1200" dirty="0"/>
            <a:t>Pricing Revenue Management Tools</a:t>
          </a:r>
          <a:endParaRPr lang="en-DE" sz="1000" kern="1200" dirty="0"/>
        </a:p>
      </dsp:txBody>
      <dsp:txXfrm>
        <a:off x="1991503" y="2002748"/>
        <a:ext cx="787276" cy="787276"/>
      </dsp:txXfrm>
    </dsp:sp>
    <dsp:sp modelId="{8C189818-31B3-A14C-9F8E-86F8D3516A39}">
      <dsp:nvSpPr>
        <dsp:cNvPr id="0" name=""/>
        <dsp:cNvSpPr/>
      </dsp:nvSpPr>
      <dsp:spPr>
        <a:xfrm rot="16200000">
          <a:off x="2266972" y="1434151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02423" y="1545312"/>
        <a:ext cx="165437" cy="227128"/>
      </dsp:txXfrm>
    </dsp:sp>
    <dsp:sp modelId="{33AE45FE-2802-6A42-ACE8-A7040CED4011}">
      <dsp:nvSpPr>
        <dsp:cNvPr id="0" name=""/>
        <dsp:cNvSpPr/>
      </dsp:nvSpPr>
      <dsp:spPr>
        <a:xfrm>
          <a:off x="1689281" y="2054"/>
          <a:ext cx="1391721" cy="139172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Capacity Management </a:t>
          </a:r>
          <a:endParaRPr lang="en-DE" sz="1000" kern="1200" dirty="0"/>
        </a:p>
      </dsp:txBody>
      <dsp:txXfrm>
        <a:off x="1893094" y="205867"/>
        <a:ext cx="984095" cy="984095"/>
      </dsp:txXfrm>
    </dsp:sp>
    <dsp:sp modelId="{724178F7-FE35-7B43-B051-717442DEBDBC}">
      <dsp:nvSpPr>
        <dsp:cNvPr id="0" name=""/>
        <dsp:cNvSpPr/>
      </dsp:nvSpPr>
      <dsp:spPr>
        <a:xfrm rot="20520000">
          <a:off x="300210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003837" y="2054919"/>
        <a:ext cx="165437" cy="227128"/>
      </dsp:txXfrm>
    </dsp:sp>
    <dsp:sp modelId="{2F9AB5B6-8516-954C-929D-9DFBF2DDEBBE}">
      <dsp:nvSpPr>
        <dsp:cNvPr id="0" name=""/>
        <dsp:cNvSpPr/>
      </dsp:nvSpPr>
      <dsp:spPr>
        <a:xfrm>
          <a:off x="3304624" y="1175669"/>
          <a:ext cx="1391721" cy="139172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 err="1"/>
            <a:t>Overcontracting</a:t>
          </a:r>
          <a:r>
            <a:rPr lang="en-US" sz="1000" kern="1200" dirty="0"/>
            <a:t> and Overbookings </a:t>
          </a:r>
          <a:endParaRPr lang="en-DE" sz="1000" kern="1200" dirty="0"/>
        </a:p>
      </dsp:txBody>
      <dsp:txXfrm>
        <a:off x="3508437" y="1379482"/>
        <a:ext cx="984095" cy="984095"/>
      </dsp:txXfrm>
    </dsp:sp>
    <dsp:sp modelId="{46425910-43DE-C24E-828A-319CE20202EA}">
      <dsp:nvSpPr>
        <dsp:cNvPr id="0" name=""/>
        <dsp:cNvSpPr/>
      </dsp:nvSpPr>
      <dsp:spPr>
        <a:xfrm rot="3240000">
          <a:off x="2721307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735920" y="2879482"/>
        <a:ext cx="165437" cy="227128"/>
      </dsp:txXfrm>
    </dsp:sp>
    <dsp:sp modelId="{D22A1B1C-5B96-F148-B268-F21156DF5061}">
      <dsp:nvSpPr>
        <dsp:cNvPr id="0" name=""/>
        <dsp:cNvSpPr/>
      </dsp:nvSpPr>
      <dsp:spPr>
        <a:xfrm>
          <a:off x="2687618" y="3074619"/>
          <a:ext cx="1391721" cy="139172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Room Availability Guarantee </a:t>
          </a:r>
          <a:endParaRPr lang="en-DE" sz="1000" kern="1200" dirty="0"/>
        </a:p>
      </dsp:txBody>
      <dsp:txXfrm>
        <a:off x="2891431" y="3278432"/>
        <a:ext cx="984095" cy="984095"/>
      </dsp:txXfrm>
    </dsp:sp>
    <dsp:sp modelId="{16E317A5-9052-604F-AC96-2C80084197DF}">
      <dsp:nvSpPr>
        <dsp:cNvPr id="0" name=""/>
        <dsp:cNvSpPr/>
      </dsp:nvSpPr>
      <dsp:spPr>
        <a:xfrm rot="7560000">
          <a:off x="1812636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868925" y="2879482"/>
        <a:ext cx="165437" cy="227128"/>
      </dsp:txXfrm>
    </dsp:sp>
    <dsp:sp modelId="{F9F092CB-0D6B-8E43-A8C0-17DA5DF0C5FF}">
      <dsp:nvSpPr>
        <dsp:cNvPr id="0" name=""/>
        <dsp:cNvSpPr/>
      </dsp:nvSpPr>
      <dsp:spPr>
        <a:xfrm>
          <a:off x="690944" y="3074619"/>
          <a:ext cx="1391721" cy="139172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Length- of-Stay Control </a:t>
          </a:r>
          <a:endParaRPr lang="en-DE" sz="1000" kern="1200" dirty="0"/>
        </a:p>
      </dsp:txBody>
      <dsp:txXfrm>
        <a:off x="894757" y="3278432"/>
        <a:ext cx="984095" cy="984095"/>
      </dsp:txXfrm>
    </dsp:sp>
    <dsp:sp modelId="{AAEED998-AF9F-1D46-9DF8-EE8C8EFB8C8C}">
      <dsp:nvSpPr>
        <dsp:cNvPr id="0" name=""/>
        <dsp:cNvSpPr/>
      </dsp:nvSpPr>
      <dsp:spPr>
        <a:xfrm rot="11880000">
          <a:off x="153184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601009" y="2054919"/>
        <a:ext cx="165437" cy="227128"/>
      </dsp:txXfrm>
    </dsp:sp>
    <dsp:sp modelId="{20499351-38D5-464B-AA6F-6236338C0DE3}">
      <dsp:nvSpPr>
        <dsp:cNvPr id="0" name=""/>
        <dsp:cNvSpPr/>
      </dsp:nvSpPr>
      <dsp:spPr>
        <a:xfrm>
          <a:off x="73938" y="1175669"/>
          <a:ext cx="1391721" cy="139172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100% Satisfaction Guarantee </a:t>
          </a:r>
        </a:p>
      </dsp:txBody>
      <dsp:txXfrm>
        <a:off x="277751" y="1379482"/>
        <a:ext cx="984095" cy="984095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453" y="1839698"/>
          <a:ext cx="1113376" cy="111337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0" kern="1200" dirty="0"/>
            <a:t>Pricing Revenue Management Tools</a:t>
          </a:r>
          <a:endParaRPr lang="en-DE" sz="1000" kern="1200" dirty="0"/>
        </a:p>
      </dsp:txBody>
      <dsp:txXfrm>
        <a:off x="1991503" y="2002748"/>
        <a:ext cx="787276" cy="787276"/>
      </dsp:txXfrm>
    </dsp:sp>
    <dsp:sp modelId="{8C189818-31B3-A14C-9F8E-86F8D3516A39}">
      <dsp:nvSpPr>
        <dsp:cNvPr id="0" name=""/>
        <dsp:cNvSpPr/>
      </dsp:nvSpPr>
      <dsp:spPr>
        <a:xfrm rot="16200000">
          <a:off x="2266972" y="1434151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02423" y="1545312"/>
        <a:ext cx="165437" cy="227128"/>
      </dsp:txXfrm>
    </dsp:sp>
    <dsp:sp modelId="{33AE45FE-2802-6A42-ACE8-A7040CED4011}">
      <dsp:nvSpPr>
        <dsp:cNvPr id="0" name=""/>
        <dsp:cNvSpPr/>
      </dsp:nvSpPr>
      <dsp:spPr>
        <a:xfrm>
          <a:off x="1689281" y="2054"/>
          <a:ext cx="1391721" cy="139172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Capacity Management </a:t>
          </a:r>
          <a:endParaRPr lang="en-DE" sz="1000" kern="1200" dirty="0"/>
        </a:p>
      </dsp:txBody>
      <dsp:txXfrm>
        <a:off x="1893094" y="205867"/>
        <a:ext cx="984095" cy="984095"/>
      </dsp:txXfrm>
    </dsp:sp>
    <dsp:sp modelId="{724178F7-FE35-7B43-B051-717442DEBDBC}">
      <dsp:nvSpPr>
        <dsp:cNvPr id="0" name=""/>
        <dsp:cNvSpPr/>
      </dsp:nvSpPr>
      <dsp:spPr>
        <a:xfrm rot="20520000">
          <a:off x="300210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003837" y="2054919"/>
        <a:ext cx="165437" cy="227128"/>
      </dsp:txXfrm>
    </dsp:sp>
    <dsp:sp modelId="{2F9AB5B6-8516-954C-929D-9DFBF2DDEBBE}">
      <dsp:nvSpPr>
        <dsp:cNvPr id="0" name=""/>
        <dsp:cNvSpPr/>
      </dsp:nvSpPr>
      <dsp:spPr>
        <a:xfrm>
          <a:off x="3304624" y="1175669"/>
          <a:ext cx="1391721" cy="139172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 err="1"/>
            <a:t>Overcontracting</a:t>
          </a:r>
          <a:r>
            <a:rPr lang="en-US" sz="1000" kern="1200" dirty="0"/>
            <a:t> and Overbookings </a:t>
          </a:r>
          <a:endParaRPr lang="en-DE" sz="1000" kern="1200" dirty="0"/>
        </a:p>
      </dsp:txBody>
      <dsp:txXfrm>
        <a:off x="3508437" y="1379482"/>
        <a:ext cx="984095" cy="984095"/>
      </dsp:txXfrm>
    </dsp:sp>
    <dsp:sp modelId="{46425910-43DE-C24E-828A-319CE20202EA}">
      <dsp:nvSpPr>
        <dsp:cNvPr id="0" name=""/>
        <dsp:cNvSpPr/>
      </dsp:nvSpPr>
      <dsp:spPr>
        <a:xfrm rot="3240000">
          <a:off x="2721307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735920" y="2879482"/>
        <a:ext cx="165437" cy="227128"/>
      </dsp:txXfrm>
    </dsp:sp>
    <dsp:sp modelId="{D22A1B1C-5B96-F148-B268-F21156DF5061}">
      <dsp:nvSpPr>
        <dsp:cNvPr id="0" name=""/>
        <dsp:cNvSpPr/>
      </dsp:nvSpPr>
      <dsp:spPr>
        <a:xfrm>
          <a:off x="2687618" y="3074619"/>
          <a:ext cx="1391721" cy="139172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Room Availability Guarantee </a:t>
          </a:r>
          <a:endParaRPr lang="en-DE" sz="1000" kern="1200" dirty="0"/>
        </a:p>
      </dsp:txBody>
      <dsp:txXfrm>
        <a:off x="2891431" y="3278432"/>
        <a:ext cx="984095" cy="984095"/>
      </dsp:txXfrm>
    </dsp:sp>
    <dsp:sp modelId="{16E317A5-9052-604F-AC96-2C80084197DF}">
      <dsp:nvSpPr>
        <dsp:cNvPr id="0" name=""/>
        <dsp:cNvSpPr/>
      </dsp:nvSpPr>
      <dsp:spPr>
        <a:xfrm rot="7560000">
          <a:off x="1812636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868925" y="2879482"/>
        <a:ext cx="165437" cy="227128"/>
      </dsp:txXfrm>
    </dsp:sp>
    <dsp:sp modelId="{F9F092CB-0D6B-8E43-A8C0-17DA5DF0C5FF}">
      <dsp:nvSpPr>
        <dsp:cNvPr id="0" name=""/>
        <dsp:cNvSpPr/>
      </dsp:nvSpPr>
      <dsp:spPr>
        <a:xfrm>
          <a:off x="690944" y="3074619"/>
          <a:ext cx="1391721" cy="139172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Length- of-Stay Control </a:t>
          </a:r>
          <a:endParaRPr lang="en-DE" sz="1000" kern="1200" dirty="0"/>
        </a:p>
      </dsp:txBody>
      <dsp:txXfrm>
        <a:off x="894757" y="3278432"/>
        <a:ext cx="984095" cy="984095"/>
      </dsp:txXfrm>
    </dsp:sp>
    <dsp:sp modelId="{AAEED998-AF9F-1D46-9DF8-EE8C8EFB8C8C}">
      <dsp:nvSpPr>
        <dsp:cNvPr id="0" name=""/>
        <dsp:cNvSpPr/>
      </dsp:nvSpPr>
      <dsp:spPr>
        <a:xfrm rot="11880000">
          <a:off x="153184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601009" y="2054919"/>
        <a:ext cx="165437" cy="227128"/>
      </dsp:txXfrm>
    </dsp:sp>
    <dsp:sp modelId="{20499351-38D5-464B-AA6F-6236338C0DE3}">
      <dsp:nvSpPr>
        <dsp:cNvPr id="0" name=""/>
        <dsp:cNvSpPr/>
      </dsp:nvSpPr>
      <dsp:spPr>
        <a:xfrm>
          <a:off x="73938" y="1175669"/>
          <a:ext cx="1391721" cy="139172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100% Satisfaction Guarantee </a:t>
          </a:r>
        </a:p>
      </dsp:txBody>
      <dsp:txXfrm>
        <a:off x="277751" y="1379482"/>
        <a:ext cx="984095" cy="984095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453" y="1839698"/>
          <a:ext cx="1113376" cy="111337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0" kern="1200" dirty="0"/>
            <a:t>Pricing Revenue Management Tools</a:t>
          </a:r>
          <a:endParaRPr lang="en-DE" sz="1000" kern="1200" dirty="0"/>
        </a:p>
      </dsp:txBody>
      <dsp:txXfrm>
        <a:off x="1991503" y="2002748"/>
        <a:ext cx="787276" cy="787276"/>
      </dsp:txXfrm>
    </dsp:sp>
    <dsp:sp modelId="{8C189818-31B3-A14C-9F8E-86F8D3516A39}">
      <dsp:nvSpPr>
        <dsp:cNvPr id="0" name=""/>
        <dsp:cNvSpPr/>
      </dsp:nvSpPr>
      <dsp:spPr>
        <a:xfrm rot="16200000">
          <a:off x="2266972" y="1434151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02423" y="1545312"/>
        <a:ext cx="165437" cy="227128"/>
      </dsp:txXfrm>
    </dsp:sp>
    <dsp:sp modelId="{33AE45FE-2802-6A42-ACE8-A7040CED4011}">
      <dsp:nvSpPr>
        <dsp:cNvPr id="0" name=""/>
        <dsp:cNvSpPr/>
      </dsp:nvSpPr>
      <dsp:spPr>
        <a:xfrm>
          <a:off x="1689281" y="2054"/>
          <a:ext cx="1391721" cy="139172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Capacity Management </a:t>
          </a:r>
          <a:endParaRPr lang="en-DE" sz="1000" kern="1200" dirty="0"/>
        </a:p>
      </dsp:txBody>
      <dsp:txXfrm>
        <a:off x="1893094" y="205867"/>
        <a:ext cx="984095" cy="984095"/>
      </dsp:txXfrm>
    </dsp:sp>
    <dsp:sp modelId="{724178F7-FE35-7B43-B051-717442DEBDBC}">
      <dsp:nvSpPr>
        <dsp:cNvPr id="0" name=""/>
        <dsp:cNvSpPr/>
      </dsp:nvSpPr>
      <dsp:spPr>
        <a:xfrm rot="20520000">
          <a:off x="300210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003837" y="2054919"/>
        <a:ext cx="165437" cy="227128"/>
      </dsp:txXfrm>
    </dsp:sp>
    <dsp:sp modelId="{2F9AB5B6-8516-954C-929D-9DFBF2DDEBBE}">
      <dsp:nvSpPr>
        <dsp:cNvPr id="0" name=""/>
        <dsp:cNvSpPr/>
      </dsp:nvSpPr>
      <dsp:spPr>
        <a:xfrm>
          <a:off x="3304624" y="1175669"/>
          <a:ext cx="1391721" cy="139172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 err="1"/>
            <a:t>Overcontracting</a:t>
          </a:r>
          <a:r>
            <a:rPr lang="en-US" sz="1000" kern="1200" dirty="0"/>
            <a:t> and Overbookings </a:t>
          </a:r>
          <a:endParaRPr lang="en-DE" sz="1000" kern="1200" dirty="0"/>
        </a:p>
      </dsp:txBody>
      <dsp:txXfrm>
        <a:off x="3508437" y="1379482"/>
        <a:ext cx="984095" cy="984095"/>
      </dsp:txXfrm>
    </dsp:sp>
    <dsp:sp modelId="{46425910-43DE-C24E-828A-319CE20202EA}">
      <dsp:nvSpPr>
        <dsp:cNvPr id="0" name=""/>
        <dsp:cNvSpPr/>
      </dsp:nvSpPr>
      <dsp:spPr>
        <a:xfrm rot="3240000">
          <a:off x="2721307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735920" y="2879482"/>
        <a:ext cx="165437" cy="227128"/>
      </dsp:txXfrm>
    </dsp:sp>
    <dsp:sp modelId="{D22A1B1C-5B96-F148-B268-F21156DF5061}">
      <dsp:nvSpPr>
        <dsp:cNvPr id="0" name=""/>
        <dsp:cNvSpPr/>
      </dsp:nvSpPr>
      <dsp:spPr>
        <a:xfrm>
          <a:off x="2687618" y="3074619"/>
          <a:ext cx="1391721" cy="139172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Room Availability Guarantee </a:t>
          </a:r>
          <a:endParaRPr lang="en-DE" sz="1000" kern="1200" dirty="0"/>
        </a:p>
      </dsp:txBody>
      <dsp:txXfrm>
        <a:off x="2891431" y="3278432"/>
        <a:ext cx="984095" cy="984095"/>
      </dsp:txXfrm>
    </dsp:sp>
    <dsp:sp modelId="{16E317A5-9052-604F-AC96-2C80084197DF}">
      <dsp:nvSpPr>
        <dsp:cNvPr id="0" name=""/>
        <dsp:cNvSpPr/>
      </dsp:nvSpPr>
      <dsp:spPr>
        <a:xfrm rot="7560000">
          <a:off x="1812636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868925" y="2879482"/>
        <a:ext cx="165437" cy="227128"/>
      </dsp:txXfrm>
    </dsp:sp>
    <dsp:sp modelId="{F9F092CB-0D6B-8E43-A8C0-17DA5DF0C5FF}">
      <dsp:nvSpPr>
        <dsp:cNvPr id="0" name=""/>
        <dsp:cNvSpPr/>
      </dsp:nvSpPr>
      <dsp:spPr>
        <a:xfrm>
          <a:off x="690944" y="3074619"/>
          <a:ext cx="1391721" cy="139172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Length- of-Stay Control </a:t>
          </a:r>
          <a:endParaRPr lang="en-DE" sz="1000" kern="1200" dirty="0"/>
        </a:p>
      </dsp:txBody>
      <dsp:txXfrm>
        <a:off x="894757" y="3278432"/>
        <a:ext cx="984095" cy="984095"/>
      </dsp:txXfrm>
    </dsp:sp>
    <dsp:sp modelId="{AAEED998-AF9F-1D46-9DF8-EE8C8EFB8C8C}">
      <dsp:nvSpPr>
        <dsp:cNvPr id="0" name=""/>
        <dsp:cNvSpPr/>
      </dsp:nvSpPr>
      <dsp:spPr>
        <a:xfrm rot="11880000">
          <a:off x="153184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601009" y="2054919"/>
        <a:ext cx="165437" cy="227128"/>
      </dsp:txXfrm>
    </dsp:sp>
    <dsp:sp modelId="{20499351-38D5-464B-AA6F-6236338C0DE3}">
      <dsp:nvSpPr>
        <dsp:cNvPr id="0" name=""/>
        <dsp:cNvSpPr/>
      </dsp:nvSpPr>
      <dsp:spPr>
        <a:xfrm>
          <a:off x="73938" y="1175669"/>
          <a:ext cx="1391721" cy="139172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100% Satisfaction Guarantee </a:t>
          </a:r>
        </a:p>
      </dsp:txBody>
      <dsp:txXfrm>
        <a:off x="277751" y="1379482"/>
        <a:ext cx="984095" cy="984095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453" y="1839698"/>
          <a:ext cx="1113376" cy="111337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0" kern="1200" dirty="0"/>
            <a:t>Pricing Revenue Management Tools</a:t>
          </a:r>
          <a:endParaRPr lang="en-DE" sz="1000" kern="1200" dirty="0"/>
        </a:p>
      </dsp:txBody>
      <dsp:txXfrm>
        <a:off x="1991503" y="2002748"/>
        <a:ext cx="787276" cy="787276"/>
      </dsp:txXfrm>
    </dsp:sp>
    <dsp:sp modelId="{8C189818-31B3-A14C-9F8E-86F8D3516A39}">
      <dsp:nvSpPr>
        <dsp:cNvPr id="0" name=""/>
        <dsp:cNvSpPr/>
      </dsp:nvSpPr>
      <dsp:spPr>
        <a:xfrm rot="16200000">
          <a:off x="2266972" y="1434151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02423" y="1545312"/>
        <a:ext cx="165437" cy="227128"/>
      </dsp:txXfrm>
    </dsp:sp>
    <dsp:sp modelId="{33AE45FE-2802-6A42-ACE8-A7040CED4011}">
      <dsp:nvSpPr>
        <dsp:cNvPr id="0" name=""/>
        <dsp:cNvSpPr/>
      </dsp:nvSpPr>
      <dsp:spPr>
        <a:xfrm>
          <a:off x="1689281" y="2054"/>
          <a:ext cx="1391721" cy="139172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Capacity Management </a:t>
          </a:r>
          <a:endParaRPr lang="en-DE" sz="1000" kern="1200" dirty="0"/>
        </a:p>
      </dsp:txBody>
      <dsp:txXfrm>
        <a:off x="1893094" y="205867"/>
        <a:ext cx="984095" cy="984095"/>
      </dsp:txXfrm>
    </dsp:sp>
    <dsp:sp modelId="{724178F7-FE35-7B43-B051-717442DEBDBC}">
      <dsp:nvSpPr>
        <dsp:cNvPr id="0" name=""/>
        <dsp:cNvSpPr/>
      </dsp:nvSpPr>
      <dsp:spPr>
        <a:xfrm rot="20520000">
          <a:off x="300210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003837" y="2054919"/>
        <a:ext cx="165437" cy="227128"/>
      </dsp:txXfrm>
    </dsp:sp>
    <dsp:sp modelId="{2F9AB5B6-8516-954C-929D-9DFBF2DDEBBE}">
      <dsp:nvSpPr>
        <dsp:cNvPr id="0" name=""/>
        <dsp:cNvSpPr/>
      </dsp:nvSpPr>
      <dsp:spPr>
        <a:xfrm>
          <a:off x="3304624" y="1175669"/>
          <a:ext cx="1391721" cy="139172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 err="1"/>
            <a:t>Overcontracting</a:t>
          </a:r>
          <a:r>
            <a:rPr lang="en-US" sz="1000" kern="1200" dirty="0"/>
            <a:t> and Overbookings </a:t>
          </a:r>
          <a:endParaRPr lang="en-DE" sz="1000" kern="1200" dirty="0"/>
        </a:p>
      </dsp:txBody>
      <dsp:txXfrm>
        <a:off x="3508437" y="1379482"/>
        <a:ext cx="984095" cy="984095"/>
      </dsp:txXfrm>
    </dsp:sp>
    <dsp:sp modelId="{46425910-43DE-C24E-828A-319CE20202EA}">
      <dsp:nvSpPr>
        <dsp:cNvPr id="0" name=""/>
        <dsp:cNvSpPr/>
      </dsp:nvSpPr>
      <dsp:spPr>
        <a:xfrm rot="3240000">
          <a:off x="2721307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735920" y="2879482"/>
        <a:ext cx="165437" cy="227128"/>
      </dsp:txXfrm>
    </dsp:sp>
    <dsp:sp modelId="{D22A1B1C-5B96-F148-B268-F21156DF5061}">
      <dsp:nvSpPr>
        <dsp:cNvPr id="0" name=""/>
        <dsp:cNvSpPr/>
      </dsp:nvSpPr>
      <dsp:spPr>
        <a:xfrm>
          <a:off x="2687618" y="3074619"/>
          <a:ext cx="1391721" cy="139172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Room Availability Guarantee </a:t>
          </a:r>
          <a:endParaRPr lang="en-DE" sz="1000" kern="1200" dirty="0"/>
        </a:p>
      </dsp:txBody>
      <dsp:txXfrm>
        <a:off x="2891431" y="3278432"/>
        <a:ext cx="984095" cy="984095"/>
      </dsp:txXfrm>
    </dsp:sp>
    <dsp:sp modelId="{16E317A5-9052-604F-AC96-2C80084197DF}">
      <dsp:nvSpPr>
        <dsp:cNvPr id="0" name=""/>
        <dsp:cNvSpPr/>
      </dsp:nvSpPr>
      <dsp:spPr>
        <a:xfrm rot="7560000">
          <a:off x="1812636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868925" y="2879482"/>
        <a:ext cx="165437" cy="227128"/>
      </dsp:txXfrm>
    </dsp:sp>
    <dsp:sp modelId="{F9F092CB-0D6B-8E43-A8C0-17DA5DF0C5FF}">
      <dsp:nvSpPr>
        <dsp:cNvPr id="0" name=""/>
        <dsp:cNvSpPr/>
      </dsp:nvSpPr>
      <dsp:spPr>
        <a:xfrm>
          <a:off x="690944" y="3074619"/>
          <a:ext cx="1391721" cy="139172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Length- of-Stay Control </a:t>
          </a:r>
          <a:endParaRPr lang="en-DE" sz="1000" kern="1200" dirty="0"/>
        </a:p>
      </dsp:txBody>
      <dsp:txXfrm>
        <a:off x="894757" y="3278432"/>
        <a:ext cx="984095" cy="984095"/>
      </dsp:txXfrm>
    </dsp:sp>
    <dsp:sp modelId="{AAEED998-AF9F-1D46-9DF8-EE8C8EFB8C8C}">
      <dsp:nvSpPr>
        <dsp:cNvPr id="0" name=""/>
        <dsp:cNvSpPr/>
      </dsp:nvSpPr>
      <dsp:spPr>
        <a:xfrm rot="11880000">
          <a:off x="153184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601009" y="2054919"/>
        <a:ext cx="165437" cy="227128"/>
      </dsp:txXfrm>
    </dsp:sp>
    <dsp:sp modelId="{20499351-38D5-464B-AA6F-6236338C0DE3}">
      <dsp:nvSpPr>
        <dsp:cNvPr id="0" name=""/>
        <dsp:cNvSpPr/>
      </dsp:nvSpPr>
      <dsp:spPr>
        <a:xfrm>
          <a:off x="73938" y="1175669"/>
          <a:ext cx="1391721" cy="139172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100% Satisfaction Guarantee </a:t>
          </a:r>
        </a:p>
      </dsp:txBody>
      <dsp:txXfrm>
        <a:off x="277751" y="1379482"/>
        <a:ext cx="984095" cy="984095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453" y="1839698"/>
          <a:ext cx="1113376" cy="111337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0" kern="1200" dirty="0"/>
            <a:t>Pricing Revenue Management Tools</a:t>
          </a:r>
          <a:endParaRPr lang="en-DE" sz="1000" kern="1200" dirty="0"/>
        </a:p>
      </dsp:txBody>
      <dsp:txXfrm>
        <a:off x="1991503" y="2002748"/>
        <a:ext cx="787276" cy="787276"/>
      </dsp:txXfrm>
    </dsp:sp>
    <dsp:sp modelId="{8C189818-31B3-A14C-9F8E-86F8D3516A39}">
      <dsp:nvSpPr>
        <dsp:cNvPr id="0" name=""/>
        <dsp:cNvSpPr/>
      </dsp:nvSpPr>
      <dsp:spPr>
        <a:xfrm rot="16200000">
          <a:off x="2266972" y="1434151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02423" y="1545312"/>
        <a:ext cx="165437" cy="227128"/>
      </dsp:txXfrm>
    </dsp:sp>
    <dsp:sp modelId="{33AE45FE-2802-6A42-ACE8-A7040CED4011}">
      <dsp:nvSpPr>
        <dsp:cNvPr id="0" name=""/>
        <dsp:cNvSpPr/>
      </dsp:nvSpPr>
      <dsp:spPr>
        <a:xfrm>
          <a:off x="1689281" y="2054"/>
          <a:ext cx="1391721" cy="139172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Capacity Management </a:t>
          </a:r>
          <a:endParaRPr lang="en-DE" sz="1000" kern="1200" dirty="0"/>
        </a:p>
      </dsp:txBody>
      <dsp:txXfrm>
        <a:off x="1893094" y="205867"/>
        <a:ext cx="984095" cy="984095"/>
      </dsp:txXfrm>
    </dsp:sp>
    <dsp:sp modelId="{724178F7-FE35-7B43-B051-717442DEBDBC}">
      <dsp:nvSpPr>
        <dsp:cNvPr id="0" name=""/>
        <dsp:cNvSpPr/>
      </dsp:nvSpPr>
      <dsp:spPr>
        <a:xfrm rot="20520000">
          <a:off x="300210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003837" y="2054919"/>
        <a:ext cx="165437" cy="227128"/>
      </dsp:txXfrm>
    </dsp:sp>
    <dsp:sp modelId="{2F9AB5B6-8516-954C-929D-9DFBF2DDEBBE}">
      <dsp:nvSpPr>
        <dsp:cNvPr id="0" name=""/>
        <dsp:cNvSpPr/>
      </dsp:nvSpPr>
      <dsp:spPr>
        <a:xfrm>
          <a:off x="3304624" y="1175669"/>
          <a:ext cx="1391721" cy="139172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 err="1"/>
            <a:t>Overcontracting</a:t>
          </a:r>
          <a:r>
            <a:rPr lang="en-US" sz="1000" kern="1200" dirty="0"/>
            <a:t> and Overbookings </a:t>
          </a:r>
          <a:endParaRPr lang="en-DE" sz="1000" kern="1200" dirty="0"/>
        </a:p>
      </dsp:txBody>
      <dsp:txXfrm>
        <a:off x="3508437" y="1379482"/>
        <a:ext cx="984095" cy="984095"/>
      </dsp:txXfrm>
    </dsp:sp>
    <dsp:sp modelId="{46425910-43DE-C24E-828A-319CE20202EA}">
      <dsp:nvSpPr>
        <dsp:cNvPr id="0" name=""/>
        <dsp:cNvSpPr/>
      </dsp:nvSpPr>
      <dsp:spPr>
        <a:xfrm rot="3240000">
          <a:off x="2721307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735920" y="2879482"/>
        <a:ext cx="165437" cy="227128"/>
      </dsp:txXfrm>
    </dsp:sp>
    <dsp:sp modelId="{D22A1B1C-5B96-F148-B268-F21156DF5061}">
      <dsp:nvSpPr>
        <dsp:cNvPr id="0" name=""/>
        <dsp:cNvSpPr/>
      </dsp:nvSpPr>
      <dsp:spPr>
        <a:xfrm>
          <a:off x="2687618" y="3074619"/>
          <a:ext cx="1391721" cy="139172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Room Availability Guarantee </a:t>
          </a:r>
          <a:endParaRPr lang="en-DE" sz="1000" kern="1200" dirty="0"/>
        </a:p>
      </dsp:txBody>
      <dsp:txXfrm>
        <a:off x="2891431" y="3278432"/>
        <a:ext cx="984095" cy="984095"/>
      </dsp:txXfrm>
    </dsp:sp>
    <dsp:sp modelId="{16E317A5-9052-604F-AC96-2C80084197DF}">
      <dsp:nvSpPr>
        <dsp:cNvPr id="0" name=""/>
        <dsp:cNvSpPr/>
      </dsp:nvSpPr>
      <dsp:spPr>
        <a:xfrm rot="7560000">
          <a:off x="1812636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868925" y="2879482"/>
        <a:ext cx="165437" cy="227128"/>
      </dsp:txXfrm>
    </dsp:sp>
    <dsp:sp modelId="{F9F092CB-0D6B-8E43-A8C0-17DA5DF0C5FF}">
      <dsp:nvSpPr>
        <dsp:cNvPr id="0" name=""/>
        <dsp:cNvSpPr/>
      </dsp:nvSpPr>
      <dsp:spPr>
        <a:xfrm>
          <a:off x="690944" y="3074619"/>
          <a:ext cx="1391721" cy="139172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Length- of-Stay Control </a:t>
          </a:r>
          <a:endParaRPr lang="en-DE" sz="1000" kern="1200" dirty="0"/>
        </a:p>
      </dsp:txBody>
      <dsp:txXfrm>
        <a:off x="894757" y="3278432"/>
        <a:ext cx="984095" cy="984095"/>
      </dsp:txXfrm>
    </dsp:sp>
    <dsp:sp modelId="{AAEED998-AF9F-1D46-9DF8-EE8C8EFB8C8C}">
      <dsp:nvSpPr>
        <dsp:cNvPr id="0" name=""/>
        <dsp:cNvSpPr/>
      </dsp:nvSpPr>
      <dsp:spPr>
        <a:xfrm rot="11880000">
          <a:off x="153184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601009" y="2054919"/>
        <a:ext cx="165437" cy="227128"/>
      </dsp:txXfrm>
    </dsp:sp>
    <dsp:sp modelId="{20499351-38D5-464B-AA6F-6236338C0DE3}">
      <dsp:nvSpPr>
        <dsp:cNvPr id="0" name=""/>
        <dsp:cNvSpPr/>
      </dsp:nvSpPr>
      <dsp:spPr>
        <a:xfrm>
          <a:off x="73938" y="1175669"/>
          <a:ext cx="1391721" cy="139172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100% Satisfaction Guarantee </a:t>
          </a:r>
        </a:p>
      </dsp:txBody>
      <dsp:txXfrm>
        <a:off x="277751" y="1379482"/>
        <a:ext cx="984095" cy="984095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453" y="1839698"/>
          <a:ext cx="1113376" cy="111337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0" kern="1200" dirty="0"/>
            <a:t>Pricing Revenue Management Tools</a:t>
          </a:r>
          <a:endParaRPr lang="en-DE" sz="1000" kern="1200" dirty="0"/>
        </a:p>
      </dsp:txBody>
      <dsp:txXfrm>
        <a:off x="1991503" y="2002748"/>
        <a:ext cx="787276" cy="787276"/>
      </dsp:txXfrm>
    </dsp:sp>
    <dsp:sp modelId="{8C189818-31B3-A14C-9F8E-86F8D3516A39}">
      <dsp:nvSpPr>
        <dsp:cNvPr id="0" name=""/>
        <dsp:cNvSpPr/>
      </dsp:nvSpPr>
      <dsp:spPr>
        <a:xfrm rot="16200000">
          <a:off x="2266972" y="1434151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02423" y="1545312"/>
        <a:ext cx="165437" cy="227128"/>
      </dsp:txXfrm>
    </dsp:sp>
    <dsp:sp modelId="{33AE45FE-2802-6A42-ACE8-A7040CED4011}">
      <dsp:nvSpPr>
        <dsp:cNvPr id="0" name=""/>
        <dsp:cNvSpPr/>
      </dsp:nvSpPr>
      <dsp:spPr>
        <a:xfrm>
          <a:off x="1689281" y="2054"/>
          <a:ext cx="1391721" cy="139172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Capacity Management </a:t>
          </a:r>
          <a:endParaRPr lang="en-DE" sz="1000" kern="1200" dirty="0"/>
        </a:p>
      </dsp:txBody>
      <dsp:txXfrm>
        <a:off x="1893094" y="205867"/>
        <a:ext cx="984095" cy="984095"/>
      </dsp:txXfrm>
    </dsp:sp>
    <dsp:sp modelId="{724178F7-FE35-7B43-B051-717442DEBDBC}">
      <dsp:nvSpPr>
        <dsp:cNvPr id="0" name=""/>
        <dsp:cNvSpPr/>
      </dsp:nvSpPr>
      <dsp:spPr>
        <a:xfrm rot="20520000">
          <a:off x="300210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003837" y="2054919"/>
        <a:ext cx="165437" cy="227128"/>
      </dsp:txXfrm>
    </dsp:sp>
    <dsp:sp modelId="{2F9AB5B6-8516-954C-929D-9DFBF2DDEBBE}">
      <dsp:nvSpPr>
        <dsp:cNvPr id="0" name=""/>
        <dsp:cNvSpPr/>
      </dsp:nvSpPr>
      <dsp:spPr>
        <a:xfrm>
          <a:off x="3304624" y="1175669"/>
          <a:ext cx="1391721" cy="139172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 err="1"/>
            <a:t>Overcontracting</a:t>
          </a:r>
          <a:r>
            <a:rPr lang="en-US" sz="1000" kern="1200" dirty="0"/>
            <a:t> and Overbookings </a:t>
          </a:r>
          <a:endParaRPr lang="en-DE" sz="1000" kern="1200" dirty="0"/>
        </a:p>
      </dsp:txBody>
      <dsp:txXfrm>
        <a:off x="3508437" y="1379482"/>
        <a:ext cx="984095" cy="984095"/>
      </dsp:txXfrm>
    </dsp:sp>
    <dsp:sp modelId="{46425910-43DE-C24E-828A-319CE20202EA}">
      <dsp:nvSpPr>
        <dsp:cNvPr id="0" name=""/>
        <dsp:cNvSpPr/>
      </dsp:nvSpPr>
      <dsp:spPr>
        <a:xfrm rot="3240000">
          <a:off x="2721307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735920" y="2879482"/>
        <a:ext cx="165437" cy="227128"/>
      </dsp:txXfrm>
    </dsp:sp>
    <dsp:sp modelId="{D22A1B1C-5B96-F148-B268-F21156DF5061}">
      <dsp:nvSpPr>
        <dsp:cNvPr id="0" name=""/>
        <dsp:cNvSpPr/>
      </dsp:nvSpPr>
      <dsp:spPr>
        <a:xfrm>
          <a:off x="2687618" y="3074619"/>
          <a:ext cx="1391721" cy="139172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Room Availability Guarantee </a:t>
          </a:r>
          <a:endParaRPr lang="en-DE" sz="1000" kern="1200" dirty="0"/>
        </a:p>
      </dsp:txBody>
      <dsp:txXfrm>
        <a:off x="2891431" y="3278432"/>
        <a:ext cx="984095" cy="984095"/>
      </dsp:txXfrm>
    </dsp:sp>
    <dsp:sp modelId="{16E317A5-9052-604F-AC96-2C80084197DF}">
      <dsp:nvSpPr>
        <dsp:cNvPr id="0" name=""/>
        <dsp:cNvSpPr/>
      </dsp:nvSpPr>
      <dsp:spPr>
        <a:xfrm rot="7560000">
          <a:off x="1812636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868925" y="2879482"/>
        <a:ext cx="165437" cy="227128"/>
      </dsp:txXfrm>
    </dsp:sp>
    <dsp:sp modelId="{F9F092CB-0D6B-8E43-A8C0-17DA5DF0C5FF}">
      <dsp:nvSpPr>
        <dsp:cNvPr id="0" name=""/>
        <dsp:cNvSpPr/>
      </dsp:nvSpPr>
      <dsp:spPr>
        <a:xfrm>
          <a:off x="690944" y="3074619"/>
          <a:ext cx="1391721" cy="139172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Length- of-Stay Control </a:t>
          </a:r>
          <a:endParaRPr lang="en-DE" sz="1000" kern="1200" dirty="0"/>
        </a:p>
      </dsp:txBody>
      <dsp:txXfrm>
        <a:off x="894757" y="3278432"/>
        <a:ext cx="984095" cy="984095"/>
      </dsp:txXfrm>
    </dsp:sp>
    <dsp:sp modelId="{AAEED998-AF9F-1D46-9DF8-EE8C8EFB8C8C}">
      <dsp:nvSpPr>
        <dsp:cNvPr id="0" name=""/>
        <dsp:cNvSpPr/>
      </dsp:nvSpPr>
      <dsp:spPr>
        <a:xfrm rot="11880000">
          <a:off x="153184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601009" y="2054919"/>
        <a:ext cx="165437" cy="227128"/>
      </dsp:txXfrm>
    </dsp:sp>
    <dsp:sp modelId="{20499351-38D5-464B-AA6F-6236338C0DE3}">
      <dsp:nvSpPr>
        <dsp:cNvPr id="0" name=""/>
        <dsp:cNvSpPr/>
      </dsp:nvSpPr>
      <dsp:spPr>
        <a:xfrm>
          <a:off x="73938" y="1175669"/>
          <a:ext cx="1391721" cy="139172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100% Satisfaction Guarantee </a:t>
          </a:r>
        </a:p>
      </dsp:txBody>
      <dsp:txXfrm>
        <a:off x="277751" y="1379482"/>
        <a:ext cx="984095" cy="984095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453" y="1839698"/>
          <a:ext cx="1113376" cy="111337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0" kern="1200" dirty="0"/>
            <a:t>Pricing Revenue Management Tools</a:t>
          </a:r>
          <a:endParaRPr lang="en-DE" sz="1000" kern="1200" dirty="0"/>
        </a:p>
      </dsp:txBody>
      <dsp:txXfrm>
        <a:off x="1991503" y="2002748"/>
        <a:ext cx="787276" cy="787276"/>
      </dsp:txXfrm>
    </dsp:sp>
    <dsp:sp modelId="{8C189818-31B3-A14C-9F8E-86F8D3516A39}">
      <dsp:nvSpPr>
        <dsp:cNvPr id="0" name=""/>
        <dsp:cNvSpPr/>
      </dsp:nvSpPr>
      <dsp:spPr>
        <a:xfrm rot="16200000">
          <a:off x="2266972" y="1434151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02423" y="1545312"/>
        <a:ext cx="165437" cy="227128"/>
      </dsp:txXfrm>
    </dsp:sp>
    <dsp:sp modelId="{33AE45FE-2802-6A42-ACE8-A7040CED4011}">
      <dsp:nvSpPr>
        <dsp:cNvPr id="0" name=""/>
        <dsp:cNvSpPr/>
      </dsp:nvSpPr>
      <dsp:spPr>
        <a:xfrm>
          <a:off x="1689281" y="2054"/>
          <a:ext cx="1391721" cy="139172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Capacity Management </a:t>
          </a:r>
          <a:endParaRPr lang="en-DE" sz="1000" kern="1200" dirty="0"/>
        </a:p>
      </dsp:txBody>
      <dsp:txXfrm>
        <a:off x="1893094" y="205867"/>
        <a:ext cx="984095" cy="984095"/>
      </dsp:txXfrm>
    </dsp:sp>
    <dsp:sp modelId="{724178F7-FE35-7B43-B051-717442DEBDBC}">
      <dsp:nvSpPr>
        <dsp:cNvPr id="0" name=""/>
        <dsp:cNvSpPr/>
      </dsp:nvSpPr>
      <dsp:spPr>
        <a:xfrm rot="20520000">
          <a:off x="300210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003837" y="2054919"/>
        <a:ext cx="165437" cy="227128"/>
      </dsp:txXfrm>
    </dsp:sp>
    <dsp:sp modelId="{2F9AB5B6-8516-954C-929D-9DFBF2DDEBBE}">
      <dsp:nvSpPr>
        <dsp:cNvPr id="0" name=""/>
        <dsp:cNvSpPr/>
      </dsp:nvSpPr>
      <dsp:spPr>
        <a:xfrm>
          <a:off x="3304624" y="1175669"/>
          <a:ext cx="1391721" cy="139172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 err="1"/>
            <a:t>Overcontracting</a:t>
          </a:r>
          <a:r>
            <a:rPr lang="en-US" sz="1000" kern="1200" dirty="0"/>
            <a:t> and Overbookings </a:t>
          </a:r>
          <a:endParaRPr lang="en-DE" sz="1000" kern="1200" dirty="0"/>
        </a:p>
      </dsp:txBody>
      <dsp:txXfrm>
        <a:off x="3508437" y="1379482"/>
        <a:ext cx="984095" cy="984095"/>
      </dsp:txXfrm>
    </dsp:sp>
    <dsp:sp modelId="{46425910-43DE-C24E-828A-319CE20202EA}">
      <dsp:nvSpPr>
        <dsp:cNvPr id="0" name=""/>
        <dsp:cNvSpPr/>
      </dsp:nvSpPr>
      <dsp:spPr>
        <a:xfrm rot="3240000">
          <a:off x="2721307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735920" y="2879482"/>
        <a:ext cx="165437" cy="227128"/>
      </dsp:txXfrm>
    </dsp:sp>
    <dsp:sp modelId="{D22A1B1C-5B96-F148-B268-F21156DF5061}">
      <dsp:nvSpPr>
        <dsp:cNvPr id="0" name=""/>
        <dsp:cNvSpPr/>
      </dsp:nvSpPr>
      <dsp:spPr>
        <a:xfrm>
          <a:off x="2687618" y="3074619"/>
          <a:ext cx="1391721" cy="139172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Room Availability Guarantee </a:t>
          </a:r>
          <a:endParaRPr lang="en-DE" sz="1000" kern="1200" dirty="0"/>
        </a:p>
      </dsp:txBody>
      <dsp:txXfrm>
        <a:off x="2891431" y="3278432"/>
        <a:ext cx="984095" cy="984095"/>
      </dsp:txXfrm>
    </dsp:sp>
    <dsp:sp modelId="{16E317A5-9052-604F-AC96-2C80084197DF}">
      <dsp:nvSpPr>
        <dsp:cNvPr id="0" name=""/>
        <dsp:cNvSpPr/>
      </dsp:nvSpPr>
      <dsp:spPr>
        <a:xfrm rot="7560000">
          <a:off x="1812636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868925" y="2879482"/>
        <a:ext cx="165437" cy="227128"/>
      </dsp:txXfrm>
    </dsp:sp>
    <dsp:sp modelId="{F9F092CB-0D6B-8E43-A8C0-17DA5DF0C5FF}">
      <dsp:nvSpPr>
        <dsp:cNvPr id="0" name=""/>
        <dsp:cNvSpPr/>
      </dsp:nvSpPr>
      <dsp:spPr>
        <a:xfrm>
          <a:off x="690944" y="3074619"/>
          <a:ext cx="1391721" cy="139172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Length- of-Stay Control </a:t>
          </a:r>
          <a:endParaRPr lang="en-DE" sz="1000" kern="1200" dirty="0"/>
        </a:p>
      </dsp:txBody>
      <dsp:txXfrm>
        <a:off x="894757" y="3278432"/>
        <a:ext cx="984095" cy="984095"/>
      </dsp:txXfrm>
    </dsp:sp>
    <dsp:sp modelId="{AAEED998-AF9F-1D46-9DF8-EE8C8EFB8C8C}">
      <dsp:nvSpPr>
        <dsp:cNvPr id="0" name=""/>
        <dsp:cNvSpPr/>
      </dsp:nvSpPr>
      <dsp:spPr>
        <a:xfrm rot="11880000">
          <a:off x="153184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601009" y="2054919"/>
        <a:ext cx="165437" cy="227128"/>
      </dsp:txXfrm>
    </dsp:sp>
    <dsp:sp modelId="{20499351-38D5-464B-AA6F-6236338C0DE3}">
      <dsp:nvSpPr>
        <dsp:cNvPr id="0" name=""/>
        <dsp:cNvSpPr/>
      </dsp:nvSpPr>
      <dsp:spPr>
        <a:xfrm>
          <a:off x="73938" y="1175669"/>
          <a:ext cx="1391721" cy="139172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100% Satisfaction Guarantee </a:t>
          </a:r>
        </a:p>
      </dsp:txBody>
      <dsp:txXfrm>
        <a:off x="277751" y="1379482"/>
        <a:ext cx="984095" cy="984095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453" y="1839698"/>
          <a:ext cx="1113376" cy="111337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0" kern="1200" dirty="0"/>
            <a:t>Pricing Revenue Management Tools</a:t>
          </a:r>
          <a:endParaRPr lang="en-DE" sz="1000" kern="1200" dirty="0"/>
        </a:p>
      </dsp:txBody>
      <dsp:txXfrm>
        <a:off x="1991503" y="2002748"/>
        <a:ext cx="787276" cy="787276"/>
      </dsp:txXfrm>
    </dsp:sp>
    <dsp:sp modelId="{8C189818-31B3-A14C-9F8E-86F8D3516A39}">
      <dsp:nvSpPr>
        <dsp:cNvPr id="0" name=""/>
        <dsp:cNvSpPr/>
      </dsp:nvSpPr>
      <dsp:spPr>
        <a:xfrm rot="16200000">
          <a:off x="2266972" y="1434151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02423" y="1545312"/>
        <a:ext cx="165437" cy="227128"/>
      </dsp:txXfrm>
    </dsp:sp>
    <dsp:sp modelId="{33AE45FE-2802-6A42-ACE8-A7040CED4011}">
      <dsp:nvSpPr>
        <dsp:cNvPr id="0" name=""/>
        <dsp:cNvSpPr/>
      </dsp:nvSpPr>
      <dsp:spPr>
        <a:xfrm>
          <a:off x="1689281" y="2054"/>
          <a:ext cx="1391721" cy="139172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Capacity Management </a:t>
          </a:r>
          <a:endParaRPr lang="en-DE" sz="1000" kern="1200" dirty="0"/>
        </a:p>
      </dsp:txBody>
      <dsp:txXfrm>
        <a:off x="1893094" y="205867"/>
        <a:ext cx="984095" cy="984095"/>
      </dsp:txXfrm>
    </dsp:sp>
    <dsp:sp modelId="{724178F7-FE35-7B43-B051-717442DEBDBC}">
      <dsp:nvSpPr>
        <dsp:cNvPr id="0" name=""/>
        <dsp:cNvSpPr/>
      </dsp:nvSpPr>
      <dsp:spPr>
        <a:xfrm rot="20520000">
          <a:off x="300210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003837" y="2054919"/>
        <a:ext cx="165437" cy="227128"/>
      </dsp:txXfrm>
    </dsp:sp>
    <dsp:sp modelId="{2F9AB5B6-8516-954C-929D-9DFBF2DDEBBE}">
      <dsp:nvSpPr>
        <dsp:cNvPr id="0" name=""/>
        <dsp:cNvSpPr/>
      </dsp:nvSpPr>
      <dsp:spPr>
        <a:xfrm>
          <a:off x="3304624" y="1175669"/>
          <a:ext cx="1391721" cy="139172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 err="1"/>
            <a:t>Overcontracting</a:t>
          </a:r>
          <a:r>
            <a:rPr lang="en-US" sz="1000" kern="1200" dirty="0"/>
            <a:t> and Overbookings </a:t>
          </a:r>
          <a:endParaRPr lang="en-DE" sz="1000" kern="1200" dirty="0"/>
        </a:p>
      </dsp:txBody>
      <dsp:txXfrm>
        <a:off x="3508437" y="1379482"/>
        <a:ext cx="984095" cy="984095"/>
      </dsp:txXfrm>
    </dsp:sp>
    <dsp:sp modelId="{46425910-43DE-C24E-828A-319CE20202EA}">
      <dsp:nvSpPr>
        <dsp:cNvPr id="0" name=""/>
        <dsp:cNvSpPr/>
      </dsp:nvSpPr>
      <dsp:spPr>
        <a:xfrm rot="3240000">
          <a:off x="2721307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735920" y="2879482"/>
        <a:ext cx="165437" cy="227128"/>
      </dsp:txXfrm>
    </dsp:sp>
    <dsp:sp modelId="{D22A1B1C-5B96-F148-B268-F21156DF5061}">
      <dsp:nvSpPr>
        <dsp:cNvPr id="0" name=""/>
        <dsp:cNvSpPr/>
      </dsp:nvSpPr>
      <dsp:spPr>
        <a:xfrm>
          <a:off x="2687618" y="3074619"/>
          <a:ext cx="1391721" cy="139172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Room Availability Guarantee </a:t>
          </a:r>
          <a:endParaRPr lang="en-DE" sz="1000" kern="1200" dirty="0"/>
        </a:p>
      </dsp:txBody>
      <dsp:txXfrm>
        <a:off x="2891431" y="3278432"/>
        <a:ext cx="984095" cy="984095"/>
      </dsp:txXfrm>
    </dsp:sp>
    <dsp:sp modelId="{16E317A5-9052-604F-AC96-2C80084197DF}">
      <dsp:nvSpPr>
        <dsp:cNvPr id="0" name=""/>
        <dsp:cNvSpPr/>
      </dsp:nvSpPr>
      <dsp:spPr>
        <a:xfrm rot="7560000">
          <a:off x="1812636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868925" y="2879482"/>
        <a:ext cx="165437" cy="227128"/>
      </dsp:txXfrm>
    </dsp:sp>
    <dsp:sp modelId="{F9F092CB-0D6B-8E43-A8C0-17DA5DF0C5FF}">
      <dsp:nvSpPr>
        <dsp:cNvPr id="0" name=""/>
        <dsp:cNvSpPr/>
      </dsp:nvSpPr>
      <dsp:spPr>
        <a:xfrm>
          <a:off x="690944" y="3074619"/>
          <a:ext cx="1391721" cy="139172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Length- of-Stay Control </a:t>
          </a:r>
          <a:endParaRPr lang="en-DE" sz="1000" kern="1200" dirty="0"/>
        </a:p>
      </dsp:txBody>
      <dsp:txXfrm>
        <a:off x="894757" y="3278432"/>
        <a:ext cx="984095" cy="984095"/>
      </dsp:txXfrm>
    </dsp:sp>
    <dsp:sp modelId="{AAEED998-AF9F-1D46-9DF8-EE8C8EFB8C8C}">
      <dsp:nvSpPr>
        <dsp:cNvPr id="0" name=""/>
        <dsp:cNvSpPr/>
      </dsp:nvSpPr>
      <dsp:spPr>
        <a:xfrm rot="11880000">
          <a:off x="153184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601009" y="2054919"/>
        <a:ext cx="165437" cy="227128"/>
      </dsp:txXfrm>
    </dsp:sp>
    <dsp:sp modelId="{20499351-38D5-464B-AA6F-6236338C0DE3}">
      <dsp:nvSpPr>
        <dsp:cNvPr id="0" name=""/>
        <dsp:cNvSpPr/>
      </dsp:nvSpPr>
      <dsp:spPr>
        <a:xfrm>
          <a:off x="73938" y="1175669"/>
          <a:ext cx="1391721" cy="139172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100% Satisfaction Guarantee </a:t>
          </a:r>
        </a:p>
      </dsp:txBody>
      <dsp:txXfrm>
        <a:off x="277751" y="1379482"/>
        <a:ext cx="984095" cy="984095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453" y="1839698"/>
          <a:ext cx="1113376" cy="111337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0" kern="1200" dirty="0"/>
            <a:t>Pricing Revenue Management Tools</a:t>
          </a:r>
          <a:endParaRPr lang="en-DE" sz="1000" kern="1200" dirty="0"/>
        </a:p>
      </dsp:txBody>
      <dsp:txXfrm>
        <a:off x="1991503" y="2002748"/>
        <a:ext cx="787276" cy="787276"/>
      </dsp:txXfrm>
    </dsp:sp>
    <dsp:sp modelId="{8C189818-31B3-A14C-9F8E-86F8D3516A39}">
      <dsp:nvSpPr>
        <dsp:cNvPr id="0" name=""/>
        <dsp:cNvSpPr/>
      </dsp:nvSpPr>
      <dsp:spPr>
        <a:xfrm rot="16200000">
          <a:off x="2266972" y="1434151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02423" y="1545312"/>
        <a:ext cx="165437" cy="227128"/>
      </dsp:txXfrm>
    </dsp:sp>
    <dsp:sp modelId="{33AE45FE-2802-6A42-ACE8-A7040CED4011}">
      <dsp:nvSpPr>
        <dsp:cNvPr id="0" name=""/>
        <dsp:cNvSpPr/>
      </dsp:nvSpPr>
      <dsp:spPr>
        <a:xfrm>
          <a:off x="1689281" y="2054"/>
          <a:ext cx="1391721" cy="139172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Capacity Management </a:t>
          </a:r>
          <a:endParaRPr lang="en-DE" sz="1000" kern="1200" dirty="0"/>
        </a:p>
      </dsp:txBody>
      <dsp:txXfrm>
        <a:off x="1893094" y="205867"/>
        <a:ext cx="984095" cy="984095"/>
      </dsp:txXfrm>
    </dsp:sp>
    <dsp:sp modelId="{724178F7-FE35-7B43-B051-717442DEBDBC}">
      <dsp:nvSpPr>
        <dsp:cNvPr id="0" name=""/>
        <dsp:cNvSpPr/>
      </dsp:nvSpPr>
      <dsp:spPr>
        <a:xfrm rot="20520000">
          <a:off x="300210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003837" y="2054919"/>
        <a:ext cx="165437" cy="227128"/>
      </dsp:txXfrm>
    </dsp:sp>
    <dsp:sp modelId="{2F9AB5B6-8516-954C-929D-9DFBF2DDEBBE}">
      <dsp:nvSpPr>
        <dsp:cNvPr id="0" name=""/>
        <dsp:cNvSpPr/>
      </dsp:nvSpPr>
      <dsp:spPr>
        <a:xfrm>
          <a:off x="3304624" y="1175669"/>
          <a:ext cx="1391721" cy="139172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 err="1"/>
            <a:t>Overcontracting</a:t>
          </a:r>
          <a:r>
            <a:rPr lang="en-US" sz="1000" kern="1200" dirty="0"/>
            <a:t> and Overbookings </a:t>
          </a:r>
          <a:endParaRPr lang="en-DE" sz="1000" kern="1200" dirty="0"/>
        </a:p>
      </dsp:txBody>
      <dsp:txXfrm>
        <a:off x="3508437" y="1379482"/>
        <a:ext cx="984095" cy="984095"/>
      </dsp:txXfrm>
    </dsp:sp>
    <dsp:sp modelId="{46425910-43DE-C24E-828A-319CE20202EA}">
      <dsp:nvSpPr>
        <dsp:cNvPr id="0" name=""/>
        <dsp:cNvSpPr/>
      </dsp:nvSpPr>
      <dsp:spPr>
        <a:xfrm rot="3240000">
          <a:off x="2721307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735920" y="2879482"/>
        <a:ext cx="165437" cy="227128"/>
      </dsp:txXfrm>
    </dsp:sp>
    <dsp:sp modelId="{D22A1B1C-5B96-F148-B268-F21156DF5061}">
      <dsp:nvSpPr>
        <dsp:cNvPr id="0" name=""/>
        <dsp:cNvSpPr/>
      </dsp:nvSpPr>
      <dsp:spPr>
        <a:xfrm>
          <a:off x="2687618" y="3074619"/>
          <a:ext cx="1391721" cy="139172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Room Availability Guarantee </a:t>
          </a:r>
          <a:endParaRPr lang="en-DE" sz="1000" kern="1200" dirty="0"/>
        </a:p>
      </dsp:txBody>
      <dsp:txXfrm>
        <a:off x="2891431" y="3278432"/>
        <a:ext cx="984095" cy="984095"/>
      </dsp:txXfrm>
    </dsp:sp>
    <dsp:sp modelId="{16E317A5-9052-604F-AC96-2C80084197DF}">
      <dsp:nvSpPr>
        <dsp:cNvPr id="0" name=""/>
        <dsp:cNvSpPr/>
      </dsp:nvSpPr>
      <dsp:spPr>
        <a:xfrm rot="7560000">
          <a:off x="1812636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868925" y="2879482"/>
        <a:ext cx="165437" cy="227128"/>
      </dsp:txXfrm>
    </dsp:sp>
    <dsp:sp modelId="{F9F092CB-0D6B-8E43-A8C0-17DA5DF0C5FF}">
      <dsp:nvSpPr>
        <dsp:cNvPr id="0" name=""/>
        <dsp:cNvSpPr/>
      </dsp:nvSpPr>
      <dsp:spPr>
        <a:xfrm>
          <a:off x="690944" y="3074619"/>
          <a:ext cx="1391721" cy="139172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Length- of-Stay Control </a:t>
          </a:r>
          <a:endParaRPr lang="en-DE" sz="1000" kern="1200" dirty="0"/>
        </a:p>
      </dsp:txBody>
      <dsp:txXfrm>
        <a:off x="894757" y="3278432"/>
        <a:ext cx="984095" cy="984095"/>
      </dsp:txXfrm>
    </dsp:sp>
    <dsp:sp modelId="{AAEED998-AF9F-1D46-9DF8-EE8C8EFB8C8C}">
      <dsp:nvSpPr>
        <dsp:cNvPr id="0" name=""/>
        <dsp:cNvSpPr/>
      </dsp:nvSpPr>
      <dsp:spPr>
        <a:xfrm rot="11880000">
          <a:off x="153184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601009" y="2054919"/>
        <a:ext cx="165437" cy="227128"/>
      </dsp:txXfrm>
    </dsp:sp>
    <dsp:sp modelId="{20499351-38D5-464B-AA6F-6236338C0DE3}">
      <dsp:nvSpPr>
        <dsp:cNvPr id="0" name=""/>
        <dsp:cNvSpPr/>
      </dsp:nvSpPr>
      <dsp:spPr>
        <a:xfrm>
          <a:off x="73938" y="1175669"/>
          <a:ext cx="1391721" cy="139172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100% Satisfaction Guarantee </a:t>
          </a:r>
        </a:p>
      </dsp:txBody>
      <dsp:txXfrm>
        <a:off x="277751" y="1379482"/>
        <a:ext cx="984095" cy="984095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453" y="1839698"/>
          <a:ext cx="1113376" cy="111337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0" kern="1200" dirty="0"/>
            <a:t>Pricing Revenue Management Tools</a:t>
          </a:r>
          <a:endParaRPr lang="en-DE" sz="1000" kern="1200" dirty="0"/>
        </a:p>
      </dsp:txBody>
      <dsp:txXfrm>
        <a:off x="1991503" y="2002748"/>
        <a:ext cx="787276" cy="787276"/>
      </dsp:txXfrm>
    </dsp:sp>
    <dsp:sp modelId="{8C189818-31B3-A14C-9F8E-86F8D3516A39}">
      <dsp:nvSpPr>
        <dsp:cNvPr id="0" name=""/>
        <dsp:cNvSpPr/>
      </dsp:nvSpPr>
      <dsp:spPr>
        <a:xfrm rot="16200000">
          <a:off x="2266972" y="1434151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02423" y="1545312"/>
        <a:ext cx="165437" cy="227128"/>
      </dsp:txXfrm>
    </dsp:sp>
    <dsp:sp modelId="{33AE45FE-2802-6A42-ACE8-A7040CED4011}">
      <dsp:nvSpPr>
        <dsp:cNvPr id="0" name=""/>
        <dsp:cNvSpPr/>
      </dsp:nvSpPr>
      <dsp:spPr>
        <a:xfrm>
          <a:off x="1689281" y="2054"/>
          <a:ext cx="1391721" cy="139172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Capacity Management </a:t>
          </a:r>
          <a:endParaRPr lang="en-DE" sz="1000" kern="1200" dirty="0"/>
        </a:p>
      </dsp:txBody>
      <dsp:txXfrm>
        <a:off x="1893094" y="205867"/>
        <a:ext cx="984095" cy="984095"/>
      </dsp:txXfrm>
    </dsp:sp>
    <dsp:sp modelId="{724178F7-FE35-7B43-B051-717442DEBDBC}">
      <dsp:nvSpPr>
        <dsp:cNvPr id="0" name=""/>
        <dsp:cNvSpPr/>
      </dsp:nvSpPr>
      <dsp:spPr>
        <a:xfrm rot="20520000">
          <a:off x="300210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003837" y="2054919"/>
        <a:ext cx="165437" cy="227128"/>
      </dsp:txXfrm>
    </dsp:sp>
    <dsp:sp modelId="{2F9AB5B6-8516-954C-929D-9DFBF2DDEBBE}">
      <dsp:nvSpPr>
        <dsp:cNvPr id="0" name=""/>
        <dsp:cNvSpPr/>
      </dsp:nvSpPr>
      <dsp:spPr>
        <a:xfrm>
          <a:off x="3304624" y="1175669"/>
          <a:ext cx="1391721" cy="139172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 err="1"/>
            <a:t>Overcontracting</a:t>
          </a:r>
          <a:r>
            <a:rPr lang="en-US" sz="1000" kern="1200" dirty="0"/>
            <a:t> and Overbookings </a:t>
          </a:r>
          <a:endParaRPr lang="en-DE" sz="1000" kern="1200" dirty="0"/>
        </a:p>
      </dsp:txBody>
      <dsp:txXfrm>
        <a:off x="3508437" y="1379482"/>
        <a:ext cx="984095" cy="984095"/>
      </dsp:txXfrm>
    </dsp:sp>
    <dsp:sp modelId="{46425910-43DE-C24E-828A-319CE20202EA}">
      <dsp:nvSpPr>
        <dsp:cNvPr id="0" name=""/>
        <dsp:cNvSpPr/>
      </dsp:nvSpPr>
      <dsp:spPr>
        <a:xfrm rot="3240000">
          <a:off x="2721307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735920" y="2879482"/>
        <a:ext cx="165437" cy="227128"/>
      </dsp:txXfrm>
    </dsp:sp>
    <dsp:sp modelId="{D22A1B1C-5B96-F148-B268-F21156DF5061}">
      <dsp:nvSpPr>
        <dsp:cNvPr id="0" name=""/>
        <dsp:cNvSpPr/>
      </dsp:nvSpPr>
      <dsp:spPr>
        <a:xfrm>
          <a:off x="2687618" y="3074619"/>
          <a:ext cx="1391721" cy="139172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Room Availability Guarantee </a:t>
          </a:r>
          <a:endParaRPr lang="en-DE" sz="1000" kern="1200" dirty="0"/>
        </a:p>
      </dsp:txBody>
      <dsp:txXfrm>
        <a:off x="2891431" y="3278432"/>
        <a:ext cx="984095" cy="984095"/>
      </dsp:txXfrm>
    </dsp:sp>
    <dsp:sp modelId="{16E317A5-9052-604F-AC96-2C80084197DF}">
      <dsp:nvSpPr>
        <dsp:cNvPr id="0" name=""/>
        <dsp:cNvSpPr/>
      </dsp:nvSpPr>
      <dsp:spPr>
        <a:xfrm rot="7560000">
          <a:off x="1812636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868925" y="2879482"/>
        <a:ext cx="165437" cy="227128"/>
      </dsp:txXfrm>
    </dsp:sp>
    <dsp:sp modelId="{F9F092CB-0D6B-8E43-A8C0-17DA5DF0C5FF}">
      <dsp:nvSpPr>
        <dsp:cNvPr id="0" name=""/>
        <dsp:cNvSpPr/>
      </dsp:nvSpPr>
      <dsp:spPr>
        <a:xfrm>
          <a:off x="690944" y="3074619"/>
          <a:ext cx="1391721" cy="139172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Length- of-Stay Control </a:t>
          </a:r>
          <a:endParaRPr lang="en-DE" sz="1000" kern="1200" dirty="0"/>
        </a:p>
      </dsp:txBody>
      <dsp:txXfrm>
        <a:off x="894757" y="3278432"/>
        <a:ext cx="984095" cy="984095"/>
      </dsp:txXfrm>
    </dsp:sp>
    <dsp:sp modelId="{AAEED998-AF9F-1D46-9DF8-EE8C8EFB8C8C}">
      <dsp:nvSpPr>
        <dsp:cNvPr id="0" name=""/>
        <dsp:cNvSpPr/>
      </dsp:nvSpPr>
      <dsp:spPr>
        <a:xfrm rot="11880000">
          <a:off x="153184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601009" y="2054919"/>
        <a:ext cx="165437" cy="227128"/>
      </dsp:txXfrm>
    </dsp:sp>
    <dsp:sp modelId="{20499351-38D5-464B-AA6F-6236338C0DE3}">
      <dsp:nvSpPr>
        <dsp:cNvPr id="0" name=""/>
        <dsp:cNvSpPr/>
      </dsp:nvSpPr>
      <dsp:spPr>
        <a:xfrm>
          <a:off x="73938" y="1175669"/>
          <a:ext cx="1391721" cy="139172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100% Satisfaction Guarantee </a:t>
          </a:r>
        </a:p>
      </dsp:txBody>
      <dsp:txXfrm>
        <a:off x="277751" y="1379482"/>
        <a:ext cx="984095" cy="984095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453" y="1839698"/>
          <a:ext cx="1113376" cy="111337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0" kern="1200" dirty="0"/>
            <a:t>Pricing Revenue Management Tools</a:t>
          </a:r>
          <a:endParaRPr lang="en-DE" sz="1000" kern="1200" dirty="0"/>
        </a:p>
      </dsp:txBody>
      <dsp:txXfrm>
        <a:off x="1991503" y="2002748"/>
        <a:ext cx="787276" cy="787276"/>
      </dsp:txXfrm>
    </dsp:sp>
    <dsp:sp modelId="{8C189818-31B3-A14C-9F8E-86F8D3516A39}">
      <dsp:nvSpPr>
        <dsp:cNvPr id="0" name=""/>
        <dsp:cNvSpPr/>
      </dsp:nvSpPr>
      <dsp:spPr>
        <a:xfrm rot="16200000">
          <a:off x="2266972" y="1434151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02423" y="1545312"/>
        <a:ext cx="165437" cy="227128"/>
      </dsp:txXfrm>
    </dsp:sp>
    <dsp:sp modelId="{33AE45FE-2802-6A42-ACE8-A7040CED4011}">
      <dsp:nvSpPr>
        <dsp:cNvPr id="0" name=""/>
        <dsp:cNvSpPr/>
      </dsp:nvSpPr>
      <dsp:spPr>
        <a:xfrm>
          <a:off x="1689281" y="2054"/>
          <a:ext cx="1391721" cy="139172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Capacity Management </a:t>
          </a:r>
          <a:endParaRPr lang="en-DE" sz="1000" kern="1200" dirty="0"/>
        </a:p>
      </dsp:txBody>
      <dsp:txXfrm>
        <a:off x="1893094" y="205867"/>
        <a:ext cx="984095" cy="984095"/>
      </dsp:txXfrm>
    </dsp:sp>
    <dsp:sp modelId="{724178F7-FE35-7B43-B051-717442DEBDBC}">
      <dsp:nvSpPr>
        <dsp:cNvPr id="0" name=""/>
        <dsp:cNvSpPr/>
      </dsp:nvSpPr>
      <dsp:spPr>
        <a:xfrm rot="20520000">
          <a:off x="300210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003837" y="2054919"/>
        <a:ext cx="165437" cy="227128"/>
      </dsp:txXfrm>
    </dsp:sp>
    <dsp:sp modelId="{2F9AB5B6-8516-954C-929D-9DFBF2DDEBBE}">
      <dsp:nvSpPr>
        <dsp:cNvPr id="0" name=""/>
        <dsp:cNvSpPr/>
      </dsp:nvSpPr>
      <dsp:spPr>
        <a:xfrm>
          <a:off x="3304624" y="1175669"/>
          <a:ext cx="1391721" cy="139172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 err="1"/>
            <a:t>Overcontracting</a:t>
          </a:r>
          <a:r>
            <a:rPr lang="en-US" sz="1000" kern="1200" dirty="0"/>
            <a:t> and Overbookings </a:t>
          </a:r>
          <a:endParaRPr lang="en-DE" sz="1000" kern="1200" dirty="0"/>
        </a:p>
      </dsp:txBody>
      <dsp:txXfrm>
        <a:off x="3508437" y="1379482"/>
        <a:ext cx="984095" cy="984095"/>
      </dsp:txXfrm>
    </dsp:sp>
    <dsp:sp modelId="{46425910-43DE-C24E-828A-319CE20202EA}">
      <dsp:nvSpPr>
        <dsp:cNvPr id="0" name=""/>
        <dsp:cNvSpPr/>
      </dsp:nvSpPr>
      <dsp:spPr>
        <a:xfrm rot="3240000">
          <a:off x="2721307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735920" y="2879482"/>
        <a:ext cx="165437" cy="227128"/>
      </dsp:txXfrm>
    </dsp:sp>
    <dsp:sp modelId="{D22A1B1C-5B96-F148-B268-F21156DF5061}">
      <dsp:nvSpPr>
        <dsp:cNvPr id="0" name=""/>
        <dsp:cNvSpPr/>
      </dsp:nvSpPr>
      <dsp:spPr>
        <a:xfrm>
          <a:off x="2687618" y="3074619"/>
          <a:ext cx="1391721" cy="139172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Room Availability Guarantee </a:t>
          </a:r>
          <a:endParaRPr lang="en-DE" sz="1000" kern="1200" dirty="0"/>
        </a:p>
      </dsp:txBody>
      <dsp:txXfrm>
        <a:off x="2891431" y="3278432"/>
        <a:ext cx="984095" cy="984095"/>
      </dsp:txXfrm>
    </dsp:sp>
    <dsp:sp modelId="{16E317A5-9052-604F-AC96-2C80084197DF}">
      <dsp:nvSpPr>
        <dsp:cNvPr id="0" name=""/>
        <dsp:cNvSpPr/>
      </dsp:nvSpPr>
      <dsp:spPr>
        <a:xfrm rot="7560000">
          <a:off x="1812636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868925" y="2879482"/>
        <a:ext cx="165437" cy="227128"/>
      </dsp:txXfrm>
    </dsp:sp>
    <dsp:sp modelId="{F9F092CB-0D6B-8E43-A8C0-17DA5DF0C5FF}">
      <dsp:nvSpPr>
        <dsp:cNvPr id="0" name=""/>
        <dsp:cNvSpPr/>
      </dsp:nvSpPr>
      <dsp:spPr>
        <a:xfrm>
          <a:off x="690944" y="3074619"/>
          <a:ext cx="1391721" cy="139172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Length- of-Stay Control </a:t>
          </a:r>
          <a:endParaRPr lang="en-DE" sz="1000" kern="1200" dirty="0"/>
        </a:p>
      </dsp:txBody>
      <dsp:txXfrm>
        <a:off x="894757" y="3278432"/>
        <a:ext cx="984095" cy="984095"/>
      </dsp:txXfrm>
    </dsp:sp>
    <dsp:sp modelId="{AAEED998-AF9F-1D46-9DF8-EE8C8EFB8C8C}">
      <dsp:nvSpPr>
        <dsp:cNvPr id="0" name=""/>
        <dsp:cNvSpPr/>
      </dsp:nvSpPr>
      <dsp:spPr>
        <a:xfrm rot="11880000">
          <a:off x="153184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601009" y="2054919"/>
        <a:ext cx="165437" cy="227128"/>
      </dsp:txXfrm>
    </dsp:sp>
    <dsp:sp modelId="{20499351-38D5-464B-AA6F-6236338C0DE3}">
      <dsp:nvSpPr>
        <dsp:cNvPr id="0" name=""/>
        <dsp:cNvSpPr/>
      </dsp:nvSpPr>
      <dsp:spPr>
        <a:xfrm>
          <a:off x="73938" y="1175669"/>
          <a:ext cx="1391721" cy="139172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100% Satisfaction Guarantee </a:t>
          </a:r>
        </a:p>
      </dsp:txBody>
      <dsp:txXfrm>
        <a:off x="277751" y="1379482"/>
        <a:ext cx="984095" cy="984095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453" y="1839698"/>
          <a:ext cx="1113376" cy="111337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0" kern="1200" dirty="0"/>
            <a:t>Pricing Revenue Management Tools</a:t>
          </a:r>
          <a:endParaRPr lang="en-DE" sz="1000" kern="1200" dirty="0"/>
        </a:p>
      </dsp:txBody>
      <dsp:txXfrm>
        <a:off x="1991503" y="2002748"/>
        <a:ext cx="787276" cy="787276"/>
      </dsp:txXfrm>
    </dsp:sp>
    <dsp:sp modelId="{8C189818-31B3-A14C-9F8E-86F8D3516A39}">
      <dsp:nvSpPr>
        <dsp:cNvPr id="0" name=""/>
        <dsp:cNvSpPr/>
      </dsp:nvSpPr>
      <dsp:spPr>
        <a:xfrm rot="16200000">
          <a:off x="2266972" y="1434151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02423" y="1545312"/>
        <a:ext cx="165437" cy="227128"/>
      </dsp:txXfrm>
    </dsp:sp>
    <dsp:sp modelId="{33AE45FE-2802-6A42-ACE8-A7040CED4011}">
      <dsp:nvSpPr>
        <dsp:cNvPr id="0" name=""/>
        <dsp:cNvSpPr/>
      </dsp:nvSpPr>
      <dsp:spPr>
        <a:xfrm>
          <a:off x="1689281" y="2054"/>
          <a:ext cx="1391721" cy="139172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Capacity Management </a:t>
          </a:r>
          <a:endParaRPr lang="en-DE" sz="1000" kern="1200" dirty="0"/>
        </a:p>
      </dsp:txBody>
      <dsp:txXfrm>
        <a:off x="1893094" y="205867"/>
        <a:ext cx="984095" cy="984095"/>
      </dsp:txXfrm>
    </dsp:sp>
    <dsp:sp modelId="{724178F7-FE35-7B43-B051-717442DEBDBC}">
      <dsp:nvSpPr>
        <dsp:cNvPr id="0" name=""/>
        <dsp:cNvSpPr/>
      </dsp:nvSpPr>
      <dsp:spPr>
        <a:xfrm rot="20520000">
          <a:off x="300210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003837" y="2054919"/>
        <a:ext cx="165437" cy="227128"/>
      </dsp:txXfrm>
    </dsp:sp>
    <dsp:sp modelId="{2F9AB5B6-8516-954C-929D-9DFBF2DDEBBE}">
      <dsp:nvSpPr>
        <dsp:cNvPr id="0" name=""/>
        <dsp:cNvSpPr/>
      </dsp:nvSpPr>
      <dsp:spPr>
        <a:xfrm>
          <a:off x="3304624" y="1175669"/>
          <a:ext cx="1391721" cy="139172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 err="1"/>
            <a:t>Overcontracting</a:t>
          </a:r>
          <a:r>
            <a:rPr lang="en-US" sz="1000" kern="1200" dirty="0"/>
            <a:t> and Overbookings </a:t>
          </a:r>
          <a:endParaRPr lang="en-DE" sz="1000" kern="1200" dirty="0"/>
        </a:p>
      </dsp:txBody>
      <dsp:txXfrm>
        <a:off x="3508437" y="1379482"/>
        <a:ext cx="984095" cy="984095"/>
      </dsp:txXfrm>
    </dsp:sp>
    <dsp:sp modelId="{46425910-43DE-C24E-828A-319CE20202EA}">
      <dsp:nvSpPr>
        <dsp:cNvPr id="0" name=""/>
        <dsp:cNvSpPr/>
      </dsp:nvSpPr>
      <dsp:spPr>
        <a:xfrm rot="3240000">
          <a:off x="2721307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735920" y="2879482"/>
        <a:ext cx="165437" cy="227128"/>
      </dsp:txXfrm>
    </dsp:sp>
    <dsp:sp modelId="{D22A1B1C-5B96-F148-B268-F21156DF5061}">
      <dsp:nvSpPr>
        <dsp:cNvPr id="0" name=""/>
        <dsp:cNvSpPr/>
      </dsp:nvSpPr>
      <dsp:spPr>
        <a:xfrm>
          <a:off x="2687618" y="3074619"/>
          <a:ext cx="1391721" cy="139172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Room Availability Guarantee </a:t>
          </a:r>
          <a:endParaRPr lang="en-DE" sz="1000" kern="1200" dirty="0"/>
        </a:p>
      </dsp:txBody>
      <dsp:txXfrm>
        <a:off x="2891431" y="3278432"/>
        <a:ext cx="984095" cy="984095"/>
      </dsp:txXfrm>
    </dsp:sp>
    <dsp:sp modelId="{16E317A5-9052-604F-AC96-2C80084197DF}">
      <dsp:nvSpPr>
        <dsp:cNvPr id="0" name=""/>
        <dsp:cNvSpPr/>
      </dsp:nvSpPr>
      <dsp:spPr>
        <a:xfrm rot="7560000">
          <a:off x="1812636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868925" y="2879482"/>
        <a:ext cx="165437" cy="227128"/>
      </dsp:txXfrm>
    </dsp:sp>
    <dsp:sp modelId="{F9F092CB-0D6B-8E43-A8C0-17DA5DF0C5FF}">
      <dsp:nvSpPr>
        <dsp:cNvPr id="0" name=""/>
        <dsp:cNvSpPr/>
      </dsp:nvSpPr>
      <dsp:spPr>
        <a:xfrm>
          <a:off x="690944" y="3074619"/>
          <a:ext cx="1391721" cy="139172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Length- of-Stay Control </a:t>
          </a:r>
          <a:endParaRPr lang="en-DE" sz="1000" kern="1200" dirty="0"/>
        </a:p>
      </dsp:txBody>
      <dsp:txXfrm>
        <a:off x="894757" y="3278432"/>
        <a:ext cx="984095" cy="984095"/>
      </dsp:txXfrm>
    </dsp:sp>
    <dsp:sp modelId="{AAEED998-AF9F-1D46-9DF8-EE8C8EFB8C8C}">
      <dsp:nvSpPr>
        <dsp:cNvPr id="0" name=""/>
        <dsp:cNvSpPr/>
      </dsp:nvSpPr>
      <dsp:spPr>
        <a:xfrm rot="11880000">
          <a:off x="153184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601009" y="2054919"/>
        <a:ext cx="165437" cy="227128"/>
      </dsp:txXfrm>
    </dsp:sp>
    <dsp:sp modelId="{20499351-38D5-464B-AA6F-6236338C0DE3}">
      <dsp:nvSpPr>
        <dsp:cNvPr id="0" name=""/>
        <dsp:cNvSpPr/>
      </dsp:nvSpPr>
      <dsp:spPr>
        <a:xfrm>
          <a:off x="73938" y="1175669"/>
          <a:ext cx="1391721" cy="139172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100% Satisfaction Guarantee </a:t>
          </a:r>
        </a:p>
      </dsp:txBody>
      <dsp:txXfrm>
        <a:off x="277751" y="1379482"/>
        <a:ext cx="984095" cy="984095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453" y="1839698"/>
          <a:ext cx="1113376" cy="111337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0" kern="1200" dirty="0"/>
            <a:t>Pricing Revenue Management Tools</a:t>
          </a:r>
          <a:endParaRPr lang="en-DE" sz="1000" kern="1200" dirty="0"/>
        </a:p>
      </dsp:txBody>
      <dsp:txXfrm>
        <a:off x="1991503" y="2002748"/>
        <a:ext cx="787276" cy="787276"/>
      </dsp:txXfrm>
    </dsp:sp>
    <dsp:sp modelId="{8C189818-31B3-A14C-9F8E-86F8D3516A39}">
      <dsp:nvSpPr>
        <dsp:cNvPr id="0" name=""/>
        <dsp:cNvSpPr/>
      </dsp:nvSpPr>
      <dsp:spPr>
        <a:xfrm rot="16200000">
          <a:off x="2266972" y="1434151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02423" y="1545312"/>
        <a:ext cx="165437" cy="227128"/>
      </dsp:txXfrm>
    </dsp:sp>
    <dsp:sp modelId="{33AE45FE-2802-6A42-ACE8-A7040CED4011}">
      <dsp:nvSpPr>
        <dsp:cNvPr id="0" name=""/>
        <dsp:cNvSpPr/>
      </dsp:nvSpPr>
      <dsp:spPr>
        <a:xfrm>
          <a:off x="1689281" y="2054"/>
          <a:ext cx="1391721" cy="139172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Capacity Management </a:t>
          </a:r>
          <a:endParaRPr lang="en-DE" sz="1000" kern="1200" dirty="0"/>
        </a:p>
      </dsp:txBody>
      <dsp:txXfrm>
        <a:off x="1893094" y="205867"/>
        <a:ext cx="984095" cy="984095"/>
      </dsp:txXfrm>
    </dsp:sp>
    <dsp:sp modelId="{724178F7-FE35-7B43-B051-717442DEBDBC}">
      <dsp:nvSpPr>
        <dsp:cNvPr id="0" name=""/>
        <dsp:cNvSpPr/>
      </dsp:nvSpPr>
      <dsp:spPr>
        <a:xfrm rot="20520000">
          <a:off x="300210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003837" y="2054919"/>
        <a:ext cx="165437" cy="227128"/>
      </dsp:txXfrm>
    </dsp:sp>
    <dsp:sp modelId="{2F9AB5B6-8516-954C-929D-9DFBF2DDEBBE}">
      <dsp:nvSpPr>
        <dsp:cNvPr id="0" name=""/>
        <dsp:cNvSpPr/>
      </dsp:nvSpPr>
      <dsp:spPr>
        <a:xfrm>
          <a:off x="3304624" y="1175669"/>
          <a:ext cx="1391721" cy="139172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 err="1"/>
            <a:t>Overcontracting</a:t>
          </a:r>
          <a:r>
            <a:rPr lang="en-US" sz="1000" kern="1200" dirty="0"/>
            <a:t> and Overbookings </a:t>
          </a:r>
          <a:endParaRPr lang="en-DE" sz="1000" kern="1200" dirty="0"/>
        </a:p>
      </dsp:txBody>
      <dsp:txXfrm>
        <a:off x="3508437" y="1379482"/>
        <a:ext cx="984095" cy="984095"/>
      </dsp:txXfrm>
    </dsp:sp>
    <dsp:sp modelId="{46425910-43DE-C24E-828A-319CE20202EA}">
      <dsp:nvSpPr>
        <dsp:cNvPr id="0" name=""/>
        <dsp:cNvSpPr/>
      </dsp:nvSpPr>
      <dsp:spPr>
        <a:xfrm rot="3240000">
          <a:off x="2721307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735920" y="2879482"/>
        <a:ext cx="165437" cy="227128"/>
      </dsp:txXfrm>
    </dsp:sp>
    <dsp:sp modelId="{D22A1B1C-5B96-F148-B268-F21156DF5061}">
      <dsp:nvSpPr>
        <dsp:cNvPr id="0" name=""/>
        <dsp:cNvSpPr/>
      </dsp:nvSpPr>
      <dsp:spPr>
        <a:xfrm>
          <a:off x="2687618" y="3074619"/>
          <a:ext cx="1391721" cy="139172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Room Availability Guarantee </a:t>
          </a:r>
          <a:endParaRPr lang="en-DE" sz="1000" kern="1200" dirty="0"/>
        </a:p>
      </dsp:txBody>
      <dsp:txXfrm>
        <a:off x="2891431" y="3278432"/>
        <a:ext cx="984095" cy="984095"/>
      </dsp:txXfrm>
    </dsp:sp>
    <dsp:sp modelId="{16E317A5-9052-604F-AC96-2C80084197DF}">
      <dsp:nvSpPr>
        <dsp:cNvPr id="0" name=""/>
        <dsp:cNvSpPr/>
      </dsp:nvSpPr>
      <dsp:spPr>
        <a:xfrm rot="7560000">
          <a:off x="1812636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868925" y="2879482"/>
        <a:ext cx="165437" cy="227128"/>
      </dsp:txXfrm>
    </dsp:sp>
    <dsp:sp modelId="{F9F092CB-0D6B-8E43-A8C0-17DA5DF0C5FF}">
      <dsp:nvSpPr>
        <dsp:cNvPr id="0" name=""/>
        <dsp:cNvSpPr/>
      </dsp:nvSpPr>
      <dsp:spPr>
        <a:xfrm>
          <a:off x="690944" y="3074619"/>
          <a:ext cx="1391721" cy="139172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Length- of-Stay Control </a:t>
          </a:r>
          <a:endParaRPr lang="en-DE" sz="1000" kern="1200" dirty="0"/>
        </a:p>
      </dsp:txBody>
      <dsp:txXfrm>
        <a:off x="894757" y="3278432"/>
        <a:ext cx="984095" cy="984095"/>
      </dsp:txXfrm>
    </dsp:sp>
    <dsp:sp modelId="{AAEED998-AF9F-1D46-9DF8-EE8C8EFB8C8C}">
      <dsp:nvSpPr>
        <dsp:cNvPr id="0" name=""/>
        <dsp:cNvSpPr/>
      </dsp:nvSpPr>
      <dsp:spPr>
        <a:xfrm rot="11880000">
          <a:off x="153184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601009" y="2054919"/>
        <a:ext cx="165437" cy="227128"/>
      </dsp:txXfrm>
    </dsp:sp>
    <dsp:sp modelId="{20499351-38D5-464B-AA6F-6236338C0DE3}">
      <dsp:nvSpPr>
        <dsp:cNvPr id="0" name=""/>
        <dsp:cNvSpPr/>
      </dsp:nvSpPr>
      <dsp:spPr>
        <a:xfrm>
          <a:off x="73938" y="1175669"/>
          <a:ext cx="1391721" cy="139172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100% Satisfaction Guarantee </a:t>
          </a:r>
        </a:p>
      </dsp:txBody>
      <dsp:txXfrm>
        <a:off x="277751" y="1379482"/>
        <a:ext cx="984095" cy="984095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453" y="1839698"/>
          <a:ext cx="1113376" cy="111337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0" kern="1200" dirty="0"/>
            <a:t>Pricing Revenue Management Tools</a:t>
          </a:r>
          <a:endParaRPr lang="en-DE" sz="1000" kern="1200" dirty="0"/>
        </a:p>
      </dsp:txBody>
      <dsp:txXfrm>
        <a:off x="1991503" y="2002748"/>
        <a:ext cx="787276" cy="787276"/>
      </dsp:txXfrm>
    </dsp:sp>
    <dsp:sp modelId="{8C189818-31B3-A14C-9F8E-86F8D3516A39}">
      <dsp:nvSpPr>
        <dsp:cNvPr id="0" name=""/>
        <dsp:cNvSpPr/>
      </dsp:nvSpPr>
      <dsp:spPr>
        <a:xfrm rot="16200000">
          <a:off x="2266972" y="1434151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02423" y="1545312"/>
        <a:ext cx="165437" cy="227128"/>
      </dsp:txXfrm>
    </dsp:sp>
    <dsp:sp modelId="{33AE45FE-2802-6A42-ACE8-A7040CED4011}">
      <dsp:nvSpPr>
        <dsp:cNvPr id="0" name=""/>
        <dsp:cNvSpPr/>
      </dsp:nvSpPr>
      <dsp:spPr>
        <a:xfrm>
          <a:off x="1689281" y="2054"/>
          <a:ext cx="1391721" cy="139172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Capacity Management </a:t>
          </a:r>
          <a:endParaRPr lang="en-DE" sz="1000" kern="1200" dirty="0"/>
        </a:p>
      </dsp:txBody>
      <dsp:txXfrm>
        <a:off x="1893094" y="205867"/>
        <a:ext cx="984095" cy="984095"/>
      </dsp:txXfrm>
    </dsp:sp>
    <dsp:sp modelId="{724178F7-FE35-7B43-B051-717442DEBDBC}">
      <dsp:nvSpPr>
        <dsp:cNvPr id="0" name=""/>
        <dsp:cNvSpPr/>
      </dsp:nvSpPr>
      <dsp:spPr>
        <a:xfrm rot="20520000">
          <a:off x="300210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003837" y="2054919"/>
        <a:ext cx="165437" cy="227128"/>
      </dsp:txXfrm>
    </dsp:sp>
    <dsp:sp modelId="{2F9AB5B6-8516-954C-929D-9DFBF2DDEBBE}">
      <dsp:nvSpPr>
        <dsp:cNvPr id="0" name=""/>
        <dsp:cNvSpPr/>
      </dsp:nvSpPr>
      <dsp:spPr>
        <a:xfrm>
          <a:off x="3304624" y="1175669"/>
          <a:ext cx="1391721" cy="139172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 err="1"/>
            <a:t>Overcontracting</a:t>
          </a:r>
          <a:r>
            <a:rPr lang="en-US" sz="1000" kern="1200" dirty="0"/>
            <a:t> and Overbookings </a:t>
          </a:r>
          <a:endParaRPr lang="en-DE" sz="1000" kern="1200" dirty="0"/>
        </a:p>
      </dsp:txBody>
      <dsp:txXfrm>
        <a:off x="3508437" y="1379482"/>
        <a:ext cx="984095" cy="984095"/>
      </dsp:txXfrm>
    </dsp:sp>
    <dsp:sp modelId="{46425910-43DE-C24E-828A-319CE20202EA}">
      <dsp:nvSpPr>
        <dsp:cNvPr id="0" name=""/>
        <dsp:cNvSpPr/>
      </dsp:nvSpPr>
      <dsp:spPr>
        <a:xfrm rot="3240000">
          <a:off x="2721307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735920" y="2879482"/>
        <a:ext cx="165437" cy="227128"/>
      </dsp:txXfrm>
    </dsp:sp>
    <dsp:sp modelId="{D22A1B1C-5B96-F148-B268-F21156DF5061}">
      <dsp:nvSpPr>
        <dsp:cNvPr id="0" name=""/>
        <dsp:cNvSpPr/>
      </dsp:nvSpPr>
      <dsp:spPr>
        <a:xfrm>
          <a:off x="2687618" y="3074619"/>
          <a:ext cx="1391721" cy="139172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Room Availability Guarantee </a:t>
          </a:r>
          <a:endParaRPr lang="en-DE" sz="1000" kern="1200" dirty="0"/>
        </a:p>
      </dsp:txBody>
      <dsp:txXfrm>
        <a:off x="2891431" y="3278432"/>
        <a:ext cx="984095" cy="984095"/>
      </dsp:txXfrm>
    </dsp:sp>
    <dsp:sp modelId="{16E317A5-9052-604F-AC96-2C80084197DF}">
      <dsp:nvSpPr>
        <dsp:cNvPr id="0" name=""/>
        <dsp:cNvSpPr/>
      </dsp:nvSpPr>
      <dsp:spPr>
        <a:xfrm rot="7560000">
          <a:off x="1812636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868925" y="2879482"/>
        <a:ext cx="165437" cy="227128"/>
      </dsp:txXfrm>
    </dsp:sp>
    <dsp:sp modelId="{F9F092CB-0D6B-8E43-A8C0-17DA5DF0C5FF}">
      <dsp:nvSpPr>
        <dsp:cNvPr id="0" name=""/>
        <dsp:cNvSpPr/>
      </dsp:nvSpPr>
      <dsp:spPr>
        <a:xfrm>
          <a:off x="690944" y="3074619"/>
          <a:ext cx="1391721" cy="139172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Length- of-Stay Control </a:t>
          </a:r>
          <a:endParaRPr lang="en-DE" sz="1000" kern="1200" dirty="0"/>
        </a:p>
      </dsp:txBody>
      <dsp:txXfrm>
        <a:off x="894757" y="3278432"/>
        <a:ext cx="984095" cy="984095"/>
      </dsp:txXfrm>
    </dsp:sp>
    <dsp:sp modelId="{AAEED998-AF9F-1D46-9DF8-EE8C8EFB8C8C}">
      <dsp:nvSpPr>
        <dsp:cNvPr id="0" name=""/>
        <dsp:cNvSpPr/>
      </dsp:nvSpPr>
      <dsp:spPr>
        <a:xfrm rot="11880000">
          <a:off x="153184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601009" y="2054919"/>
        <a:ext cx="165437" cy="227128"/>
      </dsp:txXfrm>
    </dsp:sp>
    <dsp:sp modelId="{20499351-38D5-464B-AA6F-6236338C0DE3}">
      <dsp:nvSpPr>
        <dsp:cNvPr id="0" name=""/>
        <dsp:cNvSpPr/>
      </dsp:nvSpPr>
      <dsp:spPr>
        <a:xfrm>
          <a:off x="73938" y="1175669"/>
          <a:ext cx="1391721" cy="139172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100% Satisfaction Guarantee </a:t>
          </a:r>
        </a:p>
      </dsp:txBody>
      <dsp:txXfrm>
        <a:off x="277751" y="1379482"/>
        <a:ext cx="984095" cy="984095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453" y="1839698"/>
          <a:ext cx="1113376" cy="111337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0" kern="1200" dirty="0"/>
            <a:t>Pricing Revenue Management Tools</a:t>
          </a:r>
          <a:endParaRPr lang="en-DE" sz="1000" kern="1200" dirty="0"/>
        </a:p>
      </dsp:txBody>
      <dsp:txXfrm>
        <a:off x="1991503" y="2002748"/>
        <a:ext cx="787276" cy="787276"/>
      </dsp:txXfrm>
    </dsp:sp>
    <dsp:sp modelId="{8C189818-31B3-A14C-9F8E-86F8D3516A39}">
      <dsp:nvSpPr>
        <dsp:cNvPr id="0" name=""/>
        <dsp:cNvSpPr/>
      </dsp:nvSpPr>
      <dsp:spPr>
        <a:xfrm rot="16200000">
          <a:off x="2266972" y="1434151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02423" y="1545312"/>
        <a:ext cx="165437" cy="227128"/>
      </dsp:txXfrm>
    </dsp:sp>
    <dsp:sp modelId="{33AE45FE-2802-6A42-ACE8-A7040CED4011}">
      <dsp:nvSpPr>
        <dsp:cNvPr id="0" name=""/>
        <dsp:cNvSpPr/>
      </dsp:nvSpPr>
      <dsp:spPr>
        <a:xfrm>
          <a:off x="1689281" y="2054"/>
          <a:ext cx="1391721" cy="139172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Capacity Management </a:t>
          </a:r>
          <a:endParaRPr lang="en-DE" sz="1000" kern="1200" dirty="0"/>
        </a:p>
      </dsp:txBody>
      <dsp:txXfrm>
        <a:off x="1893094" y="205867"/>
        <a:ext cx="984095" cy="984095"/>
      </dsp:txXfrm>
    </dsp:sp>
    <dsp:sp modelId="{724178F7-FE35-7B43-B051-717442DEBDBC}">
      <dsp:nvSpPr>
        <dsp:cNvPr id="0" name=""/>
        <dsp:cNvSpPr/>
      </dsp:nvSpPr>
      <dsp:spPr>
        <a:xfrm rot="20520000">
          <a:off x="300210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003837" y="2054919"/>
        <a:ext cx="165437" cy="227128"/>
      </dsp:txXfrm>
    </dsp:sp>
    <dsp:sp modelId="{2F9AB5B6-8516-954C-929D-9DFBF2DDEBBE}">
      <dsp:nvSpPr>
        <dsp:cNvPr id="0" name=""/>
        <dsp:cNvSpPr/>
      </dsp:nvSpPr>
      <dsp:spPr>
        <a:xfrm>
          <a:off x="3304624" y="1175669"/>
          <a:ext cx="1391721" cy="139172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 err="1"/>
            <a:t>Overcontracting</a:t>
          </a:r>
          <a:r>
            <a:rPr lang="en-US" sz="1000" kern="1200" dirty="0"/>
            <a:t> and Overbookings </a:t>
          </a:r>
          <a:endParaRPr lang="en-DE" sz="1000" kern="1200" dirty="0"/>
        </a:p>
      </dsp:txBody>
      <dsp:txXfrm>
        <a:off x="3508437" y="1379482"/>
        <a:ext cx="984095" cy="984095"/>
      </dsp:txXfrm>
    </dsp:sp>
    <dsp:sp modelId="{46425910-43DE-C24E-828A-319CE20202EA}">
      <dsp:nvSpPr>
        <dsp:cNvPr id="0" name=""/>
        <dsp:cNvSpPr/>
      </dsp:nvSpPr>
      <dsp:spPr>
        <a:xfrm rot="3240000">
          <a:off x="2721307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735920" y="2879482"/>
        <a:ext cx="165437" cy="227128"/>
      </dsp:txXfrm>
    </dsp:sp>
    <dsp:sp modelId="{D22A1B1C-5B96-F148-B268-F21156DF5061}">
      <dsp:nvSpPr>
        <dsp:cNvPr id="0" name=""/>
        <dsp:cNvSpPr/>
      </dsp:nvSpPr>
      <dsp:spPr>
        <a:xfrm>
          <a:off x="2687618" y="3074619"/>
          <a:ext cx="1391721" cy="139172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Room Availability Guarantee </a:t>
          </a:r>
          <a:endParaRPr lang="en-DE" sz="1000" kern="1200" dirty="0"/>
        </a:p>
      </dsp:txBody>
      <dsp:txXfrm>
        <a:off x="2891431" y="3278432"/>
        <a:ext cx="984095" cy="984095"/>
      </dsp:txXfrm>
    </dsp:sp>
    <dsp:sp modelId="{16E317A5-9052-604F-AC96-2C80084197DF}">
      <dsp:nvSpPr>
        <dsp:cNvPr id="0" name=""/>
        <dsp:cNvSpPr/>
      </dsp:nvSpPr>
      <dsp:spPr>
        <a:xfrm rot="7560000">
          <a:off x="1812636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868925" y="2879482"/>
        <a:ext cx="165437" cy="227128"/>
      </dsp:txXfrm>
    </dsp:sp>
    <dsp:sp modelId="{F9F092CB-0D6B-8E43-A8C0-17DA5DF0C5FF}">
      <dsp:nvSpPr>
        <dsp:cNvPr id="0" name=""/>
        <dsp:cNvSpPr/>
      </dsp:nvSpPr>
      <dsp:spPr>
        <a:xfrm>
          <a:off x="690944" y="3074619"/>
          <a:ext cx="1391721" cy="139172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Length- of-Stay Control </a:t>
          </a:r>
          <a:endParaRPr lang="en-DE" sz="1000" kern="1200" dirty="0"/>
        </a:p>
      </dsp:txBody>
      <dsp:txXfrm>
        <a:off x="894757" y="3278432"/>
        <a:ext cx="984095" cy="984095"/>
      </dsp:txXfrm>
    </dsp:sp>
    <dsp:sp modelId="{AAEED998-AF9F-1D46-9DF8-EE8C8EFB8C8C}">
      <dsp:nvSpPr>
        <dsp:cNvPr id="0" name=""/>
        <dsp:cNvSpPr/>
      </dsp:nvSpPr>
      <dsp:spPr>
        <a:xfrm rot="11880000">
          <a:off x="153184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601009" y="2054919"/>
        <a:ext cx="165437" cy="227128"/>
      </dsp:txXfrm>
    </dsp:sp>
    <dsp:sp modelId="{20499351-38D5-464B-AA6F-6236338C0DE3}">
      <dsp:nvSpPr>
        <dsp:cNvPr id="0" name=""/>
        <dsp:cNvSpPr/>
      </dsp:nvSpPr>
      <dsp:spPr>
        <a:xfrm>
          <a:off x="73938" y="1175669"/>
          <a:ext cx="1391721" cy="139172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100% Satisfaction Guarantee </a:t>
          </a:r>
        </a:p>
      </dsp:txBody>
      <dsp:txXfrm>
        <a:off x="277751" y="1379482"/>
        <a:ext cx="984095" cy="9840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27-01-2026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27-01-2026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27-01-2026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5.xml"/><Relationship Id="rId5" Type="http://schemas.openxmlformats.org/officeDocument/2006/relationships/diagramQuickStyle" Target="../diagrams/quickStyle15.xml"/><Relationship Id="rId4" Type="http://schemas.openxmlformats.org/officeDocument/2006/relationships/diagramLayout" Target="../diagrams/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6.xml"/><Relationship Id="rId5" Type="http://schemas.openxmlformats.org/officeDocument/2006/relationships/diagramQuickStyle" Target="../diagrams/quickStyle16.xml"/><Relationship Id="rId4" Type="http://schemas.openxmlformats.org/officeDocument/2006/relationships/diagramLayout" Target="../diagrams/layout1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7.xml"/><Relationship Id="rId7" Type="http://schemas.microsoft.com/office/2007/relationships/diagramDrawing" Target="../diagrams/drawing17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7.xml"/><Relationship Id="rId5" Type="http://schemas.openxmlformats.org/officeDocument/2006/relationships/diagramQuickStyle" Target="../diagrams/quickStyle17.xml"/><Relationship Id="rId4" Type="http://schemas.openxmlformats.org/officeDocument/2006/relationships/diagramLayout" Target="../diagrams/layout1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8.xml"/><Relationship Id="rId7" Type="http://schemas.microsoft.com/office/2007/relationships/diagramDrawing" Target="../diagrams/drawing18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8.xml"/><Relationship Id="rId5" Type="http://schemas.openxmlformats.org/officeDocument/2006/relationships/diagramQuickStyle" Target="../diagrams/quickStyle18.xml"/><Relationship Id="rId4" Type="http://schemas.openxmlformats.org/officeDocument/2006/relationships/diagramLayout" Target="../diagrams/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9.xml"/><Relationship Id="rId7" Type="http://schemas.microsoft.com/office/2007/relationships/diagramDrawing" Target="../diagrams/drawing19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9.xml"/><Relationship Id="rId5" Type="http://schemas.openxmlformats.org/officeDocument/2006/relationships/diagramQuickStyle" Target="../diagrams/quickStyle19.xml"/><Relationship Id="rId4" Type="http://schemas.openxmlformats.org/officeDocument/2006/relationships/diagramLayout" Target="../diagrams/layout1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0.xml"/><Relationship Id="rId7" Type="http://schemas.microsoft.com/office/2007/relationships/diagramDrawing" Target="../diagrams/drawing20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20.xml"/><Relationship Id="rId5" Type="http://schemas.openxmlformats.org/officeDocument/2006/relationships/diagramQuickStyle" Target="../diagrams/quickStyle20.xml"/><Relationship Id="rId4" Type="http://schemas.openxmlformats.org/officeDocument/2006/relationships/diagramLayout" Target="../diagrams/layout2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1.xml"/><Relationship Id="rId7" Type="http://schemas.microsoft.com/office/2007/relationships/diagramDrawing" Target="../diagrams/drawing2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21.xml"/><Relationship Id="rId5" Type="http://schemas.openxmlformats.org/officeDocument/2006/relationships/diagramQuickStyle" Target="../diagrams/quickStyle21.xml"/><Relationship Id="rId4" Type="http://schemas.openxmlformats.org/officeDocument/2006/relationships/diagramLayout" Target="../diagrams/layout2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2.xml"/><Relationship Id="rId7" Type="http://schemas.microsoft.com/office/2007/relationships/diagramDrawing" Target="../diagrams/drawing22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22.xml"/><Relationship Id="rId5" Type="http://schemas.openxmlformats.org/officeDocument/2006/relationships/diagramQuickStyle" Target="../diagrams/quickStyle22.xml"/><Relationship Id="rId4" Type="http://schemas.openxmlformats.org/officeDocument/2006/relationships/diagramLayout" Target="../diagrams/layout2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3.xml"/><Relationship Id="rId7" Type="http://schemas.microsoft.com/office/2007/relationships/diagramDrawing" Target="../diagrams/drawing2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23.xml"/><Relationship Id="rId5" Type="http://schemas.openxmlformats.org/officeDocument/2006/relationships/diagramQuickStyle" Target="../diagrams/quickStyle23.xml"/><Relationship Id="rId4" Type="http://schemas.openxmlformats.org/officeDocument/2006/relationships/diagramLayout" Target="../diagrams/layout2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sz="4400" dirty="0"/>
              <a:t>Operations Management in </a:t>
            </a:r>
            <a:r>
              <a:rPr lang="nl-NL" sz="4400" dirty="0" err="1"/>
              <a:t>Hospitality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ccounting in Hotels">
            <a:extLst>
              <a:ext uri="{FF2B5EF4-FFF2-40B4-BE49-F238E27FC236}">
                <a16:creationId xmlns:a16="http://schemas.microsoft.com/office/drawing/2014/main" id="{AFD52901-A019-2610-CEE5-3AE84170DC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5437333-341C-44C0-07A7-3A427C706675}"/>
              </a:ext>
            </a:extLst>
          </p:cNvPr>
          <p:cNvSpPr/>
          <p:nvPr/>
        </p:nvSpPr>
        <p:spPr>
          <a:xfrm>
            <a:off x="554559" y="1032966"/>
            <a:ext cx="6984776" cy="4412258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buNone/>
            </a:pPr>
            <a:r>
              <a:rPr lang="nl-NL" sz="2400" b="1" dirty="0" err="1">
                <a:solidFill>
                  <a:schemeClr val="bg1"/>
                </a:solidFill>
              </a:rPr>
              <a:t>Outline</a:t>
            </a:r>
            <a:r>
              <a:rPr lang="nl-NL" sz="2400" b="1" dirty="0">
                <a:solidFill>
                  <a:schemeClr val="bg1"/>
                </a:solidFill>
              </a:rPr>
              <a:t>:</a:t>
            </a:r>
          </a:p>
          <a:p>
            <a:pPr marL="0" indent="0">
              <a:buNone/>
            </a:pPr>
            <a:endParaRPr lang="nl-NL" sz="24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nl-NL" sz="2400" dirty="0">
                <a:solidFill>
                  <a:schemeClr val="bg1"/>
                </a:solidFill>
              </a:rPr>
              <a:t>1- </a:t>
            </a:r>
            <a:r>
              <a:rPr lang="nl-NL" sz="2399" dirty="0">
                <a:solidFill>
                  <a:schemeClr val="bg1"/>
                </a:solidFill>
              </a:rPr>
              <a:t>Pricing Hotel </a:t>
            </a:r>
            <a:r>
              <a:rPr lang="nl-NL" sz="2399" dirty="0" err="1">
                <a:solidFill>
                  <a:schemeClr val="bg1"/>
                </a:solidFill>
              </a:rPr>
              <a:t>Revenue</a:t>
            </a:r>
            <a:r>
              <a:rPr lang="nl-NL" sz="2399" dirty="0">
                <a:solidFill>
                  <a:schemeClr val="bg1"/>
                </a:solidFill>
              </a:rPr>
              <a:t> Management Tools</a:t>
            </a:r>
          </a:p>
          <a:p>
            <a:pPr>
              <a:lnSpc>
                <a:spcPct val="150000"/>
              </a:lnSpc>
            </a:pPr>
            <a:r>
              <a:rPr lang="nl-NL" sz="2399" dirty="0">
                <a:solidFill>
                  <a:schemeClr val="bg1"/>
                </a:solidFill>
              </a:rPr>
              <a:t>2- </a:t>
            </a:r>
            <a:r>
              <a:rPr lang="de-DE" sz="2400" dirty="0">
                <a:solidFill>
                  <a:schemeClr val="bg1"/>
                </a:solidFill>
              </a:rPr>
              <a:t>Non-Pricing Hotel Revenue Management Tools</a:t>
            </a:r>
            <a:endParaRPr lang="nl-NL" sz="2399" dirty="0">
              <a:solidFill>
                <a:schemeClr val="bg1"/>
              </a:solidFill>
            </a:endParaRPr>
          </a:p>
          <a:p>
            <a:pPr algn="ctr"/>
            <a:endParaRPr lang="en-DE" sz="2400" dirty="0"/>
          </a:p>
        </p:txBody>
      </p:sp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Accounting in Hotels">
            <a:extLst>
              <a:ext uri="{FF2B5EF4-FFF2-40B4-BE49-F238E27FC236}">
                <a16:creationId xmlns:a16="http://schemas.microsoft.com/office/drawing/2014/main" id="{40303394-4D76-E084-7493-F7AB7B8F32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0" y="2060848"/>
            <a:ext cx="5307087" cy="2554545"/>
          </a:xfrm>
          <a:prstGeom prst="rect">
            <a:avLst/>
          </a:prstGeom>
          <a:solidFill>
            <a:schemeClr val="accent4">
              <a:lumMod val="50000"/>
              <a:alpha val="90000"/>
            </a:schemeClr>
          </a:solidFill>
        </p:spPr>
        <p:txBody>
          <a:bodyPr wrap="square">
            <a:spAutoFit/>
          </a:bodyPr>
          <a:lstStyle/>
          <a:p>
            <a:pPr algn="ctr"/>
            <a:endParaRPr lang="en-US" sz="3200" b="1" dirty="0">
              <a:solidFill>
                <a:schemeClr val="bg1"/>
              </a:solidFill>
            </a:endParaRPr>
          </a:p>
          <a:p>
            <a:pPr algn="ctr"/>
            <a:r>
              <a:rPr lang="en-US" sz="3200" b="1" dirty="0">
                <a:solidFill>
                  <a:schemeClr val="bg1"/>
                </a:solidFill>
              </a:rPr>
              <a:t>1- </a:t>
            </a:r>
            <a:r>
              <a:rPr lang="nl-NL" sz="3200" b="1" dirty="0">
                <a:solidFill>
                  <a:schemeClr val="bg1"/>
                </a:solidFill>
              </a:rPr>
              <a:t>PRICING HOTEL REVENUE MANAGEMENT TOOLS</a:t>
            </a:r>
          </a:p>
          <a:p>
            <a:pPr algn="ctr"/>
            <a:endParaRPr lang="en-US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734761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Accounting in Hotels">
            <a:extLst>
              <a:ext uri="{FF2B5EF4-FFF2-40B4-BE49-F238E27FC236}">
                <a16:creationId xmlns:a16="http://schemas.microsoft.com/office/drawing/2014/main" id="{40303394-4D76-E084-7493-F7AB7B8F32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4192" y="692696"/>
            <a:ext cx="3430687" cy="646331"/>
          </a:xfrm>
          <a:prstGeom prst="rect">
            <a:avLst/>
          </a:prstGeom>
          <a:solidFill>
            <a:schemeClr val="accent4">
              <a:lumMod val="50000"/>
              <a:alpha val="9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1800" dirty="0">
                <a:solidFill>
                  <a:schemeClr val="bg1"/>
                </a:solidFill>
              </a:rPr>
              <a:t>1- </a:t>
            </a:r>
            <a:r>
              <a:rPr lang="nl-NL" sz="1800" dirty="0">
                <a:solidFill>
                  <a:schemeClr val="bg1"/>
                </a:solidFill>
              </a:rPr>
              <a:t>Pricing Hotel </a:t>
            </a:r>
            <a:r>
              <a:rPr lang="nl-NL" sz="1800" dirty="0" err="1">
                <a:solidFill>
                  <a:schemeClr val="bg1"/>
                </a:solidFill>
              </a:rPr>
              <a:t>Revenue</a:t>
            </a:r>
            <a:r>
              <a:rPr lang="nl-NL" sz="1800" dirty="0">
                <a:solidFill>
                  <a:schemeClr val="bg1"/>
                </a:solidFill>
              </a:rPr>
              <a:t> Management Tools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914599" y="1772816"/>
            <a:ext cx="5040560" cy="4612353"/>
          </a:xfrm>
          <a:prstGeom prst="rect">
            <a:avLst/>
          </a:prstGeom>
          <a:solidFill>
            <a:schemeClr val="accent4">
              <a:lumMod val="50000"/>
              <a:alpha val="9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Pricing and price strategy are seen as a basis for creating sustainable competitive advantage.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Pricing revenue management tools include: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Price discrimination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Dynamic pricing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Lowest price guarantee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Price presentation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Price parity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FBC8E773-8F0E-8D83-16ED-47A592AD4D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00861092"/>
              </p:ext>
            </p:extLst>
          </p:nvPr>
        </p:nvGraphicFramePr>
        <p:xfrm>
          <a:off x="7323311" y="1331799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6274295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Accounting in Hotels">
            <a:extLst>
              <a:ext uri="{FF2B5EF4-FFF2-40B4-BE49-F238E27FC236}">
                <a16:creationId xmlns:a16="http://schemas.microsoft.com/office/drawing/2014/main" id="{40303394-4D76-E084-7493-F7AB7B8F32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4192" y="692696"/>
            <a:ext cx="3430687" cy="646331"/>
          </a:xfrm>
          <a:prstGeom prst="rect">
            <a:avLst/>
          </a:prstGeom>
          <a:solidFill>
            <a:schemeClr val="accent4">
              <a:lumMod val="50000"/>
              <a:alpha val="9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1800" dirty="0">
                <a:solidFill>
                  <a:schemeClr val="bg1"/>
                </a:solidFill>
              </a:rPr>
              <a:t>1- </a:t>
            </a:r>
            <a:r>
              <a:rPr lang="nl-NL" sz="1800" dirty="0">
                <a:solidFill>
                  <a:schemeClr val="bg1"/>
                </a:solidFill>
              </a:rPr>
              <a:t>Pricing Hotel </a:t>
            </a:r>
            <a:r>
              <a:rPr lang="nl-NL" sz="1800" dirty="0" err="1">
                <a:solidFill>
                  <a:schemeClr val="bg1"/>
                </a:solidFill>
              </a:rPr>
              <a:t>Revenue</a:t>
            </a:r>
            <a:r>
              <a:rPr lang="nl-NL" sz="1800" dirty="0">
                <a:solidFill>
                  <a:schemeClr val="bg1"/>
                </a:solidFill>
              </a:rPr>
              <a:t> Management Tools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914599" y="1772816"/>
            <a:ext cx="5040560" cy="3781356"/>
          </a:xfrm>
          <a:prstGeom prst="rect">
            <a:avLst/>
          </a:prstGeom>
          <a:solidFill>
            <a:schemeClr val="accent4">
              <a:lumMod val="50000"/>
              <a:alpha val="9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A- Price Discrimination: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Means different prices for the same room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Segments have different price sensitivities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Business travelers pay more than leisure travelers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FBC8E773-8F0E-8D83-16ED-47A592AD4D75}"/>
              </a:ext>
            </a:extLst>
          </p:cNvPr>
          <p:cNvGraphicFramePr/>
          <p:nvPr/>
        </p:nvGraphicFramePr>
        <p:xfrm>
          <a:off x="7323311" y="1331799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172377490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Accounting in Hotels">
            <a:extLst>
              <a:ext uri="{FF2B5EF4-FFF2-40B4-BE49-F238E27FC236}">
                <a16:creationId xmlns:a16="http://schemas.microsoft.com/office/drawing/2014/main" id="{40303394-4D76-E084-7493-F7AB7B8F32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4192" y="692696"/>
            <a:ext cx="3430687" cy="646331"/>
          </a:xfrm>
          <a:prstGeom prst="rect">
            <a:avLst/>
          </a:prstGeom>
          <a:solidFill>
            <a:schemeClr val="accent4">
              <a:lumMod val="50000"/>
              <a:alpha val="9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1800" dirty="0">
                <a:solidFill>
                  <a:schemeClr val="bg1"/>
                </a:solidFill>
              </a:rPr>
              <a:t>1- </a:t>
            </a:r>
            <a:r>
              <a:rPr lang="nl-NL" sz="1800" dirty="0">
                <a:solidFill>
                  <a:schemeClr val="bg1"/>
                </a:solidFill>
              </a:rPr>
              <a:t>Pricing Hotel </a:t>
            </a:r>
            <a:r>
              <a:rPr lang="nl-NL" sz="1800" dirty="0" err="1">
                <a:solidFill>
                  <a:schemeClr val="bg1"/>
                </a:solidFill>
              </a:rPr>
              <a:t>Revenue</a:t>
            </a:r>
            <a:r>
              <a:rPr lang="nl-NL" sz="1800" dirty="0">
                <a:solidFill>
                  <a:schemeClr val="bg1"/>
                </a:solidFill>
              </a:rPr>
              <a:t> Management Tools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914599" y="1772816"/>
            <a:ext cx="5040560" cy="4612353"/>
          </a:xfrm>
          <a:prstGeom prst="rect">
            <a:avLst/>
          </a:prstGeom>
          <a:solidFill>
            <a:schemeClr val="accent4">
              <a:lumMod val="50000"/>
              <a:alpha val="9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B- Dynamic Pricing: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Adjust room rates in real time based on demand, occupancy, and market conditions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It aims to maximize RevPAR and overall yield.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- How It Works: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Monitor demand and occupancy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Adjust rates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React to market changes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FBC8E773-8F0E-8D83-16ED-47A592AD4D75}"/>
              </a:ext>
            </a:extLst>
          </p:cNvPr>
          <p:cNvGraphicFramePr/>
          <p:nvPr/>
        </p:nvGraphicFramePr>
        <p:xfrm>
          <a:off x="7323311" y="1331799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423156486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Accounting in Hotels">
            <a:extLst>
              <a:ext uri="{FF2B5EF4-FFF2-40B4-BE49-F238E27FC236}">
                <a16:creationId xmlns:a16="http://schemas.microsoft.com/office/drawing/2014/main" id="{40303394-4D76-E084-7493-F7AB7B8F32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4192" y="692696"/>
            <a:ext cx="3430687" cy="646331"/>
          </a:xfrm>
          <a:prstGeom prst="rect">
            <a:avLst/>
          </a:prstGeom>
          <a:solidFill>
            <a:schemeClr val="accent4">
              <a:lumMod val="50000"/>
              <a:alpha val="9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1800" dirty="0">
                <a:solidFill>
                  <a:schemeClr val="bg1"/>
                </a:solidFill>
              </a:rPr>
              <a:t>1- </a:t>
            </a:r>
            <a:r>
              <a:rPr lang="nl-NL" sz="1800" dirty="0">
                <a:solidFill>
                  <a:schemeClr val="bg1"/>
                </a:solidFill>
              </a:rPr>
              <a:t>Pricing Hotel </a:t>
            </a:r>
            <a:r>
              <a:rPr lang="nl-NL" sz="1800" dirty="0" err="1">
                <a:solidFill>
                  <a:schemeClr val="bg1"/>
                </a:solidFill>
              </a:rPr>
              <a:t>Revenue</a:t>
            </a:r>
            <a:r>
              <a:rPr lang="nl-NL" sz="1800" dirty="0">
                <a:solidFill>
                  <a:schemeClr val="bg1"/>
                </a:solidFill>
              </a:rPr>
              <a:t> Management Tools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914599" y="1772816"/>
            <a:ext cx="5040560" cy="4196855"/>
          </a:xfrm>
          <a:prstGeom prst="rect">
            <a:avLst/>
          </a:prstGeom>
          <a:solidFill>
            <a:schemeClr val="accent4">
              <a:lumMod val="50000"/>
              <a:alpha val="9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C- Lowest Price Guarantee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It is a commitment by a hotel to offer customers the lowest available rate.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 - Purpose of Lowest Price Guarantee: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Builds customer trust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Encourages direct bookings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Protects brand value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FBC8E773-8F0E-8D83-16ED-47A592AD4D75}"/>
              </a:ext>
            </a:extLst>
          </p:cNvPr>
          <p:cNvGraphicFramePr/>
          <p:nvPr/>
        </p:nvGraphicFramePr>
        <p:xfrm>
          <a:off x="7323311" y="1331799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289172404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Accounting in Hotels">
            <a:extLst>
              <a:ext uri="{FF2B5EF4-FFF2-40B4-BE49-F238E27FC236}">
                <a16:creationId xmlns:a16="http://schemas.microsoft.com/office/drawing/2014/main" id="{40303394-4D76-E084-7493-F7AB7B8F32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4192" y="692696"/>
            <a:ext cx="3430687" cy="646331"/>
          </a:xfrm>
          <a:prstGeom prst="rect">
            <a:avLst/>
          </a:prstGeom>
          <a:solidFill>
            <a:schemeClr val="accent4">
              <a:lumMod val="50000"/>
              <a:alpha val="9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1800" dirty="0">
                <a:solidFill>
                  <a:schemeClr val="bg1"/>
                </a:solidFill>
              </a:rPr>
              <a:t>1- </a:t>
            </a:r>
            <a:r>
              <a:rPr lang="nl-NL" sz="1800" dirty="0">
                <a:solidFill>
                  <a:schemeClr val="bg1"/>
                </a:solidFill>
              </a:rPr>
              <a:t>Pricing Hotel </a:t>
            </a:r>
            <a:r>
              <a:rPr lang="nl-NL" sz="1800" dirty="0" err="1">
                <a:solidFill>
                  <a:schemeClr val="bg1"/>
                </a:solidFill>
              </a:rPr>
              <a:t>Revenue</a:t>
            </a:r>
            <a:r>
              <a:rPr lang="nl-NL" sz="1800" dirty="0">
                <a:solidFill>
                  <a:schemeClr val="bg1"/>
                </a:solidFill>
              </a:rPr>
              <a:t> Management Tools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914599" y="1772816"/>
            <a:ext cx="5040560" cy="4196855"/>
          </a:xfrm>
          <a:prstGeom prst="rect">
            <a:avLst/>
          </a:prstGeom>
          <a:solidFill>
            <a:schemeClr val="accent4">
              <a:lumMod val="50000"/>
              <a:alpha val="9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D- Price Presentation: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The way a price is communicated to customers.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Forms: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Direct low price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Discounted price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FBC8E773-8F0E-8D83-16ED-47A592AD4D75}"/>
              </a:ext>
            </a:extLst>
          </p:cNvPr>
          <p:cNvGraphicFramePr/>
          <p:nvPr/>
        </p:nvGraphicFramePr>
        <p:xfrm>
          <a:off x="7323311" y="1331799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116271349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Accounting in Hotels">
            <a:extLst>
              <a:ext uri="{FF2B5EF4-FFF2-40B4-BE49-F238E27FC236}">
                <a16:creationId xmlns:a16="http://schemas.microsoft.com/office/drawing/2014/main" id="{40303394-4D76-E084-7493-F7AB7B8F32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4192" y="692696"/>
            <a:ext cx="3430687" cy="646331"/>
          </a:xfrm>
          <a:prstGeom prst="rect">
            <a:avLst/>
          </a:prstGeom>
          <a:solidFill>
            <a:schemeClr val="accent4">
              <a:lumMod val="50000"/>
              <a:alpha val="9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1800" dirty="0">
                <a:solidFill>
                  <a:schemeClr val="bg1"/>
                </a:solidFill>
              </a:rPr>
              <a:t>1- </a:t>
            </a:r>
            <a:r>
              <a:rPr lang="nl-NL" sz="1800" dirty="0">
                <a:solidFill>
                  <a:schemeClr val="bg1"/>
                </a:solidFill>
              </a:rPr>
              <a:t>Pricing Hotel </a:t>
            </a:r>
            <a:r>
              <a:rPr lang="nl-NL" sz="1800" dirty="0" err="1">
                <a:solidFill>
                  <a:schemeClr val="bg1"/>
                </a:solidFill>
              </a:rPr>
              <a:t>Revenue</a:t>
            </a:r>
            <a:r>
              <a:rPr lang="nl-NL" sz="1800" dirty="0">
                <a:solidFill>
                  <a:schemeClr val="bg1"/>
                </a:solidFill>
              </a:rPr>
              <a:t> Management Tools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914599" y="1772816"/>
            <a:ext cx="5040560" cy="4196855"/>
          </a:xfrm>
          <a:prstGeom prst="rect">
            <a:avLst/>
          </a:prstGeom>
          <a:solidFill>
            <a:schemeClr val="accent4">
              <a:lumMod val="50000"/>
              <a:alpha val="9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E- Price Parity: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Price parity means maintaining the same room rate across all distribution channels 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Purpose of Price Parity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Prevents channel conflict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Protects brand integrity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Maintains competitiveness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FBC8E773-8F0E-8D83-16ED-47A592AD4D75}"/>
              </a:ext>
            </a:extLst>
          </p:cNvPr>
          <p:cNvGraphicFramePr/>
          <p:nvPr/>
        </p:nvGraphicFramePr>
        <p:xfrm>
          <a:off x="7323311" y="1331799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464561164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E98E2507-BA4D-E66C-459B-315D30D885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0" y="1412776"/>
            <a:ext cx="6027168" cy="2711127"/>
          </a:xfrm>
          <a:prstGeom prst="rect">
            <a:avLst/>
          </a:prstGeom>
          <a:solidFill>
            <a:schemeClr val="accent4">
              <a:lumMod val="50000"/>
              <a:alpha val="90000"/>
            </a:schemeClr>
          </a:solidFill>
        </p:spPr>
        <p:txBody>
          <a:bodyPr wrap="square">
            <a:spAutoFit/>
          </a:bodyPr>
          <a:lstStyle/>
          <a:p>
            <a:endParaRPr lang="en-DE" sz="3200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DE" sz="3200" b="1" dirty="0">
                <a:solidFill>
                  <a:schemeClr val="bg1"/>
                </a:solidFill>
              </a:rPr>
              <a:t>2- </a:t>
            </a:r>
            <a:r>
              <a:rPr lang="en-US" sz="3200" b="1" dirty="0">
                <a:solidFill>
                  <a:schemeClr val="bg1"/>
                </a:solidFill>
              </a:rPr>
              <a:t>NON-PRICING HOTEL REVENUE MANAGEMENT TOOLS</a:t>
            </a:r>
          </a:p>
        </p:txBody>
      </p:sp>
    </p:spTree>
    <p:extLst>
      <p:ext uri="{BB962C8B-B14F-4D97-AF65-F5344CB8AC3E}">
        <p14:creationId xmlns:p14="http://schemas.microsoft.com/office/powerpoint/2010/main" val="3523010722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DA19BAB0-B575-2DE5-9CFD-1C03EEC0C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646331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2- Non-Pricing Hotel Revenue Management Tools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408446" y="1447498"/>
            <a:ext cx="4614918" cy="5025607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A- Capacity Management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- What is Capacity Management?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Capacity management refers to activities related to controlling a hotel’s capacity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Aim: match service capacity with demand.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Objective: efficiency, service quality, and guest satisfaction.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C0DCBFC-790B-5CDC-C909-5FB835C5F42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94009328"/>
              </p:ext>
            </p:extLst>
          </p:nvPr>
        </p:nvGraphicFramePr>
        <p:xfrm>
          <a:off x="7107287" y="1420091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36278030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DA19BAB0-B575-2DE5-9CFD-1C03EEC0C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646331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2- Non-Pricing Hotel Revenue Management Tools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408446" y="1447498"/>
            <a:ext cx="4614918" cy="5025607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A- Capacity Management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- What is Capacity Management?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Capacity management refers to activities related to controlling a hotel’s capacity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Aim: match service capacity with demand.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Objective: efficiency, service quality, and guest satisfaction.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C0DCBFC-790B-5CDC-C909-5FB835C5F42E}"/>
              </a:ext>
            </a:extLst>
          </p:cNvPr>
          <p:cNvGraphicFramePr/>
          <p:nvPr/>
        </p:nvGraphicFramePr>
        <p:xfrm>
          <a:off x="7107287" y="1420091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49371111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DA19BAB0-B575-2DE5-9CFD-1C03EEC0C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646331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2- Non-Pricing Hotel Revenue Management Tools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408446" y="1447498"/>
            <a:ext cx="4614918" cy="5025607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A- Capacity Management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- </a:t>
            </a:r>
            <a:r>
              <a:rPr lang="en-US" sz="1799" dirty="0">
                <a:solidFill>
                  <a:schemeClr val="bg1"/>
                </a:solidFill>
              </a:rPr>
              <a:t>Concerned with how much capacity a hotel has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How capacity is used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How capacity is adjusted over time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It can be divided into:</a:t>
            </a:r>
            <a:br>
              <a:rPr lang="en-US" sz="1799" dirty="0">
                <a:solidFill>
                  <a:schemeClr val="bg1"/>
                </a:solidFill>
              </a:rPr>
            </a:br>
            <a:r>
              <a:rPr lang="en-US" sz="1799" dirty="0">
                <a:solidFill>
                  <a:schemeClr val="bg1"/>
                </a:solidFill>
              </a:rPr>
              <a:t>- Strategic (long-term) decisions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Tactical (short-term) decisions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C0DCBFC-790B-5CDC-C909-5FB835C5F42E}"/>
              </a:ext>
            </a:extLst>
          </p:cNvPr>
          <p:cNvGraphicFramePr/>
          <p:nvPr/>
        </p:nvGraphicFramePr>
        <p:xfrm>
          <a:off x="7107287" y="1420091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683320750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DA19BAB0-B575-2DE5-9CFD-1C03EEC0C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646331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2- Non-Pricing Hotel Revenue Management Tools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408446" y="1447498"/>
            <a:ext cx="4614918" cy="3779689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A- Capacity Management</a:t>
            </a:r>
          </a:p>
          <a:p>
            <a:pPr>
              <a:lnSpc>
                <a:spcPct val="150000"/>
              </a:lnSpc>
            </a:pPr>
            <a:br>
              <a:rPr lang="en-US" sz="1799" dirty="0">
                <a:solidFill>
                  <a:schemeClr val="bg1"/>
                </a:solidFill>
              </a:rPr>
            </a:br>
            <a:r>
              <a:rPr lang="en-US" sz="1799" dirty="0">
                <a:solidFill>
                  <a:schemeClr val="bg1"/>
                </a:solidFill>
              </a:rPr>
              <a:t>- Strategic (long-term) decisions can include: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Capacity expansion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Carrying capacity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Capacity flexibility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sz="1799" dirty="0">
              <a:solidFill>
                <a:schemeClr val="bg1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C0DCBFC-790B-5CDC-C909-5FB835C5F42E}"/>
              </a:ext>
            </a:extLst>
          </p:cNvPr>
          <p:cNvGraphicFramePr/>
          <p:nvPr/>
        </p:nvGraphicFramePr>
        <p:xfrm>
          <a:off x="7107287" y="1420091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26060623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DA19BAB0-B575-2DE5-9CFD-1C03EEC0C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646331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2- Non-Pricing Hotel Revenue Management Tools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408446" y="1447498"/>
            <a:ext cx="4614918" cy="5025607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A- Capacity Management</a:t>
            </a:r>
          </a:p>
          <a:p>
            <a:pPr>
              <a:lnSpc>
                <a:spcPct val="150000"/>
              </a:lnSpc>
            </a:pPr>
            <a:br>
              <a:rPr lang="en-US" sz="1799" dirty="0">
                <a:solidFill>
                  <a:schemeClr val="bg1"/>
                </a:solidFill>
              </a:rPr>
            </a:br>
            <a:r>
              <a:rPr lang="en-US" sz="1799" dirty="0">
                <a:solidFill>
                  <a:schemeClr val="bg1"/>
                </a:solidFill>
              </a:rPr>
              <a:t>- Tactical decisions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 Refer to the set of activities related to managing capacity on a daily basis, including: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Work schedules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Guest arrival/departure times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Service interaction time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Customers’ participation in the service process</a:t>
            </a: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C0DCBFC-790B-5CDC-C909-5FB835C5F42E}"/>
              </a:ext>
            </a:extLst>
          </p:cNvPr>
          <p:cNvGraphicFramePr/>
          <p:nvPr/>
        </p:nvGraphicFramePr>
        <p:xfrm>
          <a:off x="7107287" y="1420091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825488260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DA19BAB0-B575-2DE5-9CFD-1C03EEC0C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646331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2- Non-Pricing Hotel Revenue Management Tools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408446" y="1447498"/>
            <a:ext cx="5690728" cy="5025607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Hotel Capacity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Refers specifically to the Rooms Division capacity 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The total number of overnights a hotel can serve on a given date 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Fluctuations in capacity: 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Not all rooms may be available every day due to: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Facility repairs or maintenance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Room damage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Employee accommodation needs</a:t>
            </a: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C0DCBFC-790B-5CDC-C909-5FB835C5F42E}"/>
              </a:ext>
            </a:extLst>
          </p:cNvPr>
          <p:cNvGraphicFramePr/>
          <p:nvPr/>
        </p:nvGraphicFramePr>
        <p:xfrm>
          <a:off x="7107287" y="1420091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56477103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DA19BAB0-B575-2DE5-9CFD-1C03EEC0C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646331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2- Non-Pricing Hotel Revenue Management Tools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408446" y="1396459"/>
            <a:ext cx="5690728" cy="5025607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B- </a:t>
            </a:r>
            <a:r>
              <a:rPr lang="en-US" sz="1799" b="1" dirty="0" err="1">
                <a:solidFill>
                  <a:schemeClr val="bg1"/>
                </a:solidFill>
              </a:rPr>
              <a:t>Overcontracting</a:t>
            </a:r>
            <a:r>
              <a:rPr lang="en-US" sz="1799" b="1" dirty="0">
                <a:solidFill>
                  <a:schemeClr val="bg1"/>
                </a:solidFill>
              </a:rPr>
              <a:t> and Overbooking </a:t>
            </a:r>
          </a:p>
          <a:p>
            <a:pPr>
              <a:lnSpc>
                <a:spcPct val="150000"/>
              </a:lnSpc>
            </a:pPr>
            <a:r>
              <a:rPr lang="en-US" sz="1799" dirty="0" err="1">
                <a:solidFill>
                  <a:schemeClr val="bg1"/>
                </a:solidFill>
              </a:rPr>
              <a:t>Overcontracting</a:t>
            </a: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It refers to signing contracts with distributors for more rooms than the hotel’s physical capacity.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Distributors rarely use their full room allotments.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Purpose: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-Maximize sales opportunities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Reduce the risk of unsold inventory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Ensure higher occupancy despite allotment underutilization.</a:t>
            </a: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C0DCBFC-790B-5CDC-C909-5FB835C5F42E}"/>
              </a:ext>
            </a:extLst>
          </p:cNvPr>
          <p:cNvGraphicFramePr/>
          <p:nvPr/>
        </p:nvGraphicFramePr>
        <p:xfrm>
          <a:off x="7107287" y="1420091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38969140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DA19BAB0-B575-2DE5-9CFD-1C03EEC0C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646331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2- Non-Pricing Hotel Revenue Management Tools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408446" y="1396459"/>
            <a:ext cx="5690728" cy="5025607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Overbooking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It means accepting more bookings than the hotel’s available room capacity.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Not all customers who book will actually stay.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Reasons for Overbooking: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Some guests will not show up (no-shows).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Others may cancel or amend reservations last minute.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Some may leave earlier than planned.</a:t>
            </a: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C0DCBFC-790B-5CDC-C909-5FB835C5F42E}"/>
              </a:ext>
            </a:extLst>
          </p:cNvPr>
          <p:cNvGraphicFramePr/>
          <p:nvPr/>
        </p:nvGraphicFramePr>
        <p:xfrm>
          <a:off x="7107287" y="1420091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36551605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DA19BAB0-B575-2DE5-9CFD-1C03EEC0C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646331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2- Non-Pricing Hotel Revenue Management Tools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408446" y="1396459"/>
            <a:ext cx="4614918" cy="3779689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Overbooking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Purpose: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Minimize lost revenue from unsold rooms.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Maintain high occupancy despite cancellations or no-shows.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C0DCBFC-790B-5CDC-C909-5FB835C5F42E}"/>
              </a:ext>
            </a:extLst>
          </p:cNvPr>
          <p:cNvGraphicFramePr/>
          <p:nvPr/>
        </p:nvGraphicFramePr>
        <p:xfrm>
          <a:off x="7107287" y="1420091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554409513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DA19BAB0-B575-2DE5-9CFD-1C03EEC0C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646331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2- Non-Pricing Hotel Revenue Management Tools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408446" y="1396459"/>
            <a:ext cx="4614918" cy="4610301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The Effects of Overbooking:</a:t>
            </a:r>
          </a:p>
          <a:p>
            <a:pPr>
              <a:lnSpc>
                <a:spcPct val="150000"/>
              </a:lnSpc>
            </a:pPr>
            <a:br>
              <a:rPr lang="en-US" sz="1799" dirty="0">
                <a:solidFill>
                  <a:schemeClr val="bg1"/>
                </a:solidFill>
              </a:rPr>
            </a:br>
            <a:r>
              <a:rPr lang="en-US" sz="1799" dirty="0">
                <a:solidFill>
                  <a:schemeClr val="bg1"/>
                </a:solidFill>
              </a:rPr>
              <a:t>1- Direct Financial Costs of Overbooking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These are immediate and measurable expenses, including: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Paying for accommodation in an alternative hotel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Transportation costs to the new hotel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Financial compensation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sz="1799" dirty="0">
              <a:solidFill>
                <a:schemeClr val="bg1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C0DCBFC-790B-5CDC-C909-5FB835C5F42E}"/>
              </a:ext>
            </a:extLst>
          </p:cNvPr>
          <p:cNvGraphicFramePr/>
          <p:nvPr/>
        </p:nvGraphicFramePr>
        <p:xfrm>
          <a:off x="7107287" y="1420091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099386773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DA19BAB0-B575-2DE5-9CFD-1C03EEC0C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646331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2- Non-Pricing Hotel Revenue Management Tools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408446" y="1396459"/>
            <a:ext cx="4614918" cy="5025607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The Effects of Overbooking:</a:t>
            </a:r>
          </a:p>
          <a:p>
            <a:pPr>
              <a:lnSpc>
                <a:spcPct val="150000"/>
              </a:lnSpc>
            </a:pPr>
            <a:br>
              <a:rPr lang="en-US" sz="1799" b="1" dirty="0">
                <a:solidFill>
                  <a:schemeClr val="bg1"/>
                </a:solidFill>
              </a:rPr>
            </a:br>
            <a:r>
              <a:rPr lang="en-US" sz="1799" b="1" dirty="0">
                <a:solidFill>
                  <a:schemeClr val="bg1"/>
                </a:solidFill>
              </a:rPr>
              <a:t>2- Brand Image and Customer Goodwill Costs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Guest dissatisfaction and frustration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Negative online reviews and word-of-mouth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Loss of customer loyalty and repeat business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Damage to the hotel’s brand reputation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sz="1799" dirty="0">
              <a:solidFill>
                <a:schemeClr val="bg1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C0DCBFC-790B-5CDC-C909-5FB835C5F42E}"/>
              </a:ext>
            </a:extLst>
          </p:cNvPr>
          <p:cNvGraphicFramePr/>
          <p:nvPr/>
        </p:nvGraphicFramePr>
        <p:xfrm>
          <a:off x="7107287" y="1420091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443935608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DA19BAB0-B575-2DE5-9CFD-1C03EEC0C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646331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2- Non-Pricing Hotel Revenue Management Tools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408446" y="1396459"/>
            <a:ext cx="4614918" cy="4610301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Overbooking 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Who to be walked?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First come-first served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Length of Stay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Guest Loyalty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Room Rate Paid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Where to walk guests?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What compensation to provide?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C0DCBFC-790B-5CDC-C909-5FB835C5F42E}"/>
              </a:ext>
            </a:extLst>
          </p:cNvPr>
          <p:cNvGraphicFramePr/>
          <p:nvPr/>
        </p:nvGraphicFramePr>
        <p:xfrm>
          <a:off x="7107287" y="1420091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875821716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DA19BAB0-B575-2DE5-9CFD-1C03EEC0C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646331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2- Non-Pricing Hotel Revenue Management Tools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408447" y="1396459"/>
            <a:ext cx="4614918" cy="4610301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C- Room Availability Guarantee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It is seen as a promise by hotels to selected guests that a room will always be available, regardless of occupancy.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Target Guests: 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Typically loyalty program members or other high-value customers.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C0DCBFC-790B-5CDC-C909-5FB835C5F42E}"/>
              </a:ext>
            </a:extLst>
          </p:cNvPr>
          <p:cNvGraphicFramePr/>
          <p:nvPr/>
        </p:nvGraphicFramePr>
        <p:xfrm>
          <a:off x="7107287" y="1420091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76791372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DA19BAB0-B575-2DE5-9CFD-1C03EEC0C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646331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2- Non-Pricing Hotel Revenue Management Tools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408446" y="1396459"/>
            <a:ext cx="4614918" cy="5025607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C- Room Availability Guarantee</a:t>
            </a:r>
          </a:p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Conditions: 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Booking must be made a minimum number of days before check-in.</a:t>
            </a: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Purpose: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Reduces perceived risk of overbooking.</a:t>
            </a: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Benefit: 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Strengthens customer trust and loyalty.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C0DCBFC-790B-5CDC-C909-5FB835C5F42E}"/>
              </a:ext>
            </a:extLst>
          </p:cNvPr>
          <p:cNvGraphicFramePr/>
          <p:nvPr/>
        </p:nvGraphicFramePr>
        <p:xfrm>
          <a:off x="7107287" y="1420091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297159644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DA19BAB0-B575-2DE5-9CFD-1C03EEC0C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646331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2- Non-Pricing Hotel Revenue Management Tools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7591932" y="365400"/>
            <a:ext cx="4614918" cy="457241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C- Room Availability Guarantee</a:t>
            </a:r>
          </a:p>
        </p:txBody>
      </p:sp>
      <p:pic>
        <p:nvPicPr>
          <p:cNvPr id="7" name="Picture 2" descr="Marriott Bonvoy Elite Benefit Guarantees 2021 - LoyaltyLobby">
            <a:extLst>
              <a:ext uri="{FF2B5EF4-FFF2-40B4-BE49-F238E27FC236}">
                <a16:creationId xmlns:a16="http://schemas.microsoft.com/office/drawing/2014/main" id="{0EBC6EB6-9020-27ED-63F0-6B17F64CDD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2" y="1021395"/>
            <a:ext cx="12189848" cy="5431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1992797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DA19BAB0-B575-2DE5-9CFD-1C03EEC0C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646331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2- Non-Pricing Hotel Revenue Management Tools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408446" y="1396459"/>
            <a:ext cx="4614918" cy="5440913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D- Length-of-Stay (LOS) Control</a:t>
            </a:r>
          </a:p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Definition: 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A revenue management technique where hotels set minimum or maximum stay requirements on bookings.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Objective: 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Optimize room revenue by aligning guest stays with demand patterns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C0DCBFC-790B-5CDC-C909-5FB835C5F42E}"/>
              </a:ext>
            </a:extLst>
          </p:cNvPr>
          <p:cNvGraphicFramePr/>
          <p:nvPr/>
        </p:nvGraphicFramePr>
        <p:xfrm>
          <a:off x="7107287" y="1420091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46868351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DA19BAB0-B575-2DE5-9CFD-1C03EEC0C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646331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2- Non-Pricing Hotel Revenue Management Tools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408446" y="1396459"/>
            <a:ext cx="4614918" cy="4194995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D- Length-of-Stay (LOS) Control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Why It Matters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Prevents revenue loss during peak demand periods.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Shifts some bookings into low-demand days.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Balances occupancy and revenue.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C0DCBFC-790B-5CDC-C909-5FB835C5F42E}"/>
              </a:ext>
            </a:extLst>
          </p:cNvPr>
          <p:cNvGraphicFramePr/>
          <p:nvPr/>
        </p:nvGraphicFramePr>
        <p:xfrm>
          <a:off x="7107287" y="1420091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040819169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DA19BAB0-B575-2DE5-9CFD-1C03EEC0C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646331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2- Non-Pricing Hotel Revenue Management Tools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408446" y="1396459"/>
            <a:ext cx="4614918" cy="5025607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E- 100% Satisfaction Guarantee</a:t>
            </a:r>
          </a:p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A service guarantee where guests do not pay if they are not fully satisfied with their stay.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Advantages: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Builds trust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Competitive advantage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Encourages trial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C0DCBFC-790B-5CDC-C909-5FB835C5F42E}"/>
              </a:ext>
            </a:extLst>
          </p:cNvPr>
          <p:cNvGraphicFramePr/>
          <p:nvPr/>
        </p:nvGraphicFramePr>
        <p:xfrm>
          <a:off x="7107287" y="1420091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58263548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1562</TotalTime>
  <Words>1543</Words>
  <Application>Microsoft Macintosh PowerPoint</Application>
  <PresentationFormat>Custom</PresentationFormat>
  <Paragraphs>404</Paragraphs>
  <Slides>29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5" baseType="lpstr">
      <vt:lpstr>Arial</vt:lpstr>
      <vt:lpstr>Minion</vt:lpstr>
      <vt:lpstr>Georgia</vt:lpstr>
      <vt:lpstr>Calibri</vt:lpstr>
      <vt:lpstr>Wingdings</vt:lpstr>
      <vt:lpstr>Corporate template-set Universiteit Leiden</vt:lpstr>
      <vt:lpstr>Operations Management in Hospitality  European Institute of Innovation, Entrepreneurship and Technology Lessingstraße 79, 13158 Berlin, Germany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224</cp:revision>
  <dcterms:created xsi:type="dcterms:W3CDTF">2023-10-18T00:40:52Z</dcterms:created>
  <dcterms:modified xsi:type="dcterms:W3CDTF">2026-01-27T21:39:44Z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