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embeddedFontLst>
    <p:embeddedFont>
      <p:font typeface="EFCO Brookshire" charset="1" panose="00000000000000000000"/>
      <p:regular r:id="rId21"/>
    </p:embeddedFont>
    <p:embeddedFont>
      <p:font typeface="Katibeh" charset="1" panose="000005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svg" Type="http://schemas.openxmlformats.org/officeDocument/2006/relationships/image"/><Relationship Id="rId11" Target="../media/image19.png" Type="http://schemas.openxmlformats.org/officeDocument/2006/relationships/image"/><Relationship Id="rId12" Target="../media/image20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13.png" Type="http://schemas.openxmlformats.org/officeDocument/2006/relationships/image"/><Relationship Id="rId6" Target="../media/image14.svg" Type="http://schemas.openxmlformats.org/officeDocument/2006/relationships/image"/><Relationship Id="rId7" Target="../media/image15.png" Type="http://schemas.openxmlformats.org/officeDocument/2006/relationships/image"/><Relationship Id="rId8" Target="../media/image16.svg" Type="http://schemas.openxmlformats.org/officeDocument/2006/relationships/image"/><Relationship Id="rId9" Target="../media/image1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23.png" Type="http://schemas.openxmlformats.org/officeDocument/2006/relationships/image"/><Relationship Id="rId6" Target="../media/image24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25.png" Type="http://schemas.openxmlformats.org/officeDocument/2006/relationships/image"/><Relationship Id="rId6" Target="../media/image26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27.png" Type="http://schemas.openxmlformats.org/officeDocument/2006/relationships/image"/><Relationship Id="rId6" Target="../media/image28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27.png" Type="http://schemas.openxmlformats.org/officeDocument/2006/relationships/image"/><Relationship Id="rId6" Target="../media/image28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077336" y="2691840"/>
            <a:ext cx="14133328" cy="4903319"/>
          </a:xfrm>
          <a:custGeom>
            <a:avLst/>
            <a:gdLst/>
            <a:ahLst/>
            <a:cxnLst/>
            <a:rect r="r" b="b" t="t" l="l"/>
            <a:pathLst>
              <a:path h="4903319" w="14133328">
                <a:moveTo>
                  <a:pt x="0" y="0"/>
                </a:moveTo>
                <a:lnTo>
                  <a:pt x="14133328" y="0"/>
                </a:lnTo>
                <a:lnTo>
                  <a:pt x="14133328" y="4903320"/>
                </a:lnTo>
                <a:lnTo>
                  <a:pt x="0" y="49033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866138" y="3728933"/>
            <a:ext cx="1080217" cy="1097867"/>
          </a:xfrm>
          <a:custGeom>
            <a:avLst/>
            <a:gdLst/>
            <a:ahLst/>
            <a:cxnLst/>
            <a:rect r="r" b="b" t="t" l="l"/>
            <a:pathLst>
              <a:path h="1097867" w="1080217">
                <a:moveTo>
                  <a:pt x="0" y="0"/>
                </a:moveTo>
                <a:lnTo>
                  <a:pt x="1080217" y="0"/>
                </a:lnTo>
                <a:lnTo>
                  <a:pt x="1080217" y="1097867"/>
                </a:lnTo>
                <a:lnTo>
                  <a:pt x="0" y="10978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406247" y="3336947"/>
            <a:ext cx="9475507" cy="31241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67"/>
              </a:lnSpc>
            </a:pPr>
            <a:r>
              <a:rPr lang="en-US" sz="8976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Project Presentation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967661" y="7578838"/>
            <a:ext cx="6352679" cy="765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by Naveen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529472" y="3918904"/>
            <a:ext cx="5372776" cy="4114800"/>
          </a:xfrm>
          <a:custGeom>
            <a:avLst/>
            <a:gdLst/>
            <a:ahLst/>
            <a:cxnLst/>
            <a:rect r="r" b="b" t="t" l="l"/>
            <a:pathLst>
              <a:path h="4114800" w="5372776">
                <a:moveTo>
                  <a:pt x="0" y="0"/>
                </a:moveTo>
                <a:lnTo>
                  <a:pt x="5372776" y="0"/>
                </a:lnTo>
                <a:lnTo>
                  <a:pt x="53727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40279" y="2517811"/>
            <a:ext cx="12661693" cy="6194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"Responding to a Foodborne Illness Outbreak – June 2024"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Visuals: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Background: Higher image of resort pool/beach with 50% opacity overlay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Insert: Transparent PNG of medical shield + food safety icon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Footer: Confidential – For Internal Use Only | © Tropical Haven Resort </a:t>
            </a:r>
          </a:p>
          <a:p>
            <a:pPr algn="l">
              <a:lnSpc>
                <a:spcPts val="6050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2744503" y="197238"/>
            <a:ext cx="12286373" cy="3305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24"/>
              </a:lnSpc>
            </a:pPr>
            <a:r>
              <a:rPr lang="en-US" sz="6302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"Crisis Communication Plan: Tropical Haven Resort" </a:t>
            </a:r>
          </a:p>
          <a:p>
            <a:pPr algn="ctr">
              <a:lnSpc>
                <a:spcPts val="8824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32999" y="3508397"/>
            <a:ext cx="5048250" cy="5635460"/>
          </a:xfrm>
          <a:custGeom>
            <a:avLst/>
            <a:gdLst/>
            <a:ahLst/>
            <a:cxnLst/>
            <a:rect r="r" b="b" t="t" l="l"/>
            <a:pathLst>
              <a:path h="5635460" w="5048250">
                <a:moveTo>
                  <a:pt x="0" y="0"/>
                </a:moveTo>
                <a:lnTo>
                  <a:pt x="5048250" y="0"/>
                </a:lnTo>
                <a:lnTo>
                  <a:pt x="5048250" y="5635460"/>
                </a:lnTo>
                <a:lnTo>
                  <a:pt x="0" y="563546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076950" y="3019037"/>
            <a:ext cx="11182350" cy="6956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Key Metrics: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T</a:t>
            </a: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arget response time: &lt;2 hours for initial action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Bu</a:t>
            </a: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dget allocated: ฿5M (0.5% annual revenue)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Visual Upgrade: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Anim</a:t>
            </a: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ated 3phase timeline with icons: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Containment (Day 03): Medical cross icon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Communication (Day 410): Megaphone icon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Recovery (Day 1117): Growth chart icon </a:t>
            </a:r>
          </a:p>
          <a:p>
            <a:pPr algn="l">
              <a:lnSpc>
                <a:spcPts val="6050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133503" y="673592"/>
            <a:ext cx="16020993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Executive Summary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940021" y="-133350"/>
            <a:ext cx="11257514" cy="12496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297"/>
              </a:lnSpc>
            </a:pPr>
            <a:r>
              <a:rPr lang="en-US" sz="7355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Crisis Scenario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441428" y="1040131"/>
            <a:ext cx="14473788" cy="950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44"/>
              </a:lnSpc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Outbreak Statistics:</a:t>
            </a:r>
          </a:p>
          <a:p>
            <a:pPr algn="l">
              <a:lnSpc>
                <a:spcPts val="4144"/>
              </a:lnSpc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•</a:t>
            </a: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Confirmed cases: 15 total (10 guests + 5 staff members affected)</a:t>
            </a:r>
          </a:p>
          <a:p>
            <a:pPr algn="l">
              <a:lnSpc>
                <a:spcPts val="4144"/>
              </a:lnSpc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•</a:t>
            </a: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Attack rate: 22% of patrons who dined at "Ocean Blue" restaurant</a:t>
            </a:r>
          </a:p>
          <a:p>
            <a:pPr algn="l">
              <a:lnSpc>
                <a:spcPts val="4144"/>
              </a:lnSpc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• Onset timeline: Symptoms appeared within 4-12 hours post-exposure</a:t>
            </a:r>
          </a:p>
          <a:p>
            <a:pPr algn="l">
              <a:lnSpc>
                <a:spcPts val="4144"/>
              </a:lnSpc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R</a:t>
            </a: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isk Assessment:</a:t>
            </a:r>
          </a:p>
          <a:p>
            <a:pPr algn="l">
              <a:lnSpc>
                <a:spcPts val="4144"/>
              </a:lnSpc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1. Reputation Damage</a:t>
            </a:r>
          </a:p>
          <a:p>
            <a:pPr algn="l" marL="739552" indent="-369776" lvl="1">
              <a:lnSpc>
                <a:spcPts val="4144"/>
              </a:lnSpc>
              <a:buFont typeface="Arial"/>
              <a:buChar char="•"/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Probability Level: High likelihood of occurrence</a:t>
            </a:r>
          </a:p>
          <a:p>
            <a:pPr algn="l" marL="739552" indent="-369776" lvl="1">
              <a:lnSpc>
                <a:spcPts val="4144"/>
              </a:lnSpc>
              <a:buFont typeface="Arial"/>
              <a:buChar char="•"/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Potential Impact: Critical threat to brand image</a:t>
            </a:r>
          </a:p>
          <a:p>
            <a:pPr algn="l" marL="739552" indent="-369776" lvl="1">
              <a:lnSpc>
                <a:spcPts val="4144"/>
              </a:lnSpc>
              <a:buFont typeface="Arial"/>
              <a:buChar char="•"/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Mitigation Strategy: Implement tiered compensation program for affected guests</a:t>
            </a:r>
          </a:p>
          <a:p>
            <a:pPr algn="l">
              <a:lnSpc>
                <a:spcPts val="4144"/>
              </a:lnSpc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2. Legal Action</a:t>
            </a:r>
          </a:p>
          <a:p>
            <a:pPr algn="l" marL="739552" indent="-369776" lvl="1">
              <a:lnSpc>
                <a:spcPts val="4144"/>
              </a:lnSpc>
              <a:buFont typeface="Arial"/>
              <a:buChar char="•"/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Probability Level: Medium likelihood of lawsuits</a:t>
            </a:r>
          </a:p>
          <a:p>
            <a:pPr algn="l" marL="739552" indent="-369776" lvl="1">
              <a:lnSpc>
                <a:spcPts val="4144"/>
              </a:lnSpc>
              <a:buFont typeface="Arial"/>
              <a:buChar char="•"/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Potential Impact: High financial and operational consequences</a:t>
            </a:r>
          </a:p>
          <a:p>
            <a:pPr algn="l" marL="739552" indent="-369776" lvl="1">
              <a:lnSpc>
                <a:spcPts val="4144"/>
              </a:lnSpc>
              <a:buFont typeface="Arial"/>
              <a:buChar char="•"/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Mitigation Strategy: Allocate ฿1.5 million legal reserve fund</a:t>
            </a:r>
          </a:p>
          <a:p>
            <a:pPr algn="l">
              <a:lnSpc>
                <a:spcPts val="4144"/>
              </a:lnSpc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3. Revenue Loss</a:t>
            </a:r>
          </a:p>
          <a:p>
            <a:pPr algn="l" marL="739552" indent="-369776" lvl="1">
              <a:lnSpc>
                <a:spcPts val="4144"/>
              </a:lnSpc>
              <a:buFont typeface="Arial"/>
              <a:buChar char="•"/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Probability Level: Certain to occur</a:t>
            </a:r>
          </a:p>
          <a:p>
            <a:pPr algn="l" marL="739552" indent="-369776" lvl="1">
              <a:lnSpc>
                <a:spcPts val="4144"/>
              </a:lnSpc>
              <a:buFont typeface="Arial"/>
              <a:buChar char="•"/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Potential Impact: Projected ฿8 million in lost bookings</a:t>
            </a:r>
          </a:p>
          <a:p>
            <a:pPr algn="l" marL="739552" indent="-369776" lvl="1">
              <a:lnSpc>
                <a:spcPts val="4144"/>
              </a:lnSpc>
              <a:buFont typeface="Arial"/>
              <a:buChar char="•"/>
            </a:pP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Mitigation</a:t>
            </a:r>
            <a:r>
              <a:rPr lang="en-US" sz="3425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Strategy: Launch aggressive recovery marketing campaign</a:t>
            </a:r>
          </a:p>
          <a:p>
            <a:pPr algn="l">
              <a:lnSpc>
                <a:spcPts val="4144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573254" y="3508397"/>
            <a:ext cx="3686046" cy="4823000"/>
          </a:xfrm>
          <a:custGeom>
            <a:avLst/>
            <a:gdLst/>
            <a:ahLst/>
            <a:cxnLst/>
            <a:rect r="r" b="b" t="t" l="l"/>
            <a:pathLst>
              <a:path h="4823000" w="3686046">
                <a:moveTo>
                  <a:pt x="0" y="0"/>
                </a:moveTo>
                <a:lnTo>
                  <a:pt x="3686046" y="0"/>
                </a:lnTo>
                <a:lnTo>
                  <a:pt x="3686046" y="4823000"/>
                </a:lnTo>
                <a:lnTo>
                  <a:pt x="0" y="48230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109379" y="836838"/>
            <a:ext cx="14069241" cy="1455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936"/>
              </a:lnSpc>
            </a:pPr>
            <a:r>
              <a:rPr lang="en-US" sz="8525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 Crisis Team Structure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559355" y="2658470"/>
            <a:ext cx="12963845" cy="9242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Team Roster: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C</a:t>
            </a: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risis Manager: 24/7 availability during outbreak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Medical Liaison: On call partnership with Bangkok Hospital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Escalation Workflow: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graph</a:t>
            </a: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TD.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A [First Case Reported] --&gt; B {≥5 Cases?};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B --&gt;|Yes| C [Stage 2 Activation].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B --&gt;|No| D[Monitor].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C --&gt; E [Notify Health Ministry].</a:t>
            </a:r>
          </a:p>
          <a:p>
            <a:pPr algn="l">
              <a:lnSpc>
                <a:spcPts val="6050"/>
              </a:lnSpc>
            </a:pPr>
          </a:p>
          <a:p>
            <a:pPr algn="l">
              <a:lnSpc>
                <a:spcPts val="6050"/>
              </a:lnSpc>
            </a:pPr>
          </a:p>
          <a:p>
            <a:pPr algn="l">
              <a:lnSpc>
                <a:spcPts val="6050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425179" y="2807475"/>
            <a:ext cx="2261731" cy="2057400"/>
          </a:xfrm>
          <a:custGeom>
            <a:avLst/>
            <a:gdLst/>
            <a:ahLst/>
            <a:cxnLst/>
            <a:rect r="r" b="b" t="t" l="l"/>
            <a:pathLst>
              <a:path h="2057400" w="2261731">
                <a:moveTo>
                  <a:pt x="0" y="0"/>
                </a:moveTo>
                <a:lnTo>
                  <a:pt x="2261731" y="0"/>
                </a:lnTo>
                <a:lnTo>
                  <a:pt x="2261731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852509" y="2807475"/>
            <a:ext cx="2010312" cy="2057400"/>
          </a:xfrm>
          <a:custGeom>
            <a:avLst/>
            <a:gdLst/>
            <a:ahLst/>
            <a:cxnLst/>
            <a:rect r="r" b="b" t="t" l="l"/>
            <a:pathLst>
              <a:path h="2057400" w="2010312">
                <a:moveTo>
                  <a:pt x="0" y="0"/>
                </a:moveTo>
                <a:lnTo>
                  <a:pt x="2010312" y="0"/>
                </a:lnTo>
                <a:lnTo>
                  <a:pt x="2010312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130263" y="2807475"/>
            <a:ext cx="2027474" cy="2057400"/>
          </a:xfrm>
          <a:custGeom>
            <a:avLst/>
            <a:gdLst/>
            <a:ahLst/>
            <a:cxnLst/>
            <a:rect r="r" b="b" t="t" l="l"/>
            <a:pathLst>
              <a:path h="2057400" w="2027474">
                <a:moveTo>
                  <a:pt x="0" y="0"/>
                </a:moveTo>
                <a:lnTo>
                  <a:pt x="2027474" y="0"/>
                </a:lnTo>
                <a:lnTo>
                  <a:pt x="2027474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584460" y="-180975"/>
            <a:ext cx="11837401" cy="32735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162"/>
              </a:lnSpc>
            </a:pPr>
            <a:r>
              <a:rPr lang="en-US" sz="9402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Press Communication Strategy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328087" y="4587416"/>
            <a:ext cx="14674840" cy="5432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Media Monitoring Dashboard: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63 media mention in first 72h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Sentiment analysis: 68% negative → 42% neutral after Day 3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</a:t>
            </a: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Press Conference Kit: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Prep documents for spokespeople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Approved Q&amp;A bank (35 prevented questions)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5049508" y="3836175"/>
            <a:ext cx="2894068" cy="217841"/>
          </a:xfrm>
          <a:custGeom>
            <a:avLst/>
            <a:gdLst/>
            <a:ahLst/>
            <a:cxnLst/>
            <a:rect r="r" b="b" t="t" l="l"/>
            <a:pathLst>
              <a:path h="217841" w="2894068">
                <a:moveTo>
                  <a:pt x="0" y="0"/>
                </a:moveTo>
                <a:lnTo>
                  <a:pt x="2894068" y="0"/>
                </a:lnTo>
                <a:lnTo>
                  <a:pt x="2894068" y="217841"/>
                </a:lnTo>
                <a:lnTo>
                  <a:pt x="0" y="21784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-117891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348237" y="3727254"/>
            <a:ext cx="2894068" cy="217841"/>
          </a:xfrm>
          <a:custGeom>
            <a:avLst/>
            <a:gdLst/>
            <a:ahLst/>
            <a:cxnLst/>
            <a:rect r="r" b="b" t="t" l="l"/>
            <a:pathLst>
              <a:path h="217841" w="2894068">
                <a:moveTo>
                  <a:pt x="0" y="0"/>
                </a:moveTo>
                <a:lnTo>
                  <a:pt x="2894068" y="0"/>
                </a:lnTo>
                <a:lnTo>
                  <a:pt x="2894068" y="217841"/>
                </a:lnTo>
                <a:lnTo>
                  <a:pt x="0" y="21784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17891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866138" y="-372273"/>
            <a:ext cx="10555724" cy="31432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600"/>
              </a:lnSpc>
            </a:pPr>
            <a:r>
              <a:rPr lang="en-US" sz="9000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Guest Communication Plan 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3634357" y="2371392"/>
            <a:ext cx="4267892" cy="2772108"/>
          </a:xfrm>
          <a:custGeom>
            <a:avLst/>
            <a:gdLst/>
            <a:ahLst/>
            <a:cxnLst/>
            <a:rect r="r" b="b" t="t" l="l"/>
            <a:pathLst>
              <a:path h="2772108" w="4267892">
                <a:moveTo>
                  <a:pt x="0" y="0"/>
                </a:moveTo>
                <a:lnTo>
                  <a:pt x="4267891" y="0"/>
                </a:lnTo>
                <a:lnTo>
                  <a:pt x="4267891" y="2772108"/>
                </a:lnTo>
                <a:lnTo>
                  <a:pt x="0" y="277210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207190" y="2607452"/>
            <a:ext cx="16080810" cy="8910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55"/>
              </a:lnSpc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Multilingual Support:</a:t>
            </a:r>
          </a:p>
          <a:p>
            <a:pPr algn="l">
              <a:lnSpc>
                <a:spcPts val="4355"/>
              </a:lnSpc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24/7 Hotlines Available in 5 Languages:</a:t>
            </a:r>
          </a:p>
          <a:p>
            <a:pPr algn="l" marL="777238" indent="-388619" lvl="1">
              <a:lnSpc>
                <a:spcPts val="4355"/>
              </a:lnSpc>
              <a:buFont typeface="Arial"/>
              <a:buChar char="•"/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Thai (Primary),English (International),Chinese (Mandarin),Russian,Arabic</a:t>
            </a:r>
          </a:p>
          <a:p>
            <a:pPr algn="l">
              <a:lnSpc>
                <a:spcPts val="4355"/>
              </a:lnSpc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Compensation Structure by Severity Level:</a:t>
            </a:r>
          </a:p>
          <a:p>
            <a:pPr algn="l">
              <a:lnSpc>
                <a:spcPts val="4355"/>
              </a:lnSpc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1. Mild Cases (Non-hospitalized guests):</a:t>
            </a:r>
          </a:p>
          <a:p>
            <a:pPr algn="l" marL="777238" indent="-388619" lvl="1">
              <a:lnSpc>
                <a:spcPts val="4355"/>
              </a:lnSpc>
              <a:buFont typeface="Arial"/>
              <a:buChar char="•"/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Financial Compensation: 50% room rate refund</a:t>
            </a:r>
          </a:p>
          <a:p>
            <a:pPr algn="l" marL="777238" indent="-388619" lvl="1">
              <a:lnSpc>
                <a:spcPts val="4355"/>
              </a:lnSpc>
              <a:buFont typeface="Arial"/>
              <a:buChar char="•"/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Future Benefits: Complimentary 1-night stay</a:t>
            </a:r>
          </a:p>
          <a:p>
            <a:pPr algn="l" marL="777238" indent="-388619" lvl="1">
              <a:lnSpc>
                <a:spcPts val="4355"/>
              </a:lnSpc>
              <a:buFont typeface="Arial"/>
              <a:buChar char="•"/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Medical Support: Telehealth consultation coverage</a:t>
            </a:r>
          </a:p>
          <a:p>
            <a:pPr algn="l">
              <a:lnSpc>
                <a:spcPts val="4355"/>
              </a:lnSpc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2. Severe Cases (Hospitalized guests):</a:t>
            </a:r>
          </a:p>
          <a:p>
            <a:pPr algn="l" marL="777238" indent="-388619" lvl="1">
              <a:lnSpc>
                <a:spcPts val="4355"/>
              </a:lnSpc>
              <a:buFont typeface="Arial"/>
              <a:buChar char="•"/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Financial Compensation: 100% full refund</a:t>
            </a:r>
          </a:p>
          <a:p>
            <a:pPr algn="l" marL="777238" indent="-388619" lvl="1">
              <a:lnSpc>
                <a:spcPts val="4355"/>
              </a:lnSpc>
              <a:buFont typeface="Arial"/>
              <a:buChar char="•"/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Future Benefits: 3-night complimentary stay</a:t>
            </a:r>
          </a:p>
          <a:p>
            <a:pPr algn="l" marL="777238" indent="-388619" lvl="1">
              <a:lnSpc>
                <a:spcPts val="4355"/>
              </a:lnSpc>
              <a:buFont typeface="Arial"/>
              <a:buChar char="•"/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Medical Support: Full hospitalization coverage</a:t>
            </a:r>
          </a:p>
          <a:p>
            <a:pPr algn="l" marL="1554477" indent="-518159" lvl="2">
              <a:lnSpc>
                <a:spcPts val="4355"/>
              </a:lnSpc>
              <a:buFont typeface="Arial"/>
              <a:buChar char="⚬"/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Includes specialist referrals</a:t>
            </a:r>
          </a:p>
          <a:p>
            <a:pPr algn="l" marL="1554477" indent="-518159" lvl="2">
              <a:lnSpc>
                <a:spcPts val="4355"/>
              </a:lnSpc>
              <a:buFont typeface="Arial"/>
              <a:buChar char="⚬"/>
            </a:pPr>
            <a:r>
              <a:rPr lang="en-US" sz="35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Prescription medication coverage</a:t>
            </a:r>
          </a:p>
          <a:p>
            <a:pPr algn="l">
              <a:lnSpc>
                <a:spcPts val="4355"/>
              </a:lnSpc>
            </a:pPr>
          </a:p>
          <a:p>
            <a:pPr algn="l">
              <a:lnSpc>
                <a:spcPts val="4355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28700" y="6642340"/>
            <a:ext cx="4203314" cy="2615960"/>
          </a:xfrm>
          <a:custGeom>
            <a:avLst/>
            <a:gdLst/>
            <a:ahLst/>
            <a:cxnLst/>
            <a:rect r="r" b="b" t="t" l="l"/>
            <a:pathLst>
              <a:path h="2615960" w="4203314">
                <a:moveTo>
                  <a:pt x="0" y="0"/>
                </a:moveTo>
                <a:lnTo>
                  <a:pt x="4203314" y="0"/>
                </a:lnTo>
                <a:lnTo>
                  <a:pt x="4203314" y="2615960"/>
                </a:lnTo>
                <a:lnTo>
                  <a:pt x="0" y="261596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502110" y="201817"/>
            <a:ext cx="13283779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999"/>
              </a:lnSpc>
            </a:pPr>
            <a:r>
              <a:rPr lang="en-US" sz="9999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Internal Staff Protocol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973049" y="2295436"/>
            <a:ext cx="11493513" cy="55085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95108" indent="-547554" lvl="1">
              <a:lnSpc>
                <a:spcPts val="6137"/>
              </a:lnSpc>
              <a:buFont typeface="Arial"/>
              <a:buChar char="•"/>
            </a:pP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Psychological Safety Measures: </a:t>
            </a:r>
          </a:p>
          <a:p>
            <a:pPr algn="l" marL="1095108" indent="-547554" lvl="1">
              <a:lnSpc>
                <a:spcPts val="6137"/>
              </a:lnSpc>
              <a:buFont typeface="Arial"/>
              <a:buChar char="•"/>
            </a:pP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Trauma counseling for kitchen staff </a:t>
            </a:r>
          </a:p>
          <a:p>
            <a:pPr algn="l" marL="1095108" indent="-547554" lvl="1">
              <a:lnSpc>
                <a:spcPts val="6137"/>
              </a:lnSpc>
              <a:buFont typeface="Arial"/>
              <a:buChar char="•"/>
            </a:pP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Shift rotations 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t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o 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r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e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v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ent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b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u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r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nou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t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</a:t>
            </a:r>
          </a:p>
          <a:p>
            <a:pPr algn="l" marL="1095108" indent="-547554" lvl="1">
              <a:lnSpc>
                <a:spcPts val="6137"/>
              </a:lnSpc>
              <a:buFont typeface="Arial"/>
              <a:buChar char="•"/>
            </a:pP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D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o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cu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m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entation Standards: </a:t>
            </a:r>
          </a:p>
          <a:p>
            <a:pPr algn="l" marL="1095108" indent="-547554" lvl="1">
              <a:lnSpc>
                <a:spcPts val="6137"/>
              </a:lnSpc>
              <a:buFont typeface="Arial"/>
              <a:buChar char="•"/>
            </a:pP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Digital log template for incident reports </a:t>
            </a:r>
          </a:p>
          <a:p>
            <a:pPr algn="l" marL="1095108" indent="-547554" lvl="1">
              <a:lnSpc>
                <a:spcPts val="6137"/>
              </a:lnSpc>
              <a:buFont typeface="Arial"/>
              <a:buChar char="•"/>
            </a:pP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Chain of custody forms for food samples </a:t>
            </a:r>
          </a:p>
          <a:p>
            <a:pPr algn="l">
              <a:lnSpc>
                <a:spcPts val="6137"/>
              </a:lnSpc>
            </a:pP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Visual: Staff traini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ng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v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id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e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o 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sti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ll</a:t>
            </a:r>
            <a:r>
              <a:rPr lang="en-US" sz="5072" u="none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s</a:t>
            </a:r>
            <a:r>
              <a:rPr lang="en-US" sz="5072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9381536" y="5081284"/>
            <a:ext cx="6896174" cy="4232572"/>
          </a:xfrm>
          <a:custGeom>
            <a:avLst/>
            <a:gdLst/>
            <a:ahLst/>
            <a:cxnLst/>
            <a:rect r="r" b="b" t="t" l="l"/>
            <a:pathLst>
              <a:path h="4232572" w="6896174">
                <a:moveTo>
                  <a:pt x="6896174" y="0"/>
                </a:moveTo>
                <a:lnTo>
                  <a:pt x="0" y="0"/>
                </a:lnTo>
                <a:lnTo>
                  <a:pt x="0" y="4232572"/>
                </a:lnTo>
                <a:lnTo>
                  <a:pt x="6896174" y="4232572"/>
                </a:lnTo>
                <a:lnTo>
                  <a:pt x="6896174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616316" y="201817"/>
            <a:ext cx="13055368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Stakeholder Management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48141" y="2635737"/>
            <a:ext cx="14791718" cy="128438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82"/>
              </a:lnSpc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Government Reporting:</a:t>
            </a:r>
          </a:p>
          <a:p>
            <a:pPr algn="l" marL="906780" indent="-453390" lvl="1">
              <a:lnSpc>
                <a:spcPts val="5082"/>
              </a:lnSpc>
              <a:buFont typeface="Arial"/>
              <a:buChar char="•"/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Day 1: Phuket Health Office → Case count &amp; symptoms</a:t>
            </a:r>
          </a:p>
          <a:p>
            <a:pPr algn="l" marL="906780" indent="-453390" lvl="1">
              <a:lnSpc>
                <a:spcPts val="5082"/>
              </a:lnSpc>
              <a:buFont typeface="Arial"/>
              <a:buChar char="•"/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Day 3: Tourism Authority → Business impact</a:t>
            </a:r>
          </a:p>
          <a:p>
            <a:pPr algn="l" marL="906780" indent="-453390" lvl="1">
              <a:lnSpc>
                <a:spcPts val="5082"/>
              </a:lnSpc>
              <a:buFont typeface="Arial"/>
              <a:buChar char="•"/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Day 7: FDA Thailand → Lab results</a:t>
            </a:r>
          </a:p>
          <a:p>
            <a:pPr algn="l">
              <a:lnSpc>
                <a:spcPts val="5082"/>
              </a:lnSpc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2. Supplier Actions:</a:t>
            </a:r>
          </a:p>
          <a:p>
            <a:pPr algn="l" marL="906780" indent="-453390" lvl="1">
              <a:lnSpc>
                <a:spcPts val="5082"/>
              </a:lnSpc>
              <a:buFont typeface="Arial"/>
              <a:buChar char="•"/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3 vendors suspended</a:t>
            </a:r>
          </a:p>
          <a:p>
            <a:pPr algn="l" marL="906780" indent="-453390" lvl="1">
              <a:lnSpc>
                <a:spcPts val="5082"/>
              </a:lnSpc>
              <a:buFont typeface="Arial"/>
              <a:buChar char="•"/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Audit &amp; retraining required</a:t>
            </a:r>
          </a:p>
          <a:p>
            <a:pPr algn="l">
              <a:lnSpc>
                <a:spcPts val="5082"/>
              </a:lnSpc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3. Priority Groups:</a:t>
            </a:r>
          </a:p>
          <a:p>
            <a:pPr algn="l" marL="906780" indent="-453390" lvl="1">
              <a:lnSpc>
                <a:spcPts val="5082"/>
              </a:lnSpc>
              <a:buFont typeface="Arial"/>
              <a:buChar char="•"/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High: Health authorities, guests</a:t>
            </a:r>
          </a:p>
          <a:p>
            <a:pPr algn="l" marL="906780" indent="-453390" lvl="1">
              <a:lnSpc>
                <a:spcPts val="5082"/>
              </a:lnSpc>
              <a:buFont typeface="Arial"/>
              <a:buChar char="•"/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Medium: Local businesses</a:t>
            </a:r>
          </a:p>
          <a:p>
            <a:pPr algn="l" marL="906780" indent="-453390" lvl="1">
              <a:lnSpc>
                <a:spcPts val="5082"/>
              </a:lnSpc>
              <a:buFont typeface="Arial"/>
              <a:buChar char="•"/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Low: General public</a:t>
            </a:r>
          </a:p>
          <a:p>
            <a:pPr algn="l">
              <a:lnSpc>
                <a:spcPts val="5082"/>
              </a:lnSpc>
            </a:pPr>
          </a:p>
          <a:p>
            <a:pPr algn="l">
              <a:lnSpc>
                <a:spcPts val="5082"/>
              </a:lnSpc>
            </a:pPr>
          </a:p>
          <a:p>
            <a:pPr algn="l">
              <a:lnSpc>
                <a:spcPts val="5082"/>
              </a:lnSpc>
            </a:pPr>
          </a:p>
          <a:p>
            <a:pPr algn="l">
              <a:lnSpc>
                <a:spcPts val="5082"/>
              </a:lnSpc>
            </a:pPr>
          </a:p>
          <a:p>
            <a:pPr algn="l">
              <a:lnSpc>
                <a:spcPts val="5082"/>
              </a:lnSpc>
            </a:pPr>
          </a:p>
          <a:p>
            <a:pPr algn="l">
              <a:lnSpc>
                <a:spcPts val="5082"/>
              </a:lnSpc>
            </a:pPr>
          </a:p>
          <a:p>
            <a:pPr algn="l">
              <a:lnSpc>
                <a:spcPts val="5082"/>
              </a:lnSpc>
            </a:pPr>
            <a:r>
              <a:rPr lang="en-US" sz="42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New chat</a:t>
            </a:r>
          </a:p>
          <a:p>
            <a:pPr algn="l">
              <a:lnSpc>
                <a:spcPts val="5082"/>
              </a:lnSpc>
            </a:pPr>
          </a:p>
          <a:p>
            <a:pPr algn="l">
              <a:lnSpc>
                <a:spcPts val="5082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894991" y="3886857"/>
            <a:ext cx="5372776" cy="4114800"/>
          </a:xfrm>
          <a:custGeom>
            <a:avLst/>
            <a:gdLst/>
            <a:ahLst/>
            <a:cxnLst/>
            <a:rect r="r" b="b" t="t" l="l"/>
            <a:pathLst>
              <a:path h="4114800" w="5372776">
                <a:moveTo>
                  <a:pt x="0" y="0"/>
                </a:moveTo>
                <a:lnTo>
                  <a:pt x="5372776" y="0"/>
                </a:lnTo>
                <a:lnTo>
                  <a:pt x="53727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694897" y="3535839"/>
            <a:ext cx="7452525" cy="6757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3"/>
              </a:lnSpc>
            </a:pPr>
            <a:r>
              <a:rPr lang="en-US" sz="43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Post Incident Care Package:</a:t>
            </a:r>
          </a:p>
          <a:p>
            <a:pPr algn="l">
              <a:lnSpc>
                <a:spcPts val="5323"/>
              </a:lnSpc>
            </a:pPr>
            <a:r>
              <a:rPr lang="en-US" sz="43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6month medical monitoring (87% guest uptake) </a:t>
            </a:r>
          </a:p>
          <a:p>
            <a:pPr algn="l">
              <a:lnSpc>
                <a:spcPts val="5323"/>
              </a:lnSpc>
            </a:pPr>
            <a:r>
              <a:rPr lang="en-US" sz="43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Loyalty tier upgrades for affected guests </a:t>
            </a:r>
          </a:p>
          <a:p>
            <a:pPr algn="l">
              <a:lnSpc>
                <a:spcPts val="5323"/>
              </a:lnSpc>
            </a:pPr>
            <a:r>
              <a:rPr lang="en-US" sz="43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Success Metrics: </a:t>
            </a:r>
          </a:p>
          <a:p>
            <a:pPr algn="l">
              <a:lnSpc>
                <a:spcPts val="5323"/>
              </a:lnSpc>
            </a:pPr>
            <a:r>
              <a:rPr lang="en-US" sz="43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Target: 80% retention of affected guests </a:t>
            </a:r>
          </a:p>
          <a:p>
            <a:pPr algn="l">
              <a:lnSpc>
                <a:spcPts val="5323"/>
              </a:lnSpc>
            </a:pPr>
            <a:r>
              <a:rPr lang="en-US" sz="43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Current: 72% retention at Day 30 </a:t>
            </a:r>
          </a:p>
          <a:p>
            <a:pPr algn="l">
              <a:lnSpc>
                <a:spcPts val="5323"/>
              </a:lnSpc>
            </a:pPr>
            <a:r>
              <a:rPr lang="en-US" sz="43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Visual: Guest satisfaction survey results </a:t>
            </a:r>
          </a:p>
          <a:p>
            <a:pPr algn="l">
              <a:lnSpc>
                <a:spcPts val="5323"/>
              </a:lnSpc>
            </a:pPr>
          </a:p>
          <a:p>
            <a:pPr algn="l">
              <a:lnSpc>
                <a:spcPts val="5323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2667604" y="518324"/>
            <a:ext cx="13600163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Guest Recovery Program 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2152001" y="3508397"/>
            <a:ext cx="5844469" cy="5038953"/>
          </a:xfrm>
          <a:custGeom>
            <a:avLst/>
            <a:gdLst/>
            <a:ahLst/>
            <a:cxnLst/>
            <a:rect r="r" b="b" t="t" l="l"/>
            <a:pathLst>
              <a:path h="5038953" w="5844469">
                <a:moveTo>
                  <a:pt x="5844468" y="0"/>
                </a:moveTo>
                <a:lnTo>
                  <a:pt x="0" y="0"/>
                </a:lnTo>
                <a:lnTo>
                  <a:pt x="0" y="5038952"/>
                </a:lnTo>
                <a:lnTo>
                  <a:pt x="5844468" y="5038952"/>
                </a:lnTo>
                <a:lnTo>
                  <a:pt x="5844468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555288" y="2497273"/>
            <a:ext cx="7452525" cy="6956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HACCP Implementation:</a:t>
            </a:r>
          </a:p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7 critical control points identified </a:t>
            </a:r>
          </a:p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100% staff certification in 14 days </a:t>
            </a:r>
          </a:p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Blockchain Pilot: </a:t>
            </a:r>
          </a:p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Full seafood supply chain traceability </a:t>
            </a:r>
          </a:p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37% faster recall capability </a:t>
            </a:r>
          </a:p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Visual: Food safety certification checklist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843788" y="79375"/>
            <a:ext cx="12600424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Operational Overhaul 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821438" y="587763"/>
            <a:ext cx="12600424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Technology Integration 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2287916" y="2122343"/>
            <a:ext cx="4267892" cy="2772108"/>
          </a:xfrm>
          <a:custGeom>
            <a:avLst/>
            <a:gdLst/>
            <a:ahLst/>
            <a:cxnLst/>
            <a:rect r="r" b="b" t="t" l="l"/>
            <a:pathLst>
              <a:path h="2772108" w="4267892">
                <a:moveTo>
                  <a:pt x="0" y="0"/>
                </a:moveTo>
                <a:lnTo>
                  <a:pt x="4267892" y="0"/>
                </a:lnTo>
                <a:lnTo>
                  <a:pt x="4267892" y="2772108"/>
                </a:lnTo>
                <a:lnTo>
                  <a:pt x="0" y="277210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963276" y="2637757"/>
            <a:ext cx="8941226" cy="5432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AI Chatbot "HR Assist"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Handles 73% of guest inquiries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Reduces call center load by 41%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Predictive Analytics: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82% of the accuracy in forecasting cases spread </a:t>
            </a:r>
          </a:p>
          <a:p>
            <a:pPr algn="l">
              <a:lnSpc>
                <a:spcPts val="6050"/>
              </a:lnSpc>
            </a:pPr>
            <a:r>
              <a:rPr lang="en-US" sz="50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Visual: Screenshot of real-time dashboard 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07958" y="3508397"/>
            <a:ext cx="5048250" cy="5635460"/>
          </a:xfrm>
          <a:custGeom>
            <a:avLst/>
            <a:gdLst/>
            <a:ahLst/>
            <a:cxnLst/>
            <a:rect r="r" b="b" t="t" l="l"/>
            <a:pathLst>
              <a:path h="5635460" w="5048250">
                <a:moveTo>
                  <a:pt x="0" y="0"/>
                </a:moveTo>
                <a:lnTo>
                  <a:pt x="5048251" y="0"/>
                </a:lnTo>
                <a:lnTo>
                  <a:pt x="5048251" y="5635460"/>
                </a:lnTo>
                <a:lnTo>
                  <a:pt x="0" y="563546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359278" y="2597769"/>
            <a:ext cx="8147782" cy="136634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19"/>
              </a:lnSpc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Budget Allocation (Total: ฿5M)</a:t>
            </a:r>
          </a:p>
          <a:p>
            <a:pPr algn="l" marL="842012" indent="-421006" lvl="1">
              <a:lnSpc>
                <a:spcPts val="4719"/>
              </a:lnSpc>
              <a:buAutoNum type="arabicPeriod" startAt="1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Guest Compensation</a:t>
            </a:r>
          </a:p>
          <a:p>
            <a:pPr algn="l" marL="842012" indent="-421006" lvl="1">
              <a:lnSpc>
                <a:spcPts val="4719"/>
              </a:lnSpc>
              <a:buFont typeface="Arial"/>
              <a:buChar char="•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Amount: ฿2.5 million (50%)</a:t>
            </a:r>
          </a:p>
          <a:p>
            <a:pPr algn="l" marL="842012" indent="-421006" lvl="1">
              <a:lnSpc>
                <a:spcPts val="4719"/>
              </a:lnSpc>
              <a:buFont typeface="Arial"/>
              <a:buChar char="•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Covers: Refunds, medical costs, future stays</a:t>
            </a:r>
          </a:p>
          <a:p>
            <a:pPr algn="l" marL="842012" indent="-421006" lvl="1">
              <a:lnSpc>
                <a:spcPts val="4719"/>
              </a:lnSpc>
              <a:buAutoNum type="arabicPeriod" startAt="1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PR &amp; Recovery Marketing</a:t>
            </a:r>
          </a:p>
          <a:p>
            <a:pPr algn="l" marL="842012" indent="-421006" lvl="1">
              <a:lnSpc>
                <a:spcPts val="4719"/>
              </a:lnSpc>
              <a:buFont typeface="Arial"/>
              <a:buChar char="•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Amount: ฿1.2 million (24%)</a:t>
            </a:r>
          </a:p>
          <a:p>
            <a:pPr algn="l" marL="842012" indent="-421006" lvl="1">
              <a:lnSpc>
                <a:spcPts val="4719"/>
              </a:lnSpc>
              <a:buFont typeface="Arial"/>
              <a:buChar char="•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Includes: Campaigns, influencer partnerships</a:t>
            </a:r>
          </a:p>
          <a:p>
            <a:pPr algn="l" marL="842012" indent="-421006" lvl="1">
              <a:lnSpc>
                <a:spcPts val="4719"/>
              </a:lnSpc>
              <a:buAutoNum type="arabicPeriod" startAt="1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Legal Reserve</a:t>
            </a:r>
          </a:p>
          <a:p>
            <a:pPr algn="l" marL="842012" indent="-421006" lvl="1">
              <a:lnSpc>
                <a:spcPts val="4719"/>
              </a:lnSpc>
              <a:buFont typeface="Arial"/>
              <a:buChar char="•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Amount: ฿1 million (20%)</a:t>
            </a:r>
          </a:p>
          <a:p>
            <a:pPr algn="l" marL="842012" indent="-421006" lvl="1">
              <a:lnSpc>
                <a:spcPts val="4719"/>
              </a:lnSpc>
              <a:buFont typeface="Arial"/>
              <a:buChar char="•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For: Potential lawsuits, regulatory fines</a:t>
            </a:r>
          </a:p>
          <a:p>
            <a:pPr algn="l" marL="842012" indent="-421006" lvl="1">
              <a:lnSpc>
                <a:spcPts val="4719"/>
              </a:lnSpc>
              <a:buAutoNum type="arabicPeriod" startAt="1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Technology Upgrades</a:t>
            </a:r>
          </a:p>
          <a:p>
            <a:pPr algn="l" marL="842012" indent="-421006" lvl="1">
              <a:lnSpc>
                <a:spcPts val="4719"/>
              </a:lnSpc>
              <a:buFont typeface="Arial"/>
              <a:buChar char="•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Amount: ฿300,000 (6%)</a:t>
            </a:r>
          </a:p>
          <a:p>
            <a:pPr algn="l" marL="842012" indent="-421006" lvl="1">
              <a:lnSpc>
                <a:spcPts val="4719"/>
              </a:lnSpc>
              <a:buFont typeface="Arial"/>
              <a:buChar char="•"/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Implements: Safety monitoring systems</a:t>
            </a:r>
          </a:p>
          <a:p>
            <a:pPr algn="l">
              <a:lnSpc>
                <a:spcPts val="4719"/>
              </a:lnSpc>
            </a:pPr>
          </a:p>
          <a:p>
            <a:pPr algn="l">
              <a:lnSpc>
                <a:spcPts val="4719"/>
              </a:lnSpc>
            </a:pPr>
          </a:p>
          <a:p>
            <a:pPr algn="l">
              <a:lnSpc>
                <a:spcPts val="4719"/>
              </a:lnSpc>
            </a:pPr>
          </a:p>
          <a:p>
            <a:pPr algn="l">
              <a:lnSpc>
                <a:spcPts val="4719"/>
              </a:lnSpc>
            </a:pPr>
          </a:p>
          <a:p>
            <a:pPr algn="l">
              <a:lnSpc>
                <a:spcPts val="4719"/>
              </a:lnSpc>
            </a:pPr>
          </a:p>
          <a:p>
            <a:pPr algn="l">
              <a:lnSpc>
                <a:spcPts val="4719"/>
              </a:lnSpc>
            </a:pPr>
          </a:p>
          <a:p>
            <a:pPr algn="l">
              <a:lnSpc>
                <a:spcPts val="4719"/>
              </a:lnSpc>
            </a:pPr>
            <a:r>
              <a:rPr lang="en-US" sz="3900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New chat</a:t>
            </a:r>
          </a:p>
          <a:p>
            <a:pPr algn="l">
              <a:lnSpc>
                <a:spcPts val="4719"/>
              </a:lnSpc>
            </a:pPr>
          </a:p>
          <a:p>
            <a:pPr algn="l">
              <a:lnSpc>
                <a:spcPts val="4719"/>
              </a:lnSpc>
            </a:pPr>
          </a:p>
          <a:p>
            <a:pPr algn="l">
              <a:lnSpc>
                <a:spcPts val="4719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821438" y="591351"/>
            <a:ext cx="14933187" cy="16158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236"/>
              </a:lnSpc>
            </a:pPr>
            <a:r>
              <a:rPr lang="en-US" sz="9454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Financial &amp; Legal Safeguards 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2152001" y="3508397"/>
            <a:ext cx="5844469" cy="5038953"/>
          </a:xfrm>
          <a:custGeom>
            <a:avLst/>
            <a:gdLst/>
            <a:ahLst/>
            <a:cxnLst/>
            <a:rect r="r" b="b" t="t" l="l"/>
            <a:pathLst>
              <a:path h="5038953" w="5844469">
                <a:moveTo>
                  <a:pt x="5844468" y="0"/>
                </a:moveTo>
                <a:lnTo>
                  <a:pt x="0" y="0"/>
                </a:lnTo>
                <a:lnTo>
                  <a:pt x="0" y="5038952"/>
                </a:lnTo>
                <a:lnTo>
                  <a:pt x="5844468" y="5038952"/>
                </a:lnTo>
                <a:lnTo>
                  <a:pt x="5844468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202774" y="3775659"/>
            <a:ext cx="7452525" cy="3908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Milestones: </a:t>
            </a:r>
          </a:p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Week 4: First crisis simulation drill </a:t>
            </a:r>
          </a:p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Month 3: Publish case study </a:t>
            </a:r>
          </a:p>
          <a:p>
            <a:pPr algn="l">
              <a:lnSpc>
                <a:spcPts val="6049"/>
              </a:lnSpc>
            </a:pPr>
            <a:r>
              <a:rPr lang="en-US" sz="4999">
                <a:solidFill>
                  <a:srgbClr val="30281A"/>
                </a:solidFill>
                <a:latin typeface="Katibeh"/>
                <a:ea typeface="Katibeh"/>
                <a:cs typeface="Katibeh"/>
                <a:sym typeface="Katibeh"/>
              </a:rPr>
              <a:t>  Month 6: Apply for safety awards </a:t>
            </a:r>
          </a:p>
          <a:p>
            <a:pPr algn="l">
              <a:lnSpc>
                <a:spcPts val="6049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3866138" y="1095166"/>
            <a:ext cx="10555724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Conclusion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61833" y="-1231280"/>
            <a:ext cx="19211667" cy="12749561"/>
          </a:xfrm>
          <a:custGeom>
            <a:avLst/>
            <a:gdLst/>
            <a:ahLst/>
            <a:cxnLst/>
            <a:rect r="r" b="b" t="t" l="l"/>
            <a:pathLst>
              <a:path h="12749561" w="19211667">
                <a:moveTo>
                  <a:pt x="0" y="0"/>
                </a:moveTo>
                <a:lnTo>
                  <a:pt x="19211666" y="0"/>
                </a:lnTo>
                <a:lnTo>
                  <a:pt x="19211666" y="12749560"/>
                </a:lnTo>
                <a:lnTo>
                  <a:pt x="0" y="127495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30876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0" r="0" b="-15742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85752" y="311538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0" r="-143856" b="-157427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0876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-143856" t="-157427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5752" y="6778603"/>
            <a:ext cx="2871372" cy="3196859"/>
          </a:xfrm>
          <a:custGeom>
            <a:avLst/>
            <a:gdLst/>
            <a:ahLst/>
            <a:cxnLst/>
            <a:rect r="r" b="b" t="t" l="l"/>
            <a:pathLst>
              <a:path h="3196859" w="2871372">
                <a:moveTo>
                  <a:pt x="0" y="0"/>
                </a:moveTo>
                <a:lnTo>
                  <a:pt x="2871372" y="0"/>
                </a:lnTo>
                <a:lnTo>
                  <a:pt x="2871372" y="3196859"/>
                </a:lnTo>
                <a:lnTo>
                  <a:pt x="0" y="31968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1000"/>
            </a:blip>
            <a:stretch>
              <a:fillRect l="0" t="-157427" r="-14385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077336" y="2691840"/>
            <a:ext cx="14133328" cy="4903319"/>
          </a:xfrm>
          <a:custGeom>
            <a:avLst/>
            <a:gdLst/>
            <a:ahLst/>
            <a:cxnLst/>
            <a:rect r="r" b="b" t="t" l="l"/>
            <a:pathLst>
              <a:path h="4903319" w="14133328">
                <a:moveTo>
                  <a:pt x="0" y="0"/>
                </a:moveTo>
                <a:lnTo>
                  <a:pt x="14133328" y="0"/>
                </a:lnTo>
                <a:lnTo>
                  <a:pt x="14133328" y="4903320"/>
                </a:lnTo>
                <a:lnTo>
                  <a:pt x="0" y="49033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866138" y="3814920"/>
            <a:ext cx="10555724" cy="2139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500"/>
              </a:lnSpc>
            </a:pPr>
            <a:r>
              <a:rPr lang="en-US" sz="12500">
                <a:solidFill>
                  <a:srgbClr val="716B5C"/>
                </a:solidFill>
                <a:latin typeface="EFCO Brookshire"/>
                <a:ea typeface="EFCO Brookshire"/>
                <a:cs typeface="EFCO Brookshire"/>
                <a:sym typeface="EFCO Brookshire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DAGiyAzooF4</dc:identifier>
  <dcterms:modified xsi:type="dcterms:W3CDTF">2011-08-01T06:04:30Z</dcterms:modified>
  <cp:revision>1</cp:revision>
  <dc:title>Project presnatation</dc:title>
</cp:coreProperties>
</file>