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12198350" cy="6858000"/>
  <p:notesSz cx="6858000" cy="9144000"/>
  <p:embeddedFontLst>
    <p:embeddedFont>
      <p:font typeface="Georgia" pitchFamily="18" charset="0"/>
      <p:regular r:id="rId22"/>
      <p:bold r:id="rId23"/>
      <p:italic r:id="rId24"/>
      <p:boldItalic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Minion"/>
      <p:regular r:id="rId30"/>
      <p:bold r:id="rId31"/>
      <p:italic r:id="rId32"/>
      <p:boldItalic r:id="rId33"/>
    </p:embeddedFont>
  </p:embeddedFontLst>
  <p:custDataLst>
    <p:tags r:id="rId3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1" d="100"/>
          <a:sy n="41" d="100"/>
        </p:scale>
        <p:origin x="-102" y="-77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tags" Target="tags/tag1.xml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4-11-2025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4-11-2025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4-11-2025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=""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=""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=""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=""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=""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1260597"/>
            <a:ext cx="11430006" cy="1656184"/>
          </a:xfrm>
        </p:spPr>
        <p:txBody>
          <a:bodyPr/>
          <a:lstStyle/>
          <a:p>
            <a:r>
              <a:rPr lang="en-US" sz="4800" dirty="0" smtClean="0"/>
              <a:t>Consumer </a:t>
            </a:r>
            <a:r>
              <a:rPr lang="en-US" sz="4800" dirty="0" err="1" smtClean="0"/>
              <a:t>Behaviour</a:t>
            </a:r>
            <a:r>
              <a:rPr lang="en-US" sz="4800" dirty="0" smtClean="0"/>
              <a:t> : Understanding Consumer Mindset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nl-NL" dirty="0" smtClean="0"/>
              <a:t/>
            </a:r>
            <a:br>
              <a:rPr lang="nl-NL" dirty="0" smtClean="0"/>
            </a:br>
            <a:r>
              <a:rPr lang="en-GB" sz="2000" dirty="0" smtClean="0"/>
              <a:t>European Institute of Innovation, Entrepreneurship and Technology</a:t>
            </a:r>
            <a:br>
              <a:rPr lang="en-GB" sz="2000" dirty="0" smtClean="0"/>
            </a:br>
            <a:r>
              <a:rPr lang="it-IT" sz="1600" dirty="0" smtClean="0"/>
              <a:t>Lessingstraße 79, 13158 Berlin, Germany</a:t>
            </a:r>
            <a:br>
              <a:rPr lang="it-IT" sz="1600" dirty="0" smtClean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</a:t>
            </a:r>
            <a:r>
              <a:rPr lang="nl-NL" dirty="0" smtClean="0"/>
              <a:t> Vaibhav  Sai </a:t>
            </a:r>
            <a:r>
              <a:rPr lang="nl-NL" dirty="0"/>
              <a:t>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=""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=""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285728"/>
            <a:ext cx="11389024" cy="550984"/>
          </a:xfrm>
        </p:spPr>
        <p:txBody>
          <a:bodyPr/>
          <a:lstStyle/>
          <a:p>
            <a:r>
              <a:t>Index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000108"/>
            <a:ext cx="7980528" cy="542928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t>1. Understanding </a:t>
            </a:r>
            <a:r>
              <a:rPr/>
              <a:t>Consumer </a:t>
            </a:r>
            <a:r>
              <a:rPr smtClean="0"/>
              <a:t>Connections</a:t>
            </a:r>
            <a:endParaRPr/>
          </a:p>
          <a:p>
            <a:pPr>
              <a:buNone/>
            </a:pPr>
            <a:r>
              <a:t>2. Culture &amp; Subculture</a:t>
            </a:r>
          </a:p>
          <a:p>
            <a:pPr>
              <a:buNone/>
            </a:pPr>
            <a:r>
              <a:t>3. Social Class &amp; Reference Groups</a:t>
            </a:r>
          </a:p>
          <a:p>
            <a:pPr>
              <a:buNone/>
            </a:pPr>
            <a:r>
              <a:t>4. Personality &amp; Buying Behaviour</a:t>
            </a:r>
          </a:p>
          <a:p>
            <a:pPr>
              <a:buNone/>
            </a:pPr>
            <a:r>
              <a:t>5. Values &amp; Ethical Consumption</a:t>
            </a:r>
          </a:p>
          <a:p>
            <a:pPr>
              <a:buNone/>
            </a:pPr>
            <a:r>
              <a:t>6. In-Class Activity — “Decode the Consumer”</a:t>
            </a:r>
          </a:p>
          <a:p>
            <a:pPr>
              <a:buNone/>
            </a:pPr>
            <a:r>
              <a:t>7. Task — “Spot the Bias”</a:t>
            </a:r>
          </a:p>
          <a:p>
            <a:pPr>
              <a:buNone/>
            </a:pPr>
            <a:r>
              <a:t>8. Case Study 1 — Starbucks</a:t>
            </a:r>
          </a:p>
          <a:p>
            <a:pPr>
              <a:buNone/>
            </a:pPr>
            <a:r>
              <a:t>9. Case Study 2 — Coca-Cola</a:t>
            </a:r>
          </a:p>
          <a:p>
            <a:pPr>
              <a:buNone/>
            </a:pPr>
            <a:r>
              <a:t>10. Case Study 3 — Dove</a:t>
            </a:r>
          </a:p>
          <a:p>
            <a:pPr>
              <a:buNone/>
            </a:pPr>
            <a:r>
              <a:t>11</a:t>
            </a:r>
            <a:r>
              <a:rPr/>
              <a:t>. </a:t>
            </a:r>
            <a:r>
              <a:rPr smtClean="0"/>
              <a:t>Neuromarketing</a:t>
            </a:r>
            <a:endParaRPr/>
          </a:p>
          <a:p>
            <a:pPr>
              <a:buNone/>
            </a:pPr>
            <a:r>
              <a:t>12. Psychology of Impulse Buying</a:t>
            </a:r>
          </a:p>
          <a:p>
            <a:pPr>
              <a:buNone/>
            </a:pPr>
            <a:r>
              <a:t>13. Conclusion</a:t>
            </a:r>
          </a:p>
        </p:txBody>
      </p:sp>
      <p:pic>
        <p:nvPicPr>
          <p:cNvPr id="14340" name="Picture 4" descr="https://tse3.mm.bing.net/th/id/OIP.kMApMPj2-Ubs_clykxEYfQHaE8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7737" y="1214422"/>
            <a:ext cx="5688095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024072"/>
          </a:xfrm>
        </p:spPr>
        <p:txBody>
          <a:bodyPr/>
          <a:lstStyle/>
          <a:p>
            <a:r>
              <a:t>Understanding Consumer Connections </a:t>
            </a:r>
            <a:r>
              <a:rPr/>
              <a:t>(</a:t>
            </a:r>
            <a:r>
              <a:rPr smtClean="0"/>
              <a:t>Recap)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857364"/>
            <a:ext cx="11338114" cy="419130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700" b="1" smtClean="0"/>
              <a:t>Last </a:t>
            </a:r>
            <a:r>
              <a:rPr sz="2700" b="1"/>
              <a:t>class:</a:t>
            </a:r>
            <a:r>
              <a:rPr sz="2700"/>
              <a:t> motivation, perception, emotions, learning, </a:t>
            </a:r>
            <a:r>
              <a:rPr sz="2700"/>
              <a:t>and </a:t>
            </a:r>
            <a:endParaRPr lang="en-US" sz="2700" dirty="0" smtClean="0"/>
          </a:p>
          <a:p>
            <a:pPr>
              <a:buNone/>
            </a:pPr>
            <a:r>
              <a:rPr lang="en-US" sz="2700" dirty="0" smtClean="0"/>
              <a:t>	</a:t>
            </a:r>
            <a:r>
              <a:rPr sz="2700" smtClean="0"/>
              <a:t>digital </a:t>
            </a:r>
            <a:r>
              <a:rPr sz="2700"/>
              <a:t>behaviour.</a:t>
            </a:r>
          </a:p>
          <a:p>
            <a:pPr>
              <a:buFont typeface="Arial" pitchFamily="34" charset="0"/>
              <a:buChar char="•"/>
            </a:pPr>
            <a:r>
              <a:rPr sz="2700" smtClean="0"/>
              <a:t>We </a:t>
            </a:r>
            <a:r>
              <a:rPr sz="2700"/>
              <a:t>covered Maslow, conditioning, involvement, and the </a:t>
            </a:r>
            <a:r>
              <a:rPr sz="2700"/>
              <a:t>consumer </a:t>
            </a:r>
            <a:endParaRPr lang="en-US" sz="2700" dirty="0" smtClean="0"/>
          </a:p>
          <a:p>
            <a:pPr>
              <a:buNone/>
            </a:pPr>
            <a:r>
              <a:rPr lang="en-US" sz="2700" dirty="0" smtClean="0"/>
              <a:t>	</a:t>
            </a:r>
            <a:r>
              <a:rPr sz="2700" smtClean="0"/>
              <a:t>learning </a:t>
            </a:r>
            <a:r>
              <a:rPr sz="2700"/>
              <a:t>curve.</a:t>
            </a:r>
          </a:p>
          <a:p>
            <a:pPr>
              <a:buFont typeface="Arial" pitchFamily="34" charset="0"/>
              <a:buChar char="•"/>
            </a:pPr>
            <a:endParaRPr lang="en-US" sz="2700" dirty="0" smtClean="0"/>
          </a:p>
          <a:p>
            <a:pPr>
              <a:buFont typeface="Arial" pitchFamily="34" charset="0"/>
              <a:buChar char="•"/>
            </a:pPr>
            <a:r>
              <a:rPr sz="2700" b="1" smtClean="0"/>
              <a:t>Examples</a:t>
            </a:r>
            <a:r>
              <a:rPr sz="2700" b="1"/>
              <a:t>: </a:t>
            </a:r>
            <a:r>
              <a:rPr sz="2700"/>
              <a:t>Maggi’s emotional bond; Starbucks’ cultural </a:t>
            </a:r>
            <a:r>
              <a:rPr sz="2700"/>
              <a:t>moves </a:t>
            </a:r>
            <a:endParaRPr lang="en-US" sz="2700" dirty="0" smtClean="0"/>
          </a:p>
          <a:p>
            <a:pPr>
              <a:buNone/>
            </a:pPr>
            <a:r>
              <a:rPr lang="en-US" sz="2700" dirty="0" smtClean="0"/>
              <a:t>	</a:t>
            </a:r>
            <a:r>
              <a:rPr sz="2700" smtClean="0"/>
              <a:t>in </a:t>
            </a:r>
            <a:r>
              <a:rPr sz="2700"/>
              <a:t>China</a:t>
            </a:r>
            <a:r>
              <a:rPr sz="2700"/>
              <a:t>; </a:t>
            </a:r>
            <a:r>
              <a:rPr sz="2700" smtClean="0"/>
              <a:t>Spotify’s </a:t>
            </a:r>
            <a:r>
              <a:rPr sz="2700"/>
              <a:t>trial-to-loyalty </a:t>
            </a:r>
            <a:r>
              <a:rPr sz="2700"/>
              <a:t>path</a:t>
            </a:r>
            <a:r>
              <a:rPr sz="2700" smtClean="0"/>
              <a:t>.</a:t>
            </a:r>
            <a:endParaRPr sz="27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Culture &amp; Subculture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123800" cy="47958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b="1" smtClean="0"/>
              <a:t>Culture</a:t>
            </a:r>
            <a:r>
              <a:rPr b="1"/>
              <a:t>:</a:t>
            </a:r>
            <a:r>
              <a:t> shared values and norms that shape wants.</a:t>
            </a:r>
          </a:p>
          <a:p>
            <a:pPr>
              <a:buFont typeface="Arial" pitchFamily="34" charset="0"/>
              <a:buChar char="•"/>
            </a:pPr>
            <a:r>
              <a:rPr b="1" smtClean="0"/>
              <a:t>Subculture</a:t>
            </a:r>
            <a:r>
              <a:rPr b="1"/>
              <a:t>:</a:t>
            </a:r>
            <a:r>
              <a:t> niche groups with distinct behaviours (e.g., gamers, vegans).</a:t>
            </a:r>
          </a:p>
          <a:p>
            <a:pPr>
              <a:buFont typeface="Arial" pitchFamily="34" charset="0"/>
              <a:buChar char="•"/>
            </a:pPr>
            <a:r>
              <a:rPr smtClean="0"/>
              <a:t>Global </a:t>
            </a:r>
            <a:r>
              <a:t>brands succeed when they respect local habits.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b="1" smtClean="0"/>
              <a:t>Example</a:t>
            </a:r>
            <a:r>
              <a:rPr b="1"/>
              <a:t>: </a:t>
            </a:r>
            <a:r>
              <a:t>Menu adaptations (local flavours and customs).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Social Class &amp; Reference Groups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480858" cy="47958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600" smtClean="0"/>
              <a:t>Social </a:t>
            </a:r>
            <a:r>
              <a:rPr sz="2600"/>
              <a:t>class influences preferences, consumption style and risk appetite.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Reference </a:t>
            </a:r>
            <a:r>
              <a:rPr sz="2600"/>
              <a:t>groups (family, peers, influencers) shape norms and desirability.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Brand </a:t>
            </a:r>
            <a:r>
              <a:rPr sz="2600"/>
              <a:t>communities create belonging and loyalty.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Marketers </a:t>
            </a:r>
            <a:r>
              <a:rPr sz="2600"/>
              <a:t>tailor messaging for each class and segment.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666882"/>
          </a:xfrm>
        </p:spPr>
        <p:txBody>
          <a:bodyPr/>
          <a:lstStyle/>
          <a:p>
            <a:r>
              <a:rPr sz="4500"/>
              <a:t>Personality &amp; Buying Behaviour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571612"/>
            <a:ext cx="6908958" cy="44770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600" smtClean="0"/>
              <a:t>Personality </a:t>
            </a:r>
            <a:r>
              <a:rPr sz="2600"/>
              <a:t>affects brand fit and consistency.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Extroverts </a:t>
            </a:r>
            <a:r>
              <a:rPr sz="2600"/>
              <a:t>prefer expressive, social brands.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Introverts </a:t>
            </a:r>
            <a:r>
              <a:rPr sz="2600"/>
              <a:t>prefer calm, functional brands.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Firms </a:t>
            </a:r>
            <a:r>
              <a:rPr sz="2600"/>
              <a:t>craft personas that align with these traits.</a:t>
            </a:r>
          </a:p>
        </p:txBody>
      </p:sp>
      <p:pic>
        <p:nvPicPr>
          <p:cNvPr id="5" name="Picture 4" descr="image-removebg-preview (9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0613" y="1571612"/>
            <a:ext cx="7432212" cy="385765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Values &amp; Ethical Consumption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428736"/>
            <a:ext cx="11123800" cy="46199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600" smtClean="0"/>
              <a:t>Consumers </a:t>
            </a:r>
            <a:r>
              <a:rPr sz="2600"/>
              <a:t>prioritise transparency, sustainability, and fairness.</a:t>
            </a:r>
          </a:p>
          <a:p>
            <a:pPr>
              <a:buFont typeface="Arial" pitchFamily="34" charset="0"/>
              <a:buChar char="•"/>
            </a:pPr>
            <a:r>
              <a:rPr sz="2600" smtClean="0"/>
              <a:t>Ethics </a:t>
            </a:r>
            <a:r>
              <a:rPr sz="2600"/>
              <a:t>can outweigh price in brand choice.</a:t>
            </a:r>
          </a:p>
          <a:p>
            <a:pPr>
              <a:buNone/>
            </a:pPr>
            <a:endParaRPr lang="en-US" sz="2600" dirty="0" smtClean="0"/>
          </a:p>
          <a:p>
            <a:pPr>
              <a:buFont typeface="Arial" pitchFamily="34" charset="0"/>
              <a:buChar char="•"/>
            </a:pPr>
            <a:r>
              <a:rPr sz="2600" b="1" smtClean="0"/>
              <a:t>Examples</a:t>
            </a:r>
            <a:r>
              <a:rPr sz="2600" b="1"/>
              <a:t>:</a:t>
            </a:r>
            <a:r>
              <a:rPr sz="2600"/>
              <a:t> Patagonia (mindful consumption), The Body Shop (cruelty-free).</a:t>
            </a:r>
          </a:p>
          <a:p>
            <a:pPr>
              <a:buFont typeface="Arial" pitchFamily="34" charset="0"/>
              <a:buChar char="•"/>
            </a:pPr>
            <a:endParaRPr lang="en-US" sz="2600" dirty="0" smtClean="0"/>
          </a:p>
          <a:p>
            <a:pPr>
              <a:buFont typeface="Arial" pitchFamily="34" charset="0"/>
              <a:buChar char="•"/>
            </a:pPr>
            <a:r>
              <a:rPr sz="2600" smtClean="0"/>
              <a:t>Authentic </a:t>
            </a:r>
            <a:r>
              <a:rPr sz="2600"/>
              <a:t>purpose builds emotional loyalty.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In-Class Activity — “Decode the Consumer”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smtClean="0"/>
              <a:t>Form </a:t>
            </a:r>
            <a:r>
              <a:t>groups of 3–4.</a:t>
            </a:r>
          </a:p>
          <a:p>
            <a:pPr>
              <a:buFont typeface="Arial" pitchFamily="34" charset="0"/>
              <a:buChar char="•"/>
            </a:pPr>
            <a:r>
              <a:rPr smtClean="0"/>
              <a:t>Select </a:t>
            </a:r>
            <a:r>
              <a:t>one brand you know well.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b="1" smtClean="0"/>
              <a:t>Identify</a:t>
            </a:r>
            <a:r>
              <a:rPr b="1"/>
              <a:t>:</a:t>
            </a:r>
            <a:r>
              <a:t> consumer profile, core motivation, cultural/value influences.</a:t>
            </a:r>
          </a:p>
          <a:p>
            <a:pPr>
              <a:buFont typeface="Arial" pitchFamily="34" charset="0"/>
              <a:buChar char="•"/>
            </a:pPr>
            <a:r>
              <a:rPr smtClean="0"/>
              <a:t>Each </a:t>
            </a:r>
            <a:r>
              <a:t>group presents for 2 minutes.</a:t>
            </a:r>
          </a:p>
        </p:txBody>
      </p:sp>
      <p:pic>
        <p:nvPicPr>
          <p:cNvPr id="8194" name="Picture 2" descr="https://tse1.mm.bing.net/th/id/OIP.B_wkaRwmTImOl0-SZeWCFwHaHB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85257" y="3316203"/>
            <a:ext cx="3135334" cy="29703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738320"/>
          </a:xfrm>
        </p:spPr>
        <p:txBody>
          <a:bodyPr/>
          <a:lstStyle/>
          <a:p>
            <a:r>
              <a:t>Task — “Spot the </a:t>
            </a:r>
            <a:r>
              <a:rPr/>
              <a:t>Bias</a:t>
            </a:r>
            <a:r>
              <a:rPr smtClean="0"/>
              <a:t>”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571612"/>
            <a:ext cx="6846640" cy="447706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smtClean="0"/>
              <a:t>Work </a:t>
            </a:r>
            <a:r>
              <a:t>individually or in pairs using only pen and paper.</a:t>
            </a:r>
          </a:p>
          <a:p>
            <a:pPr>
              <a:buFont typeface="Arial" pitchFamily="34" charset="0"/>
              <a:buChar char="•"/>
            </a:pPr>
            <a:r>
              <a:rPr smtClean="0"/>
              <a:t>Write </a:t>
            </a:r>
            <a:r>
              <a:t>down one advertisement or product you recently noticed.</a:t>
            </a:r>
          </a:p>
          <a:p>
            <a:pPr>
              <a:buNone/>
            </a:pPr>
            <a:r>
              <a:rPr smtClean="0"/>
              <a:t> </a:t>
            </a:r>
            <a:endParaRPr lang="en-US" dirty="0" smtClean="0"/>
          </a:p>
          <a:p>
            <a:pPr>
              <a:buNone/>
            </a:pPr>
            <a:r>
              <a:rPr b="1" smtClean="0"/>
              <a:t>Describe </a:t>
            </a:r>
            <a:r>
              <a:rPr b="1"/>
              <a:t>in 3 short points:</a:t>
            </a:r>
          </a:p>
          <a:p>
            <a:pPr>
              <a:buNone/>
            </a:pPr>
            <a:r>
              <a:t>  1. The emotional message it conveys.</a:t>
            </a:r>
          </a:p>
          <a:p>
            <a:pPr>
              <a:buNone/>
            </a:pPr>
            <a:r>
              <a:t>  2. Any cultural or stereotype element seen.</a:t>
            </a:r>
          </a:p>
          <a:p>
            <a:pPr>
              <a:buNone/>
            </a:pPr>
            <a:r>
              <a:t>  3. Whether it feels fair or misleading (one </a:t>
            </a:r>
            <a:r>
              <a:rPr/>
              <a:t>reason</a:t>
            </a:r>
            <a:r>
              <a:rPr smtClean="0"/>
              <a:t>).</a:t>
            </a:r>
            <a:endParaRPr/>
          </a:p>
        </p:txBody>
      </p:sp>
      <p:pic>
        <p:nvPicPr>
          <p:cNvPr id="7170" name="Picture 2" descr="https://tse1.mm.bing.net/th/id/OIP.5V3DsctFHndoC3y8gbujgQHaE8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9439" y="3000372"/>
            <a:ext cx="3750495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135" y="571480"/>
            <a:ext cx="11389024" cy="881196"/>
          </a:xfrm>
        </p:spPr>
        <p:txBody>
          <a:bodyPr/>
          <a:lstStyle/>
          <a:p>
            <a:r>
              <a:t>Case Study 1 – Starbucks Cultural Adaptation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2000240"/>
            <a:ext cx="11123800" cy="404843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r>
              <a:rPr b="1" smtClean="0"/>
              <a:t>Story</a:t>
            </a:r>
            <a:r>
              <a:rPr b="1"/>
              <a:t>:</a:t>
            </a:r>
          </a:p>
          <a:p>
            <a:pPr>
              <a:buFont typeface="Arial" pitchFamily="34" charset="0"/>
              <a:buChar char="•"/>
            </a:pPr>
            <a:r>
              <a:t>Starbucks adapted to India by offering chai lattes, vegetarian snacks, and </a:t>
            </a:r>
            <a:r>
              <a:rPr/>
              <a:t>cozy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smtClean="0"/>
              <a:t>community </a:t>
            </a:r>
            <a:r>
              <a:t>spaces.</a:t>
            </a:r>
          </a:p>
          <a:p>
            <a:pPr>
              <a:buFont typeface="Arial" pitchFamily="34" charset="0"/>
              <a:buChar char="•"/>
            </a:pPr>
            <a:r>
              <a:t>Respecting local culture helped build trust and emotional belonging.</a:t>
            </a:r>
          </a:p>
          <a:p>
            <a:pPr>
              <a:buFont typeface="Arial" pitchFamily="34" charset="0"/>
              <a:buChar char="•"/>
            </a:pPr>
            <a:endParaRPr/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smtClean="0"/>
              <a:t>Key </a:t>
            </a:r>
            <a:r>
              <a:rPr b="1" smtClean="0"/>
              <a:t>Learning:</a:t>
            </a:r>
            <a:endParaRPr b="1"/>
          </a:p>
          <a:p>
            <a:pPr>
              <a:buFont typeface="Arial" pitchFamily="34" charset="0"/>
              <a:buChar char="•"/>
            </a:pPr>
            <a:r>
              <a:t>Global brands must localize to connect authentically.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0"/>
            <a:ext cx="11389024" cy="1500174"/>
          </a:xfrm>
        </p:spPr>
        <p:txBody>
          <a:bodyPr/>
          <a:lstStyle/>
          <a:p>
            <a:r>
              <a:rPr sz="3500"/>
              <a:t>Case Study 2 – Coca-Cola’s Emotional Rebranding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357298"/>
            <a:ext cx="10980924" cy="30718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300" dirty="0" smtClean="0"/>
              <a:t>	</a:t>
            </a:r>
            <a:r>
              <a:rPr sz="2300" b="1" smtClean="0"/>
              <a:t>Story</a:t>
            </a:r>
            <a:r>
              <a:rPr sz="2300" b="1"/>
              <a:t>:</a:t>
            </a:r>
          </a:p>
          <a:p>
            <a:pPr>
              <a:buFont typeface="Arial" pitchFamily="34" charset="0"/>
              <a:buChar char="•"/>
            </a:pPr>
            <a:r>
              <a:rPr sz="2300"/>
              <a:t>“Share a Coke” campaign used personal names — made consumers feel seen.</a:t>
            </a:r>
          </a:p>
          <a:p>
            <a:pPr>
              <a:buFont typeface="Arial" pitchFamily="34" charset="0"/>
              <a:buChar char="•"/>
            </a:pPr>
            <a:r>
              <a:rPr sz="2300"/>
              <a:t>Emotional personalization revived global sales.</a:t>
            </a:r>
          </a:p>
          <a:p>
            <a:pPr>
              <a:buFont typeface="Arial" pitchFamily="34" charset="0"/>
              <a:buChar char="•"/>
            </a:pPr>
            <a:endParaRPr sz="2300"/>
          </a:p>
          <a:p>
            <a:pPr>
              <a:buNone/>
            </a:pPr>
            <a:r>
              <a:rPr lang="en-US" sz="2300" b="1" dirty="0" smtClean="0"/>
              <a:t>	Key </a:t>
            </a:r>
            <a:r>
              <a:rPr sz="2300" b="1" smtClean="0"/>
              <a:t>Learning:</a:t>
            </a:r>
            <a:endParaRPr sz="2300" b="1"/>
          </a:p>
          <a:p>
            <a:pPr>
              <a:buFont typeface="Arial" pitchFamily="34" charset="0"/>
              <a:buChar char="•"/>
            </a:pPr>
            <a:r>
              <a:rPr sz="2300"/>
              <a:t>Emotion + identity = powerful marketing bond.</a:t>
            </a:r>
          </a:p>
        </p:txBody>
      </p:sp>
      <p:pic>
        <p:nvPicPr>
          <p:cNvPr id="5122" name="Picture 2" descr="https://tse3.mm.bing.net/th/id/OIP.xPV1Xra3Y1LpESgjlScO0gHaDQ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7209" y="4357694"/>
            <a:ext cx="7786742" cy="20542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285728"/>
            <a:ext cx="11389024" cy="1000132"/>
          </a:xfrm>
        </p:spPr>
        <p:txBody>
          <a:bodyPr/>
          <a:lstStyle/>
          <a:p>
            <a:r>
              <a:rPr sz="3800"/>
              <a:t>Case Study 3 – Dove’s Real Beauty Revolution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85860"/>
            <a:ext cx="8766346" cy="476281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r>
              <a:rPr b="1" smtClean="0"/>
              <a:t>Story</a:t>
            </a:r>
            <a:r>
              <a:rPr b="1"/>
              <a:t>:</a:t>
            </a:r>
          </a:p>
          <a:p>
            <a:pPr>
              <a:buFont typeface="Arial" pitchFamily="34" charset="0"/>
              <a:buChar char="•"/>
            </a:pPr>
            <a:r>
              <a:t>Dove challenged unrealistic beauty standards.</a:t>
            </a:r>
          </a:p>
          <a:p>
            <a:pPr>
              <a:buFont typeface="Arial" pitchFamily="34" charset="0"/>
              <a:buChar char="•"/>
            </a:pPr>
            <a:r>
              <a:t>Real women, real stories → emotional </a:t>
            </a:r>
            <a:r>
              <a:rPr/>
              <a:t>authenticity</a:t>
            </a:r>
            <a:r>
              <a:rPr smtClean="0"/>
              <a:t>.</a:t>
            </a:r>
            <a:endParaRPr/>
          </a:p>
          <a:p>
            <a:pPr>
              <a:buNone/>
            </a:pPr>
            <a:r>
              <a:rPr lang="en-US" b="1" dirty="0" smtClean="0"/>
              <a:t>	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smtClean="0"/>
              <a:t>Key Learning</a:t>
            </a:r>
            <a:r>
              <a:rPr b="1" smtClean="0"/>
              <a:t>:</a:t>
            </a:r>
            <a:endParaRPr b="1"/>
          </a:p>
          <a:p>
            <a:pPr>
              <a:buFont typeface="Arial" pitchFamily="34" charset="0"/>
              <a:buChar char="•"/>
            </a:pPr>
            <a:r>
              <a:t>Social responsibility builds deeper and lasting consumer trust.</a:t>
            </a:r>
          </a:p>
        </p:txBody>
      </p:sp>
      <p:pic>
        <p:nvPicPr>
          <p:cNvPr id="6" name="Picture 5" descr="image-removebg-preview (8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2051" y="3741332"/>
            <a:ext cx="5956299" cy="311666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Neuromarketing (Emerging Concept)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- Studies subconscious responses (eye-tracking, biometrics, fMRI).</a:t>
            </a:r>
          </a:p>
          <a:p>
            <a:r>
              <a:t>- Reveals emotional impact beyond self-reporting.</a:t>
            </a:r>
          </a:p>
          <a:p>
            <a:r>
              <a:rPr smtClean="0"/>
              <a:t>-</a:t>
            </a:r>
            <a:r>
              <a:rPr lang="en-US" dirty="0" smtClean="0"/>
              <a:t>Ethical consideration: influencing subconscious raises moral questions.</a:t>
            </a:r>
            <a:endParaRPr/>
          </a:p>
        </p:txBody>
      </p:sp>
      <p:pic>
        <p:nvPicPr>
          <p:cNvPr id="3076" name="Picture 4" descr="https://tse1.mm.bing.net/th/id/OIP.g4e4pHt8E0RmbFQ7MjMuBwHaD1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2763" y="2857496"/>
            <a:ext cx="10572824" cy="34364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Psychology of Impulse Buying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195238" cy="224760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sz="2300" smtClean="0"/>
              <a:t>Triggers</a:t>
            </a:r>
            <a:r>
              <a:rPr sz="2300"/>
              <a:t>: urgency cues, simple checkout, limited stock offers.</a:t>
            </a:r>
          </a:p>
          <a:p>
            <a:pPr>
              <a:buFont typeface="Arial" pitchFamily="34" charset="0"/>
              <a:buChar char="•"/>
            </a:pPr>
            <a:endParaRPr lang="en-US" sz="2300" dirty="0" smtClean="0"/>
          </a:p>
          <a:p>
            <a:pPr>
              <a:buFont typeface="Arial" pitchFamily="34" charset="0"/>
              <a:buChar char="•"/>
            </a:pPr>
            <a:r>
              <a:rPr lang="en-US" sz="2300" dirty="0" smtClean="0"/>
              <a:t>Examples</a:t>
            </a:r>
            <a:r>
              <a:rPr lang="en-US" sz="2300" dirty="0" smtClean="0"/>
              <a:t>: flash sales, one-click purchases, limited stock messages.</a:t>
            </a:r>
          </a:p>
          <a:p>
            <a:pPr>
              <a:buFont typeface="Arial" pitchFamily="34" charset="0"/>
              <a:buChar char="•"/>
            </a:pPr>
            <a:r>
              <a:rPr lang="en-US" sz="2300" dirty="0" smtClean="0"/>
              <a:t>Marketers reduce friction and increase perceived urgency to boost spontaneous </a:t>
            </a:r>
            <a:endParaRPr lang="en-US" sz="2300" dirty="0" smtClean="0"/>
          </a:p>
          <a:p>
            <a:pPr>
              <a:buNone/>
            </a:pPr>
            <a:r>
              <a:rPr lang="en-US" sz="2300" dirty="0" smtClean="0"/>
              <a:t>	</a:t>
            </a:r>
            <a:r>
              <a:rPr lang="en-US" sz="2300" dirty="0" smtClean="0"/>
              <a:t>purchases</a:t>
            </a:r>
            <a:r>
              <a:rPr lang="en-US" sz="2300" dirty="0" smtClean="0"/>
              <a:t>.</a:t>
            </a:r>
            <a:endParaRPr lang="en-US" sz="2300" dirty="0"/>
          </a:p>
        </p:txBody>
      </p:sp>
      <p:pic>
        <p:nvPicPr>
          <p:cNvPr id="2050" name="Picture 2" descr="https://tse3.mm.bing.net/th/id/OIP.ondU0cB1WNtSFcCITNCnxQHaEK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5639" y="3643314"/>
            <a:ext cx="4786346" cy="2478006"/>
          </a:xfrm>
          <a:prstGeom prst="rect">
            <a:avLst/>
          </a:prstGeom>
          <a:noFill/>
        </p:spPr>
      </p:pic>
      <p:pic>
        <p:nvPicPr>
          <p:cNvPr id="2052" name="Picture 4" descr="https://tse2.mm.bing.net/th/id/OIP.NF7fZHlhqFn4Gl38NVlbWAHaEK?pid=Api&amp;P=0&amp;h=1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99241" y="3643314"/>
            <a:ext cx="4500594" cy="2428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85860"/>
            <a:ext cx="6846640" cy="476281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700" b="1" smtClean="0"/>
              <a:t>Consumer </a:t>
            </a:r>
            <a:r>
              <a:rPr sz="2700" b="1"/>
              <a:t>behaviour </a:t>
            </a:r>
            <a:r>
              <a:rPr sz="2700"/>
              <a:t>= culture + personality + emotion + context.</a:t>
            </a:r>
          </a:p>
          <a:p>
            <a:pPr>
              <a:buFont typeface="Arial" pitchFamily="34" charset="0"/>
              <a:buChar char="•"/>
            </a:pPr>
            <a:r>
              <a:rPr sz="2700" smtClean="0"/>
              <a:t>Authenticity </a:t>
            </a:r>
            <a:r>
              <a:rPr sz="2700"/>
              <a:t>and ethics define strong brand equity.</a:t>
            </a:r>
          </a:p>
          <a:p>
            <a:pPr>
              <a:buFont typeface="Arial" pitchFamily="34" charset="0"/>
              <a:buChar char="•"/>
            </a:pPr>
            <a:r>
              <a:rPr sz="2700" smtClean="0"/>
              <a:t>Effective </a:t>
            </a:r>
            <a:r>
              <a:rPr sz="2700"/>
              <a:t>marketing understands human feelings first.</a:t>
            </a:r>
          </a:p>
          <a:p>
            <a:pPr>
              <a:buFont typeface="Arial" pitchFamily="34" charset="0"/>
              <a:buChar char="•"/>
            </a:pPr>
            <a:r>
              <a:rPr sz="2700" b="1" smtClean="0"/>
              <a:t>Final </a:t>
            </a:r>
            <a:r>
              <a:rPr sz="2700" b="1"/>
              <a:t>thought</a:t>
            </a:r>
            <a:r>
              <a:rPr sz="2700" b="1"/>
              <a:t>:</a:t>
            </a:r>
            <a:r>
              <a:rPr sz="2700"/>
              <a:t> </a:t>
            </a:r>
            <a:r>
              <a:rPr sz="2700" smtClean="0"/>
              <a:t>understand </a:t>
            </a:r>
            <a:r>
              <a:rPr sz="2700"/>
              <a:t>people before promoting products.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265</TotalTime>
  <Words>535</Words>
  <Application>Microsoft Office PowerPoint</Application>
  <PresentationFormat>Custom</PresentationFormat>
  <Paragraphs>104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Georgia</vt:lpstr>
      <vt:lpstr>Calibri</vt:lpstr>
      <vt:lpstr>Minion</vt:lpstr>
      <vt:lpstr>Corporate template-set Universiteit Leiden</vt:lpstr>
      <vt:lpstr>Consumer Behaviour : Understanding Consumer Mindset  European Institute of Innovation, Entrepreneurship and Technology Lessingstraße 79, 13158 Berlin, Germany </vt:lpstr>
      <vt:lpstr>Index</vt:lpstr>
      <vt:lpstr>Understanding Consumer Connections (Recap)</vt:lpstr>
      <vt:lpstr>Culture &amp; Subculture</vt:lpstr>
      <vt:lpstr>Social Class &amp; Reference Groups</vt:lpstr>
      <vt:lpstr>Personality &amp; Buying Behaviour</vt:lpstr>
      <vt:lpstr>Values &amp; Ethical Consumption</vt:lpstr>
      <vt:lpstr>In-Class Activity — “Decode the Consumer”</vt:lpstr>
      <vt:lpstr>Task — “Spot the Bias”</vt:lpstr>
      <vt:lpstr>Case Study 1 – Starbucks Cultural Adaptation</vt:lpstr>
      <vt:lpstr>Case Study 2 – Coca-Cola’s Emotional Rebranding</vt:lpstr>
      <vt:lpstr>Case Study 3 – Dove’s Real Beauty Revolution</vt:lpstr>
      <vt:lpstr>Neuromarketing (Emerging Concept)</vt:lpstr>
      <vt:lpstr>Psychology of Impulse Buying</vt:lpstr>
      <vt:lpstr>Conclusion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210</cp:revision>
  <dcterms:created xsi:type="dcterms:W3CDTF">2023-10-18T00:40:52Z</dcterms:created>
  <dcterms:modified xsi:type="dcterms:W3CDTF">2025-11-04T09:25:52Z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