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x="18288000" cy="10287000"/>
  <p:notesSz cx="6858000" cy="9144000"/>
  <p:embeddedFontLst>
    <p:embeddedFont>
      <p:font typeface="IM Fell" charset="1" panose="02000000000000000000"/>
      <p:regular r:id="rId19"/>
    </p:embeddedFont>
    <p:embeddedFont>
      <p:font typeface="Didact Gothic" charset="1" panose="0000050000000000000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https://www.psico-smart.com" TargetMode="External" Type="http://schemas.openxmlformats.org/officeDocument/2006/relationships/hyperlink"/></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6845046"/>
            <a:ext cx="12213022" cy="6198109"/>
          </a:xfrm>
          <a:custGeom>
            <a:avLst/>
            <a:gdLst/>
            <a:ahLst/>
            <a:cxnLst/>
            <a:rect r="r" b="b" t="t" l="l"/>
            <a:pathLst>
              <a:path h="6198109" w="12213022">
                <a:moveTo>
                  <a:pt x="0" y="0"/>
                </a:moveTo>
                <a:lnTo>
                  <a:pt x="12213022" y="0"/>
                </a:lnTo>
                <a:lnTo>
                  <a:pt x="12213022" y="6198108"/>
                </a:lnTo>
                <a:lnTo>
                  <a:pt x="0" y="6198108"/>
                </a:lnTo>
                <a:lnTo>
                  <a:pt x="0" y="0"/>
                </a:lnTo>
                <a:close/>
              </a:path>
            </a:pathLst>
          </a:custGeom>
          <a:blipFill>
            <a:blip r:embed="rId3"/>
            <a:stretch>
              <a:fillRect l="0" t="0" r="0" b="0"/>
            </a:stretch>
          </a:blipFill>
        </p:spPr>
      </p:sp>
      <p:sp>
        <p:nvSpPr>
          <p:cNvPr name="Freeform 4" id="4"/>
          <p:cNvSpPr/>
          <p:nvPr/>
        </p:nvSpPr>
        <p:spPr>
          <a:xfrm flipH="false" flipV="false" rot="-164045">
            <a:off x="9908705" y="7357606"/>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230327"/>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773703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6864315"/>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069848"/>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240946" y="3027213"/>
            <a:ext cx="11806109" cy="2552713"/>
          </a:xfrm>
          <a:prstGeom prst="rect">
            <a:avLst/>
          </a:prstGeom>
        </p:spPr>
        <p:txBody>
          <a:bodyPr anchor="t" rtlCol="false" tIns="0" lIns="0" bIns="0" rIns="0">
            <a:spAutoFit/>
          </a:bodyPr>
          <a:lstStyle/>
          <a:p>
            <a:pPr algn="ctr">
              <a:lnSpc>
                <a:spcPts val="20999"/>
              </a:lnSpc>
            </a:pPr>
            <a:r>
              <a:rPr lang="en-US" sz="14999">
                <a:solidFill>
                  <a:srgbClr val="7D5084"/>
                </a:solidFill>
                <a:latin typeface="IM Fell"/>
                <a:ea typeface="IM Fell"/>
                <a:cs typeface="IM Fell"/>
                <a:sym typeface="IM Fell"/>
              </a:rPr>
              <a:t>Presentation</a:t>
            </a:r>
          </a:p>
        </p:txBody>
      </p:sp>
      <p:sp>
        <p:nvSpPr>
          <p:cNvPr name="TextBox 10" id="10"/>
          <p:cNvSpPr txBox="true"/>
          <p:nvPr/>
        </p:nvSpPr>
        <p:spPr>
          <a:xfrm rot="0">
            <a:off x="3707057" y="5101462"/>
            <a:ext cx="10873887" cy="845683"/>
          </a:xfrm>
          <a:prstGeom prst="rect">
            <a:avLst/>
          </a:prstGeom>
        </p:spPr>
        <p:txBody>
          <a:bodyPr anchor="t" rtlCol="false" tIns="0" lIns="0" bIns="0" rIns="0">
            <a:spAutoFit/>
          </a:bodyPr>
          <a:lstStyle/>
          <a:p>
            <a:pPr algn="ctr">
              <a:lnSpc>
                <a:spcPts val="6937"/>
              </a:lnSpc>
            </a:pPr>
            <a:r>
              <a:rPr lang="en-US" sz="4955">
                <a:solidFill>
                  <a:srgbClr val="3B424E"/>
                </a:solidFill>
                <a:latin typeface="Didact Gothic"/>
                <a:ea typeface="Didact Gothic"/>
                <a:cs typeface="Didact Gothic"/>
                <a:sym typeface="Didact Gothic"/>
              </a:rPr>
              <a:t>By Naveen</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631203" y="44868"/>
            <a:ext cx="9295070" cy="1623696"/>
          </a:xfrm>
          <a:prstGeom prst="rect">
            <a:avLst/>
          </a:prstGeom>
        </p:spPr>
        <p:txBody>
          <a:bodyPr anchor="t" rtlCol="false" tIns="0" lIns="0" bIns="0" rIns="0">
            <a:spAutoFit/>
          </a:bodyPr>
          <a:lstStyle/>
          <a:p>
            <a:pPr algn="ctr">
              <a:lnSpc>
                <a:spcPts val="6579"/>
              </a:lnSpc>
            </a:pPr>
            <a:r>
              <a:rPr lang="en-US" sz="4699">
                <a:solidFill>
                  <a:srgbClr val="7D5084"/>
                </a:solidFill>
                <a:latin typeface="IM Fell"/>
                <a:ea typeface="IM Fell"/>
                <a:cs typeface="IM Fell"/>
                <a:sym typeface="IM Fell"/>
              </a:rPr>
              <a:t> Crisis-Driven Talent Retention Plan in Tourism</a:t>
            </a:r>
          </a:p>
        </p:txBody>
      </p:sp>
      <p:sp>
        <p:nvSpPr>
          <p:cNvPr name="TextBox 10" id="10"/>
          <p:cNvSpPr txBox="true"/>
          <p:nvPr/>
        </p:nvSpPr>
        <p:spPr>
          <a:xfrm rot="0">
            <a:off x="1028700" y="1601888"/>
            <a:ext cx="15656691" cy="5737472"/>
          </a:xfrm>
          <a:prstGeom prst="rect">
            <a:avLst/>
          </a:prstGeom>
        </p:spPr>
        <p:txBody>
          <a:bodyPr anchor="t" rtlCol="false" tIns="0" lIns="0" bIns="0" rIns="0">
            <a:spAutoFit/>
          </a:bodyPr>
          <a:lstStyle/>
          <a:p>
            <a:pPr algn="l">
              <a:lnSpc>
                <a:spcPts val="5093"/>
              </a:lnSpc>
            </a:pPr>
            <a:r>
              <a:rPr lang="en-US" sz="3638">
                <a:solidFill>
                  <a:srgbClr val="3B424E"/>
                </a:solidFill>
                <a:latin typeface="Didact Gothic"/>
                <a:ea typeface="Didact Gothic"/>
                <a:cs typeface="Didact Gothic"/>
                <a:sym typeface="Didact Gothic"/>
              </a:rPr>
              <a:t> Title: Cruise Line Name’s Reaction to Retaining Staff in the Presence of Health Incident </a:t>
            </a:r>
          </a:p>
          <a:p>
            <a:pPr algn="l">
              <a:lnSpc>
                <a:spcPts val="5093"/>
              </a:lnSpc>
            </a:pPr>
            <a:r>
              <a:rPr lang="en-US" sz="3638">
                <a:solidFill>
                  <a:srgbClr val="3B424E"/>
                </a:solidFill>
                <a:latin typeface="Didact Gothic"/>
                <a:ea typeface="Didact Gothic"/>
                <a:cs typeface="Didact Gothic"/>
                <a:sym typeface="Didact Gothic"/>
              </a:rPr>
              <a:t>• Subtitle: The management of a Health Crisis, with effective Communication. </a:t>
            </a:r>
          </a:p>
          <a:p>
            <a:pPr algn="l">
              <a:lnSpc>
                <a:spcPts val="5093"/>
              </a:lnSpc>
            </a:pPr>
            <a:r>
              <a:rPr lang="en-US" sz="3638">
                <a:solidFill>
                  <a:srgbClr val="3B424E"/>
                </a:solidFill>
                <a:latin typeface="Didact Gothic"/>
                <a:ea typeface="Didact Gothic"/>
                <a:cs typeface="Didact Gothic"/>
                <a:sym typeface="Didact Gothic"/>
              </a:rPr>
              <a:t>• Text: Presented by Naveen, May 12, 2025</a:t>
            </a:r>
          </a:p>
          <a:p>
            <a:pPr algn="l">
              <a:lnSpc>
                <a:spcPts val="5093"/>
              </a:lnSpc>
            </a:pPr>
            <a:r>
              <a:rPr lang="en-US" sz="3638">
                <a:solidFill>
                  <a:srgbClr val="3B424E"/>
                </a:solidFill>
                <a:latin typeface="Didact Gothic"/>
                <a:ea typeface="Didact Gothic"/>
                <a:cs typeface="Didact Gothic"/>
                <a:sym typeface="Didact Gothic"/>
              </a:rPr>
              <a:t> • Visual: Graphic: A cruise vessel on the sea with an inclusive crew group aboard. </a:t>
            </a:r>
          </a:p>
          <a:p>
            <a:pPr algn="l">
              <a:lnSpc>
                <a:spcPts val="5093"/>
              </a:lnSpc>
            </a:pPr>
            <a:r>
              <a:rPr lang="en-US" sz="3638">
                <a:solidFill>
                  <a:srgbClr val="3B424E"/>
                </a:solidFill>
                <a:latin typeface="Didact Gothic"/>
                <a:ea typeface="Didact Gothic"/>
                <a:cs typeface="Didact Gothic"/>
                <a:sym typeface="Didact Gothic"/>
              </a:rPr>
              <a:t>• Tackle the health problem that is perpetually present on board and will have significant influence on staff retention and morale. It is an overview of an approach to retaining the staff via effective communication and support.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022316" y="496888"/>
            <a:ext cx="9295070" cy="1368424"/>
          </a:xfrm>
          <a:prstGeom prst="rect">
            <a:avLst/>
          </a:prstGeom>
        </p:spPr>
        <p:txBody>
          <a:bodyPr anchor="t" rtlCol="false" tIns="0" lIns="0" bIns="0" rIns="0">
            <a:spAutoFit/>
          </a:bodyPr>
          <a:lstStyle/>
          <a:p>
            <a:pPr algn="ctr">
              <a:lnSpc>
                <a:spcPts val="11200"/>
              </a:lnSpc>
            </a:pPr>
            <a:r>
              <a:rPr lang="en-US" sz="8000">
                <a:solidFill>
                  <a:srgbClr val="7D5084"/>
                </a:solidFill>
                <a:latin typeface="IM Fell"/>
                <a:ea typeface="IM Fell"/>
                <a:cs typeface="IM Fell"/>
                <a:sym typeface="IM Fell"/>
              </a:rPr>
              <a:t>Introduction</a:t>
            </a:r>
          </a:p>
        </p:txBody>
      </p:sp>
      <p:sp>
        <p:nvSpPr>
          <p:cNvPr name="TextBox 10" id="10"/>
          <p:cNvSpPr txBox="true"/>
          <p:nvPr/>
        </p:nvSpPr>
        <p:spPr>
          <a:xfrm rot="0">
            <a:off x="573264" y="1908788"/>
            <a:ext cx="16544246" cy="5122001"/>
          </a:xfrm>
          <a:prstGeom prst="rect">
            <a:avLst/>
          </a:prstGeom>
        </p:spPr>
        <p:txBody>
          <a:bodyPr anchor="t" rtlCol="false" tIns="0" lIns="0" bIns="0" rIns="0">
            <a:spAutoFit/>
          </a:bodyPr>
          <a:lstStyle/>
          <a:p>
            <a:pPr algn="l">
              <a:lnSpc>
                <a:spcPts val="5109"/>
              </a:lnSpc>
            </a:pPr>
            <a:r>
              <a:rPr lang="en-US" sz="3649">
                <a:solidFill>
                  <a:srgbClr val="3B424E"/>
                </a:solidFill>
                <a:latin typeface="Didact Gothic"/>
                <a:ea typeface="Didact Gothic"/>
                <a:cs typeface="Didact Gothic"/>
                <a:sym typeface="Didact Gothic"/>
              </a:rPr>
              <a:t>Content: Speaking about the health emergency, the need for the staff loyalty consistent in time. </a:t>
            </a:r>
          </a:p>
          <a:p>
            <a:pPr algn="l">
              <a:lnSpc>
                <a:spcPts val="5109"/>
              </a:lnSpc>
            </a:pPr>
            <a:r>
              <a:rPr lang="en-US" sz="3649">
                <a:solidFill>
                  <a:srgbClr val="3B424E"/>
                </a:solidFill>
                <a:latin typeface="Didact Gothic"/>
                <a:ea typeface="Didact Gothic"/>
                <a:cs typeface="Didact Gothic"/>
                <a:sym typeface="Didact Gothic"/>
              </a:rPr>
              <a:t>• Text: Health incident sparks reputational crisis o Retaining staff ensures operational recovery respond </a:t>
            </a:r>
          </a:p>
          <a:p>
            <a:pPr algn="l">
              <a:lnSpc>
                <a:spcPts val="5109"/>
              </a:lnSpc>
            </a:pPr>
            <a:r>
              <a:rPr lang="en-US" sz="3649">
                <a:solidFill>
                  <a:srgbClr val="3B424E"/>
                </a:solidFill>
                <a:latin typeface="Didact Gothic"/>
                <a:ea typeface="Didact Gothic"/>
                <a:cs typeface="Didact Gothic"/>
                <a:sym typeface="Didact Gothic"/>
              </a:rPr>
              <a:t>• Visual: News report picture of the recent health problem aboard.</a:t>
            </a:r>
          </a:p>
          <a:p>
            <a:pPr algn="l">
              <a:lnSpc>
                <a:spcPts val="5109"/>
              </a:lnSpc>
            </a:pPr>
            <a:r>
              <a:rPr lang="en-US" sz="3649">
                <a:solidFill>
                  <a:srgbClr val="3B424E"/>
                </a:solidFill>
                <a:latin typeface="Didact Gothic"/>
                <a:ea typeface="Didact Gothic"/>
                <a:cs typeface="Didact Gothic"/>
                <a:sym typeface="Didact Gothic"/>
              </a:rPr>
              <a:t> • There has been tremendous effect on trust among employees as a result of the norovirus outbreak. The strategy gives prime focus to employment of both the managers and frontline staff to rebuild our team and operations.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4047811" y="73559"/>
            <a:ext cx="9295070" cy="2432050"/>
          </a:xfrm>
          <a:prstGeom prst="rect">
            <a:avLst/>
          </a:prstGeom>
        </p:spPr>
        <p:txBody>
          <a:bodyPr anchor="t" rtlCol="false" tIns="0" lIns="0" bIns="0" rIns="0">
            <a:spAutoFit/>
          </a:bodyPr>
          <a:lstStyle/>
          <a:p>
            <a:pPr algn="ctr">
              <a:lnSpc>
                <a:spcPts val="9799"/>
              </a:lnSpc>
            </a:pPr>
            <a:r>
              <a:rPr lang="en-US" sz="6999">
                <a:solidFill>
                  <a:srgbClr val="C4A4CC"/>
                </a:solidFill>
                <a:latin typeface="IM Fell"/>
                <a:ea typeface="IM Fell"/>
                <a:cs typeface="IM Fell"/>
                <a:sym typeface="IM Fell"/>
              </a:rPr>
              <a:t>Crisis Communication Strategy</a:t>
            </a:r>
          </a:p>
        </p:txBody>
      </p:sp>
      <p:sp>
        <p:nvSpPr>
          <p:cNvPr name="TextBox 10" id="10"/>
          <p:cNvSpPr txBox="true"/>
          <p:nvPr/>
        </p:nvSpPr>
        <p:spPr>
          <a:xfrm rot="0">
            <a:off x="1028700" y="2691355"/>
            <a:ext cx="17237195" cy="4683987"/>
          </a:xfrm>
          <a:prstGeom prst="rect">
            <a:avLst/>
          </a:prstGeom>
        </p:spPr>
        <p:txBody>
          <a:bodyPr anchor="t" rtlCol="false" tIns="0" lIns="0" bIns="0" rIns="0">
            <a:spAutoFit/>
          </a:bodyPr>
          <a:lstStyle/>
          <a:p>
            <a:pPr algn="l">
              <a:lnSpc>
                <a:spcPts val="5357"/>
              </a:lnSpc>
            </a:pPr>
            <a:r>
              <a:rPr lang="en-US" sz="3826">
                <a:solidFill>
                  <a:srgbClr val="3B424E"/>
                </a:solidFill>
                <a:latin typeface="Didact Gothic"/>
                <a:ea typeface="Didact Gothic"/>
                <a:cs typeface="Didact Gothic"/>
                <a:sym typeface="Didact Gothic"/>
              </a:rPr>
              <a:t>• Content: Ov</a:t>
            </a:r>
            <a:r>
              <a:rPr lang="en-US" sz="3826">
                <a:solidFill>
                  <a:srgbClr val="3B424E"/>
                </a:solidFill>
                <a:latin typeface="Didact Gothic"/>
                <a:ea typeface="Didact Gothic"/>
                <a:cs typeface="Didact Gothic"/>
                <a:sym typeface="Didact Gothic"/>
              </a:rPr>
              <a:t>erview of communication tools </a:t>
            </a:r>
          </a:p>
          <a:p>
            <a:pPr algn="l">
              <a:lnSpc>
                <a:spcPts val="5357"/>
              </a:lnSpc>
            </a:pPr>
            <a:r>
              <a:rPr lang="en-US" sz="3826">
                <a:solidFill>
                  <a:srgbClr val="3B424E"/>
                </a:solidFill>
                <a:latin typeface="Didact Gothic"/>
                <a:ea typeface="Didact Gothic"/>
                <a:cs typeface="Didact Gothic"/>
                <a:sym typeface="Didact Gothic"/>
              </a:rPr>
              <a:t>• Text:  Internal Memo: Outlines incident and support o FAQ: Addresses staff concerns o Video Message: Builds trust o Transparency is better than rumors (Jones et al., 2017). </a:t>
            </a:r>
          </a:p>
          <a:p>
            <a:pPr algn="l">
              <a:lnSpc>
                <a:spcPts val="5357"/>
              </a:lnSpc>
            </a:pPr>
            <a:r>
              <a:rPr lang="en-US" sz="3826">
                <a:solidFill>
                  <a:srgbClr val="3B424E"/>
                </a:solidFill>
                <a:latin typeface="Didact Gothic"/>
                <a:ea typeface="Didact Gothic"/>
                <a:cs typeface="Didact Gothic"/>
                <a:sym typeface="Didact Gothic"/>
              </a:rPr>
              <a:t>• Visual: Pictures of the memo, the FAQ, and a still from the video. </a:t>
            </a:r>
          </a:p>
          <a:p>
            <a:pPr algn="l">
              <a:lnSpc>
                <a:spcPts val="5357"/>
              </a:lnSpc>
            </a:pPr>
            <a:r>
              <a:rPr lang="en-US" sz="3826">
                <a:solidFill>
                  <a:srgbClr val="3B424E"/>
                </a:solidFill>
                <a:latin typeface="Didact Gothic"/>
                <a:ea typeface="Didact Gothic"/>
                <a:cs typeface="Didact Gothic"/>
                <a:sym typeface="Didact Gothic"/>
              </a:rPr>
              <a:t>• Such communication channels provide staff awareness and appreciation thus reduces employee turnover at this difficult time.</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5200965" y="73055"/>
            <a:ext cx="7886069" cy="2369133"/>
          </a:xfrm>
          <a:prstGeom prst="rect">
            <a:avLst/>
          </a:prstGeom>
        </p:spPr>
        <p:txBody>
          <a:bodyPr anchor="t" rtlCol="false" tIns="0" lIns="0" bIns="0" rIns="0">
            <a:spAutoFit/>
          </a:bodyPr>
          <a:lstStyle/>
          <a:p>
            <a:pPr algn="ctr">
              <a:lnSpc>
                <a:spcPts val="9502"/>
              </a:lnSpc>
            </a:pPr>
            <a:r>
              <a:rPr lang="en-US" sz="6787">
                <a:solidFill>
                  <a:srgbClr val="C4A4CC"/>
                </a:solidFill>
                <a:latin typeface="IM Fell"/>
                <a:ea typeface="IM Fell"/>
                <a:cs typeface="IM Fell"/>
                <a:sym typeface="IM Fell"/>
              </a:rPr>
              <a:t>Sample Internal Memo</a:t>
            </a:r>
          </a:p>
        </p:txBody>
      </p:sp>
      <p:sp>
        <p:nvSpPr>
          <p:cNvPr name="TextBox 10" id="10"/>
          <p:cNvSpPr txBox="true"/>
          <p:nvPr/>
        </p:nvSpPr>
        <p:spPr>
          <a:xfrm rot="0">
            <a:off x="637264" y="2365988"/>
            <a:ext cx="16381180" cy="4491140"/>
          </a:xfrm>
          <a:prstGeom prst="rect">
            <a:avLst/>
          </a:prstGeom>
        </p:spPr>
        <p:txBody>
          <a:bodyPr anchor="t" rtlCol="false" tIns="0" lIns="0" bIns="0" rIns="0">
            <a:spAutoFit/>
          </a:bodyPr>
          <a:lstStyle/>
          <a:p>
            <a:pPr algn="l">
              <a:lnSpc>
                <a:spcPts val="5122"/>
              </a:lnSpc>
            </a:pPr>
            <a:r>
              <a:rPr lang="en-US" sz="3658">
                <a:solidFill>
                  <a:srgbClr val="3B424E"/>
                </a:solidFill>
                <a:latin typeface="Didact Gothic"/>
                <a:ea typeface="Didact Gothic"/>
                <a:cs typeface="Didact Gothic"/>
                <a:sym typeface="Didact Gothic"/>
              </a:rPr>
              <a:t>Content: Key points from the memo </a:t>
            </a:r>
          </a:p>
          <a:p>
            <a:pPr algn="l">
              <a:lnSpc>
                <a:spcPts val="5122"/>
              </a:lnSpc>
            </a:pPr>
            <a:r>
              <a:rPr lang="en-US" sz="3658">
                <a:solidFill>
                  <a:srgbClr val="3B424E"/>
                </a:solidFill>
                <a:latin typeface="Didact Gothic"/>
                <a:ea typeface="Didact Gothic"/>
                <a:cs typeface="Didact Gothic"/>
                <a:sym typeface="Didact Gothic"/>
              </a:rPr>
              <a:t>• Text: From: CEO Francesco, April 13, 2025 o Enhanced sanitation, medical support    No layoffs; mental health resources </a:t>
            </a:r>
          </a:p>
          <a:p>
            <a:pPr algn="l">
              <a:lnSpc>
                <a:spcPts val="5122"/>
              </a:lnSpc>
            </a:pPr>
            <a:r>
              <a:rPr lang="en-US" sz="3658">
                <a:solidFill>
                  <a:srgbClr val="3B424E"/>
                </a:solidFill>
                <a:latin typeface="Didact Gothic"/>
                <a:ea typeface="Didact Gothic"/>
                <a:cs typeface="Didact Gothic"/>
                <a:sym typeface="Didact Gothic"/>
              </a:rPr>
              <a:t> “Your dedication is our backbone”</a:t>
            </a:r>
          </a:p>
          <a:p>
            <a:pPr algn="l">
              <a:lnSpc>
                <a:spcPts val="5122"/>
              </a:lnSpc>
            </a:pPr>
            <a:r>
              <a:rPr lang="en-US" sz="3658">
                <a:solidFill>
                  <a:srgbClr val="3B424E"/>
                </a:solidFill>
                <a:latin typeface="Didact Gothic"/>
                <a:ea typeface="Didact Gothic"/>
                <a:cs typeface="Didact Gothic"/>
                <a:sym typeface="Didact Gothic"/>
              </a:rPr>
              <a:t> • Visual: The memo with company logo inserted for marking. </a:t>
            </a:r>
          </a:p>
          <a:p>
            <a:pPr algn="l">
              <a:lnSpc>
                <a:spcPts val="5122"/>
              </a:lnSpc>
            </a:pPr>
            <a:r>
              <a:rPr lang="en-US" sz="3658">
                <a:solidFill>
                  <a:srgbClr val="3B424E"/>
                </a:solidFill>
                <a:latin typeface="Didact Gothic"/>
                <a:ea typeface="Didact Gothic"/>
                <a:cs typeface="Didact Gothic"/>
                <a:sym typeface="Didact Gothic"/>
              </a:rPr>
              <a:t>• The memo sent out to all workers inform workers about safety measures and job security, as indicated by Coombs (2019).</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756213" y="-152400"/>
            <a:ext cx="9295070" cy="2787649"/>
          </a:xfrm>
          <a:prstGeom prst="rect">
            <a:avLst/>
          </a:prstGeom>
        </p:spPr>
        <p:txBody>
          <a:bodyPr anchor="t" rtlCol="false" tIns="0" lIns="0" bIns="0" rIns="0">
            <a:spAutoFit/>
          </a:bodyPr>
          <a:lstStyle/>
          <a:p>
            <a:pPr algn="ctr">
              <a:lnSpc>
                <a:spcPts val="11200"/>
              </a:lnSpc>
            </a:pPr>
            <a:r>
              <a:rPr lang="en-US" sz="8000">
                <a:solidFill>
                  <a:srgbClr val="C4A4CC"/>
                </a:solidFill>
                <a:latin typeface="IM Fell"/>
                <a:ea typeface="IM Fell"/>
                <a:cs typeface="IM Fell"/>
                <a:sym typeface="IM Fell"/>
              </a:rPr>
              <a:t>Sample FAQ Document</a:t>
            </a:r>
          </a:p>
        </p:txBody>
      </p:sp>
      <p:sp>
        <p:nvSpPr>
          <p:cNvPr name="TextBox 10" id="10"/>
          <p:cNvSpPr txBox="true"/>
          <p:nvPr/>
        </p:nvSpPr>
        <p:spPr>
          <a:xfrm rot="0">
            <a:off x="1028700" y="3067800"/>
            <a:ext cx="16435362" cy="4390634"/>
          </a:xfrm>
          <a:prstGeom prst="rect">
            <a:avLst/>
          </a:prstGeom>
        </p:spPr>
        <p:txBody>
          <a:bodyPr anchor="t" rtlCol="false" tIns="0" lIns="0" bIns="0" rIns="0">
            <a:spAutoFit/>
          </a:bodyPr>
          <a:lstStyle/>
          <a:p>
            <a:pPr algn="l">
              <a:lnSpc>
                <a:spcPts val="5016"/>
              </a:lnSpc>
            </a:pPr>
            <a:r>
              <a:rPr lang="en-US" sz="3583">
                <a:solidFill>
                  <a:srgbClr val="3B424E"/>
                </a:solidFill>
                <a:latin typeface="Didact Gothic"/>
                <a:ea typeface="Didact Gothic"/>
                <a:cs typeface="Didact Gothic"/>
                <a:sym typeface="Didact Gothic"/>
              </a:rPr>
              <a:t>• Content: Addressing common concerns</a:t>
            </a:r>
          </a:p>
          <a:p>
            <a:pPr algn="l">
              <a:lnSpc>
                <a:spcPts val="5016"/>
              </a:lnSpc>
            </a:pPr>
            <a:r>
              <a:rPr lang="en-US" sz="3583">
                <a:solidFill>
                  <a:srgbClr val="3B424E"/>
                </a:solidFill>
                <a:latin typeface="Didact Gothic"/>
                <a:ea typeface="Didact Gothic"/>
                <a:cs typeface="Didact Gothic"/>
                <a:sym typeface="Didact Gothic"/>
              </a:rPr>
              <a:t> • Text:  Q: Is my job at risk? A: No layoffs planned</a:t>
            </a:r>
          </a:p>
          <a:p>
            <a:pPr algn="l">
              <a:lnSpc>
                <a:spcPts val="5016"/>
              </a:lnSpc>
            </a:pPr>
            <a:r>
              <a:rPr lang="en-US" sz="3583">
                <a:solidFill>
                  <a:srgbClr val="3B424E"/>
                </a:solidFill>
                <a:latin typeface="Didact Gothic"/>
                <a:ea typeface="Didact Gothic"/>
                <a:cs typeface="Didact Gothic"/>
                <a:sym typeface="Didact Gothic"/>
              </a:rPr>
              <a:t> Q: What safety measures? A: Sanitation, PPE </a:t>
            </a:r>
          </a:p>
          <a:p>
            <a:pPr algn="l">
              <a:lnSpc>
                <a:spcPts val="5016"/>
              </a:lnSpc>
            </a:pPr>
            <a:r>
              <a:rPr lang="en-US" sz="3583">
                <a:solidFill>
                  <a:srgbClr val="3B424E"/>
                </a:solidFill>
                <a:latin typeface="Didact Gothic"/>
                <a:ea typeface="Didact Gothic"/>
                <a:cs typeface="Didact Gothic"/>
                <a:sym typeface="Didact Gothic"/>
              </a:rPr>
              <a:t>Q: Mental health support? A: Free EAP counseling </a:t>
            </a:r>
          </a:p>
          <a:p>
            <a:pPr algn="l">
              <a:lnSpc>
                <a:spcPts val="5016"/>
              </a:lnSpc>
            </a:pPr>
            <a:r>
              <a:rPr lang="en-US" sz="3583">
                <a:solidFill>
                  <a:srgbClr val="3B424E"/>
                </a:solidFill>
                <a:latin typeface="Didact Gothic"/>
                <a:ea typeface="Didact Gothic"/>
                <a:cs typeface="Didact Gothic"/>
                <a:sym typeface="Didact Gothic"/>
              </a:rPr>
              <a:t>• Visual: Snapshot of the FAQ document with answers underlined for clarity. </a:t>
            </a:r>
          </a:p>
          <a:p>
            <a:pPr algn="l">
              <a:lnSpc>
                <a:spcPts val="5016"/>
              </a:lnSpc>
            </a:pPr>
            <a:r>
              <a:rPr lang="en-US" sz="3583">
                <a:solidFill>
                  <a:srgbClr val="3B424E"/>
                </a:solidFill>
                <a:latin typeface="Didact Gothic"/>
                <a:ea typeface="Didact Gothic"/>
                <a:cs typeface="Didact Gothic"/>
                <a:sym typeface="Didact Gothic"/>
              </a:rPr>
              <a:t>• The FAQ sets out guarantees of employment and safety measures to reduce stress for the staff, following Jones et al.’s (2017) advice.</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759390" y="103974"/>
            <a:ext cx="9295070" cy="2787649"/>
          </a:xfrm>
          <a:prstGeom prst="rect">
            <a:avLst/>
          </a:prstGeom>
        </p:spPr>
        <p:txBody>
          <a:bodyPr anchor="t" rtlCol="false" tIns="0" lIns="0" bIns="0" rIns="0">
            <a:spAutoFit/>
          </a:bodyPr>
          <a:lstStyle/>
          <a:p>
            <a:pPr algn="ctr">
              <a:lnSpc>
                <a:spcPts val="11200"/>
              </a:lnSpc>
            </a:pPr>
            <a:r>
              <a:rPr lang="en-US" sz="8000">
                <a:solidFill>
                  <a:srgbClr val="C4A4CC"/>
                </a:solidFill>
                <a:latin typeface="IM Fell"/>
                <a:ea typeface="IM Fell"/>
                <a:cs typeface="IM Fell"/>
                <a:sym typeface="IM Fell"/>
              </a:rPr>
              <a:t>Emotional Intelligence in Leadership</a:t>
            </a:r>
          </a:p>
        </p:txBody>
      </p:sp>
      <p:sp>
        <p:nvSpPr>
          <p:cNvPr name="TextBox 10" id="10"/>
          <p:cNvSpPr txBox="true"/>
          <p:nvPr/>
        </p:nvSpPr>
        <p:spPr>
          <a:xfrm rot="0">
            <a:off x="612598" y="2904477"/>
            <a:ext cx="17409641" cy="4397483"/>
          </a:xfrm>
          <a:prstGeom prst="rect">
            <a:avLst/>
          </a:prstGeom>
        </p:spPr>
        <p:txBody>
          <a:bodyPr anchor="t" rtlCol="false" tIns="0" lIns="0" bIns="0" rIns="0">
            <a:spAutoFit/>
          </a:bodyPr>
          <a:lstStyle/>
          <a:p>
            <a:pPr algn="l">
              <a:lnSpc>
                <a:spcPts val="5024"/>
              </a:lnSpc>
            </a:pPr>
            <a:r>
              <a:rPr lang="en-US" sz="3589">
                <a:solidFill>
                  <a:srgbClr val="3B424E"/>
                </a:solidFill>
                <a:latin typeface="Didact Gothic"/>
                <a:ea typeface="Didact Gothic"/>
                <a:cs typeface="Didact Gothic"/>
                <a:sym typeface="Didact Gothic"/>
              </a:rPr>
              <a:t> Content: Impact on retaining employees starting with emotional intelligence.</a:t>
            </a:r>
          </a:p>
          <a:p>
            <a:pPr algn="l">
              <a:lnSpc>
                <a:spcPts val="5024"/>
              </a:lnSpc>
            </a:pPr>
            <a:r>
              <a:rPr lang="en-US" sz="3589">
                <a:solidFill>
                  <a:srgbClr val="3B424E"/>
                </a:solidFill>
                <a:latin typeface="Didact Gothic"/>
                <a:ea typeface="Didact Gothic"/>
                <a:cs typeface="Didact Gothic"/>
                <a:sym typeface="Didact Gothic"/>
              </a:rPr>
              <a:t> • Text:  Empathy: One-on-one check-ins o Stress Management: Spot burnout o Morale: Virtual team-building o “EI boosts retention by 31%” (Psico-Smart, 2024)</a:t>
            </a:r>
          </a:p>
          <a:p>
            <a:pPr algn="l">
              <a:lnSpc>
                <a:spcPts val="5024"/>
              </a:lnSpc>
            </a:pPr>
            <a:r>
              <a:rPr lang="en-US" sz="3589">
                <a:solidFill>
                  <a:srgbClr val="3B424E"/>
                </a:solidFill>
                <a:latin typeface="Didact Gothic"/>
                <a:ea typeface="Didact Gothic"/>
                <a:cs typeface="Didact Gothic"/>
                <a:sym typeface="Didact Gothic"/>
              </a:rPr>
              <a:t> • Visual: Graphic map of the main abilities of emotional intelligence (empathy, self-awareness, social abilities). </a:t>
            </a:r>
          </a:p>
          <a:p>
            <a:pPr algn="l">
              <a:lnSpc>
                <a:spcPts val="5024"/>
              </a:lnSpc>
            </a:pPr>
            <a:r>
              <a:rPr lang="en-US" sz="3589">
                <a:solidFill>
                  <a:srgbClr val="3B424E"/>
                </a:solidFill>
                <a:latin typeface="Didact Gothic"/>
                <a:ea typeface="Didact Gothic"/>
                <a:cs typeface="Didact Gothic"/>
                <a:sym typeface="Didact Gothic"/>
              </a:rPr>
              <a:t>• The EI expert leaders provide support to staff during high stress, which increases loyalty (Goleman 2019).</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951671" y="-23541"/>
            <a:ext cx="9295070" cy="2787649"/>
          </a:xfrm>
          <a:prstGeom prst="rect">
            <a:avLst/>
          </a:prstGeom>
        </p:spPr>
        <p:txBody>
          <a:bodyPr anchor="t" rtlCol="false" tIns="0" lIns="0" bIns="0" rIns="0">
            <a:spAutoFit/>
          </a:bodyPr>
          <a:lstStyle/>
          <a:p>
            <a:pPr algn="ctr">
              <a:lnSpc>
                <a:spcPts val="11200"/>
              </a:lnSpc>
            </a:pPr>
            <a:r>
              <a:rPr lang="en-US" sz="8000">
                <a:solidFill>
                  <a:srgbClr val="C4A4CC"/>
                </a:solidFill>
                <a:latin typeface="IM Fell"/>
                <a:ea typeface="IM Fell"/>
                <a:cs typeface="IM Fell"/>
                <a:sym typeface="IM Fell"/>
              </a:rPr>
              <a:t>Remote Onboarding for New Hires</a:t>
            </a:r>
          </a:p>
        </p:txBody>
      </p:sp>
      <p:sp>
        <p:nvSpPr>
          <p:cNvPr name="TextBox 10" id="10"/>
          <p:cNvSpPr txBox="true"/>
          <p:nvPr/>
        </p:nvSpPr>
        <p:spPr>
          <a:xfrm rot="0">
            <a:off x="1061757" y="2697433"/>
            <a:ext cx="16197543" cy="4930329"/>
          </a:xfrm>
          <a:prstGeom prst="rect">
            <a:avLst/>
          </a:prstGeom>
        </p:spPr>
        <p:txBody>
          <a:bodyPr anchor="t" rtlCol="false" tIns="0" lIns="0" bIns="0" rIns="0">
            <a:spAutoFit/>
          </a:bodyPr>
          <a:lstStyle/>
          <a:p>
            <a:pPr algn="l">
              <a:lnSpc>
                <a:spcPts val="4924"/>
              </a:lnSpc>
            </a:pPr>
            <a:r>
              <a:rPr lang="en-US" sz="3517">
                <a:solidFill>
                  <a:srgbClr val="3B424E"/>
                </a:solidFill>
                <a:latin typeface="Didact Gothic"/>
                <a:ea typeface="Didact Gothic"/>
                <a:cs typeface="Didact Gothic"/>
                <a:sym typeface="Didact Gothic"/>
              </a:rPr>
              <a:t>Content: Three C’s framework</a:t>
            </a:r>
          </a:p>
          <a:p>
            <a:pPr algn="l">
              <a:lnSpc>
                <a:spcPts val="4924"/>
              </a:lnSpc>
            </a:pPr>
            <a:r>
              <a:rPr lang="en-US" sz="3517">
                <a:solidFill>
                  <a:srgbClr val="3B424E"/>
                </a:solidFill>
                <a:latin typeface="Didact Gothic"/>
                <a:ea typeface="Didact Gothic"/>
                <a:cs typeface="Didact Gothic"/>
                <a:sym typeface="Didact Gothic"/>
              </a:rPr>
              <a:t> • Text: Create Structure: 30-60-90-day roadmap </a:t>
            </a:r>
          </a:p>
          <a:p>
            <a:pPr algn="l">
              <a:lnSpc>
                <a:spcPts val="4924"/>
              </a:lnSpc>
            </a:pPr>
            <a:r>
              <a:rPr lang="en-US" sz="3517">
                <a:solidFill>
                  <a:srgbClr val="3B424E"/>
                </a:solidFill>
                <a:latin typeface="Didact Gothic"/>
                <a:ea typeface="Didact Gothic"/>
                <a:cs typeface="Didact Gothic"/>
                <a:sym typeface="Didact Gothic"/>
              </a:rPr>
              <a:t>Connect People: Mentors, virtual intros Continue Adapting: Pulse surveys Talent Insight Group data reveals remote onboarding resulted in an incredible 82% increase in retention. </a:t>
            </a:r>
          </a:p>
          <a:p>
            <a:pPr algn="l">
              <a:lnSpc>
                <a:spcPts val="4924"/>
              </a:lnSpc>
            </a:pPr>
            <a:r>
              <a:rPr lang="en-US" sz="3517">
                <a:solidFill>
                  <a:srgbClr val="3B424E"/>
                </a:solidFill>
                <a:latin typeface="Didact Gothic"/>
                <a:ea typeface="Didact Gothic"/>
                <a:cs typeface="Didact Gothic"/>
                <a:sym typeface="Didact Gothic"/>
              </a:rPr>
              <a:t>• Visual: Timeline of onboarding process </a:t>
            </a:r>
          </a:p>
          <a:p>
            <a:pPr algn="l">
              <a:lnSpc>
                <a:spcPts val="4924"/>
              </a:lnSpc>
            </a:pPr>
            <a:r>
              <a:rPr lang="en-US" sz="3517">
                <a:solidFill>
                  <a:srgbClr val="3B424E"/>
                </a:solidFill>
                <a:latin typeface="Didact Gothic"/>
                <a:ea typeface="Didact Gothic"/>
                <a:cs typeface="Didact Gothic"/>
                <a:sym typeface="Didact Gothic"/>
              </a:rPr>
              <a:t>•: New starters can easily adapt through remote onboarding as the crises put up barriers (PMC, 2020).</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4240091" y="660617"/>
            <a:ext cx="9295070" cy="1368424"/>
          </a:xfrm>
          <a:prstGeom prst="rect">
            <a:avLst/>
          </a:prstGeom>
        </p:spPr>
        <p:txBody>
          <a:bodyPr anchor="t" rtlCol="false" tIns="0" lIns="0" bIns="0" rIns="0">
            <a:spAutoFit/>
          </a:bodyPr>
          <a:lstStyle/>
          <a:p>
            <a:pPr algn="ctr">
              <a:lnSpc>
                <a:spcPts val="11200"/>
              </a:lnSpc>
            </a:pPr>
            <a:r>
              <a:rPr lang="en-US" sz="8000">
                <a:solidFill>
                  <a:srgbClr val="7D5084"/>
                </a:solidFill>
                <a:latin typeface="IM Fell"/>
                <a:ea typeface="IM Fell"/>
                <a:cs typeface="IM Fell"/>
                <a:sym typeface="IM Fell"/>
              </a:rPr>
              <a:t>Talent Analytics </a:t>
            </a:r>
          </a:p>
        </p:txBody>
      </p:sp>
      <p:sp>
        <p:nvSpPr>
          <p:cNvPr name="TextBox 10" id="10"/>
          <p:cNvSpPr txBox="true"/>
          <p:nvPr/>
        </p:nvSpPr>
        <p:spPr>
          <a:xfrm rot="0">
            <a:off x="381129" y="2603301"/>
            <a:ext cx="17906871" cy="3771202"/>
          </a:xfrm>
          <a:prstGeom prst="rect">
            <a:avLst/>
          </a:prstGeom>
        </p:spPr>
        <p:txBody>
          <a:bodyPr anchor="t" rtlCol="false" tIns="0" lIns="0" bIns="0" rIns="0">
            <a:spAutoFit/>
          </a:bodyPr>
          <a:lstStyle/>
          <a:p>
            <a:pPr algn="l">
              <a:lnSpc>
                <a:spcPts val="5000"/>
              </a:lnSpc>
            </a:pPr>
            <a:r>
              <a:rPr lang="en-US" sz="3571">
                <a:solidFill>
                  <a:srgbClr val="3B424E"/>
                </a:solidFill>
                <a:latin typeface="Didact Gothic"/>
                <a:ea typeface="Didact Gothic"/>
                <a:cs typeface="Didact Gothic"/>
                <a:sym typeface="Didact Gothic"/>
              </a:rPr>
              <a:t> Content: Monitoring turnover and morale </a:t>
            </a:r>
          </a:p>
          <a:p>
            <a:pPr algn="l">
              <a:lnSpc>
                <a:spcPts val="5000"/>
              </a:lnSpc>
            </a:pPr>
            <a:r>
              <a:rPr lang="en-US" sz="3571">
                <a:solidFill>
                  <a:srgbClr val="3B424E"/>
                </a:solidFill>
                <a:latin typeface="Didact Gothic"/>
                <a:ea typeface="Didact Gothic"/>
                <a:cs typeface="Didact Gothic"/>
                <a:sym typeface="Didact Gothic"/>
              </a:rPr>
              <a:t>• Text: Metrics: Turnove</a:t>
            </a:r>
            <a:r>
              <a:rPr lang="en-US" sz="3571" u="none">
                <a:solidFill>
                  <a:srgbClr val="3B424E"/>
                </a:solidFill>
                <a:latin typeface="Didact Gothic"/>
                <a:ea typeface="Didact Gothic"/>
                <a:cs typeface="Didact Gothic"/>
                <a:sym typeface="Didact Gothic"/>
              </a:rPr>
              <a:t>r r</a:t>
            </a:r>
            <a:r>
              <a:rPr lang="en-US" sz="3571">
                <a:solidFill>
                  <a:srgbClr val="3B424E"/>
                </a:solidFill>
                <a:latin typeface="Didact Gothic"/>
                <a:ea typeface="Didact Gothic"/>
                <a:cs typeface="Didact Gothic"/>
                <a:sym typeface="Didact Gothic"/>
              </a:rPr>
              <a:t>a</a:t>
            </a:r>
            <a:r>
              <a:rPr lang="en-US" sz="3571" u="none">
                <a:solidFill>
                  <a:srgbClr val="3B424E"/>
                </a:solidFill>
                <a:latin typeface="Didact Gothic"/>
                <a:ea typeface="Didact Gothic"/>
                <a:cs typeface="Didact Gothic"/>
                <a:sym typeface="Didact Gothic"/>
              </a:rPr>
              <a:t>te, </a:t>
            </a:r>
            <a:r>
              <a:rPr lang="en-US" sz="3571">
                <a:solidFill>
                  <a:srgbClr val="3B424E"/>
                </a:solidFill>
                <a:latin typeface="Didact Gothic"/>
                <a:ea typeface="Didact Gothic"/>
                <a:cs typeface="Didact Gothic"/>
                <a:sym typeface="Didact Gothic"/>
              </a:rPr>
              <a:t>e</a:t>
            </a:r>
            <a:r>
              <a:rPr lang="en-US" sz="3571" u="none">
                <a:solidFill>
                  <a:srgbClr val="3B424E"/>
                </a:solidFill>
                <a:latin typeface="Didact Gothic"/>
                <a:ea typeface="Didact Gothic"/>
                <a:cs typeface="Didact Gothic"/>
                <a:sym typeface="Didact Gothic"/>
              </a:rPr>
              <a:t>n</a:t>
            </a:r>
            <a:r>
              <a:rPr lang="en-US" sz="3571">
                <a:solidFill>
                  <a:srgbClr val="3B424E"/>
                </a:solidFill>
                <a:latin typeface="Didact Gothic"/>
                <a:ea typeface="Didact Gothic"/>
                <a:cs typeface="Didact Gothic"/>
                <a:sym typeface="Didact Gothic"/>
              </a:rPr>
              <a:t>gag</a:t>
            </a:r>
            <a:r>
              <a:rPr lang="en-US" sz="3571" u="none">
                <a:solidFill>
                  <a:srgbClr val="3B424E"/>
                </a:solidFill>
                <a:latin typeface="Didact Gothic"/>
                <a:ea typeface="Didact Gothic"/>
                <a:cs typeface="Didact Gothic"/>
                <a:sym typeface="Didact Gothic"/>
              </a:rPr>
              <a:t>e</a:t>
            </a:r>
            <a:r>
              <a:rPr lang="en-US" sz="3571">
                <a:solidFill>
                  <a:srgbClr val="3B424E"/>
                </a:solidFill>
                <a:latin typeface="Didact Gothic"/>
                <a:ea typeface="Didact Gothic"/>
                <a:cs typeface="Didact Gothic"/>
                <a:sym typeface="Didact Gothic"/>
              </a:rPr>
              <a:t>m</a:t>
            </a:r>
            <a:r>
              <a:rPr lang="en-US" sz="3571" u="none">
                <a:solidFill>
                  <a:srgbClr val="3B424E"/>
                </a:solidFill>
                <a:latin typeface="Didact Gothic"/>
                <a:ea typeface="Didact Gothic"/>
                <a:cs typeface="Didact Gothic"/>
                <a:sym typeface="Didact Gothic"/>
              </a:rPr>
              <a:t>e</a:t>
            </a:r>
            <a:r>
              <a:rPr lang="en-US" sz="3571">
                <a:solidFill>
                  <a:srgbClr val="3B424E"/>
                </a:solidFill>
                <a:latin typeface="Didact Gothic"/>
                <a:ea typeface="Didact Gothic"/>
                <a:cs typeface="Didact Gothic"/>
                <a:sym typeface="Didact Gothic"/>
              </a:rPr>
              <a:t>n</a:t>
            </a:r>
            <a:r>
              <a:rPr lang="en-US" sz="3571" u="none">
                <a:solidFill>
                  <a:srgbClr val="3B424E"/>
                </a:solidFill>
                <a:latin typeface="Didact Gothic"/>
                <a:ea typeface="Didact Gothic"/>
                <a:cs typeface="Didact Gothic"/>
                <a:sym typeface="Didact Gothic"/>
              </a:rPr>
              <a:t>t sc</a:t>
            </a:r>
            <a:r>
              <a:rPr lang="en-US" sz="3571">
                <a:solidFill>
                  <a:srgbClr val="3B424E"/>
                </a:solidFill>
                <a:latin typeface="Didact Gothic"/>
                <a:ea typeface="Didact Gothic"/>
                <a:cs typeface="Didact Gothic"/>
                <a:sym typeface="Didact Gothic"/>
              </a:rPr>
              <a:t>or</a:t>
            </a:r>
            <a:r>
              <a:rPr lang="en-US" sz="3571" u="none">
                <a:solidFill>
                  <a:srgbClr val="3B424E"/>
                </a:solidFill>
                <a:latin typeface="Didact Gothic"/>
                <a:ea typeface="Didact Gothic"/>
                <a:cs typeface="Didact Gothic"/>
                <a:sym typeface="Didact Gothic"/>
              </a:rPr>
              <a:t>es </a:t>
            </a:r>
          </a:p>
          <a:p>
            <a:pPr algn="l">
              <a:lnSpc>
                <a:spcPts val="5000"/>
              </a:lnSpc>
            </a:pP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T</a:t>
            </a:r>
            <a:r>
              <a:rPr lang="en-US" sz="3571" u="none">
                <a:solidFill>
                  <a:srgbClr val="3B424E"/>
                </a:solidFill>
                <a:latin typeface="Didact Gothic"/>
                <a:ea typeface="Didact Gothic"/>
                <a:cs typeface="Didact Gothic"/>
                <a:sym typeface="Didact Gothic"/>
              </a:rPr>
              <a:t>oo</a:t>
            </a:r>
            <a:r>
              <a:rPr lang="en-US" sz="3571">
                <a:solidFill>
                  <a:srgbClr val="3B424E"/>
                </a:solidFill>
                <a:latin typeface="Didact Gothic"/>
                <a:ea typeface="Didact Gothic"/>
                <a:cs typeface="Didact Gothic"/>
                <a:sym typeface="Didact Gothic"/>
              </a:rPr>
              <a:t>ls:</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HRIS,</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p</a:t>
            </a:r>
            <a:r>
              <a:rPr lang="en-US" sz="3571" u="none">
                <a:solidFill>
                  <a:srgbClr val="3B424E"/>
                </a:solidFill>
                <a:latin typeface="Didact Gothic"/>
                <a:ea typeface="Didact Gothic"/>
                <a:cs typeface="Didact Gothic"/>
                <a:sym typeface="Didact Gothic"/>
              </a:rPr>
              <a:t>ul</a:t>
            </a:r>
            <a:r>
              <a:rPr lang="en-US" sz="3571">
                <a:solidFill>
                  <a:srgbClr val="3B424E"/>
                </a:solidFill>
                <a:latin typeface="Didact Gothic"/>
                <a:ea typeface="Didact Gothic"/>
                <a:cs typeface="Didact Gothic"/>
                <a:sym typeface="Didact Gothic"/>
              </a:rPr>
              <a:t>se</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s</a:t>
            </a:r>
            <a:r>
              <a:rPr lang="en-US" sz="3571" u="none">
                <a:solidFill>
                  <a:srgbClr val="3B424E"/>
                </a:solidFill>
                <a:latin typeface="Didact Gothic"/>
                <a:ea typeface="Didact Gothic"/>
                <a:cs typeface="Didact Gothic"/>
                <a:sym typeface="Didact Gothic"/>
              </a:rPr>
              <a:t>u</a:t>
            </a:r>
            <a:r>
              <a:rPr lang="en-US" sz="3571">
                <a:solidFill>
                  <a:srgbClr val="3B424E"/>
                </a:solidFill>
                <a:latin typeface="Didact Gothic"/>
                <a:ea typeface="Didact Gothic"/>
                <a:cs typeface="Didact Gothic"/>
                <a:sym typeface="Didact Gothic"/>
              </a:rPr>
              <a:t>rv</a:t>
            </a:r>
            <a:r>
              <a:rPr lang="en-US" sz="3571" u="none">
                <a:solidFill>
                  <a:srgbClr val="3B424E"/>
                </a:solidFill>
                <a:latin typeface="Didact Gothic"/>
                <a:ea typeface="Didact Gothic"/>
                <a:cs typeface="Didact Gothic"/>
                <a:sym typeface="Didact Gothic"/>
              </a:rPr>
              <a:t>e</a:t>
            </a:r>
            <a:r>
              <a:rPr lang="en-US" sz="3571">
                <a:solidFill>
                  <a:srgbClr val="3B424E"/>
                </a:solidFill>
                <a:latin typeface="Didact Gothic"/>
                <a:ea typeface="Didact Gothic"/>
                <a:cs typeface="Didact Gothic"/>
                <a:sym typeface="Didact Gothic"/>
              </a:rPr>
              <a:t>y</a:t>
            </a:r>
            <a:r>
              <a:rPr lang="en-US" sz="3571" u="none">
                <a:solidFill>
                  <a:srgbClr val="3B424E"/>
                </a:solidFill>
                <a:latin typeface="Didact Gothic"/>
                <a:ea typeface="Didact Gothic"/>
                <a:cs typeface="Didact Gothic"/>
                <a:sym typeface="Didact Gothic"/>
              </a:rPr>
              <a:t>s </a:t>
            </a:r>
            <a:r>
              <a:rPr lang="en-US" sz="3571">
                <a:solidFill>
                  <a:srgbClr val="3B424E"/>
                </a:solidFill>
                <a:latin typeface="Didact Gothic"/>
                <a:ea typeface="Didact Gothic"/>
                <a:cs typeface="Didact Gothic"/>
                <a:sym typeface="Didact Gothic"/>
              </a:rPr>
              <a:t>o</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“1.5x</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t</a:t>
            </a:r>
            <a:r>
              <a:rPr lang="en-US" sz="3571" u="none">
                <a:solidFill>
                  <a:srgbClr val="3B424E"/>
                </a:solidFill>
                <a:latin typeface="Didact Gothic"/>
                <a:ea typeface="Didact Gothic"/>
                <a:cs typeface="Didact Gothic"/>
                <a:sym typeface="Didact Gothic"/>
              </a:rPr>
              <a:t>urn</a:t>
            </a:r>
            <a:r>
              <a:rPr lang="en-US" sz="3571">
                <a:solidFill>
                  <a:srgbClr val="3B424E"/>
                </a:solidFill>
                <a:latin typeface="Didact Gothic"/>
                <a:ea typeface="Didact Gothic"/>
                <a:cs typeface="Didact Gothic"/>
                <a:sym typeface="Didact Gothic"/>
              </a:rPr>
              <a:t>o</a:t>
            </a:r>
            <a:r>
              <a:rPr lang="en-US" sz="3571" u="none">
                <a:solidFill>
                  <a:srgbClr val="3B424E"/>
                </a:solidFill>
                <a:latin typeface="Didact Gothic"/>
                <a:ea typeface="Didact Gothic"/>
                <a:cs typeface="Didact Gothic"/>
                <a:sym typeface="Didact Gothic"/>
              </a:rPr>
              <a:t>ve</a:t>
            </a:r>
            <a:r>
              <a:rPr lang="en-US" sz="3571">
                <a:solidFill>
                  <a:srgbClr val="3B424E"/>
                </a:solidFill>
                <a:latin typeface="Didact Gothic"/>
                <a:ea typeface="Didact Gothic"/>
                <a:cs typeface="Didact Gothic"/>
                <a:sym typeface="Didact Gothic"/>
              </a:rPr>
              <a:t>r</a:t>
            </a:r>
            <a:r>
              <a:rPr lang="en-US" sz="3571" u="none">
                <a:solidFill>
                  <a:srgbClr val="3B424E"/>
                </a:solidFill>
                <a:latin typeface="Didact Gothic"/>
                <a:ea typeface="Didact Gothic"/>
                <a:cs typeface="Didact Gothic"/>
                <a:sym typeface="Didact Gothic"/>
              </a:rPr>
              <a:t> r</a:t>
            </a:r>
            <a:r>
              <a:rPr lang="en-US" sz="3571">
                <a:solidFill>
                  <a:srgbClr val="3B424E"/>
                </a:solidFill>
                <a:latin typeface="Didact Gothic"/>
                <a:ea typeface="Didact Gothic"/>
                <a:cs typeface="Didact Gothic"/>
                <a:sym typeface="Didact Gothic"/>
              </a:rPr>
              <a:t>edu</a:t>
            </a:r>
            <a:r>
              <a:rPr lang="en-US" sz="3571" u="none">
                <a:solidFill>
                  <a:srgbClr val="3B424E"/>
                </a:solidFill>
                <a:latin typeface="Didact Gothic"/>
                <a:ea typeface="Didact Gothic"/>
                <a:cs typeface="Didact Gothic"/>
                <a:sym typeface="Didact Gothic"/>
              </a:rPr>
              <a:t>c</a:t>
            </a:r>
            <a:r>
              <a:rPr lang="en-US" sz="3571">
                <a:solidFill>
                  <a:srgbClr val="3B424E"/>
                </a:solidFill>
                <a:latin typeface="Didact Gothic"/>
                <a:ea typeface="Didact Gothic"/>
                <a:cs typeface="Didact Gothic"/>
                <a:sym typeface="Didact Gothic"/>
              </a:rPr>
              <a:t>t</a:t>
            </a:r>
            <a:r>
              <a:rPr lang="en-US" sz="3571" u="none">
                <a:solidFill>
                  <a:srgbClr val="3B424E"/>
                </a:solidFill>
                <a:latin typeface="Didact Gothic"/>
                <a:ea typeface="Didact Gothic"/>
                <a:cs typeface="Didact Gothic"/>
                <a:sym typeface="Didact Gothic"/>
              </a:rPr>
              <a:t>i</a:t>
            </a:r>
            <a:r>
              <a:rPr lang="en-US" sz="3571">
                <a:solidFill>
                  <a:srgbClr val="3B424E"/>
                </a:solidFill>
                <a:latin typeface="Didact Gothic"/>
                <a:ea typeface="Didact Gothic"/>
                <a:cs typeface="Didact Gothic"/>
                <a:sym typeface="Didact Gothic"/>
              </a:rPr>
              <a:t>o</a:t>
            </a:r>
            <a:r>
              <a:rPr lang="en-US" sz="3571" u="none">
                <a:solidFill>
                  <a:srgbClr val="3B424E"/>
                </a:solidFill>
                <a:latin typeface="Didact Gothic"/>
                <a:ea typeface="Didact Gothic"/>
                <a:cs typeface="Didact Gothic"/>
                <a:sym typeface="Didact Gothic"/>
              </a:rPr>
              <a:t>n</a:t>
            </a:r>
            <a:r>
              <a:rPr lang="en-US" sz="3571">
                <a:solidFill>
                  <a:srgbClr val="3B424E"/>
                </a:solidFill>
                <a:latin typeface="Didact Gothic"/>
                <a:ea typeface="Didact Gothic"/>
                <a:cs typeface="Didact Gothic"/>
                <a:sym typeface="Didact Gothic"/>
              </a:rPr>
              <a:t>”</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(P</a:t>
            </a:r>
            <a:r>
              <a:rPr lang="en-US" sz="3571" u="none">
                <a:solidFill>
                  <a:srgbClr val="3B424E"/>
                </a:solidFill>
                <a:latin typeface="Didact Gothic"/>
                <a:ea typeface="Didact Gothic"/>
                <a:cs typeface="Didact Gothic"/>
                <a:sym typeface="Didact Gothic"/>
              </a:rPr>
              <a:t>si</a:t>
            </a:r>
            <a:r>
              <a:rPr lang="en-US" sz="3571">
                <a:solidFill>
                  <a:srgbClr val="3B424E"/>
                </a:solidFill>
                <a:latin typeface="Didact Gothic"/>
                <a:ea typeface="Didact Gothic"/>
                <a:cs typeface="Didact Gothic"/>
                <a:sym typeface="Didact Gothic"/>
              </a:rPr>
              <a:t>co-Smar</a:t>
            </a:r>
            <a:r>
              <a:rPr lang="en-US" sz="3571" u="none">
                <a:solidFill>
                  <a:srgbClr val="3B424E"/>
                </a:solidFill>
                <a:latin typeface="Didact Gothic"/>
                <a:ea typeface="Didact Gothic"/>
                <a:cs typeface="Didact Gothic"/>
                <a:sym typeface="Didact Gothic"/>
              </a:rPr>
              <a:t>t, </a:t>
            </a:r>
            <a:r>
              <a:rPr lang="en-US" sz="3571">
                <a:solidFill>
                  <a:srgbClr val="3B424E"/>
                </a:solidFill>
                <a:latin typeface="Didact Gothic"/>
                <a:ea typeface="Didact Gothic"/>
                <a:cs typeface="Didact Gothic"/>
                <a:sym typeface="Didact Gothic"/>
              </a:rPr>
              <a:t>2024) </a:t>
            </a:r>
          </a:p>
          <a:p>
            <a:pPr algn="l">
              <a:lnSpc>
                <a:spcPts val="5000"/>
              </a:lnSpc>
            </a:pPr>
            <a:r>
              <a:rPr lang="en-US" sz="3571">
                <a:solidFill>
                  <a:srgbClr val="3B424E"/>
                </a:solidFill>
                <a:latin typeface="Didact Gothic"/>
                <a:ea typeface="Didact Gothic"/>
                <a:cs typeface="Didact Gothic"/>
                <a:sym typeface="Didact Gothic"/>
              </a:rPr>
              <a:t>•</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V</a:t>
            </a:r>
            <a:r>
              <a:rPr lang="en-US" sz="3571" u="none">
                <a:solidFill>
                  <a:srgbClr val="3B424E"/>
                </a:solidFill>
                <a:latin typeface="Didact Gothic"/>
                <a:ea typeface="Didact Gothic"/>
                <a:cs typeface="Didact Gothic"/>
                <a:sym typeface="Didact Gothic"/>
              </a:rPr>
              <a:t>isu</a:t>
            </a:r>
            <a:r>
              <a:rPr lang="en-US" sz="3571">
                <a:solidFill>
                  <a:srgbClr val="3B424E"/>
                </a:solidFill>
                <a:latin typeface="Didact Gothic"/>
                <a:ea typeface="Didact Gothic"/>
                <a:cs typeface="Didact Gothic"/>
                <a:sym typeface="Didact Gothic"/>
              </a:rPr>
              <a:t>al:</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Gr</a:t>
            </a:r>
            <a:r>
              <a:rPr lang="en-US" sz="3571" u="none">
                <a:solidFill>
                  <a:srgbClr val="3B424E"/>
                </a:solidFill>
                <a:latin typeface="Didact Gothic"/>
                <a:ea typeface="Didact Gothic"/>
                <a:cs typeface="Didact Gothic"/>
                <a:sym typeface="Didact Gothic"/>
              </a:rPr>
              <a:t>a</a:t>
            </a:r>
            <a:r>
              <a:rPr lang="en-US" sz="3571">
                <a:solidFill>
                  <a:srgbClr val="3B424E"/>
                </a:solidFill>
                <a:latin typeface="Didact Gothic"/>
                <a:ea typeface="Didact Gothic"/>
                <a:cs typeface="Didact Gothic"/>
                <a:sym typeface="Didact Gothic"/>
              </a:rPr>
              <a:t>ph plo</a:t>
            </a:r>
            <a:r>
              <a:rPr lang="en-US" sz="3571" u="none">
                <a:solidFill>
                  <a:srgbClr val="3B424E"/>
                </a:solidFill>
                <a:latin typeface="Didact Gothic"/>
                <a:ea typeface="Didact Gothic"/>
                <a:cs typeface="Didact Gothic"/>
                <a:sym typeface="Didact Gothic"/>
              </a:rPr>
              <a:t>tt</a:t>
            </a:r>
            <a:r>
              <a:rPr lang="en-US" sz="3571">
                <a:solidFill>
                  <a:srgbClr val="3B424E"/>
                </a:solidFill>
                <a:latin typeface="Didact Gothic"/>
                <a:ea typeface="Didact Gothic"/>
                <a:cs typeface="Didact Gothic"/>
                <a:sym typeface="Didact Gothic"/>
              </a:rPr>
              <a:t>ed</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t</a:t>
            </a:r>
            <a:r>
              <a:rPr lang="en-US" sz="3571" u="none">
                <a:solidFill>
                  <a:srgbClr val="3B424E"/>
                </a:solidFill>
                <a:latin typeface="Didact Gothic"/>
                <a:ea typeface="Didact Gothic"/>
                <a:cs typeface="Didact Gothic"/>
                <a:sym typeface="Didact Gothic"/>
              </a:rPr>
              <a:t>o</a:t>
            </a:r>
            <a:r>
              <a:rPr lang="en-US" sz="3571">
                <a:solidFill>
                  <a:srgbClr val="3B424E"/>
                </a:solidFill>
                <a:latin typeface="Didact Gothic"/>
                <a:ea typeface="Didact Gothic"/>
                <a:cs typeface="Didact Gothic"/>
                <a:sym typeface="Didact Gothic"/>
              </a:rPr>
              <a:t> </a:t>
            </a:r>
            <a:r>
              <a:rPr lang="en-US" sz="3571" u="none">
                <a:solidFill>
                  <a:srgbClr val="3B424E"/>
                </a:solidFill>
                <a:latin typeface="Didact Gothic"/>
                <a:ea typeface="Didact Gothic"/>
                <a:cs typeface="Didact Gothic"/>
                <a:sym typeface="Didact Gothic"/>
              </a:rPr>
              <a:t>s</a:t>
            </a:r>
            <a:r>
              <a:rPr lang="en-US" sz="3571">
                <a:solidFill>
                  <a:srgbClr val="3B424E"/>
                </a:solidFill>
                <a:latin typeface="Didact Gothic"/>
                <a:ea typeface="Didact Gothic"/>
                <a:cs typeface="Didact Gothic"/>
                <a:sym typeface="Didact Gothic"/>
              </a:rPr>
              <a:t>how</a:t>
            </a:r>
            <a:r>
              <a:rPr lang="en-US" sz="3571" u="none">
                <a:solidFill>
                  <a:srgbClr val="3B424E"/>
                </a:solidFill>
                <a:latin typeface="Didact Gothic"/>
                <a:ea typeface="Didact Gothic"/>
                <a:cs typeface="Didact Gothic"/>
                <a:sym typeface="Didact Gothic"/>
              </a:rPr>
              <a:t> c</a:t>
            </a:r>
            <a:r>
              <a:rPr lang="en-US" sz="3571">
                <a:solidFill>
                  <a:srgbClr val="3B424E"/>
                </a:solidFill>
                <a:latin typeface="Didact Gothic"/>
                <a:ea typeface="Didact Gothic"/>
                <a:cs typeface="Didact Gothic"/>
                <a:sym typeface="Didact Gothic"/>
              </a:rPr>
              <a:t>h</a:t>
            </a:r>
            <a:r>
              <a:rPr lang="en-US" sz="3571" u="none">
                <a:solidFill>
                  <a:srgbClr val="3B424E"/>
                </a:solidFill>
                <a:latin typeface="Didact Gothic"/>
                <a:ea typeface="Didact Gothic"/>
                <a:cs typeface="Didact Gothic"/>
                <a:sym typeface="Didact Gothic"/>
              </a:rPr>
              <a:t>an</a:t>
            </a:r>
            <a:r>
              <a:rPr lang="en-US" sz="3571">
                <a:solidFill>
                  <a:srgbClr val="3B424E"/>
                </a:solidFill>
                <a:latin typeface="Didact Gothic"/>
                <a:ea typeface="Didact Gothic"/>
                <a:cs typeface="Didact Gothic"/>
                <a:sym typeface="Didact Gothic"/>
              </a:rPr>
              <a:t>ge</a:t>
            </a:r>
            <a:r>
              <a:rPr lang="en-US" sz="3571" u="none">
                <a:solidFill>
                  <a:srgbClr val="3B424E"/>
                </a:solidFill>
                <a:latin typeface="Didact Gothic"/>
                <a:ea typeface="Didact Gothic"/>
                <a:cs typeface="Didact Gothic"/>
                <a:sym typeface="Didact Gothic"/>
              </a:rPr>
              <a:t>s i</a:t>
            </a:r>
            <a:r>
              <a:rPr lang="en-US" sz="3571">
                <a:solidFill>
                  <a:srgbClr val="3B424E"/>
                </a:solidFill>
                <a:latin typeface="Didact Gothic"/>
                <a:ea typeface="Didact Gothic"/>
                <a:cs typeface="Didact Gothic"/>
                <a:sym typeface="Didact Gothic"/>
              </a:rPr>
              <a:t>n </a:t>
            </a:r>
            <a:r>
              <a:rPr lang="en-US" sz="3571" u="none">
                <a:solidFill>
                  <a:srgbClr val="3B424E"/>
                </a:solidFill>
                <a:latin typeface="Didact Gothic"/>
                <a:ea typeface="Didact Gothic"/>
                <a:cs typeface="Didact Gothic"/>
                <a:sym typeface="Didact Gothic"/>
              </a:rPr>
              <a:t>t</a:t>
            </a:r>
            <a:r>
              <a:rPr lang="en-US" sz="3571">
                <a:solidFill>
                  <a:srgbClr val="3B424E"/>
                </a:solidFill>
                <a:latin typeface="Didact Gothic"/>
                <a:ea typeface="Didact Gothic"/>
                <a:cs typeface="Didact Gothic"/>
                <a:sym typeface="Didact Gothic"/>
              </a:rPr>
              <a:t>urnov</a:t>
            </a:r>
            <a:r>
              <a:rPr lang="en-US" sz="3571" u="none">
                <a:solidFill>
                  <a:srgbClr val="3B424E"/>
                </a:solidFill>
                <a:latin typeface="Didact Gothic"/>
                <a:ea typeface="Didact Gothic"/>
                <a:cs typeface="Didact Gothic"/>
                <a:sym typeface="Didact Gothic"/>
              </a:rPr>
              <a:t>e</a:t>
            </a:r>
            <a:r>
              <a:rPr lang="en-US" sz="3571">
                <a:solidFill>
                  <a:srgbClr val="3B424E"/>
                </a:solidFill>
                <a:latin typeface="Didact Gothic"/>
                <a:ea typeface="Didact Gothic"/>
                <a:cs typeface="Didact Gothic"/>
                <a:sym typeface="Didact Gothic"/>
              </a:rPr>
              <a:t>r</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ov</a:t>
            </a:r>
            <a:r>
              <a:rPr lang="en-US" sz="3571" u="none">
                <a:solidFill>
                  <a:srgbClr val="3B424E"/>
                </a:solidFill>
                <a:latin typeface="Didact Gothic"/>
                <a:ea typeface="Didact Gothic"/>
                <a:cs typeface="Didact Gothic"/>
                <a:sym typeface="Didact Gothic"/>
              </a:rPr>
              <a:t>er </a:t>
            </a:r>
            <a:r>
              <a:rPr lang="en-US" sz="3571">
                <a:solidFill>
                  <a:srgbClr val="3B424E"/>
                </a:solidFill>
                <a:latin typeface="Didact Gothic"/>
                <a:ea typeface="Didact Gothic"/>
                <a:cs typeface="Didact Gothic"/>
                <a:sym typeface="Didact Gothic"/>
              </a:rPr>
              <a:t>t</a:t>
            </a:r>
            <a:r>
              <a:rPr lang="en-US" sz="3571" u="none">
                <a:solidFill>
                  <a:srgbClr val="3B424E"/>
                </a:solidFill>
                <a:latin typeface="Didact Gothic"/>
                <a:ea typeface="Didact Gothic"/>
                <a:cs typeface="Didact Gothic"/>
                <a:sym typeface="Didact Gothic"/>
              </a:rPr>
              <a:t>im</a:t>
            </a:r>
            <a:r>
              <a:rPr lang="en-US" sz="3571">
                <a:solidFill>
                  <a:srgbClr val="3B424E"/>
                </a:solidFill>
                <a:latin typeface="Didact Gothic"/>
                <a:ea typeface="Didact Gothic"/>
                <a:cs typeface="Didact Gothic"/>
                <a:sym typeface="Didact Gothic"/>
              </a:rPr>
              <a:t>e</a:t>
            </a: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b</a:t>
            </a:r>
            <a:r>
              <a:rPr lang="en-US" sz="3571" u="none">
                <a:solidFill>
                  <a:srgbClr val="3B424E"/>
                </a:solidFill>
                <a:latin typeface="Didact Gothic"/>
                <a:ea typeface="Didact Gothic"/>
                <a:cs typeface="Didact Gothic"/>
                <a:sym typeface="Didact Gothic"/>
              </a:rPr>
              <a:t>e</a:t>
            </a:r>
            <a:r>
              <a:rPr lang="en-US" sz="3571">
                <a:solidFill>
                  <a:srgbClr val="3B424E"/>
                </a:solidFill>
                <a:latin typeface="Didact Gothic"/>
                <a:ea typeface="Didact Gothic"/>
                <a:cs typeface="Didact Gothic"/>
                <a:sym typeface="Didact Gothic"/>
              </a:rPr>
              <a:t>fo</a:t>
            </a:r>
            <a:r>
              <a:rPr lang="en-US" sz="3571" u="none">
                <a:solidFill>
                  <a:srgbClr val="3B424E"/>
                </a:solidFill>
                <a:latin typeface="Didact Gothic"/>
                <a:ea typeface="Didact Gothic"/>
                <a:cs typeface="Didact Gothic"/>
                <a:sym typeface="Didact Gothic"/>
              </a:rPr>
              <a:t>r</a:t>
            </a:r>
            <a:r>
              <a:rPr lang="en-US" sz="3571">
                <a:solidFill>
                  <a:srgbClr val="3B424E"/>
                </a:solidFill>
                <a:latin typeface="Didact Gothic"/>
                <a:ea typeface="Didact Gothic"/>
                <a:cs typeface="Didact Gothic"/>
                <a:sym typeface="Didact Gothic"/>
              </a:rPr>
              <a:t>e</a:t>
            </a:r>
            <a:r>
              <a:rPr lang="en-US" sz="3571" u="none">
                <a:solidFill>
                  <a:srgbClr val="3B424E"/>
                </a:solidFill>
                <a:latin typeface="Didact Gothic"/>
                <a:ea typeface="Didact Gothic"/>
                <a:cs typeface="Didact Gothic"/>
                <a:sym typeface="Didact Gothic"/>
              </a:rPr>
              <a:t> d</a:t>
            </a:r>
            <a:r>
              <a:rPr lang="en-US" sz="3571">
                <a:solidFill>
                  <a:srgbClr val="3B424E"/>
                </a:solidFill>
                <a:latin typeface="Didact Gothic"/>
                <a:ea typeface="Didact Gothic"/>
                <a:cs typeface="Didact Gothic"/>
                <a:sym typeface="Didact Gothic"/>
              </a:rPr>
              <a:t>ur</a:t>
            </a:r>
            <a:r>
              <a:rPr lang="en-US" sz="3571" u="none">
                <a:solidFill>
                  <a:srgbClr val="3B424E"/>
                </a:solidFill>
                <a:latin typeface="Didact Gothic"/>
                <a:ea typeface="Didact Gothic"/>
                <a:cs typeface="Didact Gothic"/>
                <a:sym typeface="Didact Gothic"/>
              </a:rPr>
              <a:t>i</a:t>
            </a:r>
            <a:r>
              <a:rPr lang="en-US" sz="3571">
                <a:solidFill>
                  <a:srgbClr val="3B424E"/>
                </a:solidFill>
                <a:latin typeface="Didact Gothic"/>
                <a:ea typeface="Didact Gothic"/>
                <a:cs typeface="Didact Gothic"/>
                <a:sym typeface="Didact Gothic"/>
              </a:rPr>
              <a:t>n</a:t>
            </a:r>
            <a:r>
              <a:rPr lang="en-US" sz="3571" u="none">
                <a:solidFill>
                  <a:srgbClr val="3B424E"/>
                </a:solidFill>
                <a:latin typeface="Didact Gothic"/>
                <a:ea typeface="Didact Gothic"/>
                <a:cs typeface="Didact Gothic"/>
                <a:sym typeface="Didact Gothic"/>
              </a:rPr>
              <a:t>g</a:t>
            </a:r>
            <a:r>
              <a:rPr lang="en-US" sz="3571">
                <a:solidFill>
                  <a:srgbClr val="3B424E"/>
                </a:solidFill>
                <a:latin typeface="Didact Gothic"/>
                <a:ea typeface="Didact Gothic"/>
                <a:cs typeface="Didact Gothic"/>
                <a:sym typeface="Didact Gothic"/>
              </a:rPr>
              <a:t> </a:t>
            </a:r>
            <a:r>
              <a:rPr lang="en-US" sz="3571" u="none">
                <a:solidFill>
                  <a:srgbClr val="3B424E"/>
                </a:solidFill>
                <a:latin typeface="Didact Gothic"/>
                <a:ea typeface="Didact Gothic"/>
                <a:cs typeface="Didact Gothic"/>
                <a:sym typeface="Didact Gothic"/>
              </a:rPr>
              <a:t>t</a:t>
            </a:r>
            <a:r>
              <a:rPr lang="en-US" sz="3571">
                <a:solidFill>
                  <a:srgbClr val="3B424E"/>
                </a:solidFill>
                <a:latin typeface="Didact Gothic"/>
                <a:ea typeface="Didact Gothic"/>
                <a:cs typeface="Didact Gothic"/>
                <a:sym typeface="Didact Gothic"/>
              </a:rPr>
              <a:t>h</a:t>
            </a:r>
            <a:r>
              <a:rPr lang="en-US" sz="3571" u="none">
                <a:solidFill>
                  <a:srgbClr val="3B424E"/>
                </a:solidFill>
                <a:latin typeface="Didact Gothic"/>
                <a:ea typeface="Didact Gothic"/>
                <a:cs typeface="Didact Gothic"/>
                <a:sym typeface="Didact Gothic"/>
              </a:rPr>
              <a:t>e c</a:t>
            </a:r>
            <a:r>
              <a:rPr lang="en-US" sz="3571">
                <a:solidFill>
                  <a:srgbClr val="3B424E"/>
                </a:solidFill>
                <a:latin typeface="Didact Gothic"/>
                <a:ea typeface="Didact Gothic"/>
                <a:cs typeface="Didact Gothic"/>
                <a:sym typeface="Didact Gothic"/>
              </a:rPr>
              <a:t>r</a:t>
            </a:r>
            <a:r>
              <a:rPr lang="en-US" sz="3571" u="none">
                <a:solidFill>
                  <a:srgbClr val="3B424E"/>
                </a:solidFill>
                <a:latin typeface="Didact Gothic"/>
                <a:ea typeface="Didact Gothic"/>
                <a:cs typeface="Didact Gothic"/>
                <a:sym typeface="Didact Gothic"/>
              </a:rPr>
              <a:t>isis</a:t>
            </a:r>
          </a:p>
          <a:p>
            <a:pPr algn="l">
              <a:lnSpc>
                <a:spcPts val="5000"/>
              </a:lnSpc>
            </a:pPr>
            <a:r>
              <a:rPr lang="en-US" sz="3571" u="none">
                <a:solidFill>
                  <a:srgbClr val="3B424E"/>
                </a:solidFill>
                <a:latin typeface="Didact Gothic"/>
                <a:ea typeface="Didact Gothic"/>
                <a:cs typeface="Didact Gothic"/>
                <a:sym typeface="Didact Gothic"/>
              </a:rPr>
              <a:t> </a:t>
            </a:r>
            <a:r>
              <a:rPr lang="en-US" sz="3571">
                <a:solidFill>
                  <a:srgbClr val="3B424E"/>
                </a:solidFill>
                <a:latin typeface="Didact Gothic"/>
                <a:ea typeface="Didact Gothic"/>
                <a:cs typeface="Didact Gothic"/>
                <a:sym typeface="Didact Gothic"/>
              </a:rPr>
              <a:t>• Data-driven analytics help identify early warning sign</a:t>
            </a:r>
            <a:r>
              <a:rPr lang="en-US" sz="3571" u="none">
                <a:solidFill>
                  <a:srgbClr val="3B424E"/>
                </a:solidFill>
                <a:latin typeface="Didact Gothic"/>
                <a:ea typeface="Didact Gothic"/>
                <a:cs typeface="Didact Gothic"/>
                <a:sym typeface="Didact Gothic"/>
              </a:rPr>
              <a:t>s o</a:t>
            </a:r>
            <a:r>
              <a:rPr lang="en-US" sz="3571">
                <a:solidFill>
                  <a:srgbClr val="3B424E"/>
                </a:solidFill>
                <a:latin typeface="Didact Gothic"/>
                <a:ea typeface="Didact Gothic"/>
                <a:cs typeface="Didact Gothic"/>
                <a:sym typeface="Didact Gothic"/>
              </a:rPr>
              <a:t>f</a:t>
            </a:r>
            <a:r>
              <a:rPr lang="en-US" sz="3571" u="none">
                <a:solidFill>
                  <a:srgbClr val="3B424E"/>
                </a:solidFill>
                <a:latin typeface="Didact Gothic"/>
                <a:ea typeface="Didact Gothic"/>
                <a:cs typeface="Didact Gothic"/>
                <a:sym typeface="Didact Gothic"/>
              </a:rPr>
              <a:t> attrition t</a:t>
            </a:r>
            <a:r>
              <a:rPr lang="en-US" sz="3571">
                <a:solidFill>
                  <a:srgbClr val="3B424E"/>
                </a:solidFill>
                <a:latin typeface="Didact Gothic"/>
                <a:ea typeface="Didact Gothic"/>
                <a:cs typeface="Didact Gothic"/>
                <a:sym typeface="Didact Gothic"/>
              </a:rPr>
              <a:t>o</a:t>
            </a:r>
            <a:r>
              <a:rPr lang="en-US" sz="3571" u="none">
                <a:solidFill>
                  <a:srgbClr val="3B424E"/>
                </a:solidFill>
                <a:latin typeface="Didact Gothic"/>
                <a:ea typeface="Didact Gothic"/>
                <a:cs typeface="Didact Gothic"/>
                <a:sym typeface="Didact Gothic"/>
              </a:rPr>
              <a:t> e</a:t>
            </a:r>
            <a:r>
              <a:rPr lang="en-US" sz="3571">
                <a:solidFill>
                  <a:srgbClr val="3B424E"/>
                </a:solidFill>
                <a:latin typeface="Didact Gothic"/>
                <a:ea typeface="Didact Gothic"/>
                <a:cs typeface="Didact Gothic"/>
                <a:sym typeface="Didact Gothic"/>
              </a:rPr>
              <a:t>n</a:t>
            </a:r>
            <a:r>
              <a:rPr lang="en-US" sz="3571" u="none">
                <a:solidFill>
                  <a:srgbClr val="3B424E"/>
                </a:solidFill>
                <a:latin typeface="Didact Gothic"/>
                <a:ea typeface="Didact Gothic"/>
                <a:cs typeface="Didact Gothic"/>
                <a:sym typeface="Didact Gothic"/>
              </a:rPr>
              <a:t>a</a:t>
            </a:r>
            <a:r>
              <a:rPr lang="en-US" sz="3571">
                <a:solidFill>
                  <a:srgbClr val="3B424E"/>
                </a:solidFill>
                <a:latin typeface="Didact Gothic"/>
                <a:ea typeface="Didact Gothic"/>
                <a:cs typeface="Didact Gothic"/>
                <a:sym typeface="Didact Gothic"/>
              </a:rPr>
              <a:t>b</a:t>
            </a:r>
            <a:r>
              <a:rPr lang="en-US" sz="3571" u="none">
                <a:solidFill>
                  <a:srgbClr val="3B424E"/>
                </a:solidFill>
                <a:latin typeface="Didact Gothic"/>
                <a:ea typeface="Didact Gothic"/>
                <a:cs typeface="Didact Gothic"/>
                <a:sym typeface="Didact Gothic"/>
              </a:rPr>
              <a:t>le re</a:t>
            </a:r>
            <a:r>
              <a:rPr lang="en-US" sz="3571">
                <a:solidFill>
                  <a:srgbClr val="3B424E"/>
                </a:solidFill>
                <a:latin typeface="Didact Gothic"/>
                <a:ea typeface="Didact Gothic"/>
                <a:cs typeface="Didact Gothic"/>
                <a:sym typeface="Didact Gothic"/>
              </a:rPr>
              <a:t>t</a:t>
            </a:r>
            <a:r>
              <a:rPr lang="en-US" sz="3571" u="none">
                <a:solidFill>
                  <a:srgbClr val="3B424E"/>
                </a:solidFill>
                <a:latin typeface="Didact Gothic"/>
                <a:ea typeface="Didact Gothic"/>
                <a:cs typeface="Didact Gothic"/>
                <a:sym typeface="Didact Gothic"/>
              </a:rPr>
              <a:t>ention </a:t>
            </a:r>
            <a:r>
              <a:rPr lang="en-US" sz="3571">
                <a:solidFill>
                  <a:srgbClr val="3B424E"/>
                </a:solidFill>
                <a:latin typeface="Didact Gothic"/>
                <a:ea typeface="Didact Gothic"/>
                <a:cs typeface="Didact Gothic"/>
                <a:sym typeface="Didact Gothic"/>
              </a:rPr>
              <a:t>effo</a:t>
            </a:r>
            <a:r>
              <a:rPr lang="en-US" sz="3571" u="none">
                <a:solidFill>
                  <a:srgbClr val="3B424E"/>
                </a:solidFill>
                <a:latin typeface="Didact Gothic"/>
                <a:ea typeface="Didact Gothic"/>
                <a:cs typeface="Didact Gothic"/>
                <a:sym typeface="Didact Gothic"/>
              </a:rPr>
              <a:t>r</a:t>
            </a:r>
            <a:r>
              <a:rPr lang="en-US" sz="3571">
                <a:solidFill>
                  <a:srgbClr val="3B424E"/>
                </a:solidFill>
                <a:latin typeface="Didact Gothic"/>
                <a:ea typeface="Didact Gothic"/>
                <a:cs typeface="Didact Gothic"/>
                <a:sym typeface="Didact Gothic"/>
              </a:rPr>
              <a:t>t</a:t>
            </a:r>
            <a:r>
              <a:rPr lang="en-US" sz="3571" u="none">
                <a:solidFill>
                  <a:srgbClr val="3B424E"/>
                </a:solidFill>
                <a:latin typeface="Didact Gothic"/>
                <a:ea typeface="Didact Gothic"/>
                <a:cs typeface="Didact Gothic"/>
                <a:sym typeface="Didact Gothic"/>
              </a:rPr>
              <a:t> strat</a:t>
            </a:r>
            <a:r>
              <a:rPr lang="en-US" sz="3571">
                <a:solidFill>
                  <a:srgbClr val="3B424E"/>
                </a:solidFill>
                <a:latin typeface="Didact Gothic"/>
                <a:ea typeface="Didact Gothic"/>
                <a:cs typeface="Didact Gothic"/>
                <a:sym typeface="Didact Gothic"/>
              </a:rPr>
              <a:t>eg</a:t>
            </a:r>
            <a:r>
              <a:rPr lang="en-US" sz="3571" u="none">
                <a:solidFill>
                  <a:srgbClr val="3B424E"/>
                </a:solidFill>
                <a:latin typeface="Didact Gothic"/>
                <a:ea typeface="Didact Gothic"/>
                <a:cs typeface="Didact Gothic"/>
                <a:sym typeface="Didact Gothic"/>
              </a:rPr>
              <a:t>ies in time </a:t>
            </a:r>
            <a:r>
              <a:rPr lang="en-US" sz="3571">
                <a:solidFill>
                  <a:srgbClr val="3B424E"/>
                </a:solidFill>
                <a:latin typeface="Didact Gothic"/>
                <a:ea typeface="Didact Gothic"/>
                <a:cs typeface="Didact Gothic"/>
                <a:sym typeface="Didact Gothic"/>
              </a:rPr>
              <a:t>(H</a:t>
            </a:r>
            <a:r>
              <a:rPr lang="en-US" sz="3571" u="none">
                <a:solidFill>
                  <a:srgbClr val="3B424E"/>
                </a:solidFill>
                <a:latin typeface="Didact Gothic"/>
                <a:ea typeface="Didact Gothic"/>
                <a:cs typeface="Didact Gothic"/>
                <a:sym typeface="Didact Gothic"/>
              </a:rPr>
              <a:t>i</a:t>
            </a:r>
            <a:r>
              <a:rPr lang="en-US" sz="3571">
                <a:solidFill>
                  <a:srgbClr val="3B424E"/>
                </a:solidFill>
                <a:latin typeface="Didact Gothic"/>
                <a:ea typeface="Didact Gothic"/>
                <a:cs typeface="Didact Gothic"/>
                <a:sym typeface="Didact Gothic"/>
              </a:rPr>
              <a:t>gg</a:t>
            </a:r>
            <a:r>
              <a:rPr lang="en-US" sz="3571" u="none">
                <a:solidFill>
                  <a:srgbClr val="3B424E"/>
                </a:solidFill>
                <a:latin typeface="Didact Gothic"/>
                <a:ea typeface="Didact Gothic"/>
                <a:cs typeface="Didact Gothic"/>
                <a:sym typeface="Didact Gothic"/>
              </a:rPr>
              <a:t>i</a:t>
            </a:r>
            <a:r>
              <a:rPr lang="en-US" sz="3571">
                <a:solidFill>
                  <a:srgbClr val="3B424E"/>
                </a:solidFill>
                <a:latin typeface="Didact Gothic"/>
                <a:ea typeface="Didact Gothic"/>
                <a:cs typeface="Didact Gothic"/>
                <a:sym typeface="Didact Gothic"/>
              </a:rPr>
              <a:t>n</a:t>
            </a:r>
            <a:r>
              <a:rPr lang="en-US" sz="3571" u="none">
                <a:solidFill>
                  <a:srgbClr val="3B424E"/>
                </a:solidFill>
                <a:latin typeface="Didact Gothic"/>
                <a:ea typeface="Didact Gothic"/>
                <a:cs typeface="Didact Gothic"/>
                <a:sym typeface="Didact Gothic"/>
              </a:rPr>
              <a:t>bo</a:t>
            </a:r>
            <a:r>
              <a:rPr lang="en-US" sz="3571">
                <a:solidFill>
                  <a:srgbClr val="3B424E"/>
                </a:solidFill>
                <a:latin typeface="Didact Gothic"/>
                <a:ea typeface="Didact Gothic"/>
                <a:cs typeface="Didact Gothic"/>
                <a:sym typeface="Didact Gothic"/>
              </a:rPr>
              <a:t>th</a:t>
            </a:r>
            <a:r>
              <a:rPr lang="en-US" sz="3571" u="none">
                <a:solidFill>
                  <a:srgbClr val="3B424E"/>
                </a:solidFill>
                <a:latin typeface="Didact Gothic"/>
                <a:ea typeface="Didact Gothic"/>
                <a:cs typeface="Didact Gothic"/>
                <a:sym typeface="Didact Gothic"/>
              </a:rPr>
              <a:t>am</a:t>
            </a:r>
            <a:r>
              <a:rPr lang="en-US" sz="3571">
                <a:solidFill>
                  <a:srgbClr val="3B424E"/>
                </a:solidFill>
                <a:latin typeface="Didact Gothic"/>
                <a:ea typeface="Didact Gothic"/>
                <a:cs typeface="Didact Gothic"/>
                <a:sym typeface="Didact Gothic"/>
              </a:rPr>
              <a:t> 2023).</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399127" y="422988"/>
            <a:ext cx="9295070" cy="2787649"/>
          </a:xfrm>
          <a:prstGeom prst="rect">
            <a:avLst/>
          </a:prstGeom>
        </p:spPr>
        <p:txBody>
          <a:bodyPr anchor="t" rtlCol="false" tIns="0" lIns="0" bIns="0" rIns="0">
            <a:spAutoFit/>
          </a:bodyPr>
          <a:lstStyle/>
          <a:p>
            <a:pPr algn="ctr">
              <a:lnSpc>
                <a:spcPts val="11200"/>
              </a:lnSpc>
            </a:pPr>
            <a:r>
              <a:rPr lang="en-US" sz="8000">
                <a:solidFill>
                  <a:srgbClr val="C4A4CC"/>
                </a:solidFill>
                <a:latin typeface="IM Fell"/>
                <a:ea typeface="IM Fell"/>
                <a:cs typeface="IM Fell"/>
                <a:sym typeface="IM Fell"/>
              </a:rPr>
              <a:t>Real-World Application</a:t>
            </a:r>
          </a:p>
        </p:txBody>
      </p:sp>
      <p:sp>
        <p:nvSpPr>
          <p:cNvPr name="TextBox 10" id="10"/>
          <p:cNvSpPr txBox="true"/>
          <p:nvPr/>
        </p:nvSpPr>
        <p:spPr>
          <a:xfrm rot="0">
            <a:off x="1282211" y="3513192"/>
            <a:ext cx="15723578" cy="4114570"/>
          </a:xfrm>
          <a:prstGeom prst="rect">
            <a:avLst/>
          </a:prstGeom>
        </p:spPr>
        <p:txBody>
          <a:bodyPr anchor="t" rtlCol="false" tIns="0" lIns="0" bIns="0" rIns="0">
            <a:spAutoFit/>
          </a:bodyPr>
          <a:lstStyle/>
          <a:p>
            <a:pPr algn="l">
              <a:lnSpc>
                <a:spcPts val="5498"/>
              </a:lnSpc>
            </a:pPr>
            <a:r>
              <a:rPr lang="en-US" sz="3927">
                <a:solidFill>
                  <a:srgbClr val="3B424E"/>
                </a:solidFill>
                <a:latin typeface="Didact Gothic"/>
                <a:ea typeface="Didact Gothic"/>
                <a:cs typeface="Didact Gothic"/>
                <a:sym typeface="Didact Gothic"/>
              </a:rPr>
              <a:t>• Content: Post-crisis recovery scenario </a:t>
            </a:r>
          </a:p>
          <a:p>
            <a:pPr algn="l">
              <a:lnSpc>
                <a:spcPts val="5498"/>
              </a:lnSpc>
            </a:pPr>
            <a:r>
              <a:rPr lang="en-US" sz="3927">
                <a:solidFill>
                  <a:srgbClr val="3B424E"/>
                </a:solidFill>
                <a:latin typeface="Didact Gothic"/>
                <a:ea typeface="Didact Gothic"/>
                <a:cs typeface="Didact Gothic"/>
                <a:sym typeface="Didact Gothic"/>
              </a:rPr>
              <a:t>• Text:  Media scrutiny impacts morale o Communication restores trust </a:t>
            </a:r>
          </a:p>
          <a:p>
            <a:pPr algn="l">
              <a:lnSpc>
                <a:spcPts val="5498"/>
              </a:lnSpc>
            </a:pPr>
            <a:r>
              <a:rPr lang="en-US" sz="3927">
                <a:solidFill>
                  <a:srgbClr val="3B424E"/>
                </a:solidFill>
                <a:latin typeface="Didact Gothic"/>
                <a:ea typeface="Didact Gothic"/>
                <a:cs typeface="Didact Gothic"/>
                <a:sym typeface="Didact Gothic"/>
              </a:rPr>
              <a:t> EI and wellness support staff o Analytics guide retention</a:t>
            </a:r>
          </a:p>
          <a:p>
            <a:pPr algn="l">
              <a:lnSpc>
                <a:spcPts val="5498"/>
              </a:lnSpc>
            </a:pPr>
            <a:r>
              <a:rPr lang="en-US" sz="3927">
                <a:solidFill>
                  <a:srgbClr val="3B424E"/>
                </a:solidFill>
                <a:latin typeface="Didact Gothic"/>
                <a:ea typeface="Didact Gothic"/>
                <a:cs typeface="Didact Gothic"/>
                <a:sym typeface="Didact Gothic"/>
              </a:rPr>
              <a:t> • Visual: Visual presentation of strategies from crisis to recovery</a:t>
            </a:r>
          </a:p>
          <a:p>
            <a:pPr algn="l">
              <a:lnSpc>
                <a:spcPts val="5498"/>
              </a:lnSpc>
            </a:pPr>
            <a:r>
              <a:rPr lang="en-US" sz="3927">
                <a:solidFill>
                  <a:srgbClr val="3B424E"/>
                </a:solidFill>
                <a:latin typeface="Didact Gothic"/>
                <a:ea typeface="Didact Gothic"/>
                <a:cs typeface="Didact Gothic"/>
                <a:sym typeface="Didact Gothic"/>
              </a:rPr>
              <a:t> •  The strategy addresses media fears and event cancellations and maintains staff morale, and helps operational recovery.</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660043" y="565812"/>
            <a:ext cx="11518751" cy="2020903"/>
          </a:xfrm>
          <a:prstGeom prst="rect">
            <a:avLst/>
          </a:prstGeom>
        </p:spPr>
        <p:txBody>
          <a:bodyPr anchor="t" rtlCol="false" tIns="0" lIns="0" bIns="0" rIns="0">
            <a:spAutoFit/>
          </a:bodyPr>
          <a:lstStyle/>
          <a:p>
            <a:pPr algn="ctr">
              <a:lnSpc>
                <a:spcPts val="16532"/>
              </a:lnSpc>
            </a:pPr>
            <a:r>
              <a:rPr lang="en-US" sz="11809">
                <a:solidFill>
                  <a:srgbClr val="C4A4CC"/>
                </a:solidFill>
                <a:latin typeface="IM Fell"/>
                <a:ea typeface="IM Fell"/>
                <a:cs typeface="IM Fell"/>
                <a:sym typeface="IM Fell"/>
              </a:rPr>
              <a:t>Recommendations</a:t>
            </a:r>
          </a:p>
        </p:txBody>
      </p:sp>
      <p:sp>
        <p:nvSpPr>
          <p:cNvPr name="TextBox 10" id="10"/>
          <p:cNvSpPr txBox="true"/>
          <p:nvPr/>
        </p:nvSpPr>
        <p:spPr>
          <a:xfrm rot="0">
            <a:off x="3012719" y="2735535"/>
            <a:ext cx="11967375" cy="4930329"/>
          </a:xfrm>
          <a:prstGeom prst="rect">
            <a:avLst/>
          </a:prstGeom>
        </p:spPr>
        <p:txBody>
          <a:bodyPr anchor="t" rtlCol="false" tIns="0" lIns="0" bIns="0" rIns="0">
            <a:spAutoFit/>
          </a:bodyPr>
          <a:lstStyle/>
          <a:p>
            <a:pPr algn="l">
              <a:lnSpc>
                <a:spcPts val="4924"/>
              </a:lnSpc>
            </a:pPr>
            <a:r>
              <a:rPr lang="en-US" sz="3517">
                <a:solidFill>
                  <a:srgbClr val="3B424E"/>
                </a:solidFill>
                <a:latin typeface="Didact Gothic"/>
                <a:ea typeface="Didact Gothic"/>
                <a:cs typeface="Didact Gothic"/>
                <a:sym typeface="Didact Gothic"/>
              </a:rPr>
              <a:t>Content: Actionable steps </a:t>
            </a:r>
          </a:p>
          <a:p>
            <a:pPr algn="l">
              <a:lnSpc>
                <a:spcPts val="4924"/>
              </a:lnSpc>
            </a:pPr>
            <a:r>
              <a:rPr lang="en-US" sz="3517">
                <a:solidFill>
                  <a:srgbClr val="3B424E"/>
                </a:solidFill>
                <a:latin typeface="Didact Gothic"/>
                <a:ea typeface="Didact Gothic"/>
                <a:cs typeface="Didact Gothic"/>
                <a:sym typeface="Didact Gothic"/>
              </a:rPr>
              <a:t>• Text: Deploy memo, FAQ, video immediately </a:t>
            </a:r>
          </a:p>
          <a:p>
            <a:pPr algn="l">
              <a:lnSpc>
                <a:spcPts val="4924"/>
              </a:lnSpc>
            </a:pPr>
            <a:r>
              <a:rPr lang="en-US" sz="3517">
                <a:solidFill>
                  <a:srgbClr val="3B424E"/>
                </a:solidFill>
                <a:latin typeface="Didact Gothic"/>
                <a:ea typeface="Didact Gothic"/>
                <a:cs typeface="Didact Gothic"/>
                <a:sym typeface="Didact Gothic"/>
              </a:rPr>
              <a:t>Train leaders in EI o Expand EAP, wellness programs </a:t>
            </a:r>
          </a:p>
          <a:p>
            <a:pPr algn="l">
              <a:lnSpc>
                <a:spcPts val="4924"/>
              </a:lnSpc>
            </a:pPr>
            <a:r>
              <a:rPr lang="en-US" sz="3517">
                <a:solidFill>
                  <a:srgbClr val="3B424E"/>
                </a:solidFill>
                <a:latin typeface="Didact Gothic"/>
                <a:ea typeface="Didact Gothic"/>
                <a:cs typeface="Didact Gothic"/>
                <a:sym typeface="Didact Gothic"/>
              </a:rPr>
              <a:t>Streamline onboarding o Use analytics for retention</a:t>
            </a:r>
          </a:p>
          <a:p>
            <a:pPr algn="l">
              <a:lnSpc>
                <a:spcPts val="4924"/>
              </a:lnSpc>
            </a:pPr>
            <a:r>
              <a:rPr lang="en-US" sz="3517">
                <a:solidFill>
                  <a:srgbClr val="3B424E"/>
                </a:solidFill>
                <a:latin typeface="Didact Gothic"/>
                <a:ea typeface="Didact Gothic"/>
                <a:cs typeface="Didact Gothic"/>
                <a:sym typeface="Didact Gothic"/>
              </a:rPr>
              <a:t> • Visual: Visual of staff teaming up together in a cruise vessel </a:t>
            </a:r>
          </a:p>
          <a:p>
            <a:pPr algn="l">
              <a:lnSpc>
                <a:spcPts val="4924"/>
              </a:lnSpc>
            </a:pPr>
            <a:r>
              <a:rPr lang="en-US" sz="3517">
                <a:solidFill>
                  <a:srgbClr val="3B424E"/>
                </a:solidFill>
                <a:latin typeface="Didact Gothic"/>
                <a:ea typeface="Didact Gothic"/>
                <a:cs typeface="Didact Gothic"/>
                <a:sym typeface="Didact Gothic"/>
              </a:rPr>
              <a:t>•  These strategies provide a strong cement under which to develop your crew towards recovery and equip them for the journey ahead.</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199088" y="75417"/>
            <a:ext cx="11889824" cy="2787649"/>
          </a:xfrm>
          <a:prstGeom prst="rect">
            <a:avLst/>
          </a:prstGeom>
        </p:spPr>
        <p:txBody>
          <a:bodyPr anchor="t" rtlCol="false" tIns="0" lIns="0" bIns="0" rIns="0">
            <a:spAutoFit/>
          </a:bodyPr>
          <a:lstStyle/>
          <a:p>
            <a:pPr algn="ctr">
              <a:lnSpc>
                <a:spcPts val="11200"/>
              </a:lnSpc>
            </a:pPr>
            <a:r>
              <a:rPr lang="en-US" sz="8000">
                <a:solidFill>
                  <a:srgbClr val="C4A4CC"/>
                </a:solidFill>
                <a:latin typeface="IM Fell"/>
                <a:ea typeface="IM Fell"/>
                <a:cs typeface="IM Fell"/>
                <a:sym typeface="IM Fell"/>
              </a:rPr>
              <a:t>Conclusion and References</a:t>
            </a:r>
          </a:p>
          <a:p>
            <a:pPr algn="ctr">
              <a:lnSpc>
                <a:spcPts val="11200"/>
              </a:lnSpc>
            </a:pPr>
          </a:p>
        </p:txBody>
      </p:sp>
      <p:sp>
        <p:nvSpPr>
          <p:cNvPr name="TextBox 10" id="10"/>
          <p:cNvSpPr txBox="true"/>
          <p:nvPr/>
        </p:nvSpPr>
        <p:spPr>
          <a:xfrm rot="0">
            <a:off x="385065" y="1488291"/>
            <a:ext cx="17517870" cy="8569818"/>
          </a:xfrm>
          <a:prstGeom prst="rect">
            <a:avLst/>
          </a:prstGeom>
        </p:spPr>
        <p:txBody>
          <a:bodyPr anchor="t" rtlCol="false" tIns="0" lIns="0" bIns="0" rIns="0">
            <a:spAutoFit/>
          </a:bodyPr>
          <a:lstStyle/>
          <a:p>
            <a:pPr algn="l" marL="702892" indent="-351446" lvl="1">
              <a:lnSpc>
                <a:spcPts val="4557"/>
              </a:lnSpc>
              <a:buFont typeface="Arial"/>
              <a:buChar char="•"/>
            </a:pPr>
            <a:r>
              <a:rPr lang="en-US" sz="3255">
                <a:solidFill>
                  <a:srgbClr val="3B424E"/>
                </a:solidFill>
                <a:latin typeface="Didact Gothic"/>
                <a:ea typeface="Didact Gothic"/>
                <a:cs typeface="Didact Gothic"/>
                <a:sym typeface="Didact Gothic"/>
              </a:rPr>
              <a:t>Content: Summary and call to action</a:t>
            </a:r>
          </a:p>
          <a:p>
            <a:pPr algn="l" marL="702892" indent="-351446" lvl="1">
              <a:lnSpc>
                <a:spcPts val="4557"/>
              </a:lnSpc>
              <a:buFont typeface="Arial"/>
              <a:buChar char="•"/>
            </a:pPr>
            <a:r>
              <a:rPr lang="en-US" sz="3255">
                <a:solidFill>
                  <a:srgbClr val="3B424E"/>
                </a:solidFill>
                <a:latin typeface="Didact Gothic"/>
                <a:ea typeface="Didact Gothic"/>
                <a:cs typeface="Didact Gothic"/>
                <a:sym typeface="Didact Gothic"/>
              </a:rPr>
              <a:t>Text: </a:t>
            </a:r>
          </a:p>
          <a:p>
            <a:pPr algn="l" marL="1405784" indent="-468595" lvl="2">
              <a:lnSpc>
                <a:spcPts val="4557"/>
              </a:lnSpc>
              <a:buFont typeface="Arial"/>
              <a:buChar char="⚬"/>
            </a:pPr>
            <a:r>
              <a:rPr lang="en-US" sz="3255">
                <a:solidFill>
                  <a:srgbClr val="3B424E"/>
                </a:solidFill>
                <a:latin typeface="Didact Gothic"/>
                <a:ea typeface="Didact Gothic"/>
                <a:cs typeface="Didact Gothic"/>
                <a:sym typeface="Didact Gothic"/>
              </a:rPr>
              <a:t>“Effective communication retains talent in crisis”</a:t>
            </a:r>
          </a:p>
          <a:p>
            <a:pPr algn="l" marL="1405784" indent="-468595" lvl="2">
              <a:lnSpc>
                <a:spcPts val="4557"/>
              </a:lnSpc>
              <a:buFont typeface="Arial"/>
              <a:buChar char="⚬"/>
            </a:pPr>
            <a:r>
              <a:rPr lang="en-US" sz="3255">
                <a:solidFill>
                  <a:srgbClr val="3B424E"/>
                </a:solidFill>
                <a:latin typeface="Didact Gothic"/>
                <a:ea typeface="Didact Gothic"/>
                <a:cs typeface="Didact Gothic"/>
                <a:sym typeface="Didact Gothic"/>
              </a:rPr>
              <a:t>Build a resilient workforce</a:t>
            </a:r>
          </a:p>
          <a:p>
            <a:pPr algn="l" marL="1405784" indent="-468595" lvl="2">
              <a:lnSpc>
                <a:spcPts val="4557"/>
              </a:lnSpc>
              <a:buFont typeface="Arial"/>
              <a:buChar char="⚬"/>
            </a:pPr>
            <a:r>
              <a:rPr lang="en-US" sz="3255">
                <a:solidFill>
                  <a:srgbClr val="3B424E"/>
                </a:solidFill>
                <a:latin typeface="Didact Gothic"/>
                <a:ea typeface="Didact Gothic"/>
                <a:cs typeface="Didact Gothic"/>
                <a:sym typeface="Didact Gothic"/>
              </a:rPr>
              <a:t>References (APA):</a:t>
            </a:r>
          </a:p>
          <a:p>
            <a:pPr algn="l" marL="2108676" indent="-527169" lvl="3">
              <a:lnSpc>
                <a:spcPts val="4557"/>
              </a:lnSpc>
              <a:buFont typeface="Arial"/>
              <a:buChar char="￭"/>
            </a:pPr>
            <a:r>
              <a:rPr lang="en-US" sz="3255">
                <a:solidFill>
                  <a:srgbClr val="3B424E"/>
                </a:solidFill>
                <a:latin typeface="Didact Gothic"/>
                <a:ea typeface="Didact Gothic"/>
                <a:cs typeface="Didact Gothic"/>
                <a:sym typeface="Didact Gothic"/>
              </a:rPr>
              <a:t>American Psychological Association. (2023). 2023 Work in America Survey.</a:t>
            </a:r>
          </a:p>
          <a:p>
            <a:pPr algn="l" marL="2108676" indent="-527169" lvl="3">
              <a:lnSpc>
                <a:spcPts val="4557"/>
              </a:lnSpc>
              <a:buFont typeface="Arial"/>
              <a:buChar char="￭"/>
            </a:pPr>
            <a:r>
              <a:rPr lang="en-US" sz="3255">
                <a:solidFill>
                  <a:srgbClr val="3B424E"/>
                </a:solidFill>
                <a:latin typeface="Didact Gothic"/>
                <a:ea typeface="Didact Gothic"/>
                <a:cs typeface="Didact Gothic"/>
                <a:sym typeface="Didact Gothic"/>
              </a:rPr>
              <a:t>Coombs, W. T. (2019). Ongoing crisis communication.</a:t>
            </a:r>
          </a:p>
          <a:p>
            <a:pPr algn="l" marL="2108676" indent="-527169" lvl="3">
              <a:lnSpc>
                <a:spcPts val="4557"/>
              </a:lnSpc>
              <a:buFont typeface="Arial"/>
              <a:buChar char="￭"/>
            </a:pPr>
            <a:r>
              <a:rPr lang="en-US" sz="3255">
                <a:solidFill>
                  <a:srgbClr val="3B424E"/>
                </a:solidFill>
                <a:latin typeface="Didact Gothic"/>
                <a:ea typeface="Didact Gothic"/>
                <a:cs typeface="Didact Gothic"/>
                <a:sym typeface="Didact Gothic"/>
              </a:rPr>
              <a:t>Goleman, D. (2019). * métro intelligence*.</a:t>
            </a:r>
          </a:p>
          <a:p>
            <a:pPr algn="l" marL="2108676" indent="-527169" lvl="3">
              <a:lnSpc>
                <a:spcPts val="4557"/>
              </a:lnSpc>
              <a:buFont typeface="Arial"/>
              <a:buChar char="￭"/>
            </a:pPr>
            <a:r>
              <a:rPr lang="en-US" sz="3255">
                <a:solidFill>
                  <a:srgbClr val="3B424E"/>
                </a:solidFill>
                <a:latin typeface="Didact Gothic"/>
                <a:ea typeface="Didact Gothic"/>
                <a:cs typeface="Didact Gothic"/>
                <a:sym typeface="Didact Gothic"/>
              </a:rPr>
              <a:t>Jones et al. (2017). Journal of Organizational Behavior.</a:t>
            </a:r>
          </a:p>
          <a:p>
            <a:pPr algn="l" marL="2108676" indent="-527169" lvl="3">
              <a:lnSpc>
                <a:spcPts val="4557"/>
              </a:lnSpc>
              <a:buFont typeface="Arial"/>
              <a:buChar char="￭"/>
            </a:pPr>
            <a:r>
              <a:rPr lang="en-US" sz="3255">
                <a:solidFill>
                  <a:srgbClr val="3B424E"/>
                </a:solidFill>
                <a:latin typeface="Didact Gothic"/>
                <a:ea typeface="Didact Gothic"/>
                <a:cs typeface="Didact Gothic"/>
                <a:sym typeface="Didact Gothic"/>
              </a:rPr>
              <a:t>Psico-Smart. (2024). </a:t>
            </a:r>
            <a:r>
              <a:rPr lang="en-US" sz="3255" u="sng">
                <a:solidFill>
                  <a:srgbClr val="3B424E"/>
                </a:solidFill>
                <a:latin typeface="Didact Gothic"/>
                <a:ea typeface="Didact Gothic"/>
                <a:cs typeface="Didact Gothic"/>
                <a:sym typeface="Didact Gothic"/>
                <a:hlinkClick r:id="rId5" tooltip="https://www.psico-smart.com"/>
              </a:rPr>
              <a:t>Lorem ipsum dolor sit amet, consectetur adipiscing elit. Duis vel dolor ante. Nullam feugiat egestas elit et vehicula. Proin venenatis, orci nec cursus tristique, nulla risus mattis eros, id accumsan massa elit eu augue. Mauris massa ipsum, pharetra id nibh eget, sodales facilisis enim.</a:t>
            </a:r>
          </a:p>
          <a:p>
            <a:pPr algn="l">
              <a:lnSpc>
                <a:spcPts val="4557"/>
              </a:lnSpc>
            </a:pPr>
          </a:p>
          <a:p>
            <a:pPr algn="l">
              <a:lnSpc>
                <a:spcPts val="4557"/>
              </a:lnSpc>
            </a:pP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1436771">
            <a:off x="-5077811" y="7608493"/>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4" id="4"/>
          <p:cNvSpPr/>
          <p:nvPr/>
        </p:nvSpPr>
        <p:spPr>
          <a:xfrm flipH="false" flipV="false" rot="-164045">
            <a:off x="9908705" y="8121054"/>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5" id="5"/>
          <p:cNvSpPr/>
          <p:nvPr/>
        </p:nvSpPr>
        <p:spPr>
          <a:xfrm flipH="false" flipV="false" rot="-164045">
            <a:off x="1760934" y="8993775"/>
            <a:ext cx="12213022" cy="6198109"/>
          </a:xfrm>
          <a:custGeom>
            <a:avLst/>
            <a:gdLst/>
            <a:ahLst/>
            <a:cxnLst/>
            <a:rect r="r" b="b" t="t" l="l"/>
            <a:pathLst>
              <a:path h="6198109" w="12213022">
                <a:moveTo>
                  <a:pt x="0" y="0"/>
                </a:moveTo>
                <a:lnTo>
                  <a:pt x="12213022" y="0"/>
                </a:lnTo>
                <a:lnTo>
                  <a:pt x="12213022" y="6198109"/>
                </a:lnTo>
                <a:lnTo>
                  <a:pt x="0" y="6198109"/>
                </a:lnTo>
                <a:lnTo>
                  <a:pt x="0" y="0"/>
                </a:lnTo>
                <a:close/>
              </a:path>
            </a:pathLst>
          </a:custGeom>
          <a:blipFill>
            <a:blip r:embed="rId3"/>
            <a:stretch>
              <a:fillRect l="0" t="0" r="0" b="0"/>
            </a:stretch>
          </a:blipFill>
        </p:spPr>
      </p:sp>
      <p:sp>
        <p:nvSpPr>
          <p:cNvPr name="Freeform 6" id="6"/>
          <p:cNvSpPr/>
          <p:nvPr/>
        </p:nvSpPr>
        <p:spPr>
          <a:xfrm flipH="false" flipV="false" rot="0">
            <a:off x="-760417" y="8500484"/>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7" id="7"/>
          <p:cNvSpPr/>
          <p:nvPr/>
        </p:nvSpPr>
        <p:spPr>
          <a:xfrm flipH="false" flipV="false" rot="0">
            <a:off x="-8875717" y="7627762"/>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Freeform 8" id="8"/>
          <p:cNvSpPr/>
          <p:nvPr/>
        </p:nvSpPr>
        <p:spPr>
          <a:xfrm flipH="false" flipV="false" rot="0">
            <a:off x="8046662" y="7833296"/>
            <a:ext cx="16230600" cy="6979158"/>
          </a:xfrm>
          <a:custGeom>
            <a:avLst/>
            <a:gdLst/>
            <a:ahLst/>
            <a:cxnLst/>
            <a:rect r="r" b="b" t="t" l="l"/>
            <a:pathLst>
              <a:path h="6979158" w="16230600">
                <a:moveTo>
                  <a:pt x="0" y="0"/>
                </a:moveTo>
                <a:lnTo>
                  <a:pt x="16230600" y="0"/>
                </a:lnTo>
                <a:lnTo>
                  <a:pt x="16230600" y="6979158"/>
                </a:lnTo>
                <a:lnTo>
                  <a:pt x="0" y="6979158"/>
                </a:lnTo>
                <a:lnTo>
                  <a:pt x="0" y="0"/>
                </a:lnTo>
                <a:close/>
              </a:path>
            </a:pathLst>
          </a:custGeom>
          <a:blipFill>
            <a:blip r:embed="rId4"/>
            <a:stretch>
              <a:fillRect l="0" t="0" r="0" b="0"/>
            </a:stretch>
          </a:blipFill>
        </p:spPr>
      </p:sp>
      <p:sp>
        <p:nvSpPr>
          <p:cNvPr name="TextBox 9" id="9"/>
          <p:cNvSpPr txBox="true"/>
          <p:nvPr/>
        </p:nvSpPr>
        <p:spPr>
          <a:xfrm rot="0">
            <a:off x="3240946" y="3729031"/>
            <a:ext cx="11806109" cy="2552713"/>
          </a:xfrm>
          <a:prstGeom prst="rect">
            <a:avLst/>
          </a:prstGeom>
        </p:spPr>
        <p:txBody>
          <a:bodyPr anchor="t" rtlCol="false" tIns="0" lIns="0" bIns="0" rIns="0">
            <a:spAutoFit/>
          </a:bodyPr>
          <a:lstStyle/>
          <a:p>
            <a:pPr algn="ctr">
              <a:lnSpc>
                <a:spcPts val="20999"/>
              </a:lnSpc>
            </a:pPr>
            <a:r>
              <a:rPr lang="en-US" sz="14999">
                <a:solidFill>
                  <a:srgbClr val="7D5084"/>
                </a:solidFill>
                <a:latin typeface="IM Fell"/>
                <a:ea typeface="IM Fell"/>
                <a:cs typeface="IM Fell"/>
                <a:sym typeface="IM Fell"/>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DAGnEeXNub0</dc:identifier>
  <dcterms:modified xsi:type="dcterms:W3CDTF">2011-08-01T06:04:30Z</dcterms:modified>
  <cp:revision>1</cp:revision>
  <dc:title>By Akashdeep</dc:title>
</cp:coreProperties>
</file>