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8A5084-814D-489A-B702-80C1A17419D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8A5084-814D-489A-B702-80C1A17419D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8A5084-814D-489A-B702-80C1A17419D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8A5084-814D-489A-B702-80C1A17419D7}"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8A5084-814D-489A-B702-80C1A17419D7}"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8A5084-814D-489A-B702-80C1A17419D7}"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8A5084-814D-489A-B702-80C1A17419D7}"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8A5084-814D-489A-B702-80C1A17419D7}"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8A5084-814D-489A-B702-80C1A17419D7}"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8A5084-814D-489A-B702-80C1A17419D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8A5084-814D-489A-B702-80C1A17419D7}"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86DDFA-F83D-4967-B6C7-D33484D9A51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8A5084-814D-489A-B702-80C1A17419D7}"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86DDFA-F83D-4967-B6C7-D33484D9A51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eaaci.org/" TargetMode="External"/><Relationship Id="rId7" Type="http://schemas.openxmlformats.org/officeDocument/2006/relationships/hyperlink" Target="https://www.virginlimitededition.com/" TargetMode="External"/><Relationship Id="rId2" Type="http://schemas.openxmlformats.org/officeDocument/2006/relationships/hyperlink" Target="https://www.who.int/news-room/fact-sheets/detail/healthy-diet" TargetMode="External"/><Relationship Id="rId1" Type="http://schemas.openxmlformats.org/officeDocument/2006/relationships/slideLayout" Target="../slideLayouts/slideLayout2.xml"/><Relationship Id="rId6" Type="http://schemas.openxmlformats.org/officeDocument/2006/relationships/hyperlink" Target="https://www.alilahotels.com/" TargetMode="External"/><Relationship Id="rId5" Type="http://schemas.openxmlformats.org/officeDocument/2006/relationships/hyperlink" Target="https://www.geisel-privathotels.de/" TargetMode="External"/><Relationship Id="rId4" Type="http://schemas.openxmlformats.org/officeDocument/2006/relationships/hyperlink" Target="https://www.zoeliakie.de/"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Allergen-Free Tourism Cuisine Destinations: Germany, Morocco, Indonesia</a:t>
            </a:r>
            <a:endParaRPr lang="en-US" dirty="0"/>
          </a:p>
        </p:txBody>
      </p:sp>
      <p:sp>
        <p:nvSpPr>
          <p:cNvPr id="3" name="Subtitle 2"/>
          <p:cNvSpPr>
            <a:spLocks noGrp="1"/>
          </p:cNvSpPr>
          <p:nvPr>
            <p:ph type="subTitle" idx="1"/>
          </p:nvPr>
        </p:nvSpPr>
        <p:spPr/>
        <p:txBody>
          <a:bodyPr/>
          <a:lstStyle/>
          <a:p>
            <a:r>
              <a:rPr lang="en-US" dirty="0" smtClean="0">
                <a:solidFill>
                  <a:schemeClr val="tx1"/>
                </a:solidFill>
              </a:rPr>
              <a:t>Student Name: </a:t>
            </a:r>
            <a:r>
              <a:rPr lang="en-US" dirty="0" err="1" smtClean="0">
                <a:solidFill>
                  <a:schemeClr val="tx1"/>
                </a:solidFill>
              </a:rPr>
              <a:t>Vikram</a:t>
            </a:r>
            <a:r>
              <a:rPr lang="en-US" smtClean="0">
                <a:solidFill>
                  <a:schemeClr val="tx1"/>
                </a:solidFill>
              </a:rPr>
              <a:t> Kumar</a:t>
            </a:r>
            <a:br>
              <a:rPr lang="en-US" smtClean="0">
                <a:solidFill>
                  <a:schemeClr val="tx1"/>
                </a:solidFill>
              </a:rPr>
            </a:br>
            <a:r>
              <a:rPr lang="en-US" smtClean="0">
                <a:solidFill>
                  <a:schemeClr val="tx1"/>
                </a:solidFill>
              </a:rPr>
              <a:t>Student ID: DE240041</a:t>
            </a: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70000" lnSpcReduction="20000"/>
          </a:bodyPr>
          <a:lstStyle/>
          <a:p>
            <a:r>
              <a:rPr lang="en-US" dirty="0"/>
              <a:t>Introduction</a:t>
            </a:r>
          </a:p>
          <a:p>
            <a:r>
              <a:rPr lang="en-US" dirty="0"/>
              <a:t>Importance of Allergen-Free Meal Planning</a:t>
            </a:r>
          </a:p>
          <a:p>
            <a:r>
              <a:rPr lang="en-US" dirty="0"/>
              <a:t>Destination 1: Germany</a:t>
            </a:r>
          </a:p>
          <a:p>
            <a:r>
              <a:rPr lang="en-US" dirty="0"/>
              <a:t>Destination 2: Morocco</a:t>
            </a:r>
          </a:p>
          <a:p>
            <a:r>
              <a:rPr lang="en-US" dirty="0"/>
              <a:t>Destination 3: Indonesia</a:t>
            </a:r>
          </a:p>
          <a:p>
            <a:r>
              <a:rPr lang="en-US" dirty="0"/>
              <a:t>Destination-Specific Challenges</a:t>
            </a:r>
          </a:p>
          <a:p>
            <a:r>
              <a:rPr lang="en-US" dirty="0"/>
              <a:t>Hospitality Partner Guidelines</a:t>
            </a:r>
          </a:p>
          <a:p>
            <a:r>
              <a:rPr lang="en-US" dirty="0"/>
              <a:t>Communication Templates</a:t>
            </a:r>
          </a:p>
          <a:p>
            <a:r>
              <a:rPr lang="en-US" dirty="0"/>
              <a:t>WHO Dietary Guidelines</a:t>
            </a:r>
          </a:p>
          <a:p>
            <a:r>
              <a:rPr lang="en-US" dirty="0"/>
              <a:t>Real-World Examples</a:t>
            </a:r>
          </a:p>
          <a:p>
            <a:r>
              <a:rPr lang="en-US" dirty="0"/>
              <a:t>Conclusion</a:t>
            </a:r>
          </a:p>
          <a:p>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Introduction</a:t>
            </a:r>
            <a:endParaRPr lang="en-US" dirty="0"/>
          </a:p>
        </p:txBody>
      </p:sp>
      <p:sp>
        <p:nvSpPr>
          <p:cNvPr id="3" name="Content Placeholder 2"/>
          <p:cNvSpPr>
            <a:spLocks noGrp="1"/>
          </p:cNvSpPr>
          <p:nvPr>
            <p:ph idx="1"/>
          </p:nvPr>
        </p:nvSpPr>
        <p:spPr>
          <a:xfrm>
            <a:off x="457200" y="1600200"/>
            <a:ext cx="8229600" cy="4829196"/>
          </a:xfrm>
        </p:spPr>
        <p:txBody>
          <a:bodyPr>
            <a:normAutofit fontScale="55000" lnSpcReduction="20000"/>
          </a:bodyPr>
          <a:lstStyle/>
          <a:p>
            <a:r>
              <a:rPr lang="en-US" dirty="0" smtClean="0"/>
              <a:t>Food </a:t>
            </a:r>
            <a:r>
              <a:rPr lang="en-US" dirty="0"/>
              <a:t>allergies can pose serious health risks for travelers, ranging from mild discomfort to life-threatening anaphylaxis. For individuals managing allergies, travel can become a stressful experience without proper meal accommodations. Hence, offering allergen-free meals is not only a matter of convenience but also one of health, safety, and hospitality ethics.</a:t>
            </a:r>
          </a:p>
          <a:p>
            <a:r>
              <a:rPr lang="en-US" dirty="0"/>
              <a:t>The travel and tourism sector is seeing a growing emphasis on inclusivity, and food safety plays a crucial role in this. With increasing global awareness about dietary restrictions, travelers are now more likely to choose destinations that can accommodate their needs without compromise. Tourists who follow vegan, diabetic, or gluten-free diets require assurance that their meals are safe, nutritious, and enjoyable.</a:t>
            </a:r>
          </a:p>
          <a:p>
            <a:r>
              <a:rPr lang="en-US" dirty="0"/>
              <a:t>This assignment addresses the growing demand for safe and inclusive tourism by designing culturally sensitive meal plans for three diverse destinations—Germany, Morocco, and Indonesia—each catering to vegan, diabetic, and gluten-free dietary needs. These plans consider both nutritional balance and local culinary identity while accounting for common allergens. The objective is to create a travel environment where all guests, regardless of dietary restrictions, can explore global flavors without compromising on their health. It also aims to help hospitality providers recognize their role in delivering safer and more inclusive guest experiences.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Importance of Allergen-Free Meal Planning</a:t>
            </a:r>
            <a:endParaRPr lang="en-US" dirty="0"/>
          </a:p>
        </p:txBody>
      </p:sp>
      <p:sp>
        <p:nvSpPr>
          <p:cNvPr id="3" name="Content Placeholder 2"/>
          <p:cNvSpPr>
            <a:spLocks noGrp="1"/>
          </p:cNvSpPr>
          <p:nvPr>
            <p:ph idx="1"/>
          </p:nvPr>
        </p:nvSpPr>
        <p:spPr/>
        <p:txBody>
          <a:bodyPr>
            <a:normAutofit fontScale="70000" lnSpcReduction="20000"/>
          </a:bodyPr>
          <a:lstStyle/>
          <a:p>
            <a:r>
              <a:rPr lang="en-US" dirty="0"/>
              <a:t>Allergen-free meal planning is vital for ensuring the well-being, comfort, and inclusion of all travelers. According to the European Academy of Allergy and Clinical Immunology (EAACI), around 10% of the global population is affected by food allergies, with prevalence rising, especially among children and young adults. In tourism, even a single accidental allergen exposure can result in a medical emergency, potentially disrupting not only the individual’s trip but also the operations of service providers.</a:t>
            </a:r>
          </a:p>
          <a:p>
            <a:r>
              <a:rPr lang="en-US" dirty="0"/>
              <a:t>Furthermore, dietary needs are not limited to allergies alone—conditions such as diabetes or celiac disease also require precise nutritional monitoring. A diabetic guest, for example, must avoid high-</a:t>
            </a:r>
            <a:r>
              <a:rPr lang="en-US" dirty="0" err="1"/>
              <a:t>glycemic</a:t>
            </a:r>
            <a:r>
              <a:rPr lang="en-US" dirty="0"/>
              <a:t> foods to maintain blood sugar levels, while a gluten-intolerant traveler must avoid even trace amounts of gluten. This creates a strong need for tailored and carefully managed meal plans that go beyond generic food substitutions.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62500" lnSpcReduction="20000"/>
          </a:bodyPr>
          <a:lstStyle/>
          <a:p>
            <a:r>
              <a:rPr lang="en-US" dirty="0"/>
              <a:t>Meals tailored to avoid common allergens such as gluten, dairy, nuts, shellfish, and soy must be carefully planned and prepared. Moreover, the meals must retain cultural authenticity to preserve the travel experience. For example, using gluten-free couscous made from corn in Morocco or nut-free </a:t>
            </a:r>
            <a:r>
              <a:rPr lang="en-US" dirty="0" err="1"/>
              <a:t>gado-gado</a:t>
            </a:r>
            <a:r>
              <a:rPr lang="en-US" dirty="0"/>
              <a:t> in Indonesia allows travelers to enjoy traditional dishes without health risks. Incorporating local, seasonal ingredients that naturally align with dietary restrictions can help maintain authenticity while improving nutritional outcomes.</a:t>
            </a:r>
          </a:p>
          <a:p>
            <a:r>
              <a:rPr lang="en-US" dirty="0"/>
              <a:t>Effective communication, both verbal and written, with guests and local culinary partners is essential. This involves menu transparency, ingredient sourcing clarity, staff training, and emergency readiness. Creating visual symbols on menus, offering ingredient lists, and training hospitality staff in allergen handling and response protocols are practical steps toward safer food service.</a:t>
            </a:r>
          </a:p>
          <a:p>
            <a:r>
              <a:rPr lang="en-US" dirty="0"/>
              <a:t>The importance of allergen-free meal planning extends beyond dietary substitution; it reflects a broader commitment to accessibility, customer care, and sustainable tourism development. Inclusive culinary practices help build a destination's reputation, encourage repeat visitation, and contribute to a more responsible and health-conscious travel industry.</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97040"/>
          </a:xfrm>
        </p:spPr>
        <p:txBody>
          <a:bodyPr>
            <a:normAutofit fontScale="90000"/>
          </a:bodyPr>
          <a:lstStyle/>
          <a:p>
            <a:r>
              <a:rPr lang="en-US" b="1" dirty="0" smtClean="0"/>
              <a:t>Destination </a:t>
            </a:r>
            <a:r>
              <a:rPr lang="en-US" b="1" dirty="0"/>
              <a:t>1 — Germany</a:t>
            </a:r>
            <a:r>
              <a:rPr lang="en-US" dirty="0"/>
              <a:t/>
            </a:r>
            <a:br>
              <a:rPr lang="en-US" dirty="0"/>
            </a:br>
            <a:r>
              <a:rPr lang="en-US" b="1" dirty="0"/>
              <a:t>Meal Plan (Vegan, Gluten-Free, Diabetic-Friendly</a:t>
            </a:r>
            <a:r>
              <a:rPr lang="en-US" b="1" dirty="0" smtClean="0"/>
              <a:t>)</a:t>
            </a:r>
            <a:endParaRPr lang="en-US" dirty="0"/>
          </a:p>
        </p:txBody>
      </p:sp>
      <p:sp>
        <p:nvSpPr>
          <p:cNvPr id="3" name="Content Placeholder 2"/>
          <p:cNvSpPr>
            <a:spLocks noGrp="1"/>
          </p:cNvSpPr>
          <p:nvPr>
            <p:ph idx="1"/>
          </p:nvPr>
        </p:nvSpPr>
        <p:spPr>
          <a:xfrm>
            <a:off x="457200" y="2214554"/>
            <a:ext cx="8229600" cy="4143404"/>
          </a:xfrm>
        </p:spPr>
        <p:txBody>
          <a:bodyPr>
            <a:normAutofit fontScale="55000" lnSpcReduction="20000"/>
          </a:bodyPr>
          <a:lstStyle/>
          <a:p>
            <a:r>
              <a:rPr lang="en-US" b="1" dirty="0"/>
              <a:t>Breakfast:</a:t>
            </a:r>
            <a:r>
              <a:rPr lang="en-US" dirty="0"/>
              <a:t> Buckwheat pancakes with unsweetened berry compote — Buckwheat is naturally gluten-free and rich in magnesium. The berries offer antioxidants and natural sweetness without added sugars.</a:t>
            </a:r>
          </a:p>
          <a:p>
            <a:r>
              <a:rPr lang="en-US" b="1" dirty="0"/>
              <a:t>Lunch:</a:t>
            </a:r>
            <a:r>
              <a:rPr lang="en-US" dirty="0"/>
              <a:t> Lentil soup with gluten-free bread rolls — Lentils provide plant-based protein and fiber, suitable for diabetics and vegans. Gluten-free bread ensures safe consumption for gluten-intolerant guests.</a:t>
            </a:r>
          </a:p>
          <a:p>
            <a:r>
              <a:rPr lang="en-US" b="1" dirty="0"/>
              <a:t>Dinner:</a:t>
            </a:r>
            <a:r>
              <a:rPr lang="en-US" dirty="0"/>
              <a:t> Grilled seasonal vegetables with quinoa pilaf — Quinoa is a complete protein and ideal for gluten-free diets. Roasted vegetables enhance the meal with vitamins and flavor</a:t>
            </a:r>
            <a:r>
              <a:rPr lang="en-US" dirty="0" smtClean="0"/>
              <a:t>.</a:t>
            </a:r>
          </a:p>
          <a:p>
            <a:endParaRPr lang="en-US" dirty="0"/>
          </a:p>
          <a:p>
            <a:r>
              <a:rPr lang="en-US" b="1" dirty="0"/>
              <a:t>Nutritional Breakdown:</a:t>
            </a:r>
            <a:endParaRPr lang="en-US" dirty="0"/>
          </a:p>
          <a:p>
            <a:pPr lvl="0"/>
            <a:r>
              <a:rPr lang="en-US" dirty="0"/>
              <a:t>High in dietary fiber</a:t>
            </a:r>
          </a:p>
          <a:p>
            <a:pPr lvl="0"/>
            <a:r>
              <a:rPr lang="en-US" dirty="0"/>
              <a:t>Low in sodium and sugar</a:t>
            </a:r>
          </a:p>
          <a:p>
            <a:pPr lvl="0"/>
            <a:r>
              <a:rPr lang="en-US" dirty="0"/>
              <a:t>Balanced macronutrients with plant-based proteins</a:t>
            </a:r>
          </a:p>
          <a:p>
            <a:r>
              <a:rPr lang="en-US" dirty="0"/>
              <a:t>These meals are inspired by local German ingredients while maintaining health and dietary standards.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Germany — Challenges and </a:t>
            </a:r>
            <a:r>
              <a:rPr lang="en-US" b="1" dirty="0" smtClean="0"/>
              <a:t>Sourcing</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Despite Germany's </a:t>
            </a:r>
            <a:r>
              <a:rPr lang="en-US" dirty="0"/>
              <a:t>advanced food industry and awareness of dietary needs, several challenges persist:</a:t>
            </a:r>
          </a:p>
          <a:p>
            <a:pPr lvl="0"/>
            <a:r>
              <a:rPr lang="en-US" b="1" dirty="0"/>
              <a:t>Cross-contact risks</a:t>
            </a:r>
            <a:r>
              <a:rPr lang="en-US" dirty="0"/>
              <a:t>: Many restaurants serve gluten-containing dishes. Even if gluten-free ingredients are used, contamination in shared kitchens is common. This requires rigorous kitchen protocols and staff training (German </a:t>
            </a:r>
            <a:r>
              <a:rPr lang="en-US" dirty="0" err="1"/>
              <a:t>Coeliac</a:t>
            </a:r>
            <a:r>
              <a:rPr lang="en-US" dirty="0"/>
              <a:t> Society, 2022).</a:t>
            </a:r>
          </a:p>
          <a:p>
            <a:pPr lvl="0"/>
            <a:r>
              <a:rPr lang="en-US" b="1" dirty="0"/>
              <a:t>Traditional cuisine limitations</a:t>
            </a:r>
            <a:r>
              <a:rPr lang="en-US" dirty="0"/>
              <a:t>: Dishes such as bratwurst, schnitzel, and creamy potato salads often include allergens like wheat, dairy, and eggs. Substitutions must retain authentic flavors while ensuring safety.</a:t>
            </a:r>
          </a:p>
          <a:p>
            <a:pPr lvl="0"/>
            <a:r>
              <a:rPr lang="en-US" b="1" dirty="0"/>
              <a:t>Winter produce limitations</a:t>
            </a:r>
            <a:r>
              <a:rPr lang="en-US" dirty="0"/>
              <a:t>: Germany has cold winters, limiting access to fresh, seasonal vegetables. In such cases, preserved or imported alternatives may be necessary.</a:t>
            </a:r>
          </a:p>
          <a:p>
            <a:pPr lvl="0"/>
            <a:r>
              <a:rPr lang="en-US" b="1" dirty="0"/>
              <a:t>Language barriers for tourists</a:t>
            </a:r>
            <a:r>
              <a:rPr lang="en-US" dirty="0"/>
              <a:t>: Even though many Germans speak English, dietary terms might still be misunderstood. Visual allergen labels and simple translation cards are helpful</a:t>
            </a:r>
            <a:r>
              <a:rPr lang="en-US" dirty="0" smtClean="0"/>
              <a:t>.</a:t>
            </a:r>
          </a:p>
          <a:p>
            <a:pPr lvl="0"/>
            <a:endParaRPr lang="en-US" dirty="0"/>
          </a:p>
          <a:p>
            <a:r>
              <a:rPr lang="en-US" dirty="0" smtClean="0"/>
              <a:t>Cities </a:t>
            </a:r>
            <a:r>
              <a:rPr lang="en-US" dirty="0"/>
              <a:t>like Berlin and Munich are highly adaptable with a growing network of vegan and gluten-free restaurants and suppliers.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25602"/>
          </a:xfrm>
        </p:spPr>
        <p:txBody>
          <a:bodyPr>
            <a:normAutofit fontScale="90000"/>
          </a:bodyPr>
          <a:lstStyle/>
          <a:p>
            <a:r>
              <a:rPr lang="en-US" b="1" dirty="0"/>
              <a:t>Destination 2 — Morocco</a:t>
            </a:r>
            <a:r>
              <a:rPr lang="en-US" dirty="0"/>
              <a:t/>
            </a:r>
            <a:br>
              <a:rPr lang="en-US" dirty="0"/>
            </a:br>
            <a:r>
              <a:rPr lang="en-US" b="1" dirty="0"/>
              <a:t>Meal Plan (Vegan, Gluten-Free, Diabetic-Friendly</a:t>
            </a:r>
            <a:r>
              <a:rPr lang="en-US" b="1" dirty="0" smtClean="0"/>
              <a:t>)</a:t>
            </a:r>
            <a:endParaRPr lang="en-US" dirty="0"/>
          </a:p>
        </p:txBody>
      </p:sp>
      <p:sp>
        <p:nvSpPr>
          <p:cNvPr id="3" name="Content Placeholder 2"/>
          <p:cNvSpPr>
            <a:spLocks noGrp="1"/>
          </p:cNvSpPr>
          <p:nvPr>
            <p:ph idx="1"/>
          </p:nvPr>
        </p:nvSpPr>
        <p:spPr>
          <a:xfrm>
            <a:off x="457200" y="2143116"/>
            <a:ext cx="8229600" cy="4500594"/>
          </a:xfrm>
        </p:spPr>
        <p:txBody>
          <a:bodyPr>
            <a:normAutofit fontScale="62500" lnSpcReduction="20000"/>
          </a:bodyPr>
          <a:lstStyle/>
          <a:p>
            <a:r>
              <a:rPr lang="en-US" b="1" dirty="0"/>
              <a:t>Breakfast:</a:t>
            </a:r>
            <a:r>
              <a:rPr lang="en-US" dirty="0"/>
              <a:t> Fresh dates and almonds with mint tea (unsweetened) — A traditional yet healthy Moroccan start. Dates offer natural sweetness, while almonds provide protein and healthy fats.</a:t>
            </a:r>
          </a:p>
          <a:p>
            <a:r>
              <a:rPr lang="en-US" b="1" dirty="0"/>
              <a:t>Lunch:</a:t>
            </a:r>
            <a:r>
              <a:rPr lang="en-US" dirty="0"/>
              <a:t> Vegetable </a:t>
            </a:r>
            <a:r>
              <a:rPr lang="en-US" dirty="0" err="1"/>
              <a:t>tagine</a:t>
            </a:r>
            <a:r>
              <a:rPr lang="en-US" dirty="0"/>
              <a:t> with gluten-free couscous (made from corn or rice) — A rich, slow-cooked stew with anti-inflammatory spices like turmeric and cinnamon.</a:t>
            </a:r>
          </a:p>
          <a:p>
            <a:r>
              <a:rPr lang="en-US" b="1" dirty="0"/>
              <a:t>Dinner:</a:t>
            </a:r>
            <a:r>
              <a:rPr lang="en-US" dirty="0"/>
              <a:t> Grilled eggplant and tomato salad with chickpeas — A refreshing and hearty dish packed with fiber and plant proteins.</a:t>
            </a:r>
          </a:p>
          <a:p>
            <a:endParaRPr lang="en-US" b="1" dirty="0" smtClean="0"/>
          </a:p>
          <a:p>
            <a:r>
              <a:rPr lang="en-US" b="1" dirty="0" smtClean="0"/>
              <a:t>Nutritional </a:t>
            </a:r>
            <a:r>
              <a:rPr lang="en-US" b="1" dirty="0"/>
              <a:t>Breakdown:</a:t>
            </a:r>
            <a:endParaRPr lang="en-US" dirty="0"/>
          </a:p>
          <a:p>
            <a:pPr lvl="0"/>
            <a:r>
              <a:rPr lang="en-US" dirty="0"/>
              <a:t>Low </a:t>
            </a:r>
            <a:r>
              <a:rPr lang="en-US" dirty="0" err="1"/>
              <a:t>glycemic</a:t>
            </a:r>
            <a:r>
              <a:rPr lang="en-US" dirty="0"/>
              <a:t> index meals</a:t>
            </a:r>
          </a:p>
          <a:p>
            <a:pPr lvl="0"/>
            <a:r>
              <a:rPr lang="en-US" dirty="0"/>
              <a:t>High in fiber, vitamins, and antioxidants</a:t>
            </a:r>
          </a:p>
          <a:p>
            <a:pPr lvl="0"/>
            <a:r>
              <a:rPr lang="en-US" dirty="0"/>
              <a:t>Suitable for managing blood sugar levels</a:t>
            </a:r>
          </a:p>
          <a:p>
            <a:r>
              <a:rPr lang="en-US" dirty="0"/>
              <a:t>These meal choices reflect the Moroccan palate while accommodating health concerns.</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Morocco — Challenges and </a:t>
            </a:r>
            <a:r>
              <a:rPr lang="en-US" b="1" dirty="0" smtClean="0"/>
              <a:t>Sourcing</a:t>
            </a:r>
            <a:endParaRPr lang="en-US" dirty="0"/>
          </a:p>
        </p:txBody>
      </p:sp>
      <p:sp>
        <p:nvSpPr>
          <p:cNvPr id="3" name="Content Placeholder 2"/>
          <p:cNvSpPr>
            <a:spLocks noGrp="1"/>
          </p:cNvSpPr>
          <p:nvPr>
            <p:ph idx="1"/>
          </p:nvPr>
        </p:nvSpPr>
        <p:spPr>
          <a:xfrm>
            <a:off x="457200" y="1600200"/>
            <a:ext cx="8229600" cy="4829196"/>
          </a:xfrm>
        </p:spPr>
        <p:txBody>
          <a:bodyPr>
            <a:normAutofit fontScale="62500" lnSpcReduction="20000"/>
          </a:bodyPr>
          <a:lstStyle/>
          <a:p>
            <a:r>
              <a:rPr lang="en-US" dirty="0"/>
              <a:t>While Morocco offers many plant-based dishes, several challenges arise:</a:t>
            </a:r>
          </a:p>
          <a:p>
            <a:pPr lvl="0"/>
            <a:r>
              <a:rPr lang="en-US" b="1" dirty="0"/>
              <a:t>Wheat-based staples</a:t>
            </a:r>
            <a:r>
              <a:rPr lang="en-US" dirty="0"/>
              <a:t>: Traditional couscous and bread are made from wheat. Substitutes like corn or rice couscous are less common in local markets and may need to be specially sourced.</a:t>
            </a:r>
          </a:p>
          <a:p>
            <a:pPr lvl="0"/>
            <a:r>
              <a:rPr lang="en-US" b="1" dirty="0"/>
              <a:t>Use of nuts in desserts</a:t>
            </a:r>
            <a:r>
              <a:rPr lang="en-US" dirty="0"/>
              <a:t>: Moroccan pastries frequently include almonds and other nuts. Tourists with nut allergies must be cautious. Clear allergen labeling is essential.</a:t>
            </a:r>
          </a:p>
          <a:p>
            <a:pPr lvl="0"/>
            <a:r>
              <a:rPr lang="en-US" b="1" dirty="0"/>
              <a:t>Street food hygiene and cross-contact</a:t>
            </a:r>
            <a:r>
              <a:rPr lang="en-US" dirty="0"/>
              <a:t>: Street vendors often lack formal allergy training. This poses risks of contamination.</a:t>
            </a:r>
          </a:p>
          <a:p>
            <a:pPr lvl="0"/>
            <a:r>
              <a:rPr lang="en-US" b="1" dirty="0"/>
              <a:t>Language and literacy barriers</a:t>
            </a:r>
            <a:r>
              <a:rPr lang="en-US" dirty="0"/>
              <a:t>: In rural areas, Arabic or Berber is spoken with limited English understanding. Communication templates and visual aids can help bridge this gap.</a:t>
            </a:r>
          </a:p>
          <a:p>
            <a:pPr lvl="0"/>
            <a:r>
              <a:rPr lang="en-US" b="1" dirty="0"/>
              <a:t>Limited availability of specialty products</a:t>
            </a:r>
            <a:r>
              <a:rPr lang="en-US" dirty="0"/>
              <a:t>: Gluten-free products and sugar substitutes are more readily available in urban centers like Marrakech and Casablanca than in smaller towns.</a:t>
            </a:r>
          </a:p>
          <a:p>
            <a:r>
              <a:rPr lang="en-US" dirty="0"/>
              <a:t>Despite these challenges, the hospitality industry in major Moroccan cities is increasingly responsive to global dietary trends</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Destination 3 — </a:t>
            </a:r>
            <a:r>
              <a:rPr lang="en-US" b="1" dirty="0" smtClean="0"/>
              <a:t>Indonesia</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Meal Plan (Vegan, Gluten-Free, Diabetic-Friendly)</a:t>
            </a:r>
            <a:endParaRPr lang="en-US" dirty="0"/>
          </a:p>
          <a:p>
            <a:r>
              <a:rPr lang="en-US" b="1" dirty="0"/>
              <a:t>Breakfast:</a:t>
            </a:r>
            <a:r>
              <a:rPr lang="en-US" dirty="0"/>
              <a:t> Rice porridge (</a:t>
            </a:r>
            <a:r>
              <a:rPr lang="en-US" dirty="0" err="1"/>
              <a:t>bubur</a:t>
            </a:r>
            <a:r>
              <a:rPr lang="en-US" dirty="0"/>
              <a:t>) with coconut milk and banana — A mild, comforting start to the day that avoids common allergens.</a:t>
            </a:r>
          </a:p>
          <a:p>
            <a:r>
              <a:rPr lang="en-US" b="1" dirty="0"/>
              <a:t>Lunch:</a:t>
            </a:r>
            <a:r>
              <a:rPr lang="en-US" dirty="0"/>
              <a:t> </a:t>
            </a:r>
            <a:r>
              <a:rPr lang="en-US" dirty="0" err="1"/>
              <a:t>Gado-gado</a:t>
            </a:r>
            <a:r>
              <a:rPr lang="en-US" dirty="0"/>
              <a:t> salad with peanut-free dressing — Traditionally made with peanut sauce, this version substitutes sunflower seed or </a:t>
            </a:r>
            <a:r>
              <a:rPr lang="en-US" dirty="0" err="1"/>
              <a:t>tahini</a:t>
            </a:r>
            <a:r>
              <a:rPr lang="en-US" dirty="0"/>
              <a:t> sauce.</a:t>
            </a:r>
          </a:p>
          <a:p>
            <a:r>
              <a:rPr lang="en-US" b="1" dirty="0"/>
              <a:t>Dinner:</a:t>
            </a:r>
            <a:r>
              <a:rPr lang="en-US" dirty="0"/>
              <a:t> Grilled </a:t>
            </a:r>
            <a:r>
              <a:rPr lang="en-US" dirty="0" err="1"/>
              <a:t>tempeh</a:t>
            </a:r>
            <a:r>
              <a:rPr lang="en-US" dirty="0"/>
              <a:t> skewers with turmeric rice — </a:t>
            </a:r>
            <a:r>
              <a:rPr lang="en-US" dirty="0" err="1"/>
              <a:t>Tempeh</a:t>
            </a:r>
            <a:r>
              <a:rPr lang="en-US" dirty="0"/>
              <a:t> provides fermented plant-based protein; turmeric adds anti-inflammatory benefits.</a:t>
            </a:r>
          </a:p>
          <a:p>
            <a:endParaRPr lang="en-US" b="1" dirty="0" smtClean="0"/>
          </a:p>
          <a:p>
            <a:r>
              <a:rPr lang="en-US" b="1" dirty="0" smtClean="0"/>
              <a:t>Nutritional </a:t>
            </a:r>
            <a:r>
              <a:rPr lang="en-US" b="1" dirty="0"/>
              <a:t>Breakdown:</a:t>
            </a:r>
            <a:endParaRPr lang="en-US" dirty="0"/>
          </a:p>
          <a:p>
            <a:pPr lvl="0"/>
            <a:r>
              <a:rPr lang="en-US" dirty="0"/>
              <a:t>Rich in essential minerals and vitamins</a:t>
            </a:r>
          </a:p>
          <a:p>
            <a:pPr lvl="0"/>
            <a:r>
              <a:rPr lang="en-US" dirty="0"/>
              <a:t>Moderate carbohydrate content with a low </a:t>
            </a:r>
            <a:r>
              <a:rPr lang="en-US" dirty="0" err="1"/>
              <a:t>glycemic</a:t>
            </a:r>
            <a:r>
              <a:rPr lang="en-US" dirty="0"/>
              <a:t> index</a:t>
            </a:r>
          </a:p>
          <a:p>
            <a:pPr lvl="0"/>
            <a:r>
              <a:rPr lang="en-US" dirty="0"/>
              <a:t>High in plant-based proteins and </a:t>
            </a:r>
            <a:r>
              <a:rPr lang="en-US" dirty="0" err="1"/>
              <a:t>probiotics</a:t>
            </a:r>
            <a:endParaRPr lang="en-US" dirty="0"/>
          </a:p>
          <a:p>
            <a:r>
              <a:rPr lang="en-US" dirty="0"/>
              <a:t>These meals integrate local Indonesian elements while addressing allergy and dietary concerns</a:t>
            </a:r>
            <a:r>
              <a:rPr lang="en-US" dirty="0" smtClean="0"/>
              <a:t>.</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Indonesia — Challenges and </a:t>
            </a:r>
            <a:r>
              <a:rPr lang="en-US" b="1" dirty="0" smtClean="0"/>
              <a:t>Sourcing</a:t>
            </a:r>
            <a:endParaRPr lang="en-US" dirty="0"/>
          </a:p>
        </p:txBody>
      </p:sp>
      <p:sp>
        <p:nvSpPr>
          <p:cNvPr id="3" name="Content Placeholder 2"/>
          <p:cNvSpPr>
            <a:spLocks noGrp="1"/>
          </p:cNvSpPr>
          <p:nvPr>
            <p:ph idx="1"/>
          </p:nvPr>
        </p:nvSpPr>
        <p:spPr>
          <a:xfrm>
            <a:off x="457200" y="1600200"/>
            <a:ext cx="8229600" cy="4543444"/>
          </a:xfrm>
        </p:spPr>
        <p:txBody>
          <a:bodyPr>
            <a:normAutofit fontScale="55000" lnSpcReduction="20000"/>
          </a:bodyPr>
          <a:lstStyle/>
          <a:p>
            <a:r>
              <a:rPr lang="en-US" dirty="0"/>
              <a:t>Indonesia, with its rich street food culture and traditional dishes, presents unique dietary challenges</a:t>
            </a:r>
            <a:r>
              <a:rPr lang="en-US" dirty="0" smtClean="0"/>
              <a:t>:</a:t>
            </a:r>
          </a:p>
          <a:p>
            <a:endParaRPr lang="en-US" dirty="0"/>
          </a:p>
          <a:p>
            <a:pPr lvl="0"/>
            <a:r>
              <a:rPr lang="en-US" b="1" dirty="0"/>
              <a:t>Peanut allergy risks</a:t>
            </a:r>
            <a:r>
              <a:rPr lang="en-US" dirty="0"/>
              <a:t>: Peanuts are widely used in sauces (e.g., </a:t>
            </a:r>
            <a:r>
              <a:rPr lang="en-US" dirty="0" err="1"/>
              <a:t>satay</a:t>
            </a:r>
            <a:r>
              <a:rPr lang="en-US" dirty="0"/>
              <a:t>, </a:t>
            </a:r>
            <a:r>
              <a:rPr lang="en-US" dirty="0" err="1"/>
              <a:t>gado-gado</a:t>
            </a:r>
            <a:r>
              <a:rPr lang="en-US" dirty="0"/>
              <a:t>) and snacks. Avoiding them requires custom preparation and strict kitchen hygiene.</a:t>
            </a:r>
          </a:p>
          <a:p>
            <a:pPr lvl="0"/>
            <a:r>
              <a:rPr lang="en-US" b="1" dirty="0"/>
              <a:t>Limited awareness of food allergies</a:t>
            </a:r>
            <a:r>
              <a:rPr lang="en-US" dirty="0"/>
              <a:t>: In rural or small eateries, there is minimal understanding of food allergies. Hospitality workers may unintentionally overlook cross-contamination.</a:t>
            </a:r>
          </a:p>
          <a:p>
            <a:pPr lvl="0"/>
            <a:r>
              <a:rPr lang="en-US" b="1" dirty="0"/>
              <a:t>Ingredient substitution difficulties</a:t>
            </a:r>
            <a:r>
              <a:rPr lang="en-US" dirty="0"/>
              <a:t>: Finding peanut-free sauces and gluten-free flours can be difficult outside major cities like Jakarta and Bali.</a:t>
            </a:r>
          </a:p>
          <a:p>
            <a:pPr lvl="0"/>
            <a:r>
              <a:rPr lang="en-US" b="1" dirty="0"/>
              <a:t>Fermented foods and soy</a:t>
            </a:r>
            <a:r>
              <a:rPr lang="en-US" dirty="0"/>
              <a:t>: </a:t>
            </a:r>
            <a:r>
              <a:rPr lang="en-US" dirty="0" err="1"/>
              <a:t>Tempeh</a:t>
            </a:r>
            <a:r>
              <a:rPr lang="en-US" dirty="0"/>
              <a:t> and tofu are staples but may contain soy allergens. Tourists with soy allergies need alternatives like jackfruit or chickpea-based substitutes.</a:t>
            </a:r>
          </a:p>
          <a:p>
            <a:pPr lvl="0"/>
            <a:r>
              <a:rPr lang="en-US" b="1" dirty="0"/>
              <a:t>Risk in street markets</a:t>
            </a:r>
            <a:r>
              <a:rPr lang="en-US" dirty="0"/>
              <a:t>: These environments lack allergy control measures. Travelers should be guided towards trusted eateries and hotel restaurants with clear allergen practices.</a:t>
            </a:r>
          </a:p>
          <a:p>
            <a:r>
              <a:rPr lang="en-US" dirty="0"/>
              <a:t>Nevertheless, upscale hotels and health-conscious cafes in Bali, Yogyakarta, and Jakarta are increasingly adapting to international dietary expectations.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Hospitality Partner Guidelines</a:t>
            </a:r>
            <a:endParaRPr lang="en-US" dirty="0"/>
          </a:p>
        </p:txBody>
      </p:sp>
      <p:sp>
        <p:nvSpPr>
          <p:cNvPr id="3" name="Content Placeholder 2"/>
          <p:cNvSpPr>
            <a:spLocks noGrp="1"/>
          </p:cNvSpPr>
          <p:nvPr>
            <p:ph idx="1"/>
          </p:nvPr>
        </p:nvSpPr>
        <p:spPr/>
        <p:txBody>
          <a:bodyPr>
            <a:normAutofit fontScale="55000" lnSpcReduction="20000"/>
          </a:bodyPr>
          <a:lstStyle/>
          <a:p>
            <a:r>
              <a:rPr lang="en-US" dirty="0"/>
              <a:t>To ensure a safe and inclusive dining experience, hospitality partners should implement the following protocols</a:t>
            </a:r>
            <a:r>
              <a:rPr lang="en-US" dirty="0" smtClean="0"/>
              <a:t>:</a:t>
            </a:r>
          </a:p>
          <a:p>
            <a:endParaRPr lang="en-US" sz="2800" dirty="0"/>
          </a:p>
          <a:p>
            <a:pPr lvl="0"/>
            <a:r>
              <a:rPr lang="en-US" b="1" dirty="0"/>
              <a:t>Allergen labeling</a:t>
            </a:r>
            <a:r>
              <a:rPr lang="en-US" dirty="0"/>
              <a:t>: Clearly indicate allergens on menus using universal icons or bold labeling.</a:t>
            </a:r>
            <a:endParaRPr lang="en-US" sz="2800" dirty="0"/>
          </a:p>
          <a:p>
            <a:pPr lvl="0"/>
            <a:r>
              <a:rPr lang="en-US" b="1" dirty="0"/>
              <a:t>Menu alternatives</a:t>
            </a:r>
            <a:r>
              <a:rPr lang="en-US" dirty="0"/>
              <a:t>: Always offer allergen-free, vegan, and diabetic-friendly options on regular menus.</a:t>
            </a:r>
            <a:endParaRPr lang="en-US" sz="2800" dirty="0"/>
          </a:p>
          <a:p>
            <a:pPr lvl="0"/>
            <a:r>
              <a:rPr lang="en-US" b="1" dirty="0"/>
              <a:t>Kitchen practices</a:t>
            </a:r>
            <a:r>
              <a:rPr lang="en-US" dirty="0"/>
              <a:t>:</a:t>
            </a:r>
            <a:endParaRPr lang="en-US" sz="2800" dirty="0"/>
          </a:p>
          <a:p>
            <a:pPr lvl="1"/>
            <a:r>
              <a:rPr lang="en-US" dirty="0"/>
              <a:t>Use separate utensils and cookware for allergen-free meals.</a:t>
            </a:r>
            <a:endParaRPr lang="en-US" sz="2400" dirty="0"/>
          </a:p>
          <a:p>
            <a:pPr lvl="1"/>
            <a:r>
              <a:rPr lang="en-US" dirty="0"/>
              <a:t>Implement cross-contact prevention zones.</a:t>
            </a:r>
            <a:endParaRPr lang="en-US" sz="2400" dirty="0"/>
          </a:p>
          <a:p>
            <a:pPr lvl="0"/>
            <a:r>
              <a:rPr lang="en-US" b="1" dirty="0"/>
              <a:t>Staff training</a:t>
            </a:r>
            <a:r>
              <a:rPr lang="en-US" dirty="0"/>
              <a:t>:</a:t>
            </a:r>
            <a:endParaRPr lang="en-US" sz="2800" dirty="0"/>
          </a:p>
          <a:p>
            <a:pPr lvl="1"/>
            <a:r>
              <a:rPr lang="en-US" dirty="0"/>
              <a:t>Educate staff on common allergens, symptoms of allergic reactions, and emergency protocols (e.g., </a:t>
            </a:r>
            <a:r>
              <a:rPr lang="en-US" dirty="0" err="1"/>
              <a:t>EpiPen</a:t>
            </a:r>
            <a:r>
              <a:rPr lang="en-US" dirty="0"/>
              <a:t> use).</a:t>
            </a:r>
            <a:endParaRPr lang="en-US" sz="2400" dirty="0"/>
          </a:p>
          <a:p>
            <a:pPr lvl="1"/>
            <a:r>
              <a:rPr lang="en-US" dirty="0"/>
              <a:t>Encourage sensitivity and communication around dietary requests.</a:t>
            </a:r>
            <a:endParaRPr lang="en-US" sz="2400" dirty="0"/>
          </a:p>
          <a:p>
            <a:pPr lvl="0"/>
            <a:r>
              <a:rPr lang="en-US" b="1" dirty="0"/>
              <a:t>Guest consultation</a:t>
            </a:r>
            <a:r>
              <a:rPr lang="en-US" dirty="0"/>
              <a:t>: Offer pre-arrival dietary preference forms and post-meal feedback opportunities</a:t>
            </a:r>
            <a:r>
              <a:rPr lang="en-US" dirty="0" smtClean="0"/>
              <a:t>.</a:t>
            </a:r>
          </a:p>
          <a:p>
            <a:pPr lvl="0"/>
            <a:endParaRPr lang="en-US" sz="2800" dirty="0"/>
          </a:p>
          <a:p>
            <a:r>
              <a:rPr lang="en-US" dirty="0"/>
              <a:t>Adopting these guidelines enhances reputation, compliance, and guest loyalty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Communication Templates</a:t>
            </a:r>
            <a:endParaRPr lang="en-US" dirty="0"/>
          </a:p>
        </p:txBody>
      </p:sp>
      <p:sp>
        <p:nvSpPr>
          <p:cNvPr id="3" name="Content Placeholder 2"/>
          <p:cNvSpPr>
            <a:spLocks noGrp="1"/>
          </p:cNvSpPr>
          <p:nvPr>
            <p:ph idx="1"/>
          </p:nvPr>
        </p:nvSpPr>
        <p:spPr/>
        <p:txBody>
          <a:bodyPr>
            <a:normAutofit/>
          </a:bodyPr>
          <a:lstStyle/>
          <a:p>
            <a:r>
              <a:rPr lang="en-US" sz="2500" b="1" dirty="0"/>
              <a:t>German:</a:t>
            </a:r>
            <a:r>
              <a:rPr lang="en-US" sz="2500" dirty="0"/>
              <a:t> "</a:t>
            </a:r>
            <a:r>
              <a:rPr lang="en-US" sz="2500" dirty="0" err="1"/>
              <a:t>Ich</a:t>
            </a:r>
            <a:r>
              <a:rPr lang="en-US" sz="2500" dirty="0"/>
              <a:t> </a:t>
            </a:r>
            <a:r>
              <a:rPr lang="en-US" sz="2500" dirty="0" err="1"/>
              <a:t>habe</a:t>
            </a:r>
            <a:r>
              <a:rPr lang="en-US" sz="2500" dirty="0"/>
              <a:t> </a:t>
            </a:r>
            <a:r>
              <a:rPr lang="en-US" sz="2500" dirty="0" err="1"/>
              <a:t>Allergien</a:t>
            </a:r>
            <a:r>
              <a:rPr lang="en-US" sz="2500" dirty="0"/>
              <a:t>. </a:t>
            </a:r>
            <a:r>
              <a:rPr lang="en-US" sz="2500" dirty="0" err="1"/>
              <a:t>Bitte</a:t>
            </a:r>
            <a:r>
              <a:rPr lang="en-US" sz="2500" dirty="0"/>
              <a:t> </a:t>
            </a:r>
            <a:r>
              <a:rPr lang="en-US" sz="2500" dirty="0" err="1"/>
              <a:t>bereiten</a:t>
            </a:r>
            <a:r>
              <a:rPr lang="en-US" sz="2500" dirty="0"/>
              <a:t> </a:t>
            </a:r>
            <a:r>
              <a:rPr lang="en-US" sz="2500" dirty="0" err="1"/>
              <a:t>Sie</a:t>
            </a:r>
            <a:r>
              <a:rPr lang="en-US" sz="2500" dirty="0"/>
              <a:t> </a:t>
            </a:r>
            <a:r>
              <a:rPr lang="en-US" sz="2500" dirty="0" err="1"/>
              <a:t>glutenfreies</a:t>
            </a:r>
            <a:r>
              <a:rPr lang="en-US" sz="2500" dirty="0"/>
              <a:t> und </a:t>
            </a:r>
            <a:r>
              <a:rPr lang="en-US" sz="2500" dirty="0" err="1"/>
              <a:t>veganes</a:t>
            </a:r>
            <a:r>
              <a:rPr lang="en-US" sz="2500" dirty="0"/>
              <a:t> Essen </a:t>
            </a:r>
            <a:r>
              <a:rPr lang="en-US" sz="2500" dirty="0" err="1"/>
              <a:t>zu</a:t>
            </a:r>
            <a:r>
              <a:rPr lang="en-US" sz="2500" dirty="0"/>
              <a:t>."</a:t>
            </a:r>
          </a:p>
          <a:p>
            <a:r>
              <a:rPr lang="en-US" sz="2500" b="1" dirty="0"/>
              <a:t>Arabic (Morocco):</a:t>
            </a:r>
            <a:r>
              <a:rPr lang="en-US" sz="2500" dirty="0"/>
              <a:t> "</a:t>
            </a:r>
            <a:r>
              <a:rPr lang="en-US" sz="2500" dirty="0" err="1"/>
              <a:t>أنا</a:t>
            </a:r>
            <a:r>
              <a:rPr lang="en-US" sz="2500" dirty="0"/>
              <a:t> </a:t>
            </a:r>
            <a:r>
              <a:rPr lang="en-US" sz="2500" dirty="0" err="1"/>
              <a:t>أعاني</a:t>
            </a:r>
            <a:r>
              <a:rPr lang="en-US" sz="2500" dirty="0"/>
              <a:t> </a:t>
            </a:r>
            <a:r>
              <a:rPr lang="en-US" sz="2500" dirty="0" err="1"/>
              <a:t>من</a:t>
            </a:r>
            <a:r>
              <a:rPr lang="en-US" sz="2500" dirty="0"/>
              <a:t> </a:t>
            </a:r>
            <a:r>
              <a:rPr lang="en-US" sz="2500" dirty="0" err="1"/>
              <a:t>الحساسية</a:t>
            </a:r>
            <a:r>
              <a:rPr lang="en-US" sz="2500" dirty="0"/>
              <a:t>. </a:t>
            </a:r>
            <a:r>
              <a:rPr lang="en-US" sz="2500" dirty="0" err="1"/>
              <a:t>الرجاء</a:t>
            </a:r>
            <a:r>
              <a:rPr lang="en-US" sz="2500" dirty="0"/>
              <a:t> </a:t>
            </a:r>
            <a:r>
              <a:rPr lang="en-US" sz="2500" dirty="0" err="1"/>
              <a:t>إعداد</a:t>
            </a:r>
            <a:r>
              <a:rPr lang="en-US" sz="2500" dirty="0"/>
              <a:t> </a:t>
            </a:r>
            <a:r>
              <a:rPr lang="en-US" sz="2500" dirty="0" err="1"/>
              <a:t>وجبات</a:t>
            </a:r>
            <a:r>
              <a:rPr lang="en-US" sz="2500" dirty="0"/>
              <a:t> </a:t>
            </a:r>
            <a:r>
              <a:rPr lang="en-US" sz="2500" dirty="0" err="1"/>
              <a:t>نباتية</a:t>
            </a:r>
            <a:r>
              <a:rPr lang="en-US" sz="2500" dirty="0"/>
              <a:t> </a:t>
            </a:r>
            <a:r>
              <a:rPr lang="en-US" sz="2500" dirty="0" err="1"/>
              <a:t>وخالية</a:t>
            </a:r>
            <a:r>
              <a:rPr lang="en-US" sz="2500" dirty="0"/>
              <a:t> </a:t>
            </a:r>
            <a:r>
              <a:rPr lang="en-US" sz="2500" dirty="0" err="1"/>
              <a:t>من</a:t>
            </a:r>
            <a:r>
              <a:rPr lang="en-US" sz="2500" dirty="0"/>
              <a:t> </a:t>
            </a:r>
            <a:r>
              <a:rPr lang="en-US" sz="2500" dirty="0" err="1"/>
              <a:t>الغلوتين</a:t>
            </a:r>
            <a:r>
              <a:rPr lang="en-US" sz="2500" dirty="0"/>
              <a:t>."</a:t>
            </a:r>
          </a:p>
          <a:p>
            <a:r>
              <a:rPr lang="en-US" sz="2500" b="1" dirty="0"/>
              <a:t>Indonesian:</a:t>
            </a:r>
            <a:r>
              <a:rPr lang="en-US" sz="2500" dirty="0"/>
              <a:t> "</a:t>
            </a:r>
            <a:r>
              <a:rPr lang="en-US" sz="2500" dirty="0" err="1"/>
              <a:t>Saya</a:t>
            </a:r>
            <a:r>
              <a:rPr lang="en-US" sz="2500" dirty="0"/>
              <a:t> </a:t>
            </a:r>
            <a:r>
              <a:rPr lang="en-US" sz="2500" dirty="0" err="1"/>
              <a:t>memiliki</a:t>
            </a:r>
            <a:r>
              <a:rPr lang="en-US" sz="2500" dirty="0"/>
              <a:t> </a:t>
            </a:r>
            <a:r>
              <a:rPr lang="en-US" sz="2500" dirty="0" err="1"/>
              <a:t>alergi</a:t>
            </a:r>
            <a:r>
              <a:rPr lang="en-US" sz="2500" dirty="0"/>
              <a:t>. </a:t>
            </a:r>
            <a:r>
              <a:rPr lang="en-US" sz="2500" dirty="0" err="1"/>
              <a:t>Tolong</a:t>
            </a:r>
            <a:r>
              <a:rPr lang="en-US" sz="2500" dirty="0"/>
              <a:t> </a:t>
            </a:r>
            <a:r>
              <a:rPr lang="en-US" sz="2500" dirty="0" err="1"/>
              <a:t>siapkan</a:t>
            </a:r>
            <a:r>
              <a:rPr lang="en-US" sz="2500" dirty="0"/>
              <a:t> </a:t>
            </a:r>
            <a:r>
              <a:rPr lang="en-US" sz="2500" dirty="0" err="1"/>
              <a:t>makanan</a:t>
            </a:r>
            <a:r>
              <a:rPr lang="en-US" sz="2500" dirty="0"/>
              <a:t> vegan </a:t>
            </a:r>
            <a:r>
              <a:rPr lang="en-US" sz="2500" dirty="0" err="1"/>
              <a:t>dan</a:t>
            </a:r>
            <a:r>
              <a:rPr lang="en-US" sz="2500" dirty="0"/>
              <a:t> </a:t>
            </a:r>
            <a:r>
              <a:rPr lang="en-US" sz="2500" dirty="0" err="1"/>
              <a:t>bebas</a:t>
            </a:r>
            <a:r>
              <a:rPr lang="en-US" sz="2500" dirty="0"/>
              <a:t> gluten</a:t>
            </a:r>
            <a:r>
              <a:rPr lang="en-US" sz="2500" dirty="0" smtClean="0"/>
              <a:t>.“</a:t>
            </a:r>
          </a:p>
          <a:p>
            <a:endParaRPr lang="en-US" sz="2500" dirty="0"/>
          </a:p>
          <a:p>
            <a:r>
              <a:rPr lang="en-US" sz="2500" dirty="0"/>
              <a:t>Providing tourists with pre-written translation cards or mobile app templates can help them navigate restaurant and hotel conversations with confidence.</a:t>
            </a:r>
          </a:p>
          <a:p>
            <a:endParaRPr lang="en-US" sz="25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WHO Dietary Guidelines</a:t>
            </a:r>
            <a:r>
              <a:rPr lang="en-US" dirty="0"/>
              <a:t> </a:t>
            </a:r>
          </a:p>
        </p:txBody>
      </p:sp>
      <p:sp>
        <p:nvSpPr>
          <p:cNvPr id="3" name="Content Placeholder 2"/>
          <p:cNvSpPr>
            <a:spLocks noGrp="1"/>
          </p:cNvSpPr>
          <p:nvPr>
            <p:ph idx="1"/>
          </p:nvPr>
        </p:nvSpPr>
        <p:spPr/>
        <p:txBody>
          <a:bodyPr>
            <a:normAutofit fontScale="70000" lnSpcReduction="20000"/>
          </a:bodyPr>
          <a:lstStyle/>
          <a:p>
            <a:r>
              <a:rPr lang="en-US" dirty="0"/>
              <a:t>The World Health Organization (WHO) emphasizes a healthy diet as a cornerstone of good health and well-being. According to WHO (2021), diets should be rich in fruits, vegetables, legumes, whole grains, and nuts, while limiting free sugars, saturated fats, and salt.</a:t>
            </a:r>
          </a:p>
          <a:p>
            <a:r>
              <a:rPr lang="en-US" dirty="0"/>
              <a:t>For allergen-free tourism cuisine, this translates into prioritizing natural and minimally processed foods. Vegan and gluten-free diets naturally align with many of these principles. For instance, using whole grains like quinoa and buckwheat, legumes such as lentils and chickpeas, and abundant fresh produce satisfies WHO recommendations while also being suitable for diabetic and allergen-sensitive travelers.</a:t>
            </a:r>
          </a:p>
          <a:p>
            <a:r>
              <a:rPr lang="en-US" dirty="0"/>
              <a:t>In addition, WHO advocates food safety practices, which include proper labeling and hygiene, critical for avoiding allergen cross-contamination. Hotels and tour operators who follow these guidelines not only ensure compliance with global health standards but also enhance customer trust and satisfaction.</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Real-World </a:t>
            </a:r>
            <a:r>
              <a:rPr lang="en-US" b="1" dirty="0" smtClean="0"/>
              <a:t>Examples</a:t>
            </a:r>
            <a:endParaRPr lang="en-US" dirty="0"/>
          </a:p>
        </p:txBody>
      </p:sp>
      <p:sp>
        <p:nvSpPr>
          <p:cNvPr id="3" name="Content Placeholder 2"/>
          <p:cNvSpPr>
            <a:spLocks noGrp="1"/>
          </p:cNvSpPr>
          <p:nvPr>
            <p:ph idx="1"/>
          </p:nvPr>
        </p:nvSpPr>
        <p:spPr/>
        <p:txBody>
          <a:bodyPr>
            <a:normAutofit fontScale="55000" lnSpcReduction="20000"/>
          </a:bodyPr>
          <a:lstStyle/>
          <a:p>
            <a:pPr lvl="0"/>
            <a:r>
              <a:rPr lang="en-US" b="1" dirty="0"/>
              <a:t>Germany: Beyond by Geisel (Munich)</a:t>
            </a:r>
            <a:r>
              <a:rPr lang="en-US" dirty="0"/>
              <a:t> – This luxury hotel features an in-house restaurant that caters to various dietary needs, including certified gluten-free and vegan menus. Their chefs are trained in allergen management, and ingredients are transparently labeled, helping allergic and health-conscious guests enjoy traditional German flavors without worry.</a:t>
            </a:r>
          </a:p>
          <a:p>
            <a:pPr lvl="0"/>
            <a:r>
              <a:rPr lang="en-US" b="1" dirty="0"/>
              <a:t>Morocco: Kasbah </a:t>
            </a:r>
            <a:r>
              <a:rPr lang="en-US" b="1" dirty="0" err="1"/>
              <a:t>Tamadot</a:t>
            </a:r>
            <a:r>
              <a:rPr lang="en-US" b="1" dirty="0"/>
              <a:t> (Atlas Mountains)</a:t>
            </a:r>
            <a:r>
              <a:rPr lang="en-US" dirty="0"/>
              <a:t> – Owned by the Virgin Group, this retreat is known for its attention to guest needs. It offers tailored meals upon request, using fresh, local ingredients while avoiding major allergens. They frequently cater to gluten-free, vegan, and diabetic dietary needs, integrating Moroccan flavors through modified versions of </a:t>
            </a:r>
            <a:r>
              <a:rPr lang="en-US" dirty="0" err="1"/>
              <a:t>tagines</a:t>
            </a:r>
            <a:r>
              <a:rPr lang="en-US" dirty="0"/>
              <a:t> and salads.</a:t>
            </a:r>
          </a:p>
          <a:p>
            <a:pPr lvl="0"/>
            <a:r>
              <a:rPr lang="en-US" b="1" dirty="0"/>
              <a:t>Indonesia: </a:t>
            </a:r>
            <a:r>
              <a:rPr lang="en-US" b="1" dirty="0" err="1"/>
              <a:t>Alila</a:t>
            </a:r>
            <a:r>
              <a:rPr lang="en-US" b="1" dirty="0"/>
              <a:t> Villas </a:t>
            </a:r>
            <a:r>
              <a:rPr lang="en-US" b="1" dirty="0" err="1"/>
              <a:t>Uluwatu</a:t>
            </a:r>
            <a:r>
              <a:rPr lang="en-US" b="1" dirty="0"/>
              <a:t> (Bali)</a:t>
            </a:r>
            <a:r>
              <a:rPr lang="en-US" dirty="0"/>
              <a:t> – This resort is a pioneer in wellness and sustainability. Their dining menus include clearly marked allergen-free options and they provide peanut-free alternatives to local dishes like </a:t>
            </a:r>
            <a:r>
              <a:rPr lang="en-US" dirty="0" err="1"/>
              <a:t>gado-gado</a:t>
            </a:r>
            <a:r>
              <a:rPr lang="en-US" dirty="0"/>
              <a:t>. Staff receive training in handling food allergies and working with health-restricted guests. The emphasis on fresh, locally-sourced produce and a zero-waste kitchen model further elevates the experience</a:t>
            </a:r>
            <a:r>
              <a:rPr lang="en-US" dirty="0" smtClean="0"/>
              <a:t>.</a:t>
            </a:r>
            <a:endParaRPr lang="en-US" dirty="0"/>
          </a:p>
          <a:p>
            <a:r>
              <a:rPr lang="en-US" dirty="0"/>
              <a:t>These examples demonstrate how the integration of health, hospitality, and local culinary culture creates a safe and delightful travel experience for guests with dietary restrictions.</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Conclusion</a:t>
            </a:r>
            <a:endParaRPr lang="en-US" dirty="0"/>
          </a:p>
        </p:txBody>
      </p:sp>
      <p:sp>
        <p:nvSpPr>
          <p:cNvPr id="3" name="Content Placeholder 2"/>
          <p:cNvSpPr>
            <a:spLocks noGrp="1"/>
          </p:cNvSpPr>
          <p:nvPr>
            <p:ph idx="1"/>
          </p:nvPr>
        </p:nvSpPr>
        <p:spPr/>
        <p:txBody>
          <a:bodyPr>
            <a:noAutofit/>
          </a:bodyPr>
          <a:lstStyle/>
          <a:p>
            <a:r>
              <a:rPr lang="en-US" sz="2400" dirty="0"/>
              <a:t>Allergen-free tourism is more than a health necessity—it is an opportunity for the global hospitality industry to become more inclusive, innovative, and responsible. Destinations like Germany, Morocco, and Indonesia showcase how traditional cuisines can be adapted creatively for modern health needs.</a:t>
            </a:r>
          </a:p>
          <a:p>
            <a:r>
              <a:rPr lang="en-US" sz="2400" dirty="0"/>
              <a:t>By implementing thoughtful meal planning, staff training, and guest communication tools, tourism stakeholders can elevate the guest experience while ensuring safety. With rising dietary awareness, allergen-free tourism is not a niche offering but an essential component of high-quality service.</a:t>
            </a:r>
          </a:p>
          <a:p>
            <a:endParaRPr lang="en-US"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a:t>World Health Organization. (2021). </a:t>
            </a:r>
            <a:r>
              <a:rPr lang="en-US" i="1" dirty="0"/>
              <a:t>Healthy Diet</a:t>
            </a:r>
            <a:r>
              <a:rPr lang="en-US" dirty="0"/>
              <a:t>. </a:t>
            </a:r>
            <a:r>
              <a:rPr lang="en-US" dirty="0">
                <a:hlinkClick r:id="rId2"/>
              </a:rPr>
              <a:t>https://www.who.int/news-room/fact-sheets/detail/healthy-diet</a:t>
            </a:r>
            <a:endParaRPr lang="en-US" dirty="0"/>
          </a:p>
          <a:p>
            <a:pPr lvl="0"/>
            <a:r>
              <a:rPr lang="en-US" dirty="0"/>
              <a:t>European Academy of Allergy and Clinical Immunology (EAACI). (2020). </a:t>
            </a:r>
            <a:r>
              <a:rPr lang="en-US" i="1" dirty="0"/>
              <a:t>Food Allergy – A Growing Public Health Concern in Europe.</a:t>
            </a:r>
            <a:r>
              <a:rPr lang="en-US" dirty="0"/>
              <a:t> </a:t>
            </a:r>
            <a:r>
              <a:rPr lang="en-US" dirty="0">
                <a:hlinkClick r:id="rId3"/>
              </a:rPr>
              <a:t>https://www.eaaci.org</a:t>
            </a:r>
            <a:endParaRPr lang="en-US" dirty="0"/>
          </a:p>
          <a:p>
            <a:pPr lvl="0"/>
            <a:r>
              <a:rPr lang="en-US" dirty="0"/>
              <a:t>German </a:t>
            </a:r>
            <a:r>
              <a:rPr lang="en-US" dirty="0" err="1"/>
              <a:t>Coeliac</a:t>
            </a:r>
            <a:r>
              <a:rPr lang="en-US" dirty="0"/>
              <a:t> Society. (2022). </a:t>
            </a:r>
            <a:r>
              <a:rPr lang="en-US" i="1" dirty="0"/>
              <a:t>Cross-contamination in Catering</a:t>
            </a:r>
            <a:r>
              <a:rPr lang="en-US" dirty="0"/>
              <a:t>. </a:t>
            </a:r>
            <a:r>
              <a:rPr lang="en-US" dirty="0">
                <a:hlinkClick r:id="rId4"/>
              </a:rPr>
              <a:t>https://www.zoeliakie.de</a:t>
            </a:r>
            <a:endParaRPr lang="en-US" dirty="0"/>
          </a:p>
          <a:p>
            <a:pPr lvl="0"/>
            <a:r>
              <a:rPr lang="en-US" dirty="0"/>
              <a:t>Beyond by Geisel. (2024). </a:t>
            </a:r>
            <a:r>
              <a:rPr lang="en-US" i="1" dirty="0"/>
              <a:t>Dining Experience</a:t>
            </a:r>
            <a:r>
              <a:rPr lang="en-US" dirty="0"/>
              <a:t>. </a:t>
            </a:r>
            <a:r>
              <a:rPr lang="en-US" dirty="0">
                <a:hlinkClick r:id="rId5"/>
              </a:rPr>
              <a:t>https://www.geisel-privathotels.de</a:t>
            </a:r>
            <a:endParaRPr lang="en-US" dirty="0"/>
          </a:p>
          <a:p>
            <a:pPr lvl="0"/>
            <a:r>
              <a:rPr lang="en-US" dirty="0" err="1"/>
              <a:t>Alila</a:t>
            </a:r>
            <a:r>
              <a:rPr lang="en-US" dirty="0"/>
              <a:t> Villas </a:t>
            </a:r>
            <a:r>
              <a:rPr lang="en-US" dirty="0" err="1"/>
              <a:t>Uluwatu</a:t>
            </a:r>
            <a:r>
              <a:rPr lang="en-US" dirty="0"/>
              <a:t>. (2024). </a:t>
            </a:r>
            <a:r>
              <a:rPr lang="en-US" i="1" dirty="0"/>
              <a:t>Sustainability and Wellness</a:t>
            </a:r>
            <a:r>
              <a:rPr lang="en-US" dirty="0"/>
              <a:t>. </a:t>
            </a:r>
            <a:r>
              <a:rPr lang="en-US" dirty="0">
                <a:hlinkClick r:id="rId6"/>
              </a:rPr>
              <a:t>https://www.alilahotels.com</a:t>
            </a:r>
            <a:endParaRPr lang="en-US" dirty="0"/>
          </a:p>
          <a:p>
            <a:pPr lvl="0"/>
            <a:r>
              <a:rPr lang="en-US" dirty="0"/>
              <a:t>Kasbah </a:t>
            </a:r>
            <a:r>
              <a:rPr lang="en-US" dirty="0" err="1"/>
              <a:t>Tamadot</a:t>
            </a:r>
            <a:r>
              <a:rPr lang="en-US" dirty="0"/>
              <a:t>. (2024). </a:t>
            </a:r>
            <a:r>
              <a:rPr lang="en-US" i="1" dirty="0"/>
              <a:t>Virgin Limited Edition Properties</a:t>
            </a:r>
            <a:r>
              <a:rPr lang="en-US" dirty="0"/>
              <a:t>. </a:t>
            </a:r>
            <a:r>
              <a:rPr lang="en-US" dirty="0">
                <a:hlinkClick r:id="rId7"/>
              </a:rPr>
              <a:t>https://www.virginlimitededition.com</a:t>
            </a:r>
            <a:endParaRPr lang="en-US" dirty="0"/>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2714620"/>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TotalTime>
  <Words>2290</Words>
  <Application>Microsoft Office PowerPoint</Application>
  <PresentationFormat>On-screen Show (4:3)</PresentationFormat>
  <Paragraphs>121</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Allergen-Free Tourism Cuisine Destinations: Germany, Morocco, Indonesia</vt:lpstr>
      <vt:lpstr>INDEX</vt:lpstr>
      <vt:lpstr>Introduction</vt:lpstr>
      <vt:lpstr>Importance of Allergen-Free Meal Planning</vt:lpstr>
      <vt:lpstr>Slide 5</vt:lpstr>
      <vt:lpstr>Destination 1 — Germany Meal Plan (Vegan, Gluten-Free, Diabetic-Friendly)</vt:lpstr>
      <vt:lpstr>Germany — Challenges and Sourcing</vt:lpstr>
      <vt:lpstr>Destination 2 — Morocco Meal Plan (Vegan, Gluten-Free, Diabetic-Friendly)</vt:lpstr>
      <vt:lpstr>Morocco — Challenges and Sourcing</vt:lpstr>
      <vt:lpstr>Destination 3 — Indonesia</vt:lpstr>
      <vt:lpstr>Indonesia — Challenges and Sourcing</vt:lpstr>
      <vt:lpstr>Hospitality Partner Guidelines</vt:lpstr>
      <vt:lpstr>Communication Templates</vt:lpstr>
      <vt:lpstr>WHO Dietary Guidelines </vt:lpstr>
      <vt:lpstr>Real-World Examples</vt:lpstr>
      <vt:lpstr>Conclusion</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Allergen-Free Tourism Cuisine Destinations: Germany, Morocco, Indonesia</dc:title>
  <dc:creator>ANCHALIKA</dc:creator>
  <cp:lastModifiedBy>ANCHALIKA</cp:lastModifiedBy>
  <cp:revision>2</cp:revision>
  <dcterms:created xsi:type="dcterms:W3CDTF">2025-04-30T20:28:05Z</dcterms:created>
  <dcterms:modified xsi:type="dcterms:W3CDTF">2025-05-03T14:24:19Z</dcterms:modified>
</cp:coreProperties>
</file>