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09669582.2020.1758708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08/ER-11-2020-0510" TargetMode="External"/><Relationship Id="rId5" Type="http://schemas.openxmlformats.org/officeDocument/2006/relationships/hyperlink" Target="https://www.unwto.org/tourism-data" TargetMode="External"/><Relationship Id="rId4" Type="http://schemas.openxmlformats.org/officeDocument/2006/relationships/hyperlink" Target="https://doi.org/10.1080/19368623.2020.17882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08031"/>
            <a:ext cx="7772400" cy="189242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Cultural Culinary Retreats in Colombia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Student Name: Champion</a:t>
            </a:r>
            <a:endParaRPr lang="en-US" dirty="0" smtClean="0"/>
          </a:p>
          <a:p>
            <a:r>
              <a:rPr lang="nl-NL" dirty="0" smtClean="0"/>
              <a:t>Submission Id</a:t>
            </a:r>
            <a:r>
              <a:rPr lang="nl-NL" smtClean="0"/>
              <a:t>: </a:t>
            </a:r>
            <a:r>
              <a:rPr lang="nl-NL" smtClean="0"/>
              <a:t>DE240077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COVID-19’s Impact on Colombian Culinary Tourism</a:t>
            </a:r>
          </a:p>
          <a:p>
            <a:pPr lvl="0"/>
            <a:r>
              <a:rPr lang="en-US" dirty="0" smtClean="0"/>
              <a:t>Workforce and Skills Displacement</a:t>
            </a:r>
          </a:p>
          <a:p>
            <a:pPr lvl="0"/>
            <a:r>
              <a:rPr lang="en-US" dirty="0" smtClean="0"/>
              <a:t>Talent Rebuilding Objectives</a:t>
            </a:r>
          </a:p>
          <a:p>
            <a:pPr lvl="0"/>
            <a:r>
              <a:rPr lang="en-US" dirty="0" smtClean="0"/>
              <a:t>Gig Talent and Specialist Chef Engagement</a:t>
            </a:r>
          </a:p>
          <a:p>
            <a:pPr lvl="0"/>
            <a:r>
              <a:rPr lang="en-US" dirty="0" smtClean="0"/>
              <a:t>Hybrid Role Development in Culinary Retreats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Skills Transfer Platforms</a:t>
            </a:r>
          </a:p>
          <a:p>
            <a:pPr lvl="0"/>
            <a:r>
              <a:rPr lang="en-US" dirty="0" smtClean="0"/>
              <a:t>Social Media Recruitment Sample Posts</a:t>
            </a:r>
          </a:p>
          <a:p>
            <a:pPr lvl="0"/>
            <a:r>
              <a:rPr lang="en-US" dirty="0" smtClean="0"/>
              <a:t>EVP (Employee Value Proposition) Redesign</a:t>
            </a:r>
          </a:p>
          <a:p>
            <a:pPr lvl="0"/>
            <a:r>
              <a:rPr lang="en-US" dirty="0" smtClean="0"/>
              <a:t>AI-Powered Feedback and Scheduling Systems</a:t>
            </a:r>
          </a:p>
          <a:p>
            <a:pPr lvl="0"/>
            <a:r>
              <a:rPr lang="en-US" dirty="0" smtClean="0"/>
              <a:t>Disaster Resilience and Operational Continuity Planning</a:t>
            </a:r>
          </a:p>
          <a:p>
            <a:pPr lvl="0"/>
            <a:r>
              <a:rPr lang="en-US" dirty="0" smtClean="0"/>
              <a:t>Employee Wellness, Nutrition, and Lifestyle Benefits</a:t>
            </a:r>
          </a:p>
          <a:p>
            <a:pPr lvl="0"/>
            <a:r>
              <a:rPr lang="en-US" dirty="0" smtClean="0"/>
              <a:t>Multi-Skilling and Cultural Storytelling Training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Cultural culinary retreats in Colombia — known for immersive food, farm-to-table workshops, and native cuisine tours — were severely impacted by COVID-19. This assignment proposes a future-ready talent rebuilding strategy for boutique culinary lodges, integrating gig-based specialists, hybrid hospitality roles, AI-driven HR systems, and employee wellness programs for operational resilience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COVID-19’s Impact on Colombian Culinary Tourism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	Tourism to Colombia dropped by 78% in 2020 (UNWTO, 2021). Culinary retreats faced: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Chef redundancies and loss of artisan food specialists.</a:t>
            </a:r>
          </a:p>
          <a:p>
            <a:pPr lvl="0"/>
            <a:r>
              <a:rPr lang="en-US" dirty="0" smtClean="0"/>
              <a:t>New demand for socially distanced, outdoor, or virtual cooking classes.</a:t>
            </a:r>
          </a:p>
          <a:p>
            <a:pPr lvl="0"/>
            <a:r>
              <a:rPr lang="en-US" dirty="0" smtClean="0"/>
              <a:t>A shift toward health and immunity-boosting wellness retreats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Workforce and Skills Displacement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b="1" dirty="0" smtClean="0"/>
              <a:t>Challenges:</a:t>
            </a:r>
            <a:endParaRPr lang="en-US" dirty="0" smtClean="0"/>
          </a:p>
          <a:p>
            <a:pPr lvl="0"/>
            <a:r>
              <a:rPr lang="en-US" dirty="0" smtClean="0"/>
              <a:t>Lack of trained culinary hosts and virtual chefs.</a:t>
            </a:r>
          </a:p>
          <a:p>
            <a:pPr lvl="0"/>
            <a:r>
              <a:rPr lang="en-US" dirty="0" smtClean="0"/>
              <a:t>Need for bilingual, digital-friendly service teams.</a:t>
            </a:r>
          </a:p>
          <a:p>
            <a:pPr lvl="0"/>
            <a:r>
              <a:rPr lang="en-US" dirty="0" smtClean="0"/>
              <a:t>Reduced guest interaction skills due to isolation.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Engage gig workers for specialty classes.</a:t>
            </a:r>
          </a:p>
          <a:p>
            <a:pPr lvl="0"/>
            <a:r>
              <a:rPr lang="en-US" dirty="0" err="1" smtClean="0"/>
              <a:t>Upskill</a:t>
            </a:r>
            <a:r>
              <a:rPr lang="en-US" dirty="0" smtClean="0"/>
              <a:t> staff in digital guest services and wellness dining.</a:t>
            </a:r>
          </a:p>
          <a:p>
            <a:pPr lvl="0"/>
            <a:r>
              <a:rPr lang="en-US" dirty="0" smtClean="0"/>
              <a:t>Deploy AI for workforce management (Yong et al., 2021).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Talent Rebuilding 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Goals:</a:t>
            </a:r>
            <a:endParaRPr lang="en-US" dirty="0" smtClean="0"/>
          </a:p>
          <a:p>
            <a:pPr lvl="0"/>
            <a:r>
              <a:rPr lang="en-US" dirty="0" smtClean="0"/>
              <a:t>Employ 55% of operational staff via gig and hybrid contracts by 2025.</a:t>
            </a:r>
          </a:p>
          <a:p>
            <a:pPr lvl="0"/>
            <a:r>
              <a:rPr lang="en-US" dirty="0" smtClean="0"/>
              <a:t>Implement AI-backed performance dashboards.</a:t>
            </a:r>
          </a:p>
          <a:p>
            <a:pPr lvl="0"/>
            <a:r>
              <a:rPr lang="en-US" dirty="0" smtClean="0"/>
              <a:t>Introduce online culinary skills and local food heritage training.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Better service flexibility.</a:t>
            </a:r>
          </a:p>
          <a:p>
            <a:pPr lvl="0"/>
            <a:r>
              <a:rPr lang="en-US" dirty="0" smtClean="0"/>
              <a:t>Stronger guest engagement.</a:t>
            </a:r>
          </a:p>
          <a:p>
            <a:pPr lvl="0"/>
            <a:r>
              <a:rPr lang="en-US" dirty="0" smtClean="0"/>
              <a:t>Improved employee satisfaction.</a:t>
            </a:r>
          </a:p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Talent and Specialist Chef Engagement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Roles:</a:t>
            </a:r>
            <a:endParaRPr lang="en-US" dirty="0" smtClean="0"/>
          </a:p>
          <a:p>
            <a:pPr lvl="0"/>
            <a:r>
              <a:rPr lang="en-US" dirty="0" smtClean="0"/>
              <a:t>Artisan bread makers, native cuisine experts.</a:t>
            </a:r>
          </a:p>
          <a:p>
            <a:pPr lvl="0"/>
            <a:r>
              <a:rPr lang="en-US" dirty="0" smtClean="0"/>
              <a:t>Virtual fermentation workshop hosts.</a:t>
            </a:r>
          </a:p>
          <a:p>
            <a:pPr lvl="0"/>
            <a:r>
              <a:rPr lang="en-US" dirty="0" smtClean="0"/>
              <a:t>Freelance wellness nutritionists.</a:t>
            </a:r>
          </a:p>
          <a:p>
            <a:endParaRPr lang="en-US" b="1" dirty="0" smtClean="0"/>
          </a:p>
          <a:p>
            <a:r>
              <a:rPr lang="en-US" b="1" dirty="0" smtClean="0"/>
              <a:t>Platforms:</a:t>
            </a:r>
            <a:endParaRPr lang="en-US" dirty="0" smtClean="0"/>
          </a:p>
          <a:p>
            <a:pPr lvl="0"/>
            <a:r>
              <a:rPr lang="en-US" dirty="0" smtClean="0"/>
              <a:t>Freelancer, </a:t>
            </a:r>
            <a:r>
              <a:rPr lang="en-US" dirty="0" err="1" smtClean="0"/>
              <a:t>Workana</a:t>
            </a:r>
            <a:r>
              <a:rPr lang="en-US" dirty="0" smtClean="0"/>
              <a:t>, culinary collectives.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Richer service diversity.</a:t>
            </a:r>
          </a:p>
          <a:p>
            <a:pPr lvl="0"/>
            <a:r>
              <a:rPr lang="en-US" dirty="0" smtClean="0"/>
              <a:t>Lower fixed costs.</a:t>
            </a:r>
          </a:p>
          <a:p>
            <a:pPr lvl="0"/>
            <a:r>
              <a:rPr lang="en-US" dirty="0" smtClean="0"/>
              <a:t>Flexible seasonal scaling (Baum et al., 2020).</a:t>
            </a:r>
          </a:p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Role Development in Culinary Retreats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Sample Roles:</a:t>
            </a:r>
            <a:endParaRPr lang="en-US" dirty="0" smtClean="0"/>
          </a:p>
          <a:p>
            <a:pPr lvl="0"/>
            <a:r>
              <a:rPr lang="en-US" dirty="0" smtClean="0"/>
              <a:t>On-site Chef &amp; Virtual Class Host.</a:t>
            </a:r>
          </a:p>
          <a:p>
            <a:pPr lvl="0"/>
            <a:r>
              <a:rPr lang="en-US" dirty="0" smtClean="0"/>
              <a:t>Farm-to-Table Event Planner &amp; Social Media Content Creator.</a:t>
            </a:r>
          </a:p>
          <a:p>
            <a:pPr lvl="0"/>
            <a:r>
              <a:rPr lang="en-US" dirty="0" smtClean="0"/>
              <a:t>Guest Relations &amp; Online Workshop Coordinator.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Increased operational agility.</a:t>
            </a:r>
          </a:p>
          <a:p>
            <a:pPr lvl="0"/>
            <a:r>
              <a:rPr lang="en-US" dirty="0" smtClean="0"/>
              <a:t>Pandemic-resilient staffing.</a:t>
            </a:r>
          </a:p>
          <a:p>
            <a:pPr lvl="0"/>
            <a:r>
              <a:rPr lang="en-US" dirty="0" smtClean="0"/>
              <a:t>Enhanced guest experience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Skills Transfer Platforms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Features:</a:t>
            </a:r>
            <a:endParaRPr lang="en-US" dirty="0" smtClean="0"/>
          </a:p>
          <a:p>
            <a:pPr lvl="0"/>
            <a:r>
              <a:rPr lang="en-US" dirty="0" smtClean="0"/>
              <a:t>3D kitchen walkthroughs.</a:t>
            </a:r>
          </a:p>
          <a:p>
            <a:pPr lvl="0"/>
            <a:r>
              <a:rPr lang="en-US" dirty="0" smtClean="0"/>
              <a:t>E-learning modules on local food culture.</a:t>
            </a:r>
          </a:p>
          <a:p>
            <a:pPr lvl="0"/>
            <a:r>
              <a:rPr lang="en-US" dirty="0" smtClean="0"/>
              <a:t>AI-supported FAQs for operational queries.</a:t>
            </a:r>
          </a:p>
          <a:p>
            <a:endParaRPr lang="en-US" b="1" dirty="0" smtClean="0"/>
          </a:p>
          <a:p>
            <a:r>
              <a:rPr lang="en-US" b="1" dirty="0" smtClean="0"/>
              <a:t>Results:</a:t>
            </a:r>
            <a:endParaRPr lang="en-US" dirty="0" smtClean="0"/>
          </a:p>
          <a:p>
            <a:pPr lvl="0"/>
            <a:r>
              <a:rPr lang="en-US" dirty="0" smtClean="0"/>
              <a:t>Faster staff training.</a:t>
            </a:r>
          </a:p>
          <a:p>
            <a:pPr lvl="0"/>
            <a:r>
              <a:rPr lang="en-US" dirty="0" smtClean="0"/>
              <a:t>Consistent guest service delivery.</a:t>
            </a:r>
          </a:p>
          <a:p>
            <a:pPr lvl="0"/>
            <a:r>
              <a:rPr lang="en-US" dirty="0" smtClean="0"/>
              <a:t>Better staff engagement.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Social Media Recruitment Sample Posts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“Calling chefs, bakers, and wellness foodies! Join our boutique culinary lodge in Colombia — flexible gigs, immersive food experiences, and virtual hosting roles available! #</a:t>
            </a:r>
            <a:r>
              <a:rPr lang="en-US" dirty="0" err="1" smtClean="0"/>
              <a:t>ColombiaJobs</a:t>
            </a:r>
            <a:r>
              <a:rPr lang="en-US" dirty="0" smtClean="0"/>
              <a:t> #</a:t>
            </a:r>
            <a:r>
              <a:rPr lang="en-US" dirty="0" err="1" smtClean="0"/>
              <a:t>CulinaryWork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“Dream gig for chefs &amp; wellness nutritionists — flexible contracts, farm-to-table retreats, and online cooking classes in Colombia. DM us now #</a:t>
            </a:r>
            <a:r>
              <a:rPr lang="en-US" dirty="0" err="1" smtClean="0"/>
              <a:t>GigJobs</a:t>
            </a:r>
            <a:r>
              <a:rPr lang="en-US" dirty="0" smtClean="0"/>
              <a:t> #</a:t>
            </a:r>
            <a:r>
              <a:rPr lang="en-US" dirty="0" err="1" smtClean="0"/>
              <a:t>TourismCareers</a:t>
            </a:r>
            <a:r>
              <a:rPr lang="en-US" dirty="0" smtClean="0"/>
              <a:t>”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Redesign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 “Cook in the heart of Colombia.”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“Create culinary wellness experiences. At our retreats, enjoy:</a:t>
            </a:r>
          </a:p>
          <a:p>
            <a:pPr lvl="0"/>
            <a:r>
              <a:rPr lang="en-US" dirty="0" smtClean="0"/>
              <a:t>Hybrid, gig-friendly roles.</a:t>
            </a:r>
          </a:p>
          <a:p>
            <a:pPr lvl="0"/>
            <a:r>
              <a:rPr lang="en-US" dirty="0" smtClean="0"/>
              <a:t>AI-supported growth paths.</a:t>
            </a:r>
          </a:p>
          <a:p>
            <a:pPr lvl="0"/>
            <a:r>
              <a:rPr lang="en-US" dirty="0" smtClean="0"/>
              <a:t>Access to chef residencies and wellness stipends.</a:t>
            </a:r>
          </a:p>
          <a:p>
            <a:pPr lvl="0"/>
            <a:r>
              <a:rPr lang="en-US" dirty="0" smtClean="0"/>
              <a:t>A vibrant food heritage community.”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Appeals to digital nomads, freelancers, and artisan cooks (Baum et al., 2020).</a:t>
            </a:r>
          </a:p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AI-Powered Feedback and Scheduling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Recommended Tools: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</a:t>
            </a:r>
          </a:p>
          <a:p>
            <a:pPr lvl="0"/>
            <a:r>
              <a:rPr lang="en-US" dirty="0" smtClean="0"/>
              <a:t>AI-based </a:t>
            </a:r>
            <a:r>
              <a:rPr lang="en-US" dirty="0" err="1" smtClean="0"/>
              <a:t>CulinaryHR</a:t>
            </a:r>
            <a:endParaRPr lang="en-US" dirty="0" smtClean="0"/>
          </a:p>
          <a:p>
            <a:pPr lvl="0"/>
            <a:r>
              <a:rPr lang="en-US" dirty="0" smtClean="0"/>
              <a:t>Power BI for guest sentiment analytics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Track guest reviews and staff morale.</a:t>
            </a:r>
          </a:p>
          <a:p>
            <a:pPr lvl="0"/>
            <a:r>
              <a:rPr lang="en-US" dirty="0" smtClean="0"/>
              <a:t>AI-based scheduling during peak seasons.</a:t>
            </a:r>
          </a:p>
          <a:p>
            <a:pPr lvl="0"/>
            <a:r>
              <a:rPr lang="en-US" dirty="0" smtClean="0"/>
              <a:t>Monitor workshop participation (Yong et al., 2021).</a:t>
            </a:r>
          </a:p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Disaster Resilience and Operational Continuity Planning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Plans:</a:t>
            </a:r>
            <a:endParaRPr lang="en-US" dirty="0" smtClean="0"/>
          </a:p>
          <a:p>
            <a:pPr lvl="0"/>
            <a:r>
              <a:rPr lang="en-US" dirty="0" smtClean="0"/>
              <a:t>Cloud-based bookings and HR systems.</a:t>
            </a:r>
          </a:p>
          <a:p>
            <a:pPr lvl="0"/>
            <a:r>
              <a:rPr lang="en-US" dirty="0" smtClean="0"/>
              <a:t>AI-based health safety forecasting.</a:t>
            </a:r>
          </a:p>
          <a:p>
            <a:pPr lvl="0"/>
            <a:r>
              <a:rPr lang="en-US" dirty="0" smtClean="0"/>
              <a:t>Cross-training for online class hosting and on-site workshops.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Maintains guest service in crises.</a:t>
            </a:r>
          </a:p>
          <a:p>
            <a:pPr lvl="0"/>
            <a:r>
              <a:rPr lang="en-US" dirty="0" smtClean="0"/>
              <a:t>Protects staff well-being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Employee Wellness, Nutrition, and Lifestyle Benefits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Initiatives:</a:t>
            </a:r>
            <a:endParaRPr lang="en-US" dirty="0" smtClean="0"/>
          </a:p>
          <a:p>
            <a:pPr lvl="0"/>
            <a:r>
              <a:rPr lang="en-US" dirty="0" smtClean="0"/>
              <a:t>Daily yoga and nutrition workshops.</a:t>
            </a:r>
          </a:p>
          <a:p>
            <a:pPr lvl="0"/>
            <a:r>
              <a:rPr lang="en-US" dirty="0" smtClean="0"/>
              <a:t>Complimentary farm-fresh meals.</a:t>
            </a:r>
          </a:p>
          <a:p>
            <a:pPr lvl="0"/>
            <a:r>
              <a:rPr lang="en-US" dirty="0" smtClean="0"/>
              <a:t>Wellness stipends and </a:t>
            </a:r>
            <a:r>
              <a:rPr lang="en-US" dirty="0" err="1" smtClean="0"/>
              <a:t>telehealth</a:t>
            </a:r>
            <a:r>
              <a:rPr lang="en-US" dirty="0" smtClean="0"/>
              <a:t> support.</a:t>
            </a:r>
          </a:p>
          <a:p>
            <a:pPr lvl="0"/>
            <a:r>
              <a:rPr lang="en-US" dirty="0" smtClean="0"/>
              <a:t>Flexible scheduling.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Higher job satisfaction.</a:t>
            </a:r>
          </a:p>
          <a:p>
            <a:pPr lvl="0"/>
            <a:r>
              <a:rPr lang="en-US" dirty="0" smtClean="0"/>
              <a:t>Lower turnover.</a:t>
            </a:r>
          </a:p>
          <a:p>
            <a:pPr lvl="0"/>
            <a:r>
              <a:rPr lang="en-US" dirty="0" smtClean="0"/>
              <a:t>Enhanced staff advocacy.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Colombia’s boutique culinary retreats can thrive by integrating gig specialists, hybrid roles, AI-backed management, and wellness-centered EVP strategies. These innovations will enhance operational resilience, guest satisfaction, and culinary tourism recovery post-pandemic.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 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 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 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 </a:t>
            </a:r>
            <a:r>
              <a:rPr lang="en-US" u="sng" dirty="0" smtClean="0">
                <a:hlinkClick r:id="rId3"/>
              </a:rPr>
              <a:t>https://doi.org/10.1080/09669582.2020.1758708</a:t>
            </a:r>
            <a:endParaRPr lang="en-US" dirty="0" smtClean="0"/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 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 </a:t>
            </a:r>
            <a:r>
              <a:rPr lang="en-US" u="sng" dirty="0" smtClean="0">
                <a:hlinkClick r:id="rId4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 </a:t>
            </a:r>
            <a:r>
              <a:rPr lang="en-US" i="1" dirty="0" smtClean="0"/>
              <a:t>Tourism and COVID-19: Colombia tourism recovery data 2021</a:t>
            </a:r>
            <a:r>
              <a:rPr lang="en-US" dirty="0" smtClean="0"/>
              <a:t>. United Nations World Tourism Organization. </a:t>
            </a:r>
            <a:r>
              <a:rPr lang="en-US" u="sng" dirty="0" smtClean="0">
                <a:hlinkClick r:id="rId5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 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 </a:t>
            </a:r>
            <a:r>
              <a:rPr lang="en-US" u="sng" dirty="0" smtClean="0">
                <a:hlinkClick r:id="rId6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833</Words>
  <Application>Microsoft Macintosh PowerPoint</Application>
  <PresentationFormat>On-screen Show (4:3)</PresentationFormat>
  <Paragraphs>133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Cultural Culinary Retreats in Colombia</vt:lpstr>
      <vt:lpstr>Index</vt:lpstr>
      <vt:lpstr>Introduction</vt:lpstr>
      <vt:lpstr>COVID-19’s Impact on Colombian Culinary Tourism</vt:lpstr>
      <vt:lpstr>Workforce and Skills Displacement</vt:lpstr>
      <vt:lpstr>Talent Rebuilding Objectives</vt:lpstr>
      <vt:lpstr>Gig Talent and Specialist Chef Engagement</vt:lpstr>
      <vt:lpstr>Hybrid Role Development in Culinary Retreats</vt:lpstr>
      <vt:lpstr>Digital Onboarding and Skills Transfer Platforms</vt:lpstr>
      <vt:lpstr>Social Media Recruitment Sample Posts</vt:lpstr>
      <vt:lpstr>EVP (Employee Value Proposition) Redesign</vt:lpstr>
      <vt:lpstr>AI-Powered Feedback and Scheduling Systems</vt:lpstr>
      <vt:lpstr>Disaster Resilience and Operational Continuity Planning</vt:lpstr>
      <vt:lpstr>Employee Wellness, Nutrition, and Lifestyle Benefits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4: Culturally Diverse Plant-Based Menus for International Tourists</dc:title>
  <dc:subject/>
  <dc:creator/>
  <cp:keywords/>
  <dc:description>generated using python-pptx</dc:description>
  <cp:lastModifiedBy>ANCHALIKA</cp:lastModifiedBy>
  <cp:revision>10</cp:revision>
  <dcterms:created xsi:type="dcterms:W3CDTF">2013-01-27T09:14:16Z</dcterms:created>
  <dcterms:modified xsi:type="dcterms:W3CDTF">2025-09-09T04:02:11Z</dcterms:modified>
  <cp:category/>
</cp:coreProperties>
</file>