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Enhancing Service in a Luxury Hotel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Student Name: </a:t>
            </a:r>
            <a:r>
              <a:rPr lang="en-US" b="1" dirty="0" err="1" smtClean="0"/>
              <a:t>Anjali</a:t>
            </a:r>
            <a:r>
              <a:rPr lang="en-US" b="1" dirty="0" smtClean="0"/>
              <a:t> </a:t>
            </a:r>
            <a:r>
              <a:rPr lang="en-US" b="1" dirty="0" err="1" smtClean="0"/>
              <a:t>Anjali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Student ID: DE240003</a:t>
            </a:r>
            <a:r>
              <a:rPr lang="en-US" b="1" smtClean="0"/>
              <a:t/>
            </a:r>
            <a:br>
              <a:rPr lang="en-US" b="1" smtClean="0"/>
            </a:br>
            <a:r>
              <a:rPr lang="en-US" b="1" dirty="0" smtClean="0"/>
              <a:t> </a:t>
            </a:r>
          </a:p>
          <a:p>
            <a:r>
              <a:rPr lang="en-US" b="1" dirty="0" smtClean="0"/>
              <a:t>Submission date: 04.04.2025</a:t>
            </a:r>
            <a:endParaRPr lang="en-US" b="1" dirty="0"/>
          </a:p>
        </p:txBody>
      </p:sp>
      <p:pic>
        <p:nvPicPr>
          <p:cNvPr id="4" name="Imag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86116" y="214290"/>
            <a:ext cx="2391031" cy="182260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b="1" dirty="0" smtClean="0"/>
              <a:t>Overview of Customer Service in Luxury Hotels:</a:t>
            </a:r>
            <a:endParaRPr lang="en-US" dirty="0" smtClean="0"/>
          </a:p>
          <a:p>
            <a:pPr lvl="1"/>
            <a:r>
              <a:rPr lang="en-US" dirty="0" smtClean="0"/>
              <a:t>Customer service is a cornerstone of luxury hospitality, influencing guest satisfaction and loyalty.</a:t>
            </a:r>
          </a:p>
          <a:p>
            <a:pPr lvl="1"/>
            <a:r>
              <a:rPr lang="en-US" dirty="0" smtClean="0"/>
              <a:t>The luxury hotel sector is marked by high expectations, requiring not only professionalism but also cultural sensitivity and seamless service.</a:t>
            </a:r>
          </a:p>
          <a:p>
            <a:pPr lvl="1"/>
            <a:r>
              <a:rPr lang="en-US" dirty="0" smtClean="0"/>
              <a:t>This training module aims to equip hotel staff with the necessary skills to handle diverse customer needs and deliver service excellence.</a:t>
            </a:r>
          </a:p>
          <a:p>
            <a:pPr lvl="1"/>
            <a:endParaRPr lang="en-US" dirty="0" smtClean="0"/>
          </a:p>
          <a:p>
            <a:pPr>
              <a:buNone/>
            </a:pPr>
            <a:r>
              <a:rPr lang="en-US" b="1" dirty="0" smtClean="0"/>
              <a:t>Key Focus Areas:</a:t>
            </a:r>
            <a:endParaRPr lang="en-US" dirty="0" smtClean="0"/>
          </a:p>
          <a:p>
            <a:pPr lvl="1"/>
            <a:r>
              <a:rPr lang="en-US" dirty="0" smtClean="0"/>
              <a:t>Personalization</a:t>
            </a:r>
          </a:p>
          <a:p>
            <a:pPr lvl="1"/>
            <a:r>
              <a:rPr lang="en-US" dirty="0" smtClean="0"/>
              <a:t>Handling common guest interactions</a:t>
            </a:r>
          </a:p>
          <a:p>
            <a:pPr lvl="1"/>
            <a:r>
              <a:rPr lang="en-US" dirty="0" smtClean="0"/>
              <a:t>Addressing complaints effectively</a:t>
            </a:r>
          </a:p>
          <a:p>
            <a:pPr lvl="1"/>
            <a:r>
              <a:rPr lang="en-US" dirty="0" smtClean="0"/>
              <a:t>Cultural sensitivity and adaptation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Understanding Customer Expectations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42926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b="1" dirty="0" smtClean="0"/>
              <a:t>First Impressions Matter:</a:t>
            </a:r>
            <a:endParaRPr lang="en-US" dirty="0" smtClean="0"/>
          </a:p>
          <a:p>
            <a:pPr lvl="1"/>
            <a:r>
              <a:rPr lang="en-US" dirty="0" smtClean="0"/>
              <a:t>The moment a guest arrives at a luxury hotel, they form an impression of the quality of service. A welcoming atmosphere and professional demeanor set the tone for their entire stay.</a:t>
            </a:r>
          </a:p>
          <a:p>
            <a:pPr lvl="1"/>
            <a:r>
              <a:rPr lang="en-US" dirty="0" smtClean="0"/>
              <a:t>Front desk and concierge staff play a crucial role in shaping these first impressions.</a:t>
            </a:r>
          </a:p>
          <a:p>
            <a:pPr lvl="1"/>
            <a:endParaRPr lang="en-US" dirty="0" smtClean="0"/>
          </a:p>
          <a:p>
            <a:pPr>
              <a:buNone/>
            </a:pPr>
            <a:r>
              <a:rPr lang="en-US" b="1" dirty="0" smtClean="0"/>
              <a:t>Assessing Guest Needs:</a:t>
            </a:r>
            <a:endParaRPr lang="en-US" dirty="0" smtClean="0"/>
          </a:p>
          <a:p>
            <a:pPr lvl="1"/>
            <a:r>
              <a:rPr lang="en-US" dirty="0" smtClean="0"/>
              <a:t>Hotel staff should be trained to quickly assess individual guest preferences and requirements (e.g., room temperature, pillow preferences, dietary needs).</a:t>
            </a:r>
          </a:p>
          <a:p>
            <a:pPr lvl="1"/>
            <a:r>
              <a:rPr lang="en-US" dirty="0" smtClean="0"/>
              <a:t>Personalization plays a key role in elevating the guest experience.</a:t>
            </a:r>
          </a:p>
          <a:p>
            <a:pPr lvl="1"/>
            <a:endParaRPr lang="en-US" dirty="0" smtClean="0"/>
          </a:p>
          <a:p>
            <a:pPr>
              <a:buNone/>
            </a:pPr>
            <a:r>
              <a:rPr lang="en-US" b="1" dirty="0" smtClean="0"/>
              <a:t>Tailoring Service:</a:t>
            </a:r>
            <a:endParaRPr lang="en-US" dirty="0" smtClean="0"/>
          </a:p>
          <a:p>
            <a:pPr lvl="1"/>
            <a:r>
              <a:rPr lang="en-US" dirty="0" smtClean="0"/>
              <a:t>Flexibility and responsiveness are critical in providing services that cater to the unique needs of each guest.</a:t>
            </a:r>
          </a:p>
          <a:p>
            <a:pPr lvl="1"/>
            <a:r>
              <a:rPr lang="en-US" dirty="0" smtClean="0"/>
              <a:t>The ability to adjust services according to guest feedback and preferences ensures satisfaction and enhances brand loyalty.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Handling Common Customer Interactions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 smtClean="0"/>
              <a:t>Efficient Check-in and Check-out Procedures:</a:t>
            </a:r>
            <a:endParaRPr lang="en-US" dirty="0" smtClean="0"/>
          </a:p>
          <a:p>
            <a:r>
              <a:rPr lang="en-US" dirty="0" smtClean="0"/>
              <a:t>Streamlined check-in/check-out procedures ensure guests feel valued and minimize delays.</a:t>
            </a:r>
          </a:p>
          <a:p>
            <a:r>
              <a:rPr lang="en-US" dirty="0" smtClean="0"/>
              <a:t>Staff should be prepared to quickly process arrivals, offer helpful information, and address any immediate needs (e.g., luggage assistance, welcome drinks).</a:t>
            </a:r>
          </a:p>
          <a:p>
            <a:endParaRPr lang="en-US" dirty="0" smtClean="0"/>
          </a:p>
          <a:p>
            <a:r>
              <a:rPr lang="en-US" b="1" dirty="0" smtClean="0"/>
              <a:t>Room Service Requests:</a:t>
            </a:r>
            <a:endParaRPr lang="en-US" dirty="0" smtClean="0"/>
          </a:p>
          <a:p>
            <a:r>
              <a:rPr lang="en-US" dirty="0" smtClean="0"/>
              <a:t>Professionalism and promptness are essential in fulfilling room service requests, ensuring that guests' needs are met efficiently and courteously.</a:t>
            </a:r>
          </a:p>
          <a:p>
            <a:r>
              <a:rPr lang="en-US" dirty="0" smtClean="0"/>
              <a:t>Ensuring a high standard of presentation and attention to detail enhances guest satisfaction.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/>
          <a:lstStyle/>
          <a:p>
            <a:pPr>
              <a:buNone/>
            </a:pPr>
            <a:r>
              <a:rPr lang="en-US" sz="2800" b="1" dirty="0" smtClean="0"/>
              <a:t>Concierge Services:</a:t>
            </a:r>
            <a:endParaRPr lang="en-US" sz="2800" dirty="0" smtClean="0"/>
          </a:p>
          <a:p>
            <a:r>
              <a:rPr lang="en-US" sz="2800" dirty="0" smtClean="0"/>
              <a:t>The concierge team should be well-versed in local attractions, dining options, travel logistics, and special event bookings.</a:t>
            </a:r>
          </a:p>
          <a:p>
            <a:r>
              <a:rPr lang="en-US" sz="2800" dirty="0" smtClean="0"/>
              <a:t>Offering personalized recommendations creates an exclusive experience for guests.</a:t>
            </a:r>
            <a:endParaRPr lang="en-US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Addressing Complaints Effectively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42926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b="1" dirty="0" smtClean="0"/>
              <a:t>Active Listening Techniques:</a:t>
            </a:r>
            <a:endParaRPr lang="en-US" dirty="0" smtClean="0"/>
          </a:p>
          <a:p>
            <a:pPr lvl="1"/>
            <a:r>
              <a:rPr lang="en-US" dirty="0" smtClean="0"/>
              <a:t>One of the most important aspects of handling complaints is listening actively to the guest's concerns without interrupting. This demonstrates empathy and assures guests that their feedback is valued.</a:t>
            </a:r>
          </a:p>
          <a:p>
            <a:pPr lvl="1"/>
            <a:r>
              <a:rPr lang="en-US" dirty="0" smtClean="0"/>
              <a:t>Paraphrasing what the guest has said can also ensure understanding and demonstrate attentiveness.</a:t>
            </a:r>
          </a:p>
          <a:p>
            <a:pPr lvl="1"/>
            <a:endParaRPr lang="en-US" dirty="0" smtClean="0"/>
          </a:p>
          <a:p>
            <a:pPr>
              <a:buNone/>
            </a:pPr>
            <a:r>
              <a:rPr lang="en-US" b="1" dirty="0" smtClean="0"/>
              <a:t>Offering Practical Solutions:</a:t>
            </a:r>
            <a:endParaRPr lang="en-US" dirty="0" smtClean="0"/>
          </a:p>
          <a:p>
            <a:pPr lvl="1"/>
            <a:r>
              <a:rPr lang="en-US" dirty="0" smtClean="0"/>
              <a:t>Staff should be trained to address issues promptly and professionally, offering solutions that align with the guest’s expectations.</a:t>
            </a:r>
          </a:p>
          <a:p>
            <a:pPr lvl="1"/>
            <a:r>
              <a:rPr lang="en-US" dirty="0" smtClean="0"/>
              <a:t>In some cases, offering complimentary services or compensation can turn a negative experience into a positive one.</a:t>
            </a:r>
          </a:p>
          <a:p>
            <a:pPr lvl="1"/>
            <a:endParaRPr lang="en-US" dirty="0" smtClean="0"/>
          </a:p>
          <a:p>
            <a:pPr>
              <a:buNone/>
            </a:pPr>
            <a:r>
              <a:rPr lang="en-US" b="1" dirty="0" smtClean="0"/>
              <a:t>De-escalating Conflicts:</a:t>
            </a:r>
            <a:endParaRPr lang="en-US" dirty="0" smtClean="0"/>
          </a:p>
          <a:p>
            <a:pPr lvl="1"/>
            <a:r>
              <a:rPr lang="en-US" dirty="0" smtClean="0"/>
              <a:t>Staff should be trained to remain calm, polite, and professional during conflicts. The goal is to defuse tension, reassure the guest, and work towards a solution.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Cultural Sensitivity in Hospitality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 smtClean="0"/>
              <a:t>Recognizing Cultural Differences:</a:t>
            </a:r>
            <a:endParaRPr lang="en-US" dirty="0" smtClean="0"/>
          </a:p>
          <a:p>
            <a:r>
              <a:rPr lang="en-US" dirty="0" smtClean="0"/>
              <a:t>Guests come from diverse backgrounds, and understanding their unique customs and preferences enhances the guest experience.</a:t>
            </a:r>
          </a:p>
          <a:p>
            <a:r>
              <a:rPr lang="en-US" dirty="0" smtClean="0"/>
              <a:t>Understanding cultural expectations (e.g., dining etiquette, appropriate greetings) can prevent misunderstandings and promote positive interactions.</a:t>
            </a:r>
          </a:p>
          <a:p>
            <a:endParaRPr lang="en-US" dirty="0" smtClean="0"/>
          </a:p>
          <a:p>
            <a:r>
              <a:rPr lang="en-US" b="1" dirty="0" smtClean="0"/>
              <a:t>Language and Etiquette:</a:t>
            </a:r>
            <a:endParaRPr lang="en-US" dirty="0" smtClean="0"/>
          </a:p>
          <a:p>
            <a:r>
              <a:rPr lang="en-US" dirty="0" smtClean="0"/>
              <a:t>Knowledge of basic phrases in different languages can go a long way in making international guests feel welcome.</a:t>
            </a:r>
          </a:p>
          <a:p>
            <a:r>
              <a:rPr lang="en-US" dirty="0" smtClean="0"/>
              <a:t>Training staff to use polite and culturally appropriate expressions can help in creating a respectful atmosphere.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/>
          <a:lstStyle/>
          <a:p>
            <a:pPr>
              <a:buNone/>
            </a:pPr>
            <a:r>
              <a:rPr lang="en-US" sz="2700" b="1" dirty="0" smtClean="0"/>
              <a:t>Adapting Communication Styles:</a:t>
            </a:r>
            <a:endParaRPr lang="en-US" sz="2700" dirty="0" smtClean="0"/>
          </a:p>
          <a:p>
            <a:pPr lvl="1"/>
            <a:r>
              <a:rPr lang="en-US" sz="2700" dirty="0" smtClean="0"/>
              <a:t>Communication varies across cultures. For example, some cultures prefer direct communication, while others may appreciate a more reserved approach.</a:t>
            </a:r>
          </a:p>
          <a:p>
            <a:pPr lvl="1"/>
            <a:r>
              <a:rPr lang="en-US" sz="2700" dirty="0" smtClean="0"/>
              <a:t>Understanding these differences can enhance rapport and contribute to a more personalized guest experience.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Engaging Guest Interactions with Politeness and Professionalism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b="1" dirty="0" smtClean="0"/>
              <a:t>Welcoming Guests with Warmth:</a:t>
            </a:r>
            <a:endParaRPr lang="en-US" dirty="0" smtClean="0"/>
          </a:p>
          <a:p>
            <a:pPr lvl="1"/>
            <a:r>
              <a:rPr lang="en-US" dirty="0" smtClean="0"/>
              <a:t>A sincere greeting sets the tone for the guest experience. Staff should be trained to greet guests by name whenever possible to personalize their arrival.</a:t>
            </a:r>
          </a:p>
          <a:p>
            <a:pPr lvl="1"/>
            <a:r>
              <a:rPr lang="en-US" dirty="0" smtClean="0"/>
              <a:t>Example: "Good afternoon, Mr. [Last Name], welcome to [Hotel Name]. We’re delighted to have you with us.“</a:t>
            </a:r>
          </a:p>
          <a:p>
            <a:pPr lvl="1"/>
            <a:endParaRPr lang="en-US" dirty="0" smtClean="0"/>
          </a:p>
          <a:p>
            <a:pPr>
              <a:buNone/>
            </a:pPr>
            <a:r>
              <a:rPr lang="en-US" b="1" dirty="0" smtClean="0"/>
              <a:t>Polite and Professional Responses:</a:t>
            </a:r>
            <a:endParaRPr lang="en-US" dirty="0" smtClean="0"/>
          </a:p>
          <a:p>
            <a:pPr lvl="1"/>
            <a:r>
              <a:rPr lang="en-US" dirty="0" smtClean="0"/>
              <a:t>Training staff to offer helpful and courteous responses ensures that guests feel valued throughout their stay.</a:t>
            </a:r>
          </a:p>
          <a:p>
            <a:pPr lvl="1"/>
            <a:r>
              <a:rPr lang="en-US" dirty="0" smtClean="0"/>
              <a:t>Example: "Thank you for bringing this to our attention, Mr. [Last Name]. I’ll make sure we resolve this issue right away.“</a:t>
            </a:r>
          </a:p>
          <a:p>
            <a:pPr lvl="1"/>
            <a:endParaRPr lang="en-US" dirty="0" smtClean="0"/>
          </a:p>
          <a:p>
            <a:pPr>
              <a:buNone/>
            </a:pPr>
            <a:r>
              <a:rPr lang="en-US" b="1" dirty="0" smtClean="0"/>
              <a:t>Expressing Gratitude:</a:t>
            </a:r>
            <a:endParaRPr lang="en-US" dirty="0" smtClean="0"/>
          </a:p>
          <a:p>
            <a:pPr lvl="1"/>
            <a:r>
              <a:rPr lang="en-US" dirty="0" smtClean="0"/>
              <a:t>Regular expressions of gratitude can go a long way in creating positive guest experiences and encouraging return visits.</a:t>
            </a:r>
          </a:p>
          <a:p>
            <a:pPr lvl="1"/>
            <a:r>
              <a:rPr lang="en-US" dirty="0" smtClean="0"/>
              <a:t>Example: "We sincerely appreciate your choice to stay with us, and we look forward to making your stay as comfortable as possible."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Handling Guest Complaints and Difficult Situations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b="1" dirty="0" smtClean="0"/>
              <a:t>Addressing Complaints with Empathy and Understanding:</a:t>
            </a:r>
            <a:endParaRPr lang="en-US" dirty="0" smtClean="0"/>
          </a:p>
          <a:p>
            <a:r>
              <a:rPr lang="en-US" dirty="0" smtClean="0"/>
              <a:t>Active listening remains essential in addressing guest complaints. Train staff to listen patiently, acknowledge the issue, and apologize if necessary.</a:t>
            </a:r>
          </a:p>
          <a:p>
            <a:r>
              <a:rPr lang="en-US" dirty="0" smtClean="0"/>
              <a:t>Example: "I understand how this situation must have been frustrating. Let’s see how we can make it right.“</a:t>
            </a:r>
          </a:p>
          <a:p>
            <a:endParaRPr lang="en-US" dirty="0" smtClean="0"/>
          </a:p>
          <a:p>
            <a:pPr>
              <a:buNone/>
            </a:pPr>
            <a:r>
              <a:rPr lang="en-US" b="1" dirty="0" smtClean="0"/>
              <a:t>Problem-Solving and Immediate Solutions:</a:t>
            </a:r>
            <a:endParaRPr lang="en-US" dirty="0" smtClean="0"/>
          </a:p>
          <a:p>
            <a:r>
              <a:rPr lang="en-US" dirty="0" smtClean="0"/>
              <a:t>Once the concern is understood, offering practical and immediate solutions ensures the guest feels heard and valued.</a:t>
            </a:r>
          </a:p>
          <a:p>
            <a:r>
              <a:rPr lang="en-US" dirty="0" smtClean="0"/>
              <a:t>Example: "I can arrange for a different room immediately or provide you with an alternative service to make up for the inconvenience.“</a:t>
            </a:r>
          </a:p>
          <a:p>
            <a:endParaRPr lang="en-US" dirty="0" smtClean="0"/>
          </a:p>
          <a:p>
            <a:pPr>
              <a:buNone/>
            </a:pPr>
            <a:r>
              <a:rPr lang="en-US" b="1" dirty="0" smtClean="0"/>
              <a:t>Remaining Calm and Professional Under Pressure:</a:t>
            </a:r>
            <a:endParaRPr lang="en-US" dirty="0" smtClean="0"/>
          </a:p>
          <a:p>
            <a:r>
              <a:rPr lang="en-US" dirty="0" smtClean="0"/>
              <a:t>Staff should be equipped to handle difficult situations with professionalism, maintaining composure even when faced with challenges.</a:t>
            </a:r>
          </a:p>
          <a:p>
            <a:r>
              <a:rPr lang="en-US" dirty="0" smtClean="0"/>
              <a:t>Example: "I sincerely apologize for the inconvenience you’ve experienced. I assure you, we’re doing everything we can to resolve it."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Personalization in Luxury Hotel Service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b="1" dirty="0" smtClean="0"/>
              <a:t>Tailoring Guest Experiences:</a:t>
            </a:r>
            <a:endParaRPr lang="en-US" dirty="0" smtClean="0"/>
          </a:p>
          <a:p>
            <a:r>
              <a:rPr lang="en-US" dirty="0" smtClean="0"/>
              <a:t>Personalization is one of the key pillars of luxury service. Guests expect a tailored experience that reflects their unique preferences.</a:t>
            </a:r>
          </a:p>
          <a:p>
            <a:r>
              <a:rPr lang="en-US" dirty="0" smtClean="0"/>
              <a:t>Staff should make an effort to note repeat guest preferences (e.g., room temperature, special requests) to ensure a more customized experience during future stays.</a:t>
            </a:r>
          </a:p>
          <a:p>
            <a:endParaRPr lang="en-US" dirty="0" smtClean="0"/>
          </a:p>
          <a:p>
            <a:pPr>
              <a:buNone/>
            </a:pPr>
            <a:r>
              <a:rPr lang="en-US" b="1" dirty="0" smtClean="0"/>
              <a:t>Remembering Key Details:</a:t>
            </a:r>
            <a:endParaRPr lang="en-US" dirty="0" smtClean="0"/>
          </a:p>
          <a:p>
            <a:r>
              <a:rPr lang="en-US" dirty="0" smtClean="0"/>
              <a:t>Small gestures, such as remembering a guest’s birthday or favorite drink, can create a lasting impression and enhance the overall experience.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Importance of Professionalism and Consistency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b="1" dirty="0" smtClean="0"/>
              <a:t>Maintaining High Standards Across All Departments:</a:t>
            </a:r>
            <a:endParaRPr lang="en-US" dirty="0" smtClean="0"/>
          </a:p>
          <a:p>
            <a:r>
              <a:rPr lang="en-US" dirty="0" smtClean="0"/>
              <a:t>Luxury hotels must ensure that all departments, from housekeeping to concierge, adhere to the same high service standards.</a:t>
            </a:r>
          </a:p>
          <a:p>
            <a:r>
              <a:rPr lang="en-US" dirty="0" smtClean="0"/>
              <a:t>Staff should be uniform in their approach, ensuring consistency in service and guest satisfaction.</a:t>
            </a:r>
          </a:p>
          <a:p>
            <a:endParaRPr lang="en-US" dirty="0" smtClean="0"/>
          </a:p>
          <a:p>
            <a:pPr>
              <a:buNone/>
            </a:pPr>
            <a:r>
              <a:rPr lang="en-US" b="1" dirty="0" smtClean="0"/>
              <a:t>Training and Reinforcement:</a:t>
            </a:r>
            <a:endParaRPr lang="en-US" dirty="0" smtClean="0"/>
          </a:p>
          <a:p>
            <a:r>
              <a:rPr lang="en-US" dirty="0" smtClean="0"/>
              <a:t>Continuous training ensures that staff stay updated on industry trends, guest expectations, and company standards.</a:t>
            </a:r>
          </a:p>
          <a:p>
            <a:r>
              <a:rPr lang="en-US" dirty="0" smtClean="0"/>
              <a:t>Regular workshops and feedback sessions can improve the staff’s ability to maintain professionalism even during high-pressure situations.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smtClean="0"/>
              <a:t>Key Takeaways:</a:t>
            </a:r>
            <a:endParaRPr lang="en-US" dirty="0" smtClean="0"/>
          </a:p>
          <a:p>
            <a:pPr lvl="1"/>
            <a:r>
              <a:rPr lang="en-US" dirty="0" smtClean="0"/>
              <a:t>Excellent customer service in luxury hotels requires a blend of professionalism, cultural sensitivity, and personalized service.</a:t>
            </a:r>
          </a:p>
          <a:p>
            <a:pPr lvl="1"/>
            <a:r>
              <a:rPr lang="en-US" dirty="0" smtClean="0"/>
              <a:t>Training programs should be regular and focus on communication, handling complaints, and enhancing cultural understanding.</a:t>
            </a:r>
          </a:p>
          <a:p>
            <a:pPr lvl="1"/>
            <a:r>
              <a:rPr lang="en-US" dirty="0" smtClean="0"/>
              <a:t>Providing exceptional guest experiences not only ensures satisfaction but also builds guest loyalty and brand reputation.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Jones, P., &amp; Haven, C. (2019). </a:t>
            </a:r>
            <a:r>
              <a:rPr lang="en-US" i="1" dirty="0" smtClean="0"/>
              <a:t>Hospitality management: A critical approach</a:t>
            </a:r>
            <a:r>
              <a:rPr lang="en-US" dirty="0" smtClean="0"/>
              <a:t>. </a:t>
            </a:r>
            <a:r>
              <a:rPr lang="en-US" dirty="0" err="1" smtClean="0"/>
              <a:t>Routledge</a:t>
            </a:r>
            <a:r>
              <a:rPr lang="en-US" dirty="0" smtClean="0"/>
              <a:t>.</a:t>
            </a:r>
          </a:p>
          <a:p>
            <a:r>
              <a:rPr lang="en-US" dirty="0" smtClean="0"/>
              <a:t>Lambert, D., &amp; </a:t>
            </a:r>
            <a:r>
              <a:rPr lang="en-US" dirty="0" err="1" smtClean="0"/>
              <a:t>Pahwa</a:t>
            </a:r>
            <a:r>
              <a:rPr lang="en-US" dirty="0" smtClean="0"/>
              <a:t>, S. (2020). </a:t>
            </a:r>
            <a:r>
              <a:rPr lang="en-US" i="1" dirty="0" smtClean="0"/>
              <a:t>Managing customer relationships in luxury hotels</a:t>
            </a:r>
            <a:r>
              <a:rPr lang="en-US" dirty="0" smtClean="0"/>
              <a:t>. International Journal of Hospitality &amp; Tourism Administration, 21(3), 248-267.</a:t>
            </a:r>
          </a:p>
          <a:p>
            <a:r>
              <a:rPr lang="en-US" dirty="0" smtClean="0"/>
              <a:t>Kessler, D. (2018). </a:t>
            </a:r>
            <a:r>
              <a:rPr lang="en-US" i="1" dirty="0" smtClean="0"/>
              <a:t>The art of luxury service: Hospitality excellence in a global world</a:t>
            </a:r>
            <a:r>
              <a:rPr lang="en-US" dirty="0" smtClean="0"/>
              <a:t>. Wiley.</a:t>
            </a:r>
          </a:p>
          <a:p>
            <a:r>
              <a:rPr lang="en-US" dirty="0" smtClean="0"/>
              <a:t>Morrison, A. M., &amp; </a:t>
            </a:r>
            <a:r>
              <a:rPr lang="en-US" dirty="0" err="1" smtClean="0"/>
              <a:t>O’Mahony</a:t>
            </a:r>
            <a:r>
              <a:rPr lang="en-US" dirty="0" smtClean="0"/>
              <a:t>, P. (2019). </a:t>
            </a:r>
            <a:r>
              <a:rPr lang="en-US" i="1" dirty="0" smtClean="0"/>
              <a:t>Tourism and hospitality marketing: A global perspective</a:t>
            </a:r>
            <a:r>
              <a:rPr lang="en-US" dirty="0" smtClean="0"/>
              <a:t>. </a:t>
            </a:r>
            <a:r>
              <a:rPr lang="en-US" dirty="0" err="1" smtClean="0"/>
              <a:t>Routledge</a:t>
            </a:r>
            <a:r>
              <a:rPr lang="en-US" dirty="0" smtClean="0"/>
              <a:t>.</a:t>
            </a:r>
          </a:p>
          <a:p>
            <a:r>
              <a:rPr lang="en-US" dirty="0" smtClean="0"/>
              <a:t>Salazar, N., &amp; Yang, L. (2021). </a:t>
            </a:r>
            <a:r>
              <a:rPr lang="en-US" i="1" dirty="0" smtClean="0"/>
              <a:t>Customer service in luxury hospitality</a:t>
            </a:r>
            <a:r>
              <a:rPr lang="en-US" dirty="0" smtClean="0"/>
              <a:t>. Cornell Hospitality Quarterly, 62(4), 263-277.</a:t>
            </a:r>
          </a:p>
          <a:p>
            <a:r>
              <a:rPr lang="en-US" dirty="0" err="1" smtClean="0"/>
              <a:t>Tannenbaum</a:t>
            </a:r>
            <a:r>
              <a:rPr lang="en-US" dirty="0" smtClean="0"/>
              <a:t>, R. (2017). </a:t>
            </a:r>
            <a:r>
              <a:rPr lang="en-US" i="1" dirty="0" smtClean="0"/>
              <a:t>Luxury hospitality and customer service: Trends and best practices</a:t>
            </a:r>
            <a:r>
              <a:rPr lang="en-US" dirty="0" smtClean="0"/>
              <a:t>. Journal of Hospitality Marketing &amp; Management, 26(5), 567-580.</a:t>
            </a:r>
          </a:p>
          <a:p>
            <a:r>
              <a:rPr lang="en-US" dirty="0" smtClean="0"/>
              <a:t>Wang, J., &amp; Hung, K. (2020). </a:t>
            </a:r>
            <a:r>
              <a:rPr lang="en-US" i="1" dirty="0" smtClean="0"/>
              <a:t>Cultural sensitivity and service excellence in tourism</a:t>
            </a:r>
            <a:r>
              <a:rPr lang="en-US" dirty="0" smtClean="0"/>
              <a:t>. Journal of Hospitality and Tourism Management, 44, 47-56.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643182"/>
            <a:ext cx="8229600" cy="1203348"/>
          </a:xfrm>
        </p:spPr>
        <p:txBody>
          <a:bodyPr/>
          <a:lstStyle/>
          <a:p>
            <a:r>
              <a:rPr lang="en-US" b="1" dirty="0" smtClean="0"/>
              <a:t>Thank-you</a:t>
            </a:r>
            <a:endParaRPr lang="en-US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1355</Words>
  <Application>Microsoft Office PowerPoint</Application>
  <PresentationFormat>On-screen Show (4:3)</PresentationFormat>
  <Paragraphs>112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Enhancing Service in a Luxury Hotel</vt:lpstr>
      <vt:lpstr>Introduction</vt:lpstr>
      <vt:lpstr>Understanding Customer Expectations</vt:lpstr>
      <vt:lpstr>Handling Common Customer Interactions</vt:lpstr>
      <vt:lpstr>Slide 5</vt:lpstr>
      <vt:lpstr>Addressing Complaints Effectively</vt:lpstr>
      <vt:lpstr>Cultural Sensitivity in Hospitality</vt:lpstr>
      <vt:lpstr>Slide 8</vt:lpstr>
      <vt:lpstr>Engaging Guest Interactions with Politeness and Professionalism</vt:lpstr>
      <vt:lpstr>Handling Guest Complaints and Difficult Situations</vt:lpstr>
      <vt:lpstr>Personalization in Luxury Hotel Service</vt:lpstr>
      <vt:lpstr>The Importance of Professionalism and Consistency</vt:lpstr>
      <vt:lpstr>Conclusion</vt:lpstr>
      <vt:lpstr>References</vt:lpstr>
      <vt:lpstr>Thank-you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ANCHALIKA</dc:creator>
  <cp:lastModifiedBy>ANCHALIKA</cp:lastModifiedBy>
  <cp:revision>9</cp:revision>
  <dcterms:created xsi:type="dcterms:W3CDTF">2025-04-02T22:58:39Z</dcterms:created>
  <dcterms:modified xsi:type="dcterms:W3CDTF">2025-04-03T00:38:54Z</dcterms:modified>
</cp:coreProperties>
</file>