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4" r:id="rId9"/>
    <p:sldId id="265" r:id="rId10"/>
    <p:sldId id="266" r:id="rId11"/>
    <p:sldId id="263"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5" d="100"/>
          <a:sy n="55" d="100"/>
        </p:scale>
        <p:origin x="-7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8B3FC8E-F536-4BF8-8271-FAA2A27CBEDA}" type="datetimeFigureOut">
              <a:rPr lang="en-US" smtClean="0"/>
              <a:pPr/>
              <a:t>7/16/2025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17E9B0-D49D-4C30-A749-67090EC3397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8B3FC8E-F536-4BF8-8271-FAA2A27CBEDA}" type="datetimeFigureOut">
              <a:rPr lang="en-US" smtClean="0"/>
              <a:pPr/>
              <a:t>7/16/2025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17E9B0-D49D-4C30-A749-67090EC3397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B3FC8E-F536-4BF8-8271-FAA2A27CBEDA}" type="datetimeFigureOut">
              <a:rPr lang="en-US" smtClean="0"/>
              <a:pPr/>
              <a:t>7/16/2025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17E9B0-D49D-4C30-A749-67090EC3397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8B3FC8E-F536-4BF8-8271-FAA2A27CBEDA}" type="datetimeFigureOut">
              <a:rPr lang="en-US" smtClean="0"/>
              <a:pPr/>
              <a:t>7/16/2025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17E9B0-D49D-4C30-A749-67090EC3397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8B3FC8E-F536-4BF8-8271-FAA2A27CBEDA}" type="datetimeFigureOut">
              <a:rPr lang="en-US" smtClean="0"/>
              <a:pPr/>
              <a:t>7/16/2025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17E9B0-D49D-4C30-A749-67090EC3397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8B3FC8E-F536-4BF8-8271-FAA2A27CBEDA}" type="datetimeFigureOut">
              <a:rPr lang="en-US" smtClean="0"/>
              <a:pPr/>
              <a:t>7/16/2025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17E9B0-D49D-4C30-A749-67090EC3397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B3FC8E-F536-4BF8-8271-FAA2A27CBEDA}" type="datetimeFigureOut">
              <a:rPr lang="en-US" smtClean="0"/>
              <a:pPr/>
              <a:t>7/16/2025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17E9B0-D49D-4C30-A749-67090EC3397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B3FC8E-F536-4BF8-8271-FAA2A27CBEDA}" type="datetimeFigureOut">
              <a:rPr lang="en-US" smtClean="0"/>
              <a:pPr/>
              <a:t>7/16/2025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17E9B0-D49D-4C30-A749-67090EC3397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B3FC8E-F536-4BF8-8271-FAA2A27CBEDA}" type="datetimeFigureOut">
              <a:rPr lang="en-US" smtClean="0"/>
              <a:pPr/>
              <a:t>7/16/2025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17E9B0-D49D-4C30-A749-67090EC3397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8B3FC8E-F536-4BF8-8271-FAA2A27CBEDA}" type="datetimeFigureOut">
              <a:rPr lang="en-US" smtClean="0"/>
              <a:pPr/>
              <a:t>7/16/2025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17E9B0-D49D-4C30-A749-67090EC3397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8B3FC8E-F536-4BF8-8271-FAA2A27CBEDA}" type="datetimeFigureOut">
              <a:rPr lang="en-US" smtClean="0"/>
              <a:pPr/>
              <a:t>7/16/2025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17E9B0-D49D-4C30-A749-67090EC3397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B3FC8E-F536-4BF8-8271-FAA2A27CBEDA}" type="datetimeFigureOut">
              <a:rPr lang="en-US" smtClean="0"/>
              <a:pPr/>
              <a:t>7/16/2025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17E9B0-D49D-4C30-A749-67090EC3397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596" y="2285992"/>
            <a:ext cx="8286808" cy="2214578"/>
          </a:xfrm>
        </p:spPr>
        <p:txBody>
          <a:bodyPr>
            <a:noAutofit/>
          </a:bodyPr>
          <a:lstStyle/>
          <a:p>
            <a:r>
              <a:rPr lang="en-US" sz="2600" b="1" dirty="0" smtClean="0"/>
              <a:t>Airline: United Airlines (UA948 San Francisco–London turned back mid‑flight)</a:t>
            </a:r>
            <a:br>
              <a:rPr lang="en-US" sz="2600" b="1" dirty="0" smtClean="0"/>
            </a:br>
            <a:r>
              <a:rPr lang="en-US" sz="2600" b="1" dirty="0" smtClean="0"/>
              <a:t/>
            </a:r>
            <a:br>
              <a:rPr lang="en-US" sz="2600" b="1" dirty="0" smtClean="0"/>
            </a:br>
            <a:r>
              <a:rPr lang="en-US" sz="2600" b="1" dirty="0" smtClean="0"/>
              <a:t>Hotel/Resort: A five-star Caribbean resort (booked via Virgin Atlantic Holidays, reported for filth and bugs)</a:t>
            </a:r>
            <a:br>
              <a:rPr lang="en-US" sz="2600" b="1" dirty="0" smtClean="0"/>
            </a:br>
            <a:endParaRPr lang="en-US" sz="2600" dirty="0"/>
          </a:p>
        </p:txBody>
      </p:sp>
      <p:sp>
        <p:nvSpPr>
          <p:cNvPr id="4" name="Title 1"/>
          <p:cNvSpPr txBox="1">
            <a:spLocks/>
          </p:cNvSpPr>
          <p:nvPr/>
        </p:nvSpPr>
        <p:spPr>
          <a:xfrm>
            <a:off x="685800" y="2130425"/>
            <a:ext cx="7772400" cy="1470025"/>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6" name="Picture 5"/>
          <p:cNvPicPr/>
          <p:nvPr/>
        </p:nvPicPr>
        <p:blipFill>
          <a:blip r:embed="rId2"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sdtdh="http://schemas.microsoft.com/office/word/2020/wordml/sdtdatahash" xmlns:w16="http://schemas.microsoft.com/office/word/2018/wordml" xmlns:w16cid="http://schemas.microsoft.com/office/word/2016/wordml/cid" xmlns:w16cex="http://schemas.microsoft.com/office/word/2018/wordml/cex"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el="http://schemas.microsoft.com/office/2019/extlst" xmlns:o="urn:schemas-microsoft-com:office:office"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xmlns="" val="0"/>
              </a:ext>
            </a:extLst>
          </a:blip>
          <a:stretch>
            <a:fillRect/>
          </a:stretch>
        </p:blipFill>
        <p:spPr>
          <a:xfrm>
            <a:off x="3500430" y="357166"/>
            <a:ext cx="2214578" cy="1714512"/>
          </a:xfrm>
          <a:prstGeom prst="rect">
            <a:avLst/>
          </a:prstGeom>
        </p:spPr>
      </p:pic>
      <p:sp>
        <p:nvSpPr>
          <p:cNvPr id="9" name="Subtitle 2"/>
          <p:cNvSpPr txBox="1">
            <a:spLocks noGrp="1"/>
          </p:cNvSpPr>
          <p:nvPr>
            <p:ph type="subTitle" idx="1"/>
          </p:nvPr>
        </p:nvSpPr>
        <p:spPr>
          <a:xfrm>
            <a:off x="1357290" y="4500570"/>
            <a:ext cx="6400800" cy="1214446"/>
          </a:xfrm>
          <a:prstGeom prst="rect">
            <a:avLst/>
          </a:prstGeom>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1" i="0" u="none" strike="noStrike" kern="1200" cap="none" spc="0" normalizeH="0" baseline="0" noProof="0" dirty="0" smtClean="0">
                <a:ln>
                  <a:noFill/>
                </a:ln>
                <a:solidFill>
                  <a:schemeClr val="tx1">
                    <a:tint val="75000"/>
                  </a:schemeClr>
                </a:solidFill>
                <a:effectLst/>
                <a:uLnTx/>
                <a:uFillTx/>
                <a:latin typeface="+mn-lt"/>
                <a:ea typeface="+mn-ea"/>
                <a:cs typeface="+mn-cs"/>
              </a:rPr>
              <a:t>Student Name: </a:t>
            </a:r>
            <a:r>
              <a:rPr kumimoji="0" lang="en-US" sz="3200" b="1" i="0" u="none" strike="noStrike" kern="1200" cap="none" spc="0" normalizeH="0" baseline="0" noProof="0" dirty="0" err="1" smtClean="0">
                <a:ln>
                  <a:noFill/>
                </a:ln>
                <a:solidFill>
                  <a:schemeClr val="tx1">
                    <a:tint val="75000"/>
                  </a:schemeClr>
                </a:solidFill>
                <a:effectLst/>
                <a:uLnTx/>
                <a:uFillTx/>
                <a:latin typeface="+mn-lt"/>
                <a:ea typeface="+mn-ea"/>
                <a:cs typeface="+mn-cs"/>
              </a:rPr>
              <a:t>Anup</a:t>
            </a:r>
            <a:r>
              <a:rPr kumimoji="0" lang="en-US" sz="3200" b="1" i="0" u="none" strike="noStrike" kern="1200" cap="none" spc="0" normalizeH="0" baseline="0" noProof="0" dirty="0" smtClean="0">
                <a:ln>
                  <a:noFill/>
                </a:ln>
                <a:solidFill>
                  <a:schemeClr val="tx1">
                    <a:tint val="75000"/>
                  </a:schemeClr>
                </a:solidFill>
                <a:effectLst/>
                <a:uLnTx/>
                <a:uFillTx/>
                <a:latin typeface="+mn-lt"/>
                <a:ea typeface="+mn-ea"/>
                <a:cs typeface="+mn-cs"/>
              </a:rPr>
              <a:t> Joshi</a:t>
            </a:r>
            <a:br>
              <a:rPr kumimoji="0" lang="en-US" sz="3200" b="1" i="0" u="none" strike="noStrike" kern="1200" cap="none" spc="0" normalizeH="0" baseline="0" noProof="0" dirty="0" smtClean="0">
                <a:ln>
                  <a:noFill/>
                </a:ln>
                <a:solidFill>
                  <a:schemeClr val="tx1">
                    <a:tint val="75000"/>
                  </a:schemeClr>
                </a:solidFill>
                <a:effectLst/>
                <a:uLnTx/>
                <a:uFillTx/>
                <a:latin typeface="+mn-lt"/>
                <a:ea typeface="+mn-ea"/>
                <a:cs typeface="+mn-cs"/>
              </a:rPr>
            </a:br>
            <a:r>
              <a:rPr kumimoji="0" lang="en-US" sz="3200" b="1" i="0" u="none" strike="noStrike" kern="1200" cap="none" spc="0" normalizeH="0" baseline="0" noProof="0" dirty="0" smtClean="0">
                <a:ln>
                  <a:noFill/>
                </a:ln>
                <a:solidFill>
                  <a:schemeClr val="tx1">
                    <a:tint val="75000"/>
                  </a:schemeClr>
                </a:solidFill>
                <a:effectLst/>
                <a:uLnTx/>
                <a:uFillTx/>
                <a:latin typeface="+mn-lt"/>
                <a:ea typeface="+mn-ea"/>
                <a:cs typeface="+mn-cs"/>
              </a:rPr>
              <a:t>Student Id: D</a:t>
            </a:r>
            <a:r>
              <a:rPr kumimoji="0" lang="nl-NL" sz="3200" b="1" i="0" u="none" strike="noStrike" kern="1200" cap="none" spc="0" normalizeH="0" baseline="0" noProof="0" dirty="0" smtClean="0">
                <a:ln>
                  <a:noFill/>
                </a:ln>
                <a:solidFill>
                  <a:schemeClr val="tx1">
                    <a:tint val="75000"/>
                  </a:schemeClr>
                </a:solidFill>
                <a:effectLst/>
                <a:uLnTx/>
                <a:uFillTx/>
                <a:latin typeface="+mn-lt"/>
                <a:ea typeface="+mn-ea"/>
                <a:cs typeface="+mn-cs"/>
              </a:rPr>
              <a:t>E240036</a:t>
            </a:r>
            <a:endParaRPr kumimoji="0" lang="en-US" sz="3200" b="1" i="0" u="none" strike="noStrike" kern="1200" cap="none" spc="0" normalizeH="0" baseline="0" noProof="0" dirty="0">
              <a:ln>
                <a:noFill/>
              </a:ln>
              <a:solidFill>
                <a:schemeClr val="tx1">
                  <a:tint val="75000"/>
                </a:schemeClr>
              </a:solidFill>
              <a:effectLst/>
              <a:uLnTx/>
              <a:uFillTx/>
              <a:latin typeface="+mn-lt"/>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b="1" dirty="0"/>
          </a:p>
        </p:txBody>
      </p:sp>
      <p:sp>
        <p:nvSpPr>
          <p:cNvPr id="3" name="Content Placeholder 2"/>
          <p:cNvSpPr>
            <a:spLocks noGrp="1"/>
          </p:cNvSpPr>
          <p:nvPr>
            <p:ph idx="1"/>
          </p:nvPr>
        </p:nvSpPr>
        <p:spPr/>
        <p:txBody>
          <a:bodyPr>
            <a:normAutofit lnSpcReduction="10000"/>
          </a:bodyPr>
          <a:lstStyle/>
          <a:p>
            <a:r>
              <a:rPr lang="en-US" dirty="0" smtClean="0"/>
              <a:t>In this presentation, we explore two real-world service quality cases: one involving United Airlines and another, a five-star resort in the Caribbean. Both examples highlight critical weaknesses in service design, staff behavior, and operational management. Using customer reports and news sources, we analyze the failures and propose realistic strategies to improve service delivery and guest satisfaction.</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Case Background – United Airlines</a:t>
            </a:r>
            <a:endParaRPr lang="en-US" b="1" dirty="0"/>
          </a:p>
        </p:txBody>
      </p:sp>
      <p:sp>
        <p:nvSpPr>
          <p:cNvPr id="3" name="Content Placeholder 2"/>
          <p:cNvSpPr>
            <a:spLocks noGrp="1"/>
          </p:cNvSpPr>
          <p:nvPr>
            <p:ph idx="1"/>
          </p:nvPr>
        </p:nvSpPr>
        <p:spPr/>
        <p:txBody>
          <a:bodyPr>
            <a:normAutofit fontScale="92500"/>
          </a:bodyPr>
          <a:lstStyle/>
          <a:p>
            <a:r>
              <a:rPr lang="en-US" dirty="0" smtClean="0"/>
              <a:t>On February 2024, United Airlines Flight UA948 from San Francisco to London made headlines when it was forced to turn back mid-flight due to a technical malfunction. Passengers were stranded at the airport overnight, received minimal communication from the airline, and experienced significant rescheduling issues.</a:t>
            </a:r>
            <a:br>
              <a:rPr lang="en-US" dirty="0" smtClean="0"/>
            </a:br>
            <a:endParaRPr lang="en-US" dirty="0" smtClean="0"/>
          </a:p>
          <a:p>
            <a:r>
              <a:rPr lang="en-US" dirty="0" smtClean="0"/>
              <a:t>Source: [San Francisco Chronicle, 2024]</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Case Background – Caribbean Resort</a:t>
            </a:r>
            <a:endParaRPr lang="en-US" b="1" dirty="0"/>
          </a:p>
        </p:txBody>
      </p:sp>
      <p:sp>
        <p:nvSpPr>
          <p:cNvPr id="3" name="Content Placeholder 2"/>
          <p:cNvSpPr>
            <a:spLocks noGrp="1"/>
          </p:cNvSpPr>
          <p:nvPr>
            <p:ph idx="1"/>
          </p:nvPr>
        </p:nvSpPr>
        <p:spPr/>
        <p:txBody>
          <a:bodyPr/>
          <a:lstStyle/>
          <a:p>
            <a:r>
              <a:rPr lang="en-US" dirty="0" smtClean="0"/>
              <a:t>A British family booked a five-star Caribbean resort via Virgin Atlantic Holidays, expecting luxury and relaxation. Upon arrival, the room was filthy, filled with bugs, and far below five-star standards. Their complaints were met with denial and inadequate compensation, as reported by </a:t>
            </a:r>
            <a:r>
              <a:rPr lang="en-US" i="1" dirty="0" smtClean="0"/>
              <a:t>The Times UK</a:t>
            </a:r>
            <a:r>
              <a:rPr lang="en-US" dirty="0" smtClean="0"/>
              <a:t>.</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United Airlines – Service Quality Failures</a:t>
            </a:r>
            <a:endParaRPr lang="en-US" b="1" dirty="0"/>
          </a:p>
        </p:txBody>
      </p:sp>
      <p:sp>
        <p:nvSpPr>
          <p:cNvPr id="3" name="Content Placeholder 2"/>
          <p:cNvSpPr>
            <a:spLocks noGrp="1"/>
          </p:cNvSpPr>
          <p:nvPr>
            <p:ph idx="1"/>
          </p:nvPr>
        </p:nvSpPr>
        <p:spPr>
          <a:xfrm>
            <a:off x="457200" y="1600200"/>
            <a:ext cx="8229600" cy="4972072"/>
          </a:xfrm>
        </p:spPr>
        <p:txBody>
          <a:bodyPr>
            <a:noAutofit/>
          </a:bodyPr>
          <a:lstStyle/>
          <a:p>
            <a:r>
              <a:rPr lang="en-US" sz="2010" b="1" dirty="0" smtClean="0"/>
              <a:t>Service Design and Delivery:</a:t>
            </a:r>
          </a:p>
          <a:p>
            <a:r>
              <a:rPr lang="en-US" sz="2010" dirty="0" smtClean="0"/>
              <a:t>UA948 suffered a technical issue mid-air—indicative of weak pre-flight inspection protocols.</a:t>
            </a:r>
          </a:p>
          <a:p>
            <a:r>
              <a:rPr lang="en-US" sz="2010" dirty="0" smtClean="0"/>
              <a:t>Lack of immediate rebooking plans left customers confused.</a:t>
            </a:r>
          </a:p>
          <a:p>
            <a:r>
              <a:rPr lang="en-US" sz="2010" b="1" dirty="0" smtClean="0"/>
              <a:t>Staff Performance:</a:t>
            </a:r>
          </a:p>
          <a:p>
            <a:r>
              <a:rPr lang="en-US" sz="2010" dirty="0" smtClean="0"/>
              <a:t>Ground staff were uncoordinated and unprepared to handle large numbers of frustrated passengers.</a:t>
            </a:r>
          </a:p>
          <a:p>
            <a:r>
              <a:rPr lang="en-US" sz="2010" dirty="0" smtClean="0"/>
              <a:t>Limited empathy or personalized support during a stressful time.</a:t>
            </a:r>
          </a:p>
          <a:p>
            <a:r>
              <a:rPr lang="en-US" sz="2010" b="1" dirty="0" smtClean="0"/>
              <a:t>Communication:</a:t>
            </a:r>
          </a:p>
          <a:p>
            <a:r>
              <a:rPr lang="en-US" sz="2010" dirty="0" smtClean="0"/>
              <a:t>Delay in informing passengers about the emergency.</a:t>
            </a:r>
          </a:p>
          <a:p>
            <a:r>
              <a:rPr lang="en-US" sz="2010" dirty="0" smtClean="0"/>
              <a:t>Little to no updates on flight rescheduling or alternative accommodations.</a:t>
            </a:r>
          </a:p>
          <a:p>
            <a:r>
              <a:rPr lang="en-US" sz="2010" b="1" dirty="0" smtClean="0"/>
              <a:t>Operational Reliability:</a:t>
            </a:r>
          </a:p>
          <a:p>
            <a:r>
              <a:rPr lang="en-US" sz="2010" dirty="0" smtClean="0"/>
              <a:t>This was the second such incident within a short period, suggesting systemic reliability issues in fleet management.</a:t>
            </a:r>
          </a:p>
          <a:p>
            <a:endParaRPr lang="en-US" sz="201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Caribbean Resort – Service Quality Failures</a:t>
            </a:r>
            <a:endParaRPr lang="en-US" b="1" dirty="0"/>
          </a:p>
        </p:txBody>
      </p:sp>
      <p:sp>
        <p:nvSpPr>
          <p:cNvPr id="3" name="Content Placeholder 2"/>
          <p:cNvSpPr>
            <a:spLocks noGrp="1"/>
          </p:cNvSpPr>
          <p:nvPr>
            <p:ph idx="1"/>
          </p:nvPr>
        </p:nvSpPr>
        <p:spPr/>
        <p:txBody>
          <a:bodyPr>
            <a:normAutofit fontScale="70000" lnSpcReduction="20000"/>
          </a:bodyPr>
          <a:lstStyle/>
          <a:p>
            <a:r>
              <a:rPr lang="en-US" b="1" dirty="0" smtClean="0"/>
              <a:t>Service Design and Delivery:</a:t>
            </a:r>
          </a:p>
          <a:p>
            <a:r>
              <a:rPr lang="en-US" dirty="0" smtClean="0"/>
              <a:t>Room readiness was poor: dirty floors, stained sheets, and insects.</a:t>
            </a:r>
          </a:p>
          <a:p>
            <a:r>
              <a:rPr lang="en-US" dirty="0" smtClean="0"/>
              <a:t>Amenities like pool and restaurant were subpar compared to advertised standards.</a:t>
            </a:r>
          </a:p>
          <a:p>
            <a:r>
              <a:rPr lang="en-US" b="1" dirty="0" smtClean="0"/>
              <a:t>Staff Performance:</a:t>
            </a:r>
          </a:p>
          <a:p>
            <a:r>
              <a:rPr lang="en-US" dirty="0" smtClean="0"/>
              <a:t>Front desk and managers denied the issues.</a:t>
            </a:r>
          </a:p>
          <a:p>
            <a:r>
              <a:rPr lang="en-US" dirty="0" smtClean="0"/>
              <a:t>No professional handling of customer dissatisfaction.</a:t>
            </a:r>
          </a:p>
          <a:p>
            <a:r>
              <a:rPr lang="en-US" b="1" dirty="0" smtClean="0"/>
              <a:t>Communication:</a:t>
            </a:r>
          </a:p>
          <a:p>
            <a:r>
              <a:rPr lang="en-US" dirty="0" smtClean="0"/>
              <a:t>Customer complaints were dismissed or inadequately addressed.</a:t>
            </a:r>
          </a:p>
          <a:p>
            <a:r>
              <a:rPr lang="en-US" dirty="0" smtClean="0"/>
              <a:t>Compensation process was slow and unsatisfactory.</a:t>
            </a:r>
          </a:p>
          <a:p>
            <a:r>
              <a:rPr lang="en-US" b="1" dirty="0" smtClean="0"/>
              <a:t>Operational Reliability:</a:t>
            </a:r>
          </a:p>
          <a:p>
            <a:r>
              <a:rPr lang="en-US" dirty="0" smtClean="0"/>
              <a:t>Multiple rooms across the resort reported similar cleanliness problems, indicating a failure in housekeeping operations.</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Strategies for Improvement – United Airlines</a:t>
            </a:r>
            <a:endParaRPr lang="en-US" b="1" dirty="0"/>
          </a:p>
        </p:txBody>
      </p:sp>
      <p:sp>
        <p:nvSpPr>
          <p:cNvPr id="3" name="Content Placeholder 2"/>
          <p:cNvSpPr>
            <a:spLocks noGrp="1"/>
          </p:cNvSpPr>
          <p:nvPr>
            <p:ph idx="1"/>
          </p:nvPr>
        </p:nvSpPr>
        <p:spPr/>
        <p:txBody>
          <a:bodyPr>
            <a:normAutofit fontScale="77500" lnSpcReduction="20000"/>
          </a:bodyPr>
          <a:lstStyle/>
          <a:p>
            <a:r>
              <a:rPr lang="en-US" b="1" dirty="0" smtClean="0"/>
              <a:t>Enhanced Pre-Flight Checks:</a:t>
            </a:r>
            <a:r>
              <a:rPr lang="en-US" dirty="0" smtClean="0"/>
              <a:t/>
            </a:r>
            <a:br>
              <a:rPr lang="en-US" dirty="0" smtClean="0"/>
            </a:br>
            <a:r>
              <a:rPr lang="en-US" dirty="0" smtClean="0"/>
              <a:t>More rigorous technical inspections should be mandated, especially for long-haul aircraft.</a:t>
            </a:r>
          </a:p>
          <a:p>
            <a:r>
              <a:rPr lang="en-US" b="1" dirty="0" smtClean="0"/>
              <a:t>Crisis Management Training:</a:t>
            </a:r>
            <a:r>
              <a:rPr lang="en-US" dirty="0" smtClean="0"/>
              <a:t/>
            </a:r>
            <a:br>
              <a:rPr lang="en-US" dirty="0" smtClean="0"/>
            </a:br>
            <a:r>
              <a:rPr lang="en-US" dirty="0" smtClean="0"/>
              <a:t>Staff should be trained to handle emergency turnarounds and passenger frustrations with empathy and clarity.</a:t>
            </a:r>
          </a:p>
          <a:p>
            <a:r>
              <a:rPr lang="en-US" b="1" dirty="0" smtClean="0"/>
              <a:t>Real-Time Passenger Notifications:</a:t>
            </a:r>
            <a:r>
              <a:rPr lang="en-US" dirty="0" smtClean="0"/>
              <a:t/>
            </a:r>
            <a:br>
              <a:rPr lang="en-US" dirty="0" smtClean="0"/>
            </a:br>
            <a:r>
              <a:rPr lang="en-US" dirty="0" smtClean="0"/>
              <a:t>Implement app-based and SMS alerts for delays, changes, and instructions in real-time.</a:t>
            </a:r>
          </a:p>
          <a:p>
            <a:r>
              <a:rPr lang="en-US" b="1" dirty="0" smtClean="0"/>
              <a:t>Partnerships with Local Hotels:</a:t>
            </a:r>
            <a:r>
              <a:rPr lang="en-US" dirty="0" smtClean="0"/>
              <a:t/>
            </a:r>
            <a:br>
              <a:rPr lang="en-US" dirty="0" smtClean="0"/>
            </a:br>
            <a:r>
              <a:rPr lang="en-US" dirty="0" smtClean="0"/>
              <a:t>In the event of cancellations, customers should be promptly accommodated in nearby hotels as part of a crisis protocol.</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Strategies for Improvement – Caribbean Resort</a:t>
            </a:r>
            <a:endParaRPr lang="en-US" b="1" dirty="0"/>
          </a:p>
        </p:txBody>
      </p:sp>
      <p:sp>
        <p:nvSpPr>
          <p:cNvPr id="3" name="Content Placeholder 2"/>
          <p:cNvSpPr>
            <a:spLocks noGrp="1"/>
          </p:cNvSpPr>
          <p:nvPr>
            <p:ph idx="1"/>
          </p:nvPr>
        </p:nvSpPr>
        <p:spPr/>
        <p:txBody>
          <a:bodyPr>
            <a:normAutofit fontScale="77500" lnSpcReduction="20000"/>
          </a:bodyPr>
          <a:lstStyle/>
          <a:p>
            <a:r>
              <a:rPr lang="en-US" b="1" dirty="0" smtClean="0"/>
              <a:t>Housekeeping Quality Audits:</a:t>
            </a:r>
            <a:r>
              <a:rPr lang="en-US" dirty="0" smtClean="0"/>
              <a:t/>
            </a:r>
            <a:br>
              <a:rPr lang="en-US" dirty="0" smtClean="0"/>
            </a:br>
            <a:r>
              <a:rPr lang="en-US" dirty="0" smtClean="0"/>
              <a:t>Weekly internal inspections by supervisors and mystery guest visits can maintain cleanliness standards.</a:t>
            </a:r>
          </a:p>
          <a:p>
            <a:r>
              <a:rPr lang="en-US" b="1" dirty="0" smtClean="0"/>
              <a:t>Staff Empathy Training:</a:t>
            </a:r>
            <a:r>
              <a:rPr lang="en-US" dirty="0" smtClean="0"/>
              <a:t/>
            </a:r>
            <a:br>
              <a:rPr lang="en-US" dirty="0" smtClean="0"/>
            </a:br>
            <a:r>
              <a:rPr lang="en-US" dirty="0" smtClean="0"/>
              <a:t>Employees should learn how to professionally address guest complaints using scripts and escalation ladders.</a:t>
            </a:r>
          </a:p>
          <a:p>
            <a:r>
              <a:rPr lang="en-US" b="1" dirty="0" smtClean="0"/>
              <a:t>Transparent Pre-Arrival Communication:</a:t>
            </a:r>
            <a:r>
              <a:rPr lang="en-US" dirty="0" smtClean="0"/>
              <a:t/>
            </a:r>
            <a:br>
              <a:rPr lang="en-US" dirty="0" smtClean="0"/>
            </a:br>
            <a:r>
              <a:rPr lang="en-US" dirty="0" smtClean="0"/>
              <a:t>Guests should be informed in advance if there are issues with rooms or renovations to manage expectations.</a:t>
            </a:r>
          </a:p>
          <a:p>
            <a:r>
              <a:rPr lang="en-US" b="1" dirty="0" smtClean="0"/>
              <a:t>Robust Guest Feedback Loop:</a:t>
            </a:r>
            <a:r>
              <a:rPr lang="en-US" dirty="0" smtClean="0"/>
              <a:t/>
            </a:r>
            <a:br>
              <a:rPr lang="en-US" dirty="0" smtClean="0"/>
            </a:br>
            <a:r>
              <a:rPr lang="en-US" dirty="0" smtClean="0"/>
              <a:t>Implement in-stay surveys and post-checkout calls to collect feedback and act on it immediately.</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Comparative Analysis</a:t>
            </a:r>
            <a:endParaRPr lang="en-US" b="1" dirty="0"/>
          </a:p>
        </p:txBody>
      </p:sp>
      <p:graphicFrame>
        <p:nvGraphicFramePr>
          <p:cNvPr id="5" name="Content Placeholder 4"/>
          <p:cNvGraphicFramePr>
            <a:graphicFrameLocks noGrp="1"/>
          </p:cNvGraphicFramePr>
          <p:nvPr>
            <p:ph idx="1"/>
          </p:nvPr>
        </p:nvGraphicFramePr>
        <p:xfrm>
          <a:off x="457200" y="1600200"/>
          <a:ext cx="8229600" cy="4642005"/>
        </p:xfrm>
        <a:graphic>
          <a:graphicData uri="http://schemas.openxmlformats.org/drawingml/2006/table">
            <a:tbl>
              <a:tblPr firstRow="1" bandRow="1">
                <a:tableStyleId>{5C22544A-7EE6-4342-B048-85BDC9FD1C3A}</a:tableStyleId>
              </a:tblPr>
              <a:tblGrid>
                <a:gridCol w="2743200"/>
                <a:gridCol w="2743200"/>
                <a:gridCol w="2743200"/>
              </a:tblGrid>
              <a:tr h="632961">
                <a:tc>
                  <a:txBody>
                    <a:bodyPr/>
                    <a:lstStyle/>
                    <a:p>
                      <a:r>
                        <a:rPr lang="en-US" sz="2100" b="1" dirty="0"/>
                        <a:t>Criteria</a:t>
                      </a:r>
                      <a:endParaRPr lang="en-US" sz="2100" dirty="0"/>
                    </a:p>
                  </a:txBody>
                  <a:tcPr anchor="ctr"/>
                </a:tc>
                <a:tc>
                  <a:txBody>
                    <a:bodyPr/>
                    <a:lstStyle/>
                    <a:p>
                      <a:r>
                        <a:rPr lang="en-US" sz="2100" b="1"/>
                        <a:t>United Airlines</a:t>
                      </a:r>
                      <a:endParaRPr lang="en-US" sz="2100"/>
                    </a:p>
                  </a:txBody>
                  <a:tcPr anchor="ctr"/>
                </a:tc>
                <a:tc>
                  <a:txBody>
                    <a:bodyPr/>
                    <a:lstStyle/>
                    <a:p>
                      <a:r>
                        <a:rPr lang="en-US" sz="2100" b="1"/>
                        <a:t>Caribbean Resort</a:t>
                      </a:r>
                      <a:endParaRPr lang="en-US" sz="2100"/>
                    </a:p>
                  </a:txBody>
                  <a:tcPr anchor="ctr"/>
                </a:tc>
              </a:tr>
              <a:tr h="1092508">
                <a:tc>
                  <a:txBody>
                    <a:bodyPr/>
                    <a:lstStyle/>
                    <a:p>
                      <a:r>
                        <a:rPr lang="en-US" sz="2100" dirty="0"/>
                        <a:t>Design &amp; Delivery</a:t>
                      </a:r>
                    </a:p>
                  </a:txBody>
                  <a:tcPr anchor="ctr"/>
                </a:tc>
                <a:tc>
                  <a:txBody>
                    <a:bodyPr/>
                    <a:lstStyle/>
                    <a:p>
                      <a:r>
                        <a:rPr lang="en-US" sz="2100"/>
                        <a:t>Technical failure mid-air</a:t>
                      </a:r>
                    </a:p>
                  </a:txBody>
                  <a:tcPr anchor="ctr"/>
                </a:tc>
                <a:tc>
                  <a:txBody>
                    <a:bodyPr/>
                    <a:lstStyle/>
                    <a:p>
                      <a:r>
                        <a:rPr lang="en-US" sz="2100"/>
                        <a:t>Dirty rooms, poor amenities</a:t>
                      </a:r>
                    </a:p>
                  </a:txBody>
                  <a:tcPr anchor="ctr"/>
                </a:tc>
              </a:tr>
              <a:tr h="1092508">
                <a:tc>
                  <a:txBody>
                    <a:bodyPr/>
                    <a:lstStyle/>
                    <a:p>
                      <a:r>
                        <a:rPr lang="en-US" sz="2100" dirty="0"/>
                        <a:t>Staff Performance</a:t>
                      </a:r>
                    </a:p>
                  </a:txBody>
                  <a:tcPr anchor="ctr"/>
                </a:tc>
                <a:tc>
                  <a:txBody>
                    <a:bodyPr/>
                    <a:lstStyle/>
                    <a:p>
                      <a:r>
                        <a:rPr lang="en-US" sz="2100" dirty="0"/>
                        <a:t>Untrained for emergencies</a:t>
                      </a:r>
                    </a:p>
                  </a:txBody>
                  <a:tcPr anchor="ctr"/>
                </a:tc>
                <a:tc>
                  <a:txBody>
                    <a:bodyPr/>
                    <a:lstStyle/>
                    <a:p>
                      <a:r>
                        <a:rPr lang="en-US" sz="2100"/>
                        <a:t>Unresponsive and dismissive</a:t>
                      </a:r>
                    </a:p>
                  </a:txBody>
                  <a:tcPr anchor="ctr"/>
                </a:tc>
              </a:tr>
              <a:tr h="632961">
                <a:tc>
                  <a:txBody>
                    <a:bodyPr/>
                    <a:lstStyle/>
                    <a:p>
                      <a:r>
                        <a:rPr lang="en-US" sz="2100"/>
                        <a:t>Communication</a:t>
                      </a:r>
                    </a:p>
                  </a:txBody>
                  <a:tcPr anchor="ctr"/>
                </a:tc>
                <a:tc>
                  <a:txBody>
                    <a:bodyPr/>
                    <a:lstStyle/>
                    <a:p>
                      <a:r>
                        <a:rPr lang="en-US" sz="2100" dirty="0"/>
                        <a:t>Weak real-time updates</a:t>
                      </a:r>
                    </a:p>
                  </a:txBody>
                  <a:tcPr anchor="ctr"/>
                </a:tc>
                <a:tc>
                  <a:txBody>
                    <a:bodyPr/>
                    <a:lstStyle/>
                    <a:p>
                      <a:r>
                        <a:rPr lang="en-US" sz="2100"/>
                        <a:t>Poor complaint resolution</a:t>
                      </a:r>
                    </a:p>
                  </a:txBody>
                  <a:tcPr anchor="ctr"/>
                </a:tc>
              </a:tr>
              <a:tr h="1092508">
                <a:tc>
                  <a:txBody>
                    <a:bodyPr/>
                    <a:lstStyle/>
                    <a:p>
                      <a:r>
                        <a:rPr lang="en-US" sz="2100"/>
                        <a:t>Operational Reliability</a:t>
                      </a:r>
                    </a:p>
                  </a:txBody>
                  <a:tcPr anchor="ctr"/>
                </a:tc>
                <a:tc>
                  <a:txBody>
                    <a:bodyPr/>
                    <a:lstStyle/>
                    <a:p>
                      <a:r>
                        <a:rPr lang="en-US" sz="2100" dirty="0"/>
                        <a:t>Second similar issue in months</a:t>
                      </a:r>
                    </a:p>
                  </a:txBody>
                  <a:tcPr anchor="ctr"/>
                </a:tc>
                <a:tc>
                  <a:txBody>
                    <a:bodyPr/>
                    <a:lstStyle/>
                    <a:p>
                      <a:r>
                        <a:rPr lang="en-US" sz="2100" dirty="0"/>
                        <a:t>Recurring complaints from multiple guests</a:t>
                      </a:r>
                    </a:p>
                  </a:txBody>
                  <a:tcPr anchor="ct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Lessons from Failures</a:t>
            </a:r>
            <a:endParaRPr lang="en-US" b="1" dirty="0"/>
          </a:p>
        </p:txBody>
      </p:sp>
      <p:sp>
        <p:nvSpPr>
          <p:cNvPr id="3" name="Content Placeholder 2"/>
          <p:cNvSpPr>
            <a:spLocks noGrp="1"/>
          </p:cNvSpPr>
          <p:nvPr>
            <p:ph idx="1"/>
          </p:nvPr>
        </p:nvSpPr>
        <p:spPr/>
        <p:txBody>
          <a:bodyPr/>
          <a:lstStyle/>
          <a:p>
            <a:r>
              <a:rPr lang="en-US" dirty="0" smtClean="0"/>
              <a:t>Both cases reflect a mismatch between advertised quality and actual delivery.</a:t>
            </a:r>
          </a:p>
          <a:p>
            <a:r>
              <a:rPr lang="en-US" dirty="0" smtClean="0"/>
              <a:t>Guests today are more vocal, connected, and expect rapid </a:t>
            </a:r>
            <a:r>
              <a:rPr lang="en-US" dirty="0" err="1" smtClean="0"/>
              <a:t>redressal</a:t>
            </a:r>
            <a:r>
              <a:rPr lang="en-US" dirty="0" smtClean="0"/>
              <a:t>.</a:t>
            </a:r>
          </a:p>
          <a:p>
            <a:r>
              <a:rPr lang="en-US" dirty="0" smtClean="0"/>
              <a:t>Service quality failures damage brand trust long-term and affect return customers.</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Conclusion</a:t>
            </a:r>
            <a:endParaRPr lang="en-US" b="1" dirty="0"/>
          </a:p>
        </p:txBody>
      </p:sp>
      <p:sp>
        <p:nvSpPr>
          <p:cNvPr id="3" name="Content Placeholder 2"/>
          <p:cNvSpPr>
            <a:spLocks noGrp="1"/>
          </p:cNvSpPr>
          <p:nvPr>
            <p:ph idx="1"/>
          </p:nvPr>
        </p:nvSpPr>
        <p:spPr/>
        <p:txBody>
          <a:bodyPr/>
          <a:lstStyle/>
          <a:p>
            <a:r>
              <a:rPr lang="en-US" dirty="0" smtClean="0"/>
              <a:t>Service failures in the hospitality and airline industries are often not due to isolated errors but systemic issues—weak communication, untrained staff, and poor operational planning. For both United Airlines and the Caribbean resort, improvement requires long-term cultural shifts supported by training, technology, and accountability systems.</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References</a:t>
            </a:r>
            <a:endParaRPr lang="en-US" b="1" dirty="0"/>
          </a:p>
        </p:txBody>
      </p:sp>
      <p:sp>
        <p:nvSpPr>
          <p:cNvPr id="3" name="Content Placeholder 2"/>
          <p:cNvSpPr>
            <a:spLocks noGrp="1"/>
          </p:cNvSpPr>
          <p:nvPr>
            <p:ph idx="1"/>
          </p:nvPr>
        </p:nvSpPr>
        <p:spPr/>
        <p:txBody>
          <a:bodyPr>
            <a:normAutofit fontScale="92500" lnSpcReduction="20000"/>
          </a:bodyPr>
          <a:lstStyle/>
          <a:p>
            <a:r>
              <a:rPr lang="en-US" dirty="0" smtClean="0"/>
              <a:t>San Francisco Chronicle (2024). "United Airlines flight turns back mid-Atlantic."</a:t>
            </a:r>
          </a:p>
          <a:p>
            <a:r>
              <a:rPr lang="en-US" dirty="0" smtClean="0"/>
              <a:t>The Times UK (2024). "Our five-star Caribbean resort was filthy and bug-infested."</a:t>
            </a:r>
          </a:p>
          <a:p>
            <a:r>
              <a:rPr lang="en-US" dirty="0" smtClean="0"/>
              <a:t>AirlineRatings.com (2024). "United customer service criticism post-flight incident."</a:t>
            </a:r>
          </a:p>
          <a:p>
            <a:r>
              <a:rPr lang="en-US" dirty="0" err="1" smtClean="0"/>
              <a:t>Trustpilot</a:t>
            </a:r>
            <a:r>
              <a:rPr lang="en-US" dirty="0" smtClean="0"/>
              <a:t> Reviews – United Airlines, Virgin Atlantic Holidays</a:t>
            </a:r>
          </a:p>
          <a:p>
            <a:r>
              <a:rPr lang="en-US" dirty="0" err="1" smtClean="0"/>
              <a:t>Falcony</a:t>
            </a:r>
            <a:r>
              <a:rPr lang="en-US" dirty="0" smtClean="0"/>
              <a:t> Blog (2023). "9 Common Quality Issues in Hospitality"</a:t>
            </a:r>
          </a:p>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TotalTime>
  <Words>613</Words>
  <Application>Microsoft Office PowerPoint</Application>
  <PresentationFormat>On-screen Show (4:3)</PresentationFormat>
  <Paragraphs>71</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Airline: United Airlines (UA948 San Francisco–London turned back mid‑flight)  Hotel/Resort: A five-star Caribbean resort (booked via Virgin Atlantic Holidays, reported for filth and bugs) </vt:lpstr>
      <vt:lpstr>Introduction</vt:lpstr>
      <vt:lpstr>Case Background – United Airlines</vt:lpstr>
      <vt:lpstr>Case Background – Caribbean Resort</vt:lpstr>
      <vt:lpstr>United Airlines – Service Quality Failures</vt:lpstr>
      <vt:lpstr>Caribbean Resort – Service Quality Failures</vt:lpstr>
      <vt:lpstr>Strategies for Improvement – United Airlines</vt:lpstr>
      <vt:lpstr>Strategies for Improvement – Caribbean Resort</vt:lpstr>
      <vt:lpstr>Comparative Analysis</vt:lpstr>
      <vt:lpstr>Lessons from Failures</vt:lpstr>
      <vt:lpstr>Conclusion</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Airline: United Airlines (UA948 San Francisco–London turned back mid‑flight)  Hotel/Resort: A five-star Caribbean resort (booked via Virgin Atlantic Holidays, reported for filth and bugs) </dc:title>
  <dc:creator>ANCHALIKA</dc:creator>
  <cp:lastModifiedBy>ANCHALIKA</cp:lastModifiedBy>
  <cp:revision>4</cp:revision>
  <dcterms:created xsi:type="dcterms:W3CDTF">2025-07-16T20:15:12Z</dcterms:created>
  <dcterms:modified xsi:type="dcterms:W3CDTF">2025-07-16T20:38:27Z</dcterms:modified>
</cp:coreProperties>
</file>