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71" r:id="rId10"/>
    <p:sldId id="272" r:id="rId11"/>
    <p:sldId id="279" r:id="rId12"/>
    <p:sldId id="280" r:id="rId13"/>
    <p:sldId id="281" r:id="rId14"/>
    <p:sldId id="273" r:id="rId15"/>
    <p:sldId id="274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Sleep-Supportive Nutrition Protocols for Space Tourists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Ms. </a:t>
            </a:r>
            <a:r>
              <a:rPr lang="en-US" dirty="0" err="1" smtClean="0"/>
              <a:t>Asha</a:t>
            </a:r>
            <a:r>
              <a:rPr lang="en-US" dirty="0" smtClean="0"/>
              <a:t> </a:t>
            </a:r>
            <a:r>
              <a:rPr lang="en-US" dirty="0" err="1" smtClean="0"/>
              <a:t>Rani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Student ID: DE240018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Sleep Disruption in Space</a:t>
            </a:r>
          </a:p>
          <a:p>
            <a:pPr lvl="0"/>
            <a:r>
              <a:rPr lang="en-US" dirty="0" smtClean="0"/>
              <a:t>Nutrients and Hormones Influencing Sleep</a:t>
            </a:r>
          </a:p>
          <a:p>
            <a:pPr lvl="0"/>
            <a:r>
              <a:rPr lang="en-US" dirty="0" smtClean="0"/>
              <a:t>Macronutrient Timing and Sleep Cycles</a:t>
            </a:r>
          </a:p>
          <a:p>
            <a:pPr lvl="0"/>
            <a:r>
              <a:rPr lang="en-US" dirty="0" smtClean="0"/>
              <a:t>Meal Plan 1: Serotonin-Boosting Diet</a:t>
            </a:r>
          </a:p>
          <a:p>
            <a:pPr lvl="0"/>
            <a:r>
              <a:rPr lang="en-US" dirty="0" smtClean="0"/>
              <a:t>Meal Plan 2: Melatonin-Rich Diet</a:t>
            </a:r>
          </a:p>
          <a:p>
            <a:pPr lvl="0"/>
            <a:r>
              <a:rPr lang="en-US" dirty="0" smtClean="0"/>
              <a:t>Meal Plan 3: Tryptophan-Timed Meal Plan</a:t>
            </a:r>
          </a:p>
          <a:p>
            <a:pPr lvl="0"/>
            <a:r>
              <a:rPr lang="en-US" dirty="0" smtClean="0"/>
              <a:t>Caffeine and Stimulant Control</a:t>
            </a:r>
          </a:p>
          <a:p>
            <a:pPr lvl="0"/>
            <a:r>
              <a:rPr lang="en-US" dirty="0" smtClean="0"/>
              <a:t>Hydration Strategies for Nighttime</a:t>
            </a:r>
          </a:p>
          <a:p>
            <a:pPr lvl="0"/>
            <a:r>
              <a:rPr lang="en-US" dirty="0" smtClean="0"/>
              <a:t>Sleep-Safe Snacks</a:t>
            </a:r>
          </a:p>
          <a:p>
            <a:pPr lvl="0"/>
            <a:r>
              <a:rPr lang="en-US" dirty="0" smtClean="0"/>
              <a:t>Relaxation Teas and Sleep Tonics</a:t>
            </a:r>
          </a:p>
          <a:p>
            <a:pPr lvl="0"/>
            <a:r>
              <a:rPr lang="en-US" dirty="0" smtClean="0"/>
              <a:t>Meal Timing and Fasting Protocols</a:t>
            </a:r>
          </a:p>
          <a:p>
            <a:pPr lvl="0"/>
            <a:r>
              <a:rPr lang="en-US" dirty="0" smtClean="0"/>
              <a:t>Space Circadian Guidance</a:t>
            </a:r>
          </a:p>
          <a:p>
            <a:pPr lvl="0"/>
            <a:r>
              <a:rPr lang="en-US" dirty="0" smtClean="0"/>
              <a:t>Conclusion &amp; 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Sleep in space is hindered by constant light, altered circadian rhythms, and cabin noise. Nutrition can regulate sleep hormones and improve rest quality.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Encourage production of sleep hormones</a:t>
            </a:r>
          </a:p>
          <a:p>
            <a:pPr lvl="0"/>
            <a:r>
              <a:rPr lang="en-US" dirty="0" smtClean="0"/>
              <a:t>Avoid stimulants in evening meals</a:t>
            </a:r>
          </a:p>
          <a:p>
            <a:pPr lvl="0"/>
            <a:r>
              <a:rPr lang="en-US" dirty="0" smtClean="0"/>
              <a:t>Support circadian alignment with meal timing</a:t>
            </a:r>
          </a:p>
          <a:p>
            <a:pPr lvl="0"/>
            <a:r>
              <a:rPr lang="en-US" dirty="0" smtClean="0"/>
              <a:t>Include functional sleep-enhancing beverages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Sleep Disruption in Space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No natural day-night cycle</a:t>
            </a:r>
          </a:p>
          <a:p>
            <a:pPr lvl="0"/>
            <a:r>
              <a:rPr lang="en-US" dirty="0" smtClean="0"/>
              <a:t>Increased </a:t>
            </a:r>
            <a:r>
              <a:rPr lang="en-US" dirty="0" err="1" smtClean="0"/>
              <a:t>cortisol</a:t>
            </a:r>
            <a:r>
              <a:rPr lang="en-US" dirty="0" smtClean="0"/>
              <a:t> suppresses melatonin</a:t>
            </a:r>
          </a:p>
          <a:p>
            <a:pPr lvl="0"/>
            <a:r>
              <a:rPr lang="en-US" dirty="0" smtClean="0"/>
              <a:t>Muscle cramps from dehydration disrupt sleep</a:t>
            </a:r>
          </a:p>
          <a:p>
            <a:pPr lvl="0"/>
            <a:r>
              <a:rPr lang="en-US" dirty="0" smtClean="0"/>
              <a:t>Noise and pressure changes increase micro-arousals</a:t>
            </a:r>
          </a:p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Nutrients and Hormones Influencing Sleep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smtClean="0"/>
              <a:t>Tryptophan</a:t>
            </a:r>
            <a:r>
              <a:rPr lang="en-US" dirty="0" smtClean="0"/>
              <a:t>: Precursor to serotonin/melatonin</a:t>
            </a:r>
          </a:p>
          <a:p>
            <a:pPr lvl="0"/>
            <a:r>
              <a:rPr lang="en-US" b="1" dirty="0" smtClean="0"/>
              <a:t>Calcium + Magnesium</a:t>
            </a:r>
            <a:r>
              <a:rPr lang="en-US" dirty="0" smtClean="0"/>
              <a:t>: Relaxation</a:t>
            </a:r>
          </a:p>
          <a:p>
            <a:pPr lvl="0"/>
            <a:r>
              <a:rPr lang="en-US" b="1" dirty="0" smtClean="0"/>
              <a:t>Vitamin B6</a:t>
            </a:r>
            <a:r>
              <a:rPr lang="en-US" dirty="0" smtClean="0"/>
              <a:t>: Neurotransmitter synthesis</a:t>
            </a:r>
          </a:p>
          <a:p>
            <a:pPr lvl="0"/>
            <a:r>
              <a:rPr lang="en-US" b="1" dirty="0" err="1" smtClean="0"/>
              <a:t>Carbs</a:t>
            </a:r>
            <a:r>
              <a:rPr lang="en-US" dirty="0" smtClean="0"/>
              <a:t>: Help tryptophan reach the brain</a:t>
            </a:r>
          </a:p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Macronutrient Timing and Sleep Cycles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Protein early in day</a:t>
            </a:r>
          </a:p>
          <a:p>
            <a:pPr lvl="0"/>
            <a:r>
              <a:rPr lang="en-US" dirty="0" err="1" smtClean="0"/>
              <a:t>Carbs</a:t>
            </a:r>
            <a:r>
              <a:rPr lang="en-US" dirty="0" smtClean="0"/>
              <a:t> in evening boost serotonin</a:t>
            </a:r>
          </a:p>
          <a:p>
            <a:pPr lvl="0"/>
            <a:r>
              <a:rPr lang="en-US" dirty="0" smtClean="0"/>
              <a:t>Avoid spicy/fatty food before bed</a:t>
            </a:r>
          </a:p>
          <a:p>
            <a:pPr lvl="0"/>
            <a:r>
              <a:rPr lang="en-US" dirty="0" smtClean="0"/>
              <a:t>No sugar after 8 PM</a:t>
            </a:r>
          </a:p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1: Serotonin-Boosting Diet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Banana oatmeal, sunflower seeds</a:t>
            </a:r>
          </a:p>
          <a:p>
            <a:pPr lvl="0"/>
            <a:r>
              <a:rPr lang="en-US" dirty="0" smtClean="0"/>
              <a:t>Lunch: Brown rice + lentils</a:t>
            </a:r>
          </a:p>
          <a:p>
            <a:pPr lvl="0"/>
            <a:r>
              <a:rPr lang="en-US" dirty="0" smtClean="0"/>
              <a:t>Dinner: Quinoa with asparagus + dark chocolate square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smtClean="0"/>
              <a:t>Goal:</a:t>
            </a:r>
            <a:r>
              <a:rPr lang="en-US" dirty="0" smtClean="0"/>
              <a:t> Regulate serotonin levels</a:t>
            </a:r>
          </a:p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Meal Plan 2: Melatonin-Rich Diet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Cherry smoothie</a:t>
            </a:r>
          </a:p>
          <a:p>
            <a:pPr lvl="0"/>
            <a:r>
              <a:rPr lang="en-US" dirty="0" smtClean="0"/>
              <a:t>Lunch: Tofu salad + pistachios</a:t>
            </a:r>
          </a:p>
          <a:p>
            <a:pPr lvl="0"/>
            <a:r>
              <a:rPr lang="en-US" dirty="0" smtClean="0"/>
              <a:t>Dinner: Pumpkin soup with oats</a:t>
            </a:r>
            <a:br>
              <a:rPr lang="en-US" dirty="0" smtClean="0"/>
            </a:br>
            <a:r>
              <a:rPr lang="en-US" b="1" dirty="0" smtClean="0"/>
              <a:t>Goal:</a:t>
            </a:r>
            <a:r>
              <a:rPr lang="en-US" dirty="0" smtClean="0"/>
              <a:t> Encourage natural melatonin production</a:t>
            </a:r>
          </a:p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3: Tryptophan-Timed Meal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Eggs and spinach</a:t>
            </a:r>
          </a:p>
          <a:p>
            <a:pPr lvl="0"/>
            <a:r>
              <a:rPr lang="en-US" dirty="0" smtClean="0"/>
              <a:t>Lunch: Chickpea pasta with sesame</a:t>
            </a:r>
          </a:p>
          <a:p>
            <a:pPr lvl="0"/>
            <a:r>
              <a:rPr lang="en-US" dirty="0" smtClean="0"/>
              <a:t>Dinner: Sweet potato, kale, yogurt</a:t>
            </a:r>
            <a:br>
              <a:rPr lang="en-US" dirty="0" smtClean="0"/>
            </a:br>
            <a:r>
              <a:rPr lang="en-US" b="1" dirty="0" smtClean="0"/>
              <a:t>Goal:</a:t>
            </a:r>
            <a:r>
              <a:rPr lang="en-US" dirty="0" smtClean="0"/>
              <a:t> Boost melatonin precursor intake in evening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Caffeine and Stimulant Control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No caffeine after 14:00</a:t>
            </a:r>
          </a:p>
          <a:p>
            <a:pPr lvl="0"/>
            <a:r>
              <a:rPr lang="en-US" dirty="0" smtClean="0"/>
              <a:t>Avoid dark chocolate at night</a:t>
            </a:r>
          </a:p>
          <a:p>
            <a:pPr lvl="0"/>
            <a:r>
              <a:rPr lang="en-US" dirty="0" smtClean="0"/>
              <a:t>Tea packs labeled “AM” or “PM”</a:t>
            </a:r>
          </a:p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Hydration Strategies for Nighttime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Chamomile-lavender herbal water</a:t>
            </a:r>
          </a:p>
          <a:p>
            <a:pPr lvl="0"/>
            <a:r>
              <a:rPr lang="en-US" dirty="0" smtClean="0"/>
              <a:t>Magnesium-rich tonic</a:t>
            </a:r>
          </a:p>
          <a:p>
            <a:pPr lvl="0"/>
            <a:r>
              <a:rPr lang="en-US" dirty="0" smtClean="0"/>
              <a:t>Avoid </a:t>
            </a:r>
            <a:r>
              <a:rPr lang="en-US" dirty="0" err="1" smtClean="0"/>
              <a:t>overhydration</a:t>
            </a:r>
            <a:r>
              <a:rPr lang="en-US" dirty="0" smtClean="0"/>
              <a:t> → nighttime urination</a:t>
            </a:r>
          </a:p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Sleep-Safe Snacks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Almond butter crackers</a:t>
            </a:r>
          </a:p>
          <a:p>
            <a:pPr lvl="0"/>
            <a:r>
              <a:rPr lang="en-US" dirty="0" smtClean="0"/>
              <a:t>Dried cherry bites</a:t>
            </a:r>
          </a:p>
          <a:p>
            <a:pPr lvl="0"/>
            <a:r>
              <a:rPr lang="en-US" dirty="0" smtClean="0"/>
              <a:t>Oat-based snack bars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Relaxation Teas and Sleep Tonics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Herbal tea concentrates</a:t>
            </a:r>
          </a:p>
          <a:p>
            <a:pPr lvl="0"/>
            <a:r>
              <a:rPr lang="en-US" dirty="0" err="1" smtClean="0"/>
              <a:t>Adaptogenic</a:t>
            </a:r>
            <a:r>
              <a:rPr lang="en-US" dirty="0" smtClean="0"/>
              <a:t> blends (</a:t>
            </a:r>
            <a:r>
              <a:rPr lang="en-US" dirty="0" err="1" smtClean="0"/>
              <a:t>ashwagandha</a:t>
            </a:r>
            <a:r>
              <a:rPr lang="en-US" dirty="0" smtClean="0"/>
              <a:t>, </a:t>
            </a:r>
            <a:r>
              <a:rPr lang="en-US" dirty="0" err="1" smtClean="0"/>
              <a:t>reishi</a:t>
            </a:r>
            <a:r>
              <a:rPr lang="en-US" dirty="0" smtClean="0"/>
              <a:t>)</a:t>
            </a:r>
          </a:p>
          <a:p>
            <a:pPr lvl="0"/>
            <a:r>
              <a:rPr lang="en-US" dirty="0" smtClean="0"/>
              <a:t>Melatonin gummies if approved by agency protocol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Conclusion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Well-rested space tourists are happier, healthier, and more resilient. Nutrition is a powerful tool to support restful sleep even in orbit.</a:t>
            </a:r>
          </a:p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NASA Sleep in Space Report, 2021</a:t>
            </a:r>
          </a:p>
          <a:p>
            <a:pPr lvl="0"/>
            <a:r>
              <a:rPr lang="en-US" dirty="0" smtClean="0"/>
              <a:t>Nutrition and Sleep (</a:t>
            </a:r>
            <a:r>
              <a:rPr lang="en-US" dirty="0" err="1" smtClean="0"/>
              <a:t>Halson</a:t>
            </a:r>
            <a:r>
              <a:rPr lang="en-US" dirty="0" smtClean="0"/>
              <a:t>, 2014)</a:t>
            </a:r>
          </a:p>
          <a:p>
            <a:pPr lvl="0"/>
            <a:r>
              <a:rPr lang="en-US" dirty="0" smtClean="0"/>
              <a:t>NIH Dietary Supplements &amp; Sleep, 2022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394</Words>
  <Application>Microsoft Macintosh PowerPoint</Application>
  <PresentationFormat>On-screen Show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Sleep-Supportive Nutrition Protocols for Space Tourists</vt:lpstr>
      <vt:lpstr>Index</vt:lpstr>
      <vt:lpstr>Introduction</vt:lpstr>
      <vt:lpstr>Objectives</vt:lpstr>
      <vt:lpstr>Sleep Disruption in Space</vt:lpstr>
      <vt:lpstr>Nutrients and Hormones Influencing Sleep</vt:lpstr>
      <vt:lpstr>Macronutrient Timing and Sleep Cycles</vt:lpstr>
      <vt:lpstr>Meal Plan 1: Serotonin-Boosting Diet</vt:lpstr>
      <vt:lpstr>Meal Plan 2: Melatonin-Rich Diet</vt:lpstr>
      <vt:lpstr>Meal Plan 3: Tryptophan-Timed Meal Plan</vt:lpstr>
      <vt:lpstr>Caffeine and Stimulant Control</vt:lpstr>
      <vt:lpstr>Hydration Strategies for Nighttime</vt:lpstr>
      <vt:lpstr>Sleep-Safe Snacks</vt:lpstr>
      <vt:lpstr>Relaxation Teas and Sleep Tonics</vt:lpstr>
      <vt:lpstr>Conclusion 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Sleep-Supportive Nutrition Protocols for Space Tourists</dc:title>
  <dc:subject/>
  <dc:creator/>
  <cp:keywords/>
  <dc:description>generated using python-pptx</dc:description>
  <cp:lastModifiedBy>ANCHALIKA</cp:lastModifiedBy>
  <cp:revision>5</cp:revision>
  <dcterms:created xsi:type="dcterms:W3CDTF">2013-01-27T09:14:16Z</dcterms:created>
  <dcterms:modified xsi:type="dcterms:W3CDTF">2025-05-25T11:27:38Z</dcterms:modified>
  <cp:category/>
</cp:coreProperties>
</file>