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8"/>
  </p:notesMasterIdLst>
  <p:handoutMasterIdLst>
    <p:handoutMasterId r:id="rId49"/>
  </p:handoutMasterIdLst>
  <p:sldIdLst>
    <p:sldId id="256" r:id="rId5"/>
    <p:sldId id="482" r:id="rId6"/>
    <p:sldId id="355" r:id="rId7"/>
    <p:sldId id="412" r:id="rId8"/>
    <p:sldId id="483" r:id="rId9"/>
    <p:sldId id="484" r:id="rId10"/>
    <p:sldId id="485" r:id="rId11"/>
    <p:sldId id="486" r:id="rId12"/>
    <p:sldId id="487" r:id="rId13"/>
    <p:sldId id="488" r:id="rId14"/>
    <p:sldId id="489" r:id="rId15"/>
    <p:sldId id="490" r:id="rId16"/>
    <p:sldId id="491" r:id="rId17"/>
    <p:sldId id="492" r:id="rId18"/>
    <p:sldId id="493" r:id="rId19"/>
    <p:sldId id="495" r:id="rId20"/>
    <p:sldId id="494" r:id="rId21"/>
    <p:sldId id="496" r:id="rId22"/>
    <p:sldId id="497" r:id="rId23"/>
    <p:sldId id="500" r:id="rId24"/>
    <p:sldId id="518" r:id="rId25"/>
    <p:sldId id="501" r:id="rId26"/>
    <p:sldId id="502" r:id="rId27"/>
    <p:sldId id="519" r:id="rId28"/>
    <p:sldId id="520" r:id="rId29"/>
    <p:sldId id="521" r:id="rId30"/>
    <p:sldId id="503" r:id="rId31"/>
    <p:sldId id="504" r:id="rId32"/>
    <p:sldId id="507" r:id="rId33"/>
    <p:sldId id="505" r:id="rId34"/>
    <p:sldId id="506" r:id="rId35"/>
    <p:sldId id="508" r:id="rId36"/>
    <p:sldId id="509" r:id="rId37"/>
    <p:sldId id="510" r:id="rId38"/>
    <p:sldId id="511" r:id="rId39"/>
    <p:sldId id="512" r:id="rId40"/>
    <p:sldId id="513" r:id="rId41"/>
    <p:sldId id="514" r:id="rId42"/>
    <p:sldId id="515" r:id="rId43"/>
    <p:sldId id="516" r:id="rId44"/>
    <p:sldId id="517" r:id="rId45"/>
    <p:sldId id="522" r:id="rId46"/>
    <p:sldId id="269" r:id="rId47"/>
  </p:sldIdLst>
  <p:sldSz cx="12198350" cy="6858000"/>
  <p:notesSz cx="6858000" cy="9144000"/>
  <p:embeddedFontLst>
    <p:embeddedFont>
      <p:font typeface="Calibri" panose="020F0502020204030204" pitchFamily="34" charset="0"/>
      <p:regular r:id="rId50"/>
      <p:bold r:id="rId51"/>
      <p:italic r:id="rId52"/>
      <p:boldItalic r:id="rId53"/>
    </p:embeddedFont>
    <p:embeddedFont>
      <p:font typeface="Georgia" panose="02040502050405020303" pitchFamily="18" charset="0"/>
      <p:regular r:id="rId54"/>
      <p:bold r:id="rId55"/>
      <p:italic r:id="rId56"/>
      <p:boldItalic r:id="rId57"/>
    </p:embeddedFont>
    <p:embeddedFont>
      <p:font typeface="Minion" panose="02000503070000020003" pitchFamily="2" charset="0"/>
      <p:regular r:id="rId58"/>
      <p:bold r:id="rId59"/>
      <p:italic r:id="rId60"/>
      <p:boldItalic r:id="rId61"/>
    </p:embeddedFont>
  </p:embeddedFontLst>
  <p:custDataLst>
    <p:tags r:id="rId62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  <a:srgbClr val="2E6E77"/>
    <a:srgbClr val="3D8C98"/>
    <a:srgbClr val="A82F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font" Target="fonts/font1.fntdata"/><Relationship Id="rId55" Type="http://schemas.openxmlformats.org/officeDocument/2006/relationships/font" Target="fonts/font6.fntdata"/><Relationship Id="rId63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4.fntdata"/><Relationship Id="rId58" Type="http://schemas.openxmlformats.org/officeDocument/2006/relationships/font" Target="fonts/font9.fntdata"/><Relationship Id="rId66" Type="http://schemas.openxmlformats.org/officeDocument/2006/relationships/tableStyles" Target="tableStyles.xml"/><Relationship Id="rId5" Type="http://schemas.openxmlformats.org/officeDocument/2006/relationships/slide" Target="slides/slide1.xml"/><Relationship Id="rId61" Type="http://schemas.openxmlformats.org/officeDocument/2006/relationships/font" Target="fonts/font12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notesMaster" Target="notesMasters/notesMaster1.xml"/><Relationship Id="rId56" Type="http://schemas.openxmlformats.org/officeDocument/2006/relationships/font" Target="fonts/font7.fntdata"/><Relationship Id="rId64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font" Target="fonts/font2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10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5.fntdata"/><Relationship Id="rId62" Type="http://schemas.openxmlformats.org/officeDocument/2006/relationships/tags" Target="tags/tag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handoutMaster" Target="handoutMasters/handoutMaster1.xml"/><Relationship Id="rId57" Type="http://schemas.openxmlformats.org/officeDocument/2006/relationships/font" Target="fonts/font8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3.fntdata"/><Relationship Id="rId60" Type="http://schemas.openxmlformats.org/officeDocument/2006/relationships/font" Target="fonts/font11.fntdata"/><Relationship Id="rId65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28-01-2026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28-01-2026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28-01-2026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Law</a:t>
            </a:r>
            <a:r>
              <a:rPr lang="nl-NL" sz="4400" dirty="0"/>
              <a:t> </a:t>
            </a:r>
            <a:r>
              <a:rPr lang="nl-NL" sz="4400" dirty="0" err="1"/>
              <a:t>and</a:t>
            </a:r>
            <a:r>
              <a:rPr lang="nl-NL" sz="4400" dirty="0"/>
              <a:t> </a:t>
            </a:r>
            <a:r>
              <a:rPr lang="nl-NL" sz="4400" dirty="0" err="1"/>
              <a:t>Legislation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E92391-D7DE-50FC-7FBF-AAE86863583A}"/>
              </a:ext>
            </a:extLst>
          </p:cNvPr>
          <p:cNvSpPr txBox="1"/>
          <p:nvPr/>
        </p:nvSpPr>
        <p:spPr>
          <a:xfrm>
            <a:off x="4761571" y="47950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34A-585D-9B04-C4FE-07539EB2C527}"/>
              </a:ext>
            </a:extLst>
          </p:cNvPr>
          <p:cNvSpPr txBox="1"/>
          <p:nvPr/>
        </p:nvSpPr>
        <p:spPr>
          <a:xfrm>
            <a:off x="2141034" y="53414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C4ACEFD2-540C-06F8-C80F-5E4F6E4AB126}"/>
              </a:ext>
            </a:extLst>
          </p:cNvPr>
          <p:cNvSpPr/>
          <p:nvPr/>
        </p:nvSpPr>
        <p:spPr>
          <a:xfrm>
            <a:off x="0" y="19768"/>
            <a:ext cx="12191966" cy="6453335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6146" name="Picture 2" descr="Dugald Stewart Monument - Ed O'Keeffe Photography">
            <a:extLst>
              <a:ext uri="{FF2B5EF4-FFF2-40B4-BE49-F238E27FC236}">
                <a16:creationId xmlns:a16="http://schemas.microsoft.com/office/drawing/2014/main" id="{6F97720E-0310-500C-31EB-028B7E2F33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8259414" y="19768"/>
            <a:ext cx="3932551" cy="6818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2CF19-6CFF-4B1E-5978-61D89AA1AB1A}"/>
              </a:ext>
            </a:extLst>
          </p:cNvPr>
          <p:cNvSpPr txBox="1"/>
          <p:nvPr/>
        </p:nvSpPr>
        <p:spPr>
          <a:xfrm>
            <a:off x="2464420" y="21856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ECA620B-59D5-1F67-26E8-12705BF3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63" y="1036217"/>
            <a:ext cx="3494964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6AEED85-79AE-DD9F-3665-6F8F80A6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511" y="548680"/>
            <a:ext cx="6846640" cy="4795836"/>
          </a:xfrm>
        </p:spPr>
        <p:txBody>
          <a:bodyPr/>
          <a:lstStyle/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1- COVID-19 and tourism consumer protection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2- The development of an International Code for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the Protection of Tourists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3- International Code for the Protection of Tourists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4- The Challenges in Harmonizing Consumer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Protection Standards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0488572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32652058-2EB6-87D9-1B1D-1BFCEE25BE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0" y="-2197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696744" cy="1296144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1- </a:t>
            </a:r>
            <a:r>
              <a:rPr lang="en-US" sz="3200" b="1" dirty="0">
                <a:solidFill>
                  <a:schemeClr val="bg1"/>
                </a:solidFill>
              </a:rPr>
              <a:t>COVID-19 AND TOURISM CONSUMER PROTECTION</a:t>
            </a:r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300915630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COVID-19 as a Global Tourism Crisis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March 2020: WHO declares COVID-19 a global pandemic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Immediate impact on global mobility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Sudden border closures and travel bans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sector among the hardest hit worldwide</a:t>
            </a:r>
          </a:p>
        </p:txBody>
      </p:sp>
    </p:spTree>
    <p:extLst>
      <p:ext uri="{BB962C8B-B14F-4D97-AF65-F5344CB8AC3E}">
        <p14:creationId xmlns:p14="http://schemas.microsoft.com/office/powerpoint/2010/main" val="3962541047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Tourists Stranded Abroad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Millions of tourists stranded internationally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Limited access to: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Accommodation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Healthcare services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Reliable information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High levels of uncertainty and insecurity</a:t>
            </a:r>
          </a:p>
        </p:txBody>
      </p:sp>
    </p:spTree>
    <p:extLst>
      <p:ext uri="{BB962C8B-B14F-4D97-AF65-F5344CB8AC3E}">
        <p14:creationId xmlns:p14="http://schemas.microsoft.com/office/powerpoint/2010/main" val="2641089332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Tourist Vulnerability During the Crisis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Tourists placed in a vulnerable legal and economic position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Confusion over: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Who is responsible for assistance?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Who bears the costs?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Weak bargaining power within the tourism value chain</a:t>
            </a:r>
          </a:p>
        </p:txBody>
      </p:sp>
    </p:spTree>
    <p:extLst>
      <p:ext uri="{BB962C8B-B14F-4D97-AF65-F5344CB8AC3E}">
        <p14:creationId xmlns:p14="http://schemas.microsoft.com/office/powerpoint/2010/main" val="427464024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Confinement in Tourism Facilities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Tourists confined in: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Emergence of legal issues related to: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6CBCD7B-D371-4480-AD03-E63B2D6F82E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260570"/>
              </p:ext>
            </p:extLst>
          </p:nvPr>
        </p:nvGraphicFramePr>
        <p:xfrm>
          <a:off x="1323754" y="5150626"/>
          <a:ext cx="6503613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3213">
                  <a:extLst>
                    <a:ext uri="{9D8B030D-6E8A-4147-A177-3AD203B41FA5}">
                      <a16:colId xmlns:a16="http://schemas.microsoft.com/office/drawing/2014/main" val="3580175387"/>
                    </a:ext>
                  </a:extLst>
                </a:gridCol>
                <a:gridCol w="3600400">
                  <a:extLst>
                    <a:ext uri="{9D8B030D-6E8A-4147-A177-3AD203B41FA5}">
                      <a16:colId xmlns:a16="http://schemas.microsoft.com/office/drawing/2014/main" val="25332962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Liability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Cost allocation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8523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Duty of care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5321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1FD2893F-085F-ECB2-C4ED-155DD90B79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891930"/>
              </p:ext>
            </p:extLst>
          </p:nvPr>
        </p:nvGraphicFramePr>
        <p:xfrm>
          <a:off x="1323754" y="3781626"/>
          <a:ext cx="5046642" cy="736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6402">
                  <a:extLst>
                    <a:ext uri="{9D8B030D-6E8A-4147-A177-3AD203B41FA5}">
                      <a16:colId xmlns:a16="http://schemas.microsoft.com/office/drawing/2014/main" val="3580175387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53329627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Cruise ships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Resorts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3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4852321"/>
                  </a:ext>
                </a:extLst>
              </a:tr>
              <a:tr h="267553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en-US" b="0" dirty="0">
                          <a:solidFill>
                            <a:schemeClr val="bg1"/>
                          </a:solidFill>
                        </a:rPr>
                        <a:t>Hotels</a:t>
                      </a: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b="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50000"/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085321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33593282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Lack of Coordination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Poor coordination among: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Tourism stakeholders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National authorities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Different countries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Inconsistent and unequal measures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Disparities even within the same country</a:t>
            </a:r>
          </a:p>
        </p:txBody>
      </p:sp>
    </p:spTree>
    <p:extLst>
      <p:ext uri="{BB962C8B-B14F-4D97-AF65-F5344CB8AC3E}">
        <p14:creationId xmlns:p14="http://schemas.microsoft.com/office/powerpoint/2010/main" val="2916742447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Repatriation and Assistance Challenges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Confusion over responsibility for: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Assisting tourists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Repatriation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Delays and unequal access to support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Absence of clear international rules</a:t>
            </a:r>
          </a:p>
        </p:txBody>
      </p:sp>
    </p:spTree>
    <p:extLst>
      <p:ext uri="{BB962C8B-B14F-4D97-AF65-F5344CB8AC3E}">
        <p14:creationId xmlns:p14="http://schemas.microsoft.com/office/powerpoint/2010/main" val="406838165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528392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Role of Travel Insurance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Epidemics usually excluded from standard travel insurance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Insurance providers refused responsibility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Tourists left without financial protection</a:t>
            </a:r>
          </a:p>
        </p:txBody>
      </p:sp>
    </p:spTree>
    <p:extLst>
      <p:ext uri="{BB962C8B-B14F-4D97-AF65-F5344CB8AC3E}">
        <p14:creationId xmlns:p14="http://schemas.microsoft.com/office/powerpoint/2010/main" val="2413725509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7646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Flight Cancellations and Refund Issues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Millions of flights and trips cancelled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Unequal treatment of tourists: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Full refunds for some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Date/route changes at higher costs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Forced acceptance of vouchers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Delays of months in receiving compensation</a:t>
            </a:r>
          </a:p>
        </p:txBody>
      </p:sp>
    </p:spTree>
    <p:extLst>
      <p:ext uri="{BB962C8B-B14F-4D97-AF65-F5344CB8AC3E}">
        <p14:creationId xmlns:p14="http://schemas.microsoft.com/office/powerpoint/2010/main" val="3335535330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Fragmentation of International Tourism Law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No unified international legal framework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Tourist consumer rights weakly protected globally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COVID-19 exposed major legal gaps</a:t>
            </a:r>
          </a:p>
        </p:txBody>
      </p:sp>
    </p:spTree>
    <p:extLst>
      <p:ext uri="{BB962C8B-B14F-4D97-AF65-F5344CB8AC3E}">
        <p14:creationId xmlns:p14="http://schemas.microsoft.com/office/powerpoint/2010/main" val="3244440878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The European Union Case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EU provides relatively high consumer protection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However: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Disparity in national decisions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Lack of coordination among Member States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Highlighted limits of regional protection</a:t>
            </a:r>
          </a:p>
        </p:txBody>
      </p:sp>
    </p:spTree>
    <p:extLst>
      <p:ext uri="{BB962C8B-B14F-4D97-AF65-F5344CB8AC3E}">
        <p14:creationId xmlns:p14="http://schemas.microsoft.com/office/powerpoint/2010/main" val="1107078997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Toward an International Legal Framework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Need for international rules on: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Tourist assistance in emergencies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Repatriation mechanisms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Establish minimum global consumer protection standards</a:t>
            </a:r>
          </a:p>
        </p:txBody>
      </p:sp>
    </p:spTree>
    <p:extLst>
      <p:ext uri="{BB962C8B-B14F-4D97-AF65-F5344CB8AC3E}">
        <p14:creationId xmlns:p14="http://schemas.microsoft.com/office/powerpoint/2010/main" val="57702026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ourism in the post-COVID world: Three steps to build better forward">
            <a:extLst>
              <a:ext uri="{FF2B5EF4-FFF2-40B4-BE49-F238E27FC236}">
                <a16:creationId xmlns:a16="http://schemas.microsoft.com/office/drawing/2014/main" id="{F8A101EA-13CC-FDCF-F8A5-C13813E3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b="1" dirty="0"/>
              <a:t>1- </a:t>
            </a:r>
            <a:r>
              <a:rPr lang="en-US" dirty="0">
                <a:solidFill>
                  <a:schemeClr val="bg1"/>
                </a:solidFill>
              </a:rPr>
              <a:t>COVID-19 and Tourism Consumer Protection</a:t>
            </a:r>
            <a:endParaRPr lang="en-DE" sz="18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Post-COVID Tourism Consumer Protection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</a:t>
            </a:r>
            <a:r>
              <a:rPr lang="en-US" dirty="0" err="1">
                <a:solidFill>
                  <a:schemeClr val="bg1"/>
                </a:solidFill>
              </a:rPr>
              <a:t>Harmonisation</a:t>
            </a:r>
            <a:r>
              <a:rPr lang="en-US" dirty="0">
                <a:solidFill>
                  <a:schemeClr val="bg1"/>
                </a:solidFill>
              </a:rPr>
              <a:t> of consumer rights internationally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Clear definition of tourist rights and obligations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Special focus on crisis and emergency situations</a:t>
            </a:r>
          </a:p>
        </p:txBody>
      </p:sp>
    </p:spTree>
    <p:extLst>
      <p:ext uri="{BB962C8B-B14F-4D97-AF65-F5344CB8AC3E}">
        <p14:creationId xmlns:p14="http://schemas.microsoft.com/office/powerpoint/2010/main" val="315845368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8F4C2B3D-348E-C41B-F56B-D11CEB558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-3" y="19770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-1" y="1268760"/>
            <a:ext cx="7395319" cy="2088232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2- </a:t>
            </a:r>
            <a:r>
              <a:rPr lang="en-US" sz="3200" b="1" dirty="0">
                <a:solidFill>
                  <a:schemeClr val="bg1"/>
                </a:solidFill>
              </a:rPr>
              <a:t>THE DEVELOPMENT OF AN INTERNATIONAL CODE FOR THE PROTECTION OF TOURISTS</a:t>
            </a:r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2010240483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UNWTO Initiative (2020)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September 2020: UNWTO Executive Council establishes an intergovernmental committee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Objective: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Develop an International Code for the Protection of Tourists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400531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UNWTO Emergency Recommendations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October 2020: UNWTO Secretariat issues recommendations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 on assistance to tourists in emergency situations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Intended to form Chapter 1 of the Code</a:t>
            </a:r>
          </a:p>
        </p:txBody>
      </p:sp>
    </p:spTree>
    <p:extLst>
      <p:ext uri="{BB962C8B-B14F-4D97-AF65-F5344CB8AC3E}">
        <p14:creationId xmlns:p14="http://schemas.microsoft.com/office/powerpoint/2010/main" val="3212569590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Building on Previous UNWTO Work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Draft international conventions on tourist protection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Previous work on rights and obligations of tourism service providers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Code builds on existing legal and policy frameworks</a:t>
            </a:r>
          </a:p>
        </p:txBody>
      </p:sp>
    </p:spTree>
    <p:extLst>
      <p:ext uri="{BB962C8B-B14F-4D97-AF65-F5344CB8AC3E}">
        <p14:creationId xmlns:p14="http://schemas.microsoft.com/office/powerpoint/2010/main" val="3352728815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Objectives of Chapter 1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Establish a Common Terminology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Clarify Scope and Meaning of Terms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Facilitate Application and Implementation</a:t>
            </a:r>
          </a:p>
        </p:txBody>
      </p:sp>
    </p:spTree>
    <p:extLst>
      <p:ext uri="{BB962C8B-B14F-4D97-AF65-F5344CB8AC3E}">
        <p14:creationId xmlns:p14="http://schemas.microsoft.com/office/powerpoint/2010/main" val="54890039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4104456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Objectives of Chapter 2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Establish Minimum International Standards for Emergency Assistance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Prevention of Emergencies and Disruptions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Information Provision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Direct Assistance to Tourists in Emergencies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Repatriation and Travel Support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Cooperation and Coordination</a:t>
            </a:r>
          </a:p>
        </p:txBody>
      </p:sp>
    </p:spTree>
    <p:extLst>
      <p:ext uri="{BB962C8B-B14F-4D97-AF65-F5344CB8AC3E}">
        <p14:creationId xmlns:p14="http://schemas.microsoft.com/office/powerpoint/2010/main" val="38024468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Four Core Themes of Chapter 2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Prevention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Information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Assistance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Repatriation</a:t>
            </a:r>
          </a:p>
        </p:txBody>
      </p:sp>
    </p:spTree>
    <p:extLst>
      <p:ext uri="{BB962C8B-B14F-4D97-AF65-F5344CB8AC3E}">
        <p14:creationId xmlns:p14="http://schemas.microsoft.com/office/powerpoint/2010/main" val="3530142704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Ex-Post and Ex-Ante Protection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Ex-post: Assistance and repatriation during emergencies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Ex-ante: Prevention and information obligations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 on preparedness and risk reduction</a:t>
            </a:r>
          </a:p>
        </p:txBody>
      </p:sp>
    </p:spTree>
    <p:extLst>
      <p:ext uri="{BB962C8B-B14F-4D97-AF65-F5344CB8AC3E}">
        <p14:creationId xmlns:p14="http://schemas.microsoft.com/office/powerpoint/2010/main" val="74043469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Objectives of Chapter 3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Harmonize Minimum International Standards for Consumer Protection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Strengthen Contractual Protection of Tourists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Ensure Tourist Rights in Emergency Situations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Set Principles for Digital Tourism Services</a:t>
            </a:r>
          </a:p>
        </p:txBody>
      </p:sp>
    </p:spTree>
    <p:extLst>
      <p:ext uri="{BB962C8B-B14F-4D97-AF65-F5344CB8AC3E}">
        <p14:creationId xmlns:p14="http://schemas.microsoft.com/office/powerpoint/2010/main" val="4122287001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Objectives of Chapter 4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Promote Alternative Dispute Resolution (ADR)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Reduce Litigation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Ensure Fair and Non-Discriminatory Solutions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Provide Expedited and Efficient Processes</a:t>
            </a:r>
          </a:p>
        </p:txBody>
      </p:sp>
    </p:spTree>
    <p:extLst>
      <p:ext uri="{BB962C8B-B14F-4D97-AF65-F5344CB8AC3E}">
        <p14:creationId xmlns:p14="http://schemas.microsoft.com/office/powerpoint/2010/main" val="1943664656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Tourism is Starting to Move Towards the Post-COVID Era at Last">
            <a:extLst>
              <a:ext uri="{FF2B5EF4-FFF2-40B4-BE49-F238E27FC236}">
                <a16:creationId xmlns:a16="http://schemas.microsoft.com/office/drawing/2014/main" id="{F947EA01-F0AF-E7D9-2A64-327FC782AE8E}"/>
              </a:ext>
            </a:extLst>
          </p:cNvPr>
          <p:cNvPicPr>
            <a:picLocks noChangeAspect="1" noChangeArrowheads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231861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2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</a:t>
            </a:r>
            <a:r>
              <a:rPr lang="en-US" sz="1800" dirty="0">
                <a:solidFill>
                  <a:schemeClr val="bg1"/>
                </a:solidFill>
              </a:rPr>
              <a:t>he Development of an </a:t>
            </a:r>
            <a:r>
              <a:rPr lang="en-US" dirty="0">
                <a:solidFill>
                  <a:schemeClr val="bg1"/>
                </a:solidFill>
              </a:rPr>
              <a:t>I</a:t>
            </a:r>
            <a:r>
              <a:rPr lang="en-US" sz="1800" dirty="0">
                <a:solidFill>
                  <a:schemeClr val="bg1"/>
                </a:solidFill>
              </a:rPr>
              <a:t>nternational </a:t>
            </a:r>
            <a:r>
              <a:rPr lang="en-US" dirty="0">
                <a:solidFill>
                  <a:schemeClr val="bg1"/>
                </a:solidFill>
              </a:rPr>
              <a:t>C</a:t>
            </a:r>
            <a:r>
              <a:rPr lang="en-US" sz="1800" dirty="0">
                <a:solidFill>
                  <a:schemeClr val="bg1"/>
                </a:solidFill>
              </a:rPr>
              <a:t>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b="1" dirty="0">
                <a:solidFill>
                  <a:schemeClr val="bg1"/>
                </a:solidFill>
              </a:rPr>
              <a:t>Objectives of Chapter 4</a:t>
            </a:r>
          </a:p>
          <a:p>
            <a:pPr marL="0" indent="0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Promote Alternative Dispute Resolution (ADR)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Reduce Litigation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Ensure Fair and Non-Discriminatory Solutions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Provide Expedited and Efficient Processes</a:t>
            </a:r>
          </a:p>
        </p:txBody>
      </p:sp>
    </p:spTree>
    <p:extLst>
      <p:ext uri="{BB962C8B-B14F-4D97-AF65-F5344CB8AC3E}">
        <p14:creationId xmlns:p14="http://schemas.microsoft.com/office/powerpoint/2010/main" val="2268682649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3EDEAA80-FAA1-2149-4765-47D73AFD08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-3" y="0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-1" y="1268760"/>
            <a:ext cx="7395319" cy="2088232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/>
              <a:t>3- </a:t>
            </a:r>
            <a:r>
              <a:rPr lang="en-US" sz="3200" b="1" dirty="0">
                <a:solidFill>
                  <a:schemeClr val="bg1"/>
                </a:solidFill>
              </a:rPr>
              <a:t>INTERNATIONAL CODE FOR THE PROTECTION OF TOURISTS</a:t>
            </a:r>
            <a:endParaRPr lang="en-DE" sz="3200" b="1" dirty="0"/>
          </a:p>
        </p:txBody>
      </p:sp>
    </p:spTree>
    <p:extLst>
      <p:ext uri="{BB962C8B-B14F-4D97-AF65-F5344CB8AC3E}">
        <p14:creationId xmlns:p14="http://schemas.microsoft.com/office/powerpoint/2010/main" val="428815523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Role of UNWTO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UNWTO leading efforts to develop international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Current work on an International Code for the Protection of Tourists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Builds on earlier, unfinished legal initiatives</a:t>
            </a:r>
          </a:p>
        </p:txBody>
      </p:sp>
    </p:spTree>
    <p:extLst>
      <p:ext uri="{BB962C8B-B14F-4D97-AF65-F5344CB8AC3E}">
        <p14:creationId xmlns:p14="http://schemas.microsoft.com/office/powerpoint/2010/main" val="2798535409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First Draft Convention (2011)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UNWTO General Assembly launches draft convention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Initial scope limited to: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Assistance to tourists in emergency situations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Selected accommodation standards</a:t>
            </a:r>
          </a:p>
        </p:txBody>
      </p:sp>
    </p:spTree>
    <p:extLst>
      <p:ext uri="{BB962C8B-B14F-4D97-AF65-F5344CB8AC3E}">
        <p14:creationId xmlns:p14="http://schemas.microsoft.com/office/powerpoint/2010/main" val="1126498041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Origins: Icelandic Volcano Crisis (2010)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Volcanic ash cloud disrupted global travel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Airspace closures across Europe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Thousands of tourists stranded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Confusion over assistance and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933913885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Similarities with COVID-19 Crisis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Border closures and travel bans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Stranded tourists worldwide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Lack of coordination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Unclear allocation of responsibilities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COVID-19 impacts far greater in scale</a:t>
            </a:r>
          </a:p>
        </p:txBody>
      </p:sp>
    </p:spTree>
    <p:extLst>
      <p:ext uri="{BB962C8B-B14F-4D97-AF65-F5344CB8AC3E}">
        <p14:creationId xmlns:p14="http://schemas.microsoft.com/office/powerpoint/2010/main" val="3051154405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Request to Expand the Mandate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Working group included: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Member States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International organizations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sector stakeholders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Argued scope was too narrow</a:t>
            </a:r>
          </a:p>
        </p:txBody>
      </p:sp>
    </p:spTree>
    <p:extLst>
      <p:ext uri="{BB962C8B-B14F-4D97-AF65-F5344CB8AC3E}">
        <p14:creationId xmlns:p14="http://schemas.microsoft.com/office/powerpoint/2010/main" val="622618035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Why Expansion Was Needed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Tourism is cross-border by nature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National laws differ widely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Existing international rules insufficient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Need to </a:t>
            </a:r>
            <a:r>
              <a:rPr lang="en-US" dirty="0" err="1">
                <a:solidFill>
                  <a:schemeClr val="bg1"/>
                </a:solidFill>
              </a:rPr>
              <a:t>harmonise</a:t>
            </a:r>
            <a:r>
              <a:rPr lang="en-US" dirty="0">
                <a:solidFill>
                  <a:schemeClr val="bg1"/>
                </a:solidFill>
              </a:rPr>
              <a:t> national legislations</a:t>
            </a:r>
          </a:p>
        </p:txBody>
      </p:sp>
    </p:spTree>
    <p:extLst>
      <p:ext uri="{BB962C8B-B14F-4D97-AF65-F5344CB8AC3E}">
        <p14:creationId xmlns:p14="http://schemas.microsoft.com/office/powerpoint/2010/main" val="3194091518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Inclusion of Package Travel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Scope expanded to include package travel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Coincided with EU revision of Package Travel Directive (1999)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Strengthened consumer protection dimension</a:t>
            </a:r>
          </a:p>
        </p:txBody>
      </p:sp>
    </p:spTree>
    <p:extLst>
      <p:ext uri="{BB962C8B-B14F-4D97-AF65-F5344CB8AC3E}">
        <p14:creationId xmlns:p14="http://schemas.microsoft.com/office/powerpoint/2010/main" val="3946066384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Legal Design of the Draft Convention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Combination of: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Mandatory minimum standards</a:t>
            </a:r>
          </a:p>
          <a:p>
            <a:pPr marL="285750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Voluntary recommended practices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Aim: balance commitment and flexibility</a:t>
            </a:r>
          </a:p>
        </p:txBody>
      </p:sp>
    </p:spTree>
    <p:extLst>
      <p:ext uri="{BB962C8B-B14F-4D97-AF65-F5344CB8AC3E}">
        <p14:creationId xmlns:p14="http://schemas.microsoft.com/office/powerpoint/2010/main" val="1201352865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Guarantees for Ratifying States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Minimum protection framework ensured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Flexibility for voluntary implementation of other provisions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Attempt to encourage broader participation</a:t>
            </a:r>
          </a:p>
        </p:txBody>
      </p:sp>
    </p:spTree>
    <p:extLst>
      <p:ext uri="{BB962C8B-B14F-4D97-AF65-F5344CB8AC3E}">
        <p14:creationId xmlns:p14="http://schemas.microsoft.com/office/powerpoint/2010/main" val="584507419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Political Challenges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- 2017 survey among Member States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Very low interest in negotiating binding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Lack of political will</a:t>
            </a:r>
          </a:p>
        </p:txBody>
      </p:sp>
    </p:spTree>
    <p:extLst>
      <p:ext uri="{BB962C8B-B14F-4D97-AF65-F5344CB8AC3E}">
        <p14:creationId xmlns:p14="http://schemas.microsoft.com/office/powerpoint/2010/main" val="1599231939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ritons stranded in Bali call for UK evacuation flights as coronavirus cuts  routes | UK news | The Guardian">
            <a:extLst>
              <a:ext uri="{FF2B5EF4-FFF2-40B4-BE49-F238E27FC236}">
                <a16:creationId xmlns:a16="http://schemas.microsoft.com/office/drawing/2014/main" id="{1FB11459-1BA9-C446-21D8-64ADBF6A99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12198351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-2" y="33543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384895"/>
            <a:ext cx="4896544" cy="727000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dirty="0"/>
              <a:t>3- </a:t>
            </a:r>
            <a:r>
              <a:rPr lang="en-US" dirty="0">
                <a:solidFill>
                  <a:schemeClr val="bg1"/>
                </a:solidFill>
              </a:rPr>
              <a:t>International Code for the Protection of Tourists</a:t>
            </a:r>
            <a:endParaRPr lang="en-DE" sz="18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Link to the International Code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International Code revives earlier efforts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Focuses on realistic, flexible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Emphasis on emergencies and consumer rights</a:t>
            </a:r>
          </a:p>
        </p:txBody>
      </p:sp>
    </p:spTree>
    <p:extLst>
      <p:ext uri="{BB962C8B-B14F-4D97-AF65-F5344CB8AC3E}">
        <p14:creationId xmlns:p14="http://schemas.microsoft.com/office/powerpoint/2010/main" val="1882748950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66A6AE-0F88-5D80-6655-95EF4971F4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12198350" cy="6473105"/>
          </a:xfrm>
          <a:prstGeom prst="rect">
            <a:avLst/>
          </a:prstGeom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F93B3F2-4821-DEA9-2FC4-D8EA42024EB7}"/>
              </a:ext>
            </a:extLst>
          </p:cNvPr>
          <p:cNvSpPr/>
          <p:nvPr/>
        </p:nvSpPr>
        <p:spPr>
          <a:xfrm>
            <a:off x="7057" y="19770"/>
            <a:ext cx="12198350" cy="6453335"/>
          </a:xfrm>
          <a:prstGeom prst="rect">
            <a:avLst/>
          </a:prstGeom>
          <a:solidFill>
            <a:schemeClr val="bg2">
              <a:alpha val="60131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CFBC679-5063-8D23-7EA0-14163DD623BA}"/>
              </a:ext>
            </a:extLst>
          </p:cNvPr>
          <p:cNvSpPr/>
          <p:nvPr/>
        </p:nvSpPr>
        <p:spPr>
          <a:xfrm>
            <a:off x="0" y="1268760"/>
            <a:ext cx="6315200" cy="2088232"/>
          </a:xfrm>
          <a:prstGeom prst="rect">
            <a:avLst/>
          </a:prstGeom>
          <a:solidFill>
            <a:schemeClr val="accent4">
              <a:lumMod val="50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  <a:p>
            <a:pPr algn="ctr"/>
            <a:r>
              <a:rPr lang="en-US" sz="2800" b="1" dirty="0"/>
              <a:t>4- </a:t>
            </a:r>
            <a:r>
              <a:rPr lang="en-US" sz="2800" b="1" dirty="0">
                <a:solidFill>
                  <a:schemeClr val="bg1"/>
                </a:solidFill>
              </a:rPr>
              <a:t>THE CHALLENGES IN HARMONIZING CONSUMER PROTECTION STANDARDS</a:t>
            </a:r>
          </a:p>
          <a:p>
            <a:pPr algn="ctr"/>
            <a:endParaRPr lang="en-DE" sz="2800" b="1" dirty="0"/>
          </a:p>
        </p:txBody>
      </p:sp>
    </p:spTree>
    <p:extLst>
      <p:ext uri="{BB962C8B-B14F-4D97-AF65-F5344CB8AC3E}">
        <p14:creationId xmlns:p14="http://schemas.microsoft.com/office/powerpoint/2010/main" val="734894651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7E6E56A-BB98-055B-86DC-FC0103154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12198350" cy="647310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836712"/>
            <a:ext cx="4896544" cy="656759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Challenges in Harmonizing Consumer Protection Standards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Link to the International Code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International Code revives earlier efforts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Focuses on realistic, flexible standards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Emphasis on emergencies and consumer rights</a:t>
            </a:r>
          </a:p>
        </p:txBody>
      </p:sp>
    </p:spTree>
    <p:extLst>
      <p:ext uri="{BB962C8B-B14F-4D97-AF65-F5344CB8AC3E}">
        <p14:creationId xmlns:p14="http://schemas.microsoft.com/office/powerpoint/2010/main" val="2410359994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7E6E56A-BB98-055B-86DC-FC01031541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" y="0"/>
            <a:ext cx="12198350" cy="6473105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5F8034F-6788-18B0-B980-0297954F3400}"/>
              </a:ext>
            </a:extLst>
          </p:cNvPr>
          <p:cNvSpPr/>
          <p:nvPr/>
        </p:nvSpPr>
        <p:spPr>
          <a:xfrm>
            <a:off x="0" y="19770"/>
            <a:ext cx="12198350" cy="6453335"/>
          </a:xfrm>
          <a:prstGeom prst="rect">
            <a:avLst/>
          </a:prstGeom>
          <a:solidFill>
            <a:schemeClr val="bg2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03FA88-79F8-BEE2-AC6B-2C59DB61F195}"/>
              </a:ext>
            </a:extLst>
          </p:cNvPr>
          <p:cNvSpPr/>
          <p:nvPr/>
        </p:nvSpPr>
        <p:spPr>
          <a:xfrm>
            <a:off x="0" y="836712"/>
            <a:ext cx="4896544" cy="656759"/>
          </a:xfrm>
          <a:prstGeom prst="rect">
            <a:avLst/>
          </a:prstGeom>
          <a:solidFill>
            <a:schemeClr val="accent4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4</a:t>
            </a:r>
            <a:r>
              <a:rPr lang="en-US" sz="1800" dirty="0"/>
              <a:t>- </a:t>
            </a:r>
            <a:r>
              <a:rPr lang="en-US" dirty="0">
                <a:solidFill>
                  <a:schemeClr val="bg1"/>
                </a:solidFill>
              </a:rPr>
              <a:t>The Challenges in Harmonizing Consumer Protection Standards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7E71AAEA-7EC0-1E8C-509C-560282E0C80F}"/>
              </a:ext>
            </a:extLst>
          </p:cNvPr>
          <p:cNvSpPr/>
          <p:nvPr/>
        </p:nvSpPr>
        <p:spPr>
          <a:xfrm>
            <a:off x="1274639" y="1844824"/>
            <a:ext cx="7344816" cy="3456384"/>
          </a:xfrm>
          <a:prstGeom prst="rect">
            <a:avLst/>
          </a:prstGeom>
          <a:solidFill>
            <a:schemeClr val="tx2">
              <a:lumMod val="5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Discussion</a:t>
            </a:r>
          </a:p>
          <a:p>
            <a:pPr marL="0" indent="0" algn="ctr">
              <a:lnSpc>
                <a:spcPct val="150000"/>
              </a:lnSpc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800" b="1" dirty="0">
                <a:solidFill>
                  <a:schemeClr val="bg1"/>
                </a:solidFill>
              </a:rPr>
              <a:t>What are the Challenges in Harmonizing Consumer Protection Standards Globally?</a:t>
            </a:r>
          </a:p>
        </p:txBody>
      </p:sp>
    </p:spTree>
    <p:extLst>
      <p:ext uri="{BB962C8B-B14F-4D97-AF65-F5344CB8AC3E}">
        <p14:creationId xmlns:p14="http://schemas.microsoft.com/office/powerpoint/2010/main" val="4200871718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75572876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119021712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3970</TotalTime>
  <Words>1441</Words>
  <Application>Microsoft Macintosh PowerPoint</Application>
  <PresentationFormat>Custom</PresentationFormat>
  <Paragraphs>319</Paragraphs>
  <Slides>43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9" baseType="lpstr">
      <vt:lpstr>Wingdings</vt:lpstr>
      <vt:lpstr>Arial</vt:lpstr>
      <vt:lpstr>Georgia</vt:lpstr>
      <vt:lpstr>Minion</vt:lpstr>
      <vt:lpstr>Calibri</vt:lpstr>
      <vt:lpstr>Corporate template-set Universiteit Leiden</vt:lpstr>
      <vt:lpstr>Tourism Law and Legislation  European Institute of Innovation, Entrepreneurship and Technology Lessingstraße 79, 13158 Berlin, Germany </vt:lpstr>
      <vt:lpstr>Outline: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241</cp:revision>
  <dcterms:created xsi:type="dcterms:W3CDTF">2023-10-18T00:40:52Z</dcterms:created>
  <dcterms:modified xsi:type="dcterms:W3CDTF">2026-01-28T11:30:42Z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