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</p:sldIdLst>
  <p:sldSz cx="7772400" cy="100584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3" Type="http://schemas.openxmlformats.org/officeDocument/2006/relationships/image" Target="../media/image1.pn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914400" y="1590040"/>
            <a:ext cx="5109210" cy="12954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Assignment Title: Strategic Organizational Structures in Hospitality Businesses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907539"/>
            <a:ext cx="2070100" cy="10287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Course: tourism and recreation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2223770"/>
            <a:ext cx="1639570" cy="128269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Student Name: [kuldeep]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4596130"/>
            <a:ext cx="1144270" cy="12700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Date: [5-01-2026]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5885180"/>
            <a:ext cx="1148080" cy="10287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Table of Contents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43000" y="6521450"/>
            <a:ext cx="781050" cy="10160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1. Abstract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43000" y="6736080"/>
            <a:ext cx="1037589" cy="10160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2. Introduction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43000" y="6950709"/>
            <a:ext cx="1356360" cy="10160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3. Literature Review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143000" y="7167880"/>
            <a:ext cx="1080770" cy="12827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4. Methodology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143000" y="7382509"/>
            <a:ext cx="777239" cy="12827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5. Findings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143000" y="7598409"/>
            <a:ext cx="958850" cy="10160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6. Discussion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143000" y="7813040"/>
            <a:ext cx="982980" cy="102869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7. Conclusion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143000" y="8028940"/>
            <a:ext cx="971550" cy="10160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8. References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43000" y="8244840"/>
            <a:ext cx="1008380" cy="12700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9. Appendices</a:t>
            </a:r>
          </a:p>
        </p:txBody>
      </p:sp>
      <p:pic>
        <p:nvPicPr>
          <p:cNvPr id="16" name="Picture 1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6619" y="5412740"/>
            <a:ext cx="5979159" cy="10160"/>
          </a:xfrm>
          <a:prstGeom prst="rect">
            <a:avLst/>
          </a:prstGeom>
        </p:spPr>
      </p:pic>
      <p:pic>
        <p:nvPicPr>
          <p:cNvPr id="17" name="Picture 16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62500" y="2393950"/>
            <a:ext cx="2095500" cy="1524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914400" y="1931670"/>
            <a:ext cx="552450" cy="10160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Abstract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2565400"/>
            <a:ext cx="5716270" cy="128269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The hospitality industry operates in a highly competitive and service-driven environment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2780030"/>
            <a:ext cx="5708650" cy="128269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where organizational structure plays a critical role in determining operational eiciency,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995930"/>
            <a:ext cx="5513070" cy="128269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employee performance, and guest satisfaction. This assignment explores the various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211830"/>
            <a:ext cx="5906770" cy="128269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organizational structures commonly used in hospitality businesses such as hotels, resorts,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383279"/>
            <a:ext cx="5636259" cy="18542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and restaurants. It analyzes hierarchical, flat, and matrix structures and examines their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3600450"/>
            <a:ext cx="5763259" cy="18542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influence on decision-making, communication, corporate culture, and guest experience.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3856990"/>
            <a:ext cx="5796280" cy="12827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The study also discusses how hospitality organizations adapt their structures in response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14400" y="4074160"/>
            <a:ext cx="5650230" cy="128269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to market demand, customer expectations, and internal growth challenges. Real-world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14400" y="4288790"/>
            <a:ext cx="5566410" cy="12827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examples from globally recognized hospitality brands including Marriott International,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14400" y="4502150"/>
            <a:ext cx="4467860" cy="12827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Hilton Hotels &amp; Resorts, and Airbnb are used to support the analysis.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14400" y="5795010"/>
            <a:ext cx="808989" cy="10160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Introduction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14400" y="6428740"/>
            <a:ext cx="5228590" cy="128269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The hospitality industry is one of the largest and fastest-growing sectors globally,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14400" y="6644640"/>
            <a:ext cx="5906770" cy="128269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encompassing hotels, resorts, restaurants, and alternative accommodation providers. Due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14400" y="6817359"/>
            <a:ext cx="5478780" cy="18542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to its service-intensive nature, the way an organization is structured has a significant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14400" y="7076440"/>
            <a:ext cx="5264150" cy="12700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impact on service quality, employee behavior, and overall business performance.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914400" y="7249159"/>
            <a:ext cx="5576570" cy="18542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Organizational structure defines roles, responsibilities, authority, and communication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914400" y="7505700"/>
            <a:ext cx="5775959" cy="12827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channels within a business. In hospitality, selecting the appropriate structure is essential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14400" y="7722870"/>
            <a:ext cx="5748020" cy="12827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to ensure smooth operations, quick decision-making, and consistent guest experiences.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14400" y="7937500"/>
            <a:ext cx="5574030" cy="12827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This assignment aims to explore strategic organizational structures used in hospitality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14400" y="8111490"/>
            <a:ext cx="5930900" cy="185419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businesses and evaluate how they influence operational eiciency, employee engagement,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14400" y="8368030"/>
            <a:ext cx="1755139" cy="10160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and customer satisfaction.</a:t>
            </a:r>
          </a:p>
        </p:txBody>
      </p:sp>
      <p:pic>
        <p:nvPicPr>
          <p:cNvPr id="24" name="Picture 23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6619" y="1457960"/>
            <a:ext cx="5979159" cy="10159"/>
          </a:xfrm>
          <a:prstGeom prst="rect">
            <a:avLst/>
          </a:prstGeom>
        </p:spPr>
      </p:pic>
      <p:pic>
        <p:nvPicPr>
          <p:cNvPr id="25" name="Picture 24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6619" y="5321300"/>
            <a:ext cx="5979159" cy="1016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914400" y="1614170"/>
            <a:ext cx="1127760" cy="10160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Literature Review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2205990"/>
            <a:ext cx="5001260" cy="18542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Organizational structure has long been recognized as a key factor influencing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2462530"/>
            <a:ext cx="5482590" cy="128269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organizational eectiveness. According to Mintzberg (1983), organizational structure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679700"/>
            <a:ext cx="5781040" cy="12700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determines how tasks are divided, coordinated, and supervised. In hospitality, structures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2852420"/>
            <a:ext cx="5499100" cy="185419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must balance eiciency with flexibility due to fluctuating demand and high customer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107690"/>
            <a:ext cx="2479040" cy="12827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interaction (Jones &amp; Lockwood, 2004).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3745229"/>
            <a:ext cx="5906770" cy="12827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Hierarchical structures are traditionally dominant in large hotels and resorts. This structure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3916679"/>
            <a:ext cx="5622290" cy="18542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features clear chains of command and well-defined roles, which help maintain service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14400" y="4174490"/>
            <a:ext cx="5497830" cy="12827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consistency and operational control (Walker, 2017). However, researchers argue that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14400" y="4390390"/>
            <a:ext cx="5562600" cy="12827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hierarchical structures may slow decision-making and limit employee empowerment.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14400" y="5025390"/>
            <a:ext cx="5278120" cy="12827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Flat organizational structures, on the other hand, reduce management layers and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14400" y="5196840"/>
            <a:ext cx="5759450" cy="18542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encourage open communication. Studies suggest that flat structures enhance employee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14400" y="5455920"/>
            <a:ext cx="5626100" cy="128269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motivation and responsiveness, which can improve guest satisfaction (Nickson, 2013).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14400" y="5670550"/>
            <a:ext cx="4812030" cy="12827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However, they may create role ambiguity in large hospitality organizations.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14400" y="6305550"/>
            <a:ext cx="5835650" cy="12827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Matrix structures combine functional and divisional reporting relationships. This structure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14400" y="6521450"/>
            <a:ext cx="5828030" cy="12827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is increasingly used by multinational hospitality chains to manage global operations while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914400" y="6734809"/>
            <a:ext cx="5485130" cy="12954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maintaining local responsiveness (Okumus, Altinay, &amp; Chathoth, 2010). While matrix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914400" y="6908800"/>
            <a:ext cx="5887720" cy="18542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structures promote flexibility and collaboration, they may also lead to conflicts due to dual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14400" y="7167880"/>
            <a:ext cx="618490" cy="12700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authority.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14400" y="8458200"/>
            <a:ext cx="852169" cy="12827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Methodology</a:t>
            </a:r>
          </a:p>
        </p:txBody>
      </p:sp>
      <p:pic>
        <p:nvPicPr>
          <p:cNvPr id="22" name="Picture 2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6619" y="1141730"/>
            <a:ext cx="5979159" cy="8889"/>
          </a:xfrm>
          <a:prstGeom prst="rect">
            <a:avLst/>
          </a:prstGeom>
        </p:spPr>
      </p:pic>
      <p:pic>
        <p:nvPicPr>
          <p:cNvPr id="23" name="Picture 22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6619" y="7985759"/>
            <a:ext cx="5979159" cy="889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914400" y="957580"/>
            <a:ext cx="5220970" cy="128269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This assignment is based on qualitative secondary research. Academic journals,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172210"/>
            <a:ext cx="5492750" cy="12827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hospitality management textbooks, industry reports, and case studies of well-known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388110"/>
            <a:ext cx="5041900" cy="12827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hospitality brands were reviewed. The research focuses on analyzing dierent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1604010"/>
            <a:ext cx="5589270" cy="12827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organizational structures and evaluating their impact on decision-making, operational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1819910"/>
            <a:ext cx="5666740" cy="128269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eiciency, employee behavior, communication, and guest experience within hospitality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2034539"/>
            <a:ext cx="919480" cy="12827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organizations.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3326129"/>
            <a:ext cx="548640" cy="12827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Findings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3959860"/>
            <a:ext cx="5756909" cy="128269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The analysis reveals that hospitality businesses adopt dierent organizational structures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14400" y="4174490"/>
            <a:ext cx="4688840" cy="12827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depending on their size, market positioning, and operational complexity.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14400" y="4808220"/>
            <a:ext cx="5792470" cy="128269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Large hotel chains such as Marriott and Hilton primarily use hierarchical structures at the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14400" y="5025390"/>
            <a:ext cx="5367020" cy="12700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property level to ensure operational consistency and quality control. This structure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14400" y="5240020"/>
            <a:ext cx="4157979" cy="12700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supports standardized service delivery and clear accountability.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14400" y="5831840"/>
            <a:ext cx="5781040" cy="18542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Companies like Airbnb operate with a relatively flat organizational structure, especially at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14400" y="6089650"/>
            <a:ext cx="5337810" cy="12700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the corporate level. This allows faster innovation, open communication, and quick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14400" y="6305550"/>
            <a:ext cx="3083560" cy="12827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adaptation to changing customer expectations.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14400" y="6939280"/>
            <a:ext cx="5831840" cy="12827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Matrix structures are commonly used by multinational hospitality corporations to manage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914400" y="7155180"/>
            <a:ext cx="5676900" cy="12827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global brands and regional operations simultaneously. This structure supports strategic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914400" y="7327900"/>
            <a:ext cx="5335270" cy="18542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flexibility and eicient resource utilization but requires strong communication and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14400" y="7543800"/>
            <a:ext cx="2254250" cy="18542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leadership skills to avoid conflicts.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14400" y="8876030"/>
            <a:ext cx="730250" cy="10160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Discussion</a:t>
            </a:r>
          </a:p>
        </p:txBody>
      </p:sp>
      <p:pic>
        <p:nvPicPr>
          <p:cNvPr id="22" name="Picture 2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6619" y="2852420"/>
            <a:ext cx="5979159" cy="10160"/>
          </a:xfrm>
          <a:prstGeom prst="rect">
            <a:avLst/>
          </a:prstGeom>
        </p:spPr>
      </p:pic>
      <p:pic>
        <p:nvPicPr>
          <p:cNvPr id="23" name="Picture 22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6619" y="8403590"/>
            <a:ext cx="5979159" cy="8889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914400" y="1231900"/>
            <a:ext cx="5877559" cy="185419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Organizational structure significantly influences decision-making, employee behavior, and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489710"/>
            <a:ext cx="5829300" cy="12827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guest experience in hospitality businesses. Hierarchical structures support eiciency and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705610"/>
            <a:ext cx="5595620" cy="128269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control but may reduce employee empowerment. Flat structures encourage creativity,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1920239"/>
            <a:ext cx="5538470" cy="12827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teamwork, and faster responses to guest needs but may be challenging to manage as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2137410"/>
            <a:ext cx="1258570" cy="128269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organizations grow.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2769870"/>
            <a:ext cx="5811520" cy="12954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Employee behavior and communication are directly aected by structure. Clear reporting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2985770"/>
            <a:ext cx="5101590" cy="12700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lines improve accountability, while open structures promote collaboration and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3201670"/>
            <a:ext cx="5662930" cy="128269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engagement. Corporate culture is also shaped by organizational design, as empowered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14400" y="3417570"/>
            <a:ext cx="4837430" cy="128269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employees are more likely to deliver personalized and high-quality service.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14400" y="4051300"/>
            <a:ext cx="5394960" cy="12827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Hospitality organizations continuously adapt their structures in response to market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14400" y="4267200"/>
            <a:ext cx="5327650" cy="12827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demand, technological advancements, and internal growth. For example, Marriott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14400" y="4439920"/>
            <a:ext cx="5358130" cy="185419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International has adopted more flexible and region-based structures to manage its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14400" y="4696460"/>
            <a:ext cx="5904230" cy="129539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expanding global portfolio. Similarly, Hilton integrates technology-driven teams to enhance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14400" y="4913630"/>
            <a:ext cx="5735320" cy="12827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operational eiciency and guest experience. Airbnb continuously evolves its structure to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14400" y="5128260"/>
            <a:ext cx="2693670" cy="128269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support innovation and global expansion.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14400" y="6418580"/>
            <a:ext cx="754380" cy="10287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Conclusion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914400" y="7010400"/>
            <a:ext cx="5377180" cy="18542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Organizational structure is a strategic tool that significantly impacts the success of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914400" y="7226300"/>
            <a:ext cx="5276850" cy="18542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hospitality businesses. Hierarchical, flat, and matrix structures each oer unique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14400" y="7442200"/>
            <a:ext cx="5676900" cy="18542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advantages and challenges. The choice of structure influences decision-making speed,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14400" y="7698740"/>
            <a:ext cx="5322570" cy="129539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operational eiciency, employee performance, and guest satisfaction. Successful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14400" y="7915909"/>
            <a:ext cx="5750559" cy="12827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hospitality organizations align their structures with business strategy, market conditions,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14400" y="8088630"/>
            <a:ext cx="5878830" cy="18542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and customer expectations. As the industry continues to evolve, flexibility and adaptability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14400" y="8345170"/>
            <a:ext cx="5245100" cy="12827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in organizational design will remain critical for sustaining competitive advantage.</a:t>
            </a:r>
          </a:p>
        </p:txBody>
      </p:sp>
      <p:pic>
        <p:nvPicPr>
          <p:cNvPr id="25" name="Picture 2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6619" y="5946140"/>
            <a:ext cx="5979159" cy="1016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914400" y="1614170"/>
            <a:ext cx="742950" cy="10160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References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2246630"/>
            <a:ext cx="5929630" cy="129539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Jones, P., &amp; Lockwood, A. (2004). The Management of Hotel Operations. Thomson Learning.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2564130"/>
            <a:ext cx="5767070" cy="129539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Mintzberg, H. (1983). Structure in Fives: Designing Eective Organizations. Prentice-Hall.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881630"/>
            <a:ext cx="5332730" cy="128269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Nickson, D. (2013). Human Resource Management for the Hospitality and Tourism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97530"/>
            <a:ext cx="1436370" cy="128269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Industries. Routledge.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412490"/>
            <a:ext cx="5670550" cy="129539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Okumus, F., Altinay, L., &amp; Chathoth, P. (2010). Strategic Management for Hospitality and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3630929"/>
            <a:ext cx="2239010" cy="10160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Tourism. Butterworth-Heinemann.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3947160"/>
            <a:ext cx="5245100" cy="128269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Walker, J. R. (2017). Introduction to Hospitality Management. Pearson Education.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14400" y="5238750"/>
            <a:ext cx="779780" cy="12700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Appendices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14400" y="5871210"/>
            <a:ext cx="4201160" cy="129539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Appendix A: Summary of Organizational Structures in Hospitality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14400" y="6188710"/>
            <a:ext cx="3794760" cy="127000"/>
          </a:xfrm>
          <a:prstGeom prst="rect">
            <a:avLst/>
          </a:prstGeom>
          <a:noFill/>
        </p:spPr>
        <p:txBody>
          <a:bodyPr wrap="none" lIns="0" rIns="0" tIns="0" bIns="0" anchor="ctr">
            <a:spAutoFit/>
          </a:bodyPr>
          <a:lstStyle/>
          <a:p>
            <a:r>
              <a:rPr spc="-100" sz="1150">
                <a:solidFill>
                  <a:srgbClr val="000000"/>
                </a:solidFill>
                <a:latin typeface="CIDFont+F1"/>
              </a:rPr>
              <a:t>Appendix B: Case Examples of Marriott, Hilton, and Airbnb</a:t>
            </a:r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6619" y="1141730"/>
            <a:ext cx="5979159" cy="8889"/>
          </a:xfrm>
          <a:prstGeom prst="rect">
            <a:avLst/>
          </a:prstGeom>
        </p:spPr>
      </p:pic>
      <p:pic>
        <p:nvPicPr>
          <p:cNvPr id="14" name="Picture 13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6619" y="4765040"/>
            <a:ext cx="5979159" cy="1016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