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54"/>
  </p:notesMasterIdLst>
  <p:handoutMasterIdLst>
    <p:handoutMasterId r:id="rId55"/>
  </p:handoutMasterIdLst>
  <p:sldIdLst>
    <p:sldId id="256" r:id="rId5"/>
    <p:sldId id="257" r:id="rId6"/>
    <p:sldId id="268" r:id="rId7"/>
    <p:sldId id="270" r:id="rId8"/>
    <p:sldId id="272" r:id="rId9"/>
    <p:sldId id="273" r:id="rId10"/>
    <p:sldId id="274" r:id="rId11"/>
    <p:sldId id="312" r:id="rId12"/>
    <p:sldId id="277" r:id="rId13"/>
    <p:sldId id="313" r:id="rId14"/>
    <p:sldId id="314" r:id="rId15"/>
    <p:sldId id="315" r:id="rId16"/>
    <p:sldId id="275" r:id="rId17"/>
    <p:sldId id="276" r:id="rId18"/>
    <p:sldId id="278" r:id="rId19"/>
    <p:sldId id="279" r:id="rId20"/>
    <p:sldId id="280" r:id="rId21"/>
    <p:sldId id="281" r:id="rId22"/>
    <p:sldId id="282" r:id="rId23"/>
    <p:sldId id="283" r:id="rId24"/>
    <p:sldId id="284" r:id="rId25"/>
    <p:sldId id="285" r:id="rId26"/>
    <p:sldId id="286" r:id="rId27"/>
    <p:sldId id="287" r:id="rId28"/>
    <p:sldId id="288" r:id="rId29"/>
    <p:sldId id="289" r:id="rId30"/>
    <p:sldId id="292" r:id="rId31"/>
    <p:sldId id="293" r:id="rId32"/>
    <p:sldId id="294" r:id="rId33"/>
    <p:sldId id="295" r:id="rId34"/>
    <p:sldId id="290" r:id="rId35"/>
    <p:sldId id="296" r:id="rId36"/>
    <p:sldId id="297" r:id="rId37"/>
    <p:sldId id="298" r:id="rId38"/>
    <p:sldId id="299" r:id="rId39"/>
    <p:sldId id="300" r:id="rId40"/>
    <p:sldId id="301" r:id="rId41"/>
    <p:sldId id="302" r:id="rId42"/>
    <p:sldId id="303" r:id="rId43"/>
    <p:sldId id="304" r:id="rId44"/>
    <p:sldId id="305" r:id="rId45"/>
    <p:sldId id="306" r:id="rId46"/>
    <p:sldId id="307" r:id="rId47"/>
    <p:sldId id="308" r:id="rId48"/>
    <p:sldId id="309" r:id="rId49"/>
    <p:sldId id="310" r:id="rId50"/>
    <p:sldId id="311" r:id="rId51"/>
    <p:sldId id="316" r:id="rId52"/>
    <p:sldId id="269" r:id="rId53"/>
  </p:sldIdLst>
  <p:sldSz cx="12198350" cy="6858000"/>
  <p:notesSz cx="6858000" cy="9144000"/>
  <p:embeddedFontLst>
    <p:embeddedFont>
      <p:font typeface="Calibri" panose="020F0502020204030204" pitchFamily="34" charset="0"/>
      <p:regular r:id="rId56"/>
      <p:bold r:id="rId57"/>
      <p:italic r:id="rId58"/>
      <p:boldItalic r:id="rId59"/>
    </p:embeddedFont>
    <p:embeddedFont>
      <p:font typeface="Georgia" panose="02040502050405020303" pitchFamily="18" charset="0"/>
      <p:regular r:id="rId60"/>
      <p:bold r:id="rId61"/>
      <p:italic r:id="rId62"/>
      <p:boldItalic r:id="rId63"/>
    </p:embeddedFont>
    <p:embeddedFont>
      <p:font typeface="Minion" panose="02000503070000020003" pitchFamily="2" charset="0"/>
      <p:regular r:id="rId64"/>
      <p:bold r:id="rId65"/>
      <p:italic r:id="rId66"/>
      <p:boldItalic r:id="rId67"/>
    </p:embeddedFont>
  </p:embeddedFontLst>
  <p:custDataLst>
    <p:tags r:id="rId68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58" autoAdjust="0"/>
    <p:restoredTop sz="94660"/>
  </p:normalViewPr>
  <p:slideViewPr>
    <p:cSldViewPr>
      <p:cViewPr varScale="1">
        <p:scale>
          <a:sx n="115" d="100"/>
          <a:sy n="115" d="100"/>
        </p:scale>
        <p:origin x="448" y="208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font" Target="fonts/font8.fntdata"/><Relationship Id="rId68" Type="http://schemas.openxmlformats.org/officeDocument/2006/relationships/tags" Target="tags/tag1.xml"/><Relationship Id="rId7" Type="http://schemas.openxmlformats.org/officeDocument/2006/relationships/slide" Target="slides/slide3.xml"/><Relationship Id="rId71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font" Target="fonts/font3.fntdata"/><Relationship Id="rId66" Type="http://schemas.openxmlformats.org/officeDocument/2006/relationships/font" Target="fonts/font11.fntdata"/><Relationship Id="rId5" Type="http://schemas.openxmlformats.org/officeDocument/2006/relationships/slide" Target="slides/slide1.xml"/><Relationship Id="rId61" Type="http://schemas.openxmlformats.org/officeDocument/2006/relationships/font" Target="fonts/font6.fntdata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font" Target="fonts/font1.fntdata"/><Relationship Id="rId64" Type="http://schemas.openxmlformats.org/officeDocument/2006/relationships/font" Target="fonts/font9.fntdata"/><Relationship Id="rId69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font" Target="fonts/font4.fntdata"/><Relationship Id="rId67" Type="http://schemas.openxmlformats.org/officeDocument/2006/relationships/font" Target="fonts/font12.fntdata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notesMaster" Target="notesMasters/notesMaster1.xml"/><Relationship Id="rId62" Type="http://schemas.openxmlformats.org/officeDocument/2006/relationships/font" Target="fonts/font7.fntdata"/><Relationship Id="rId7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font" Target="fonts/font2.fntdata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font" Target="fonts/font5.fntdata"/><Relationship Id="rId65" Type="http://schemas.openxmlformats.org/officeDocument/2006/relationships/font" Target="fonts/font10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07-02-2025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07-02-2025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07-02-2025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dirty="0" err="1"/>
              <a:t>Anatomy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Physiology</a:t>
            </a:r>
            <a:r>
              <a:rPr lang="nl-NL" dirty="0"/>
              <a:t> 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 dirty="0" err="1"/>
              <a:t>Abdou</a:t>
            </a:r>
            <a:r>
              <a:rPr lang="nl-NL" dirty="0"/>
              <a:t>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Index</a:t>
            </a:r>
            <a:endParaRPr lang="nl-NL" dirty="0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-  Understanding </a:t>
            </a:r>
            <a:r>
              <a:rPr lang="nl-NL" dirty="0" err="1"/>
              <a:t>Anatomy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Physiology</a:t>
            </a:r>
            <a:endParaRPr lang="nl-NL" dirty="0"/>
          </a:p>
          <a:p>
            <a:r>
              <a:rPr lang="nl-NL" dirty="0"/>
              <a:t>- </a:t>
            </a:r>
            <a:r>
              <a:rPr lang="nl-NL" sz="2400" dirty="0" err="1"/>
              <a:t>Anatomy</a:t>
            </a:r>
            <a:r>
              <a:rPr lang="nl-NL" sz="2400" dirty="0"/>
              <a:t>, </a:t>
            </a:r>
            <a:r>
              <a:rPr lang="nl-NL" sz="2400" dirty="0" err="1"/>
              <a:t>Physiology</a:t>
            </a:r>
            <a:r>
              <a:rPr lang="nl-NL" sz="2400" dirty="0"/>
              <a:t>, </a:t>
            </a:r>
            <a:r>
              <a:rPr lang="nl-NL" sz="2400" dirty="0" err="1"/>
              <a:t>and</a:t>
            </a:r>
            <a:r>
              <a:rPr lang="nl-NL" sz="2400" dirty="0"/>
              <a:t> </a:t>
            </a:r>
            <a:r>
              <a:rPr lang="nl-NL" dirty="0"/>
              <a:t>H</a:t>
            </a:r>
            <a:r>
              <a:rPr lang="nl-NL" sz="2400" dirty="0"/>
              <a:t>ealth</a:t>
            </a:r>
            <a:endParaRPr lang="nl-NL" dirty="0"/>
          </a:p>
          <a:p>
            <a:r>
              <a:rPr lang="nl-NL" dirty="0"/>
              <a:t>-</a:t>
            </a:r>
            <a:r>
              <a:rPr lang="nl-NL" dirty="0" err="1"/>
              <a:t>Cultural</a:t>
            </a:r>
            <a:r>
              <a:rPr lang="nl-NL" dirty="0"/>
              <a:t> </a:t>
            </a:r>
            <a:r>
              <a:rPr lang="nl-NL" dirty="0" err="1"/>
              <a:t>Variations</a:t>
            </a:r>
            <a:r>
              <a:rPr lang="nl-NL" dirty="0"/>
              <a:t> in Health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Wellness</a:t>
            </a:r>
            <a:r>
              <a:rPr lang="nl-NL" dirty="0"/>
              <a:t> </a:t>
            </a:r>
            <a:r>
              <a:rPr lang="nl-NL" dirty="0" err="1"/>
              <a:t>Concepts</a:t>
            </a:r>
            <a:endParaRPr lang="nl-NL" dirty="0"/>
          </a:p>
          <a:p>
            <a:r>
              <a:rPr lang="nl-NL" dirty="0"/>
              <a:t>- </a:t>
            </a:r>
            <a:r>
              <a:rPr lang="nl-NL" dirty="0" err="1"/>
              <a:t>Definitions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Typologies</a:t>
            </a:r>
            <a:r>
              <a:rPr lang="nl-NL" dirty="0"/>
              <a:t> of Health </a:t>
            </a:r>
            <a:r>
              <a:rPr lang="nl-NL" dirty="0" err="1"/>
              <a:t>Tourism</a:t>
            </a: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1- Understanding </a:t>
            </a:r>
            <a:r>
              <a:rPr lang="nl-NL" sz="3600" dirty="0" err="1"/>
              <a:t>Anatomy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Physiology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dirty="0"/>
              <a:t>- Anatomy is the scientific study of the structure of the body, focusing on organs, bones, and cells found in both humans and animals. </a:t>
            </a:r>
          </a:p>
          <a:p>
            <a:pPr lvl="2"/>
            <a:r>
              <a:rPr lang="en-GB" dirty="0"/>
              <a:t>- Closely linked to this field is physiology, which examines how different body parts function. </a:t>
            </a:r>
          </a:p>
          <a:p>
            <a:pPr lvl="2"/>
            <a:r>
              <a:rPr lang="en-GB" dirty="0"/>
              <a:t>-However, a solid understanding of anatomy is fundamental to fully grasp physiological processes.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84280595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1- Understanding </a:t>
            </a:r>
            <a:r>
              <a:rPr lang="nl-NL" sz="3600" dirty="0" err="1"/>
              <a:t>Anatomy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Physiology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dirty="0"/>
              <a:t>- Throughout history, the human body has not only been a subject of scientific inquiry but also a source of artistic inspiration. </a:t>
            </a:r>
          </a:p>
          <a:p>
            <a:pPr lvl="2"/>
            <a:r>
              <a:rPr lang="en-GB" dirty="0"/>
              <a:t>- From ancient cave drawings to paintings, sculptures, and literature, depictions of the human and animal form have been a recurring theme. </a:t>
            </a:r>
          </a:p>
          <a:p>
            <a:pPr lvl="2"/>
            <a:r>
              <a:rPr lang="en-GB" dirty="0"/>
              <a:t>- The study of anatomy dates back thousands of years—by 1600 BC, the Ancient Egyptians had already begun examining the heart and blood vessels.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47543433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1- Understanding </a:t>
            </a:r>
            <a:r>
              <a:rPr lang="nl-NL" sz="3600" dirty="0" err="1"/>
              <a:t>Anatomy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Physiology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en-GB" b="0" dirty="0"/>
              <a:t>- Around 400 BC, the Greek physician Hippocrates, often regarded as the father of medicine, made significant contributions to the field. </a:t>
            </a:r>
          </a:p>
          <a:p>
            <a:pPr lvl="3"/>
            <a:r>
              <a:rPr lang="en-GB" b="0" dirty="0"/>
              <a:t>- Another Greek scholar, Herophilus, who spent much of his career in Egypt, is considered the father of anatomy and was among the first known to perform human dissections. </a:t>
            </a:r>
          </a:p>
          <a:p>
            <a:pPr lvl="3"/>
            <a:r>
              <a:rPr lang="en-GB" b="0" dirty="0"/>
              <a:t>- By 300 BC, an anatomy school had been established in Alexandria, Egypt, further advancing the study of the human body. </a:t>
            </a:r>
            <a:r>
              <a:rPr lang="en-GB" dirty="0"/>
              <a:t> 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74412119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</a:t>
            </a:r>
            <a:r>
              <a:rPr lang="nl-NL" sz="3200" dirty="0" err="1"/>
              <a:t>Anatomy</a:t>
            </a:r>
            <a:r>
              <a:rPr lang="nl-NL" sz="3200" dirty="0"/>
              <a:t>, </a:t>
            </a:r>
            <a:r>
              <a:rPr lang="nl-NL" sz="3200" dirty="0" err="1"/>
              <a:t>Physiology</a:t>
            </a:r>
            <a:r>
              <a:rPr lang="nl-NL" sz="3200" dirty="0"/>
              <a:t>,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en-GB" b="0" dirty="0"/>
              <a:t>- </a:t>
            </a:r>
            <a:r>
              <a:rPr lang="en-GB" dirty="0"/>
              <a:t>Health: </a:t>
            </a:r>
          </a:p>
          <a:p>
            <a:pPr lvl="3"/>
            <a:r>
              <a:rPr lang="en-GB" b="0" dirty="0"/>
              <a:t> - Health is the fundamental principle for numerous other concepts and terms. </a:t>
            </a:r>
          </a:p>
          <a:p>
            <a:pPr lvl="3"/>
            <a:r>
              <a:rPr lang="en-GB" b="0" dirty="0"/>
              <a:t>The World Health Organisation defines it as:</a:t>
            </a:r>
          </a:p>
          <a:p>
            <a:pPr lvl="3"/>
            <a:r>
              <a:rPr lang="en-GB" b="0" dirty="0"/>
              <a:t>- “The extent to which an individual or a group is able to realize aspirations and satisfy needs, and to change or cope with the environment. Health is a resource for everyday life, not the objective of living; it is a positive concept, emphasizing social and personal resources as well as physical capabilities”. 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82559942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</a:t>
            </a:r>
            <a:r>
              <a:rPr lang="nl-NL" sz="3200" dirty="0" err="1"/>
              <a:t>Anatomy</a:t>
            </a:r>
            <a:r>
              <a:rPr lang="nl-NL" sz="3200" dirty="0"/>
              <a:t>, </a:t>
            </a:r>
            <a:r>
              <a:rPr lang="nl-NL" sz="3200" dirty="0" err="1"/>
              <a:t>Physiology</a:t>
            </a:r>
            <a:r>
              <a:rPr lang="nl-NL" sz="3200" dirty="0"/>
              <a:t>, </a:t>
            </a:r>
            <a:r>
              <a:rPr lang="nl-NL" sz="3200" dirty="0" err="1"/>
              <a:t>and</a:t>
            </a:r>
            <a:r>
              <a:rPr lang="nl-NL" sz="3200" dirty="0"/>
              <a:t> Health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en-GB" b="0" dirty="0"/>
              <a:t>- </a:t>
            </a:r>
            <a:r>
              <a:rPr lang="en-GB" dirty="0"/>
              <a:t>Health: </a:t>
            </a:r>
          </a:p>
          <a:p>
            <a:pPr lvl="3"/>
            <a:r>
              <a:rPr lang="en-GB" b="0" dirty="0"/>
              <a:t> - In addition to being free from disease and untimely death, the World Tourism Organization (WTO) expands the concept of health to include:</a:t>
            </a:r>
          </a:p>
          <a:p>
            <a:pPr lvl="3"/>
            <a:r>
              <a:rPr lang="en-GB" dirty="0"/>
              <a:t>Functional Abilities:</a:t>
            </a:r>
          </a:p>
          <a:p>
            <a:pPr lvl="3"/>
            <a:r>
              <a:rPr lang="en-GB" b="0" dirty="0"/>
              <a:t>- The capacity to </a:t>
            </a:r>
            <a:r>
              <a:rPr lang="en-GB" b="0" dirty="0" err="1"/>
              <a:t>fulfill</a:t>
            </a:r>
            <a:r>
              <a:rPr lang="en-GB" b="0" dirty="0"/>
              <a:t> family, work, and community roles.</a:t>
            </a:r>
          </a:p>
          <a:p>
            <a:pPr lvl="3"/>
            <a:r>
              <a:rPr lang="en-GB" dirty="0"/>
              <a:t>Stress Management:</a:t>
            </a:r>
          </a:p>
          <a:p>
            <a:pPr lvl="3"/>
            <a:r>
              <a:rPr lang="en-GB" b="0" dirty="0"/>
              <a:t>- The ability to cope with physical, biological, psychological, and social stress.</a:t>
            </a:r>
          </a:p>
          <a:p>
            <a:pPr lvl="3"/>
            <a:r>
              <a:rPr lang="en-GB" dirty="0"/>
              <a:t>Well-being:</a:t>
            </a:r>
          </a:p>
          <a:p>
            <a:pPr lvl="3"/>
            <a:r>
              <a:rPr lang="en-GB" b="0" dirty="0"/>
              <a:t>- The extent to which individuals experience positive feelings of well-being.</a:t>
            </a:r>
          </a:p>
          <a:p>
            <a:pPr lvl="3"/>
            <a:r>
              <a:rPr lang="en-GB" b="0" dirty="0"/>
              <a:t>- Environmental Equilibrium:</a:t>
            </a:r>
          </a:p>
          <a:p>
            <a:pPr lvl="3"/>
            <a:r>
              <a:rPr lang="en-GB" b="0" dirty="0"/>
              <a:t>- Achieving a state of balance and harmony with one's environment.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48436738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</a:t>
            </a:r>
            <a:r>
              <a:rPr lang="nl-NL" sz="3200" dirty="0" err="1"/>
              <a:t>Anatomy</a:t>
            </a:r>
            <a:r>
              <a:rPr lang="nl-NL" sz="3200" dirty="0"/>
              <a:t>, </a:t>
            </a:r>
            <a:r>
              <a:rPr lang="nl-NL" sz="3200" dirty="0" err="1"/>
              <a:t>Physiology</a:t>
            </a:r>
            <a:r>
              <a:rPr lang="nl-NL" sz="3200" dirty="0"/>
              <a:t>, </a:t>
            </a:r>
            <a:r>
              <a:rPr lang="nl-NL" sz="3200" dirty="0" err="1"/>
              <a:t>and</a:t>
            </a:r>
            <a:r>
              <a:rPr lang="nl-NL" sz="3200" dirty="0"/>
              <a:t> Health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en-GB" b="0" dirty="0"/>
              <a:t>- </a:t>
            </a:r>
            <a:r>
              <a:rPr lang="en-GB" dirty="0"/>
              <a:t>Health Tourism: </a:t>
            </a:r>
          </a:p>
          <a:p>
            <a:pPr lvl="3"/>
            <a:r>
              <a:rPr lang="en-GB" b="0" dirty="0"/>
              <a:t> - Despite the challenges in defining health tourism, the term has gained international recognition, often linked with medical tourism. </a:t>
            </a:r>
          </a:p>
          <a:p>
            <a:pPr lvl="3"/>
            <a:r>
              <a:rPr lang="en-GB" b="0" dirty="0"/>
              <a:t>- This expansion reflects a modern understanding of health, which now simultaneously emphasizes wellness, prevention, and the treatment of illnesses.</a:t>
            </a:r>
          </a:p>
          <a:p>
            <a:pPr lvl="3"/>
            <a:r>
              <a:rPr lang="en-GB" b="0" dirty="0"/>
              <a:t>World Tourism Organization (UNWTO) defined Health Tourism as:</a:t>
            </a:r>
          </a:p>
          <a:p>
            <a:pPr lvl="3"/>
            <a:r>
              <a:rPr lang="en-GB" b="0" dirty="0"/>
              <a:t> - “a state of complete physical, mental and social wellbeing and not merely the absence of illness or disease”.</a:t>
            </a:r>
          </a:p>
          <a:p>
            <a:pPr lvl="3"/>
            <a:r>
              <a:rPr lang="en-GB" b="0" dirty="0"/>
              <a:t>Also, the International Union of Tourist Organizations (IUTO) defines it as: </a:t>
            </a:r>
          </a:p>
          <a:p>
            <a:pPr lvl="3"/>
            <a:r>
              <a:rPr lang="en-GB" b="0" dirty="0"/>
              <a:t>- ‘‘the provision of health facilities utilizing the natural resources of the country, in particular mineral water and climate”.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7389392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</a:t>
            </a:r>
            <a:r>
              <a:rPr lang="nl-NL" sz="3200" dirty="0" err="1"/>
              <a:t>Anatomy</a:t>
            </a:r>
            <a:r>
              <a:rPr lang="nl-NL" sz="3200" dirty="0"/>
              <a:t>, </a:t>
            </a:r>
            <a:r>
              <a:rPr lang="nl-NL" sz="3200" dirty="0" err="1"/>
              <a:t>Physiology</a:t>
            </a:r>
            <a:r>
              <a:rPr lang="nl-NL" sz="3200" dirty="0"/>
              <a:t>, </a:t>
            </a:r>
            <a:r>
              <a:rPr lang="nl-NL" sz="3200" dirty="0" err="1"/>
              <a:t>and</a:t>
            </a:r>
            <a:r>
              <a:rPr lang="nl-NL" sz="3200" dirty="0"/>
              <a:t> Health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en-GB" b="0" dirty="0"/>
              <a:t>- In 1841, Thomas Cook arranged a trip for 570 individuals, transporting them from Leicester to the hot springs in Loughborough. </a:t>
            </a:r>
          </a:p>
          <a:p>
            <a:pPr lvl="3"/>
            <a:r>
              <a:rPr lang="en-GB" b="0" dirty="0"/>
              <a:t>- This event marks the first recorded instance of a tour organized by a travel agent. </a:t>
            </a:r>
          </a:p>
          <a:p>
            <a:pPr lvl="3"/>
            <a:r>
              <a:rPr lang="en-GB" b="0" dirty="0"/>
              <a:t>- However, long before this, people in Ancient Greece </a:t>
            </a:r>
            <a:r>
              <a:rPr lang="en-GB" b="0" dirty="0" err="1"/>
              <a:t>traveled</a:t>
            </a:r>
            <a:r>
              <a:rPr lang="en-GB" b="0" dirty="0"/>
              <a:t> great distances to seek medical treatment. </a:t>
            </a:r>
          </a:p>
          <a:p>
            <a:pPr lvl="3"/>
            <a:r>
              <a:rPr lang="en-GB" b="0" dirty="0"/>
              <a:t>- This highlights that the quest for health and medical care has been a fundamental motivation for travel for centuries.</a:t>
            </a:r>
          </a:p>
          <a:p>
            <a:pPr lvl="3"/>
            <a:r>
              <a:rPr lang="en-GB" b="0" dirty="0"/>
              <a:t>-Today, people still travel for relaxation, health purposes, and overall well-being. </a:t>
            </a:r>
          </a:p>
          <a:p>
            <a:pPr lvl="3"/>
            <a:r>
              <a:rPr lang="en-GB" b="0" dirty="0"/>
              <a:t>- In response to this increasing demand, countries, healthcare providers, and the hospitality and tourism industries are expanding their offerings to include a wider range of medical, health, and wellness tourism experiences.</a:t>
            </a:r>
          </a:p>
          <a:p>
            <a:pPr lvl="3"/>
            <a:endParaRPr lang="en-GB" b="0" dirty="0"/>
          </a:p>
          <a:p>
            <a:pPr lvl="3"/>
            <a:endParaRPr lang="en-GB" b="0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11800570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</a:t>
            </a:r>
            <a:r>
              <a:rPr lang="nl-NL" sz="3200" dirty="0" err="1"/>
              <a:t>Anatomy</a:t>
            </a:r>
            <a:r>
              <a:rPr lang="nl-NL" sz="3200" dirty="0"/>
              <a:t>, </a:t>
            </a:r>
            <a:r>
              <a:rPr lang="nl-NL" sz="3200" dirty="0" err="1"/>
              <a:t>Physiology</a:t>
            </a:r>
            <a:r>
              <a:rPr lang="nl-NL" sz="3200" dirty="0"/>
              <a:t>,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en-GB" dirty="0"/>
              <a:t>Health tourism can be categorized into three main types:</a:t>
            </a:r>
          </a:p>
          <a:p>
            <a:pPr lvl="3"/>
            <a:r>
              <a:rPr lang="en-GB" b="0" dirty="0"/>
              <a:t>- Staying away from home.</a:t>
            </a:r>
          </a:p>
          <a:p>
            <a:pPr lvl="3"/>
            <a:r>
              <a:rPr lang="en-GB" b="0" dirty="0"/>
              <a:t>- Health as the primary motivation.</a:t>
            </a:r>
          </a:p>
          <a:p>
            <a:pPr lvl="3"/>
            <a:r>
              <a:rPr lang="en-GB" b="0" dirty="0"/>
              <a:t>- Conducted in a leisure setting.</a:t>
            </a:r>
          </a:p>
          <a:p>
            <a:pPr lvl="3"/>
            <a:r>
              <a:rPr lang="en-GB" dirty="0"/>
              <a:t>Additionally, five key market segments are associated with health-related tourism:</a:t>
            </a:r>
          </a:p>
          <a:p>
            <a:pPr lvl="3"/>
            <a:r>
              <a:rPr lang="en-GB" b="0" dirty="0"/>
              <a:t>- Leisure tourism.</a:t>
            </a:r>
          </a:p>
          <a:p>
            <a:pPr lvl="3"/>
            <a:r>
              <a:rPr lang="en-GB" b="0" dirty="0"/>
              <a:t>- Outdoor recreation, adventure tourism, sports tourism, and wellness tourism.</a:t>
            </a:r>
          </a:p>
          <a:p>
            <a:pPr lvl="3"/>
            <a:r>
              <a:rPr lang="en-GB" b="0" dirty="0"/>
              <a:t>- Health tourism and wellness tourism.</a:t>
            </a:r>
          </a:p>
          <a:p>
            <a:pPr lvl="3"/>
            <a:r>
              <a:rPr lang="en-GB" b="0" dirty="0"/>
              <a:t>- Spa tourism and wellness tourism.</a:t>
            </a:r>
          </a:p>
          <a:p>
            <a:pPr lvl="3"/>
            <a:r>
              <a:rPr lang="en-GB" b="0" dirty="0"/>
              <a:t>- Medical and dental tourism.</a:t>
            </a:r>
          </a:p>
          <a:p>
            <a:pPr lvl="3"/>
            <a:endParaRPr lang="en-GB" b="0" dirty="0"/>
          </a:p>
          <a:p>
            <a:pPr lvl="3"/>
            <a:endParaRPr lang="en-GB" b="0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70052041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</a:t>
            </a:r>
            <a:r>
              <a:rPr lang="nl-NL" sz="3200" dirty="0" err="1"/>
              <a:t>Anatomy</a:t>
            </a:r>
            <a:r>
              <a:rPr lang="nl-NL" sz="3200" dirty="0"/>
              <a:t>, </a:t>
            </a:r>
            <a:r>
              <a:rPr lang="nl-NL" sz="3200" dirty="0" err="1"/>
              <a:t>Physiology</a:t>
            </a:r>
            <a:r>
              <a:rPr lang="nl-NL" sz="3200" dirty="0"/>
              <a:t>,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en-GB" dirty="0"/>
              <a:t>In such context, two main points of view can be highlighted in health tourism:</a:t>
            </a:r>
          </a:p>
          <a:p>
            <a:pPr lvl="3"/>
            <a:r>
              <a:rPr lang="en-GB" dirty="0"/>
              <a:t>Therapeutic Perspective:</a:t>
            </a:r>
          </a:p>
          <a:p>
            <a:pPr lvl="3"/>
            <a:r>
              <a:rPr lang="en-GB" b="0" dirty="0"/>
              <a:t>- Linked to medical tourism, including surgery and therapeutic treatments for curing or preventing diseases.</a:t>
            </a:r>
          </a:p>
          <a:p>
            <a:pPr lvl="3"/>
            <a:r>
              <a:rPr lang="en-GB" dirty="0"/>
              <a:t>Recreational Perspective: </a:t>
            </a:r>
          </a:p>
          <a:p>
            <a:pPr lvl="3"/>
            <a:r>
              <a:rPr lang="en-GB" b="0" dirty="0"/>
              <a:t>- Associated with wellness or well-being tourism, focusing on relaxation, leisure, and escaping daily routines. </a:t>
            </a:r>
          </a:p>
          <a:p>
            <a:pPr lvl="3"/>
            <a:endParaRPr lang="en-GB" b="0" dirty="0"/>
          </a:p>
          <a:p>
            <a:pPr lvl="3"/>
            <a:endParaRPr lang="en-GB" b="0" dirty="0"/>
          </a:p>
          <a:p>
            <a:pPr lvl="3"/>
            <a:endParaRPr lang="en-GB" b="0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85694107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</a:t>
            </a:r>
            <a:r>
              <a:rPr lang="nl-NL" sz="3200" dirty="0" err="1"/>
              <a:t>Anatomy</a:t>
            </a:r>
            <a:r>
              <a:rPr lang="nl-NL" sz="3200" dirty="0"/>
              <a:t>, </a:t>
            </a:r>
            <a:r>
              <a:rPr lang="nl-NL" sz="3200" dirty="0" err="1"/>
              <a:t>Physiology</a:t>
            </a:r>
            <a:r>
              <a:rPr lang="nl-NL" sz="3200" dirty="0"/>
              <a:t>,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en-GB" b="0" dirty="0"/>
          </a:p>
          <a:p>
            <a:pPr lvl="3"/>
            <a:r>
              <a:rPr lang="en-GB" b="0" dirty="0"/>
              <a:t>Health tourism can even be viewed from another perspective:</a:t>
            </a:r>
          </a:p>
          <a:p>
            <a:pPr lvl="3"/>
            <a:r>
              <a:rPr lang="en-GB" dirty="0"/>
              <a:t>Consumer Perspective:</a:t>
            </a:r>
          </a:p>
          <a:p>
            <a:pPr lvl="3"/>
            <a:r>
              <a:rPr lang="en-GB" b="0" dirty="0"/>
              <a:t>- Health tourism involves traveling for the maintenance, enhancement, or restoration of physical and mental well-being.</a:t>
            </a:r>
          </a:p>
          <a:p>
            <a:pPr lvl="3"/>
            <a:r>
              <a:rPr lang="en-GB" dirty="0"/>
              <a:t>Supplier Perspective: </a:t>
            </a:r>
          </a:p>
          <a:p>
            <a:pPr lvl="3"/>
            <a:r>
              <a:rPr lang="en-GB" b="0" dirty="0"/>
              <a:t>Health tourism refers to travel to destinations offering healthcare services and facilities alongside standard tourist amenities.</a:t>
            </a:r>
          </a:p>
          <a:p>
            <a:pPr lvl="3"/>
            <a:endParaRPr lang="en-GB" b="0" dirty="0"/>
          </a:p>
          <a:p>
            <a:pPr lvl="3"/>
            <a:endParaRPr lang="en-GB" b="0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26787492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</a:t>
            </a:r>
            <a:r>
              <a:rPr lang="nl-NL" sz="3200" dirty="0" err="1"/>
              <a:t>Anatomy</a:t>
            </a:r>
            <a:r>
              <a:rPr lang="nl-NL" sz="3200" dirty="0"/>
              <a:t>, </a:t>
            </a:r>
            <a:r>
              <a:rPr lang="nl-NL" sz="3200" dirty="0" err="1"/>
              <a:t>Physiology</a:t>
            </a:r>
            <a:r>
              <a:rPr lang="nl-NL" sz="3200" dirty="0"/>
              <a:t>,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en-GB" dirty="0"/>
              <a:t>Health and wellness are often used interchangeably in discussions, but there are important distinctions:</a:t>
            </a:r>
          </a:p>
          <a:p>
            <a:pPr lvl="3"/>
            <a:r>
              <a:rPr lang="en-GB" b="0" dirty="0"/>
              <a:t>- Health tourism typically includes medical or curative aspects, focusing on treatments, surgeries, or therapies aimed at addressing specific health issues.</a:t>
            </a:r>
          </a:p>
          <a:p>
            <a:pPr lvl="3"/>
            <a:r>
              <a:rPr lang="en-GB" b="0" dirty="0"/>
              <a:t>-Wellness tourism, on the other hand, is more preventative than curative, focusing on maintaining or improving overall well-being through activities like relaxation, fitness, nutrition, and mindfulness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6701945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3- </a:t>
            </a:r>
            <a:r>
              <a:rPr lang="nl-NL" sz="2800" dirty="0" err="1"/>
              <a:t>Cultural</a:t>
            </a:r>
            <a:r>
              <a:rPr lang="nl-NL" sz="2800" dirty="0"/>
              <a:t> </a:t>
            </a:r>
            <a:r>
              <a:rPr lang="nl-NL" sz="2800" dirty="0" err="1"/>
              <a:t>Variations</a:t>
            </a:r>
            <a:r>
              <a:rPr lang="nl-NL" sz="2800" dirty="0"/>
              <a:t> in Health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Wellness</a:t>
            </a:r>
            <a:r>
              <a:rPr lang="nl-NL" sz="2800" dirty="0"/>
              <a:t> </a:t>
            </a:r>
            <a:r>
              <a:rPr lang="nl-NL" sz="2800" dirty="0" err="1"/>
              <a:t>Concepts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en-GB" dirty="0"/>
              <a:t>3.1- Central and Eastern Europe, and the Baltic States:</a:t>
            </a:r>
          </a:p>
          <a:p>
            <a:pPr lvl="3"/>
            <a:r>
              <a:rPr lang="en-GB" b="0" dirty="0"/>
              <a:t>- In these regions, health is closely tied to physical and medical therapeutic healing.</a:t>
            </a:r>
          </a:p>
          <a:p>
            <a:pPr lvl="3"/>
            <a:r>
              <a:rPr lang="en-GB" b="0" dirty="0"/>
              <a:t>- Natural assets such as medical waters, mud treatments, </a:t>
            </a:r>
            <a:r>
              <a:rPr lang="en-GB" b="0" dirty="0" err="1"/>
              <a:t>peloid</a:t>
            </a:r>
            <a:r>
              <a:rPr lang="en-GB" b="0" dirty="0"/>
              <a:t> (therapeutic mud), and caves are key associations.</a:t>
            </a:r>
          </a:p>
          <a:p>
            <a:pPr lvl="3"/>
            <a:r>
              <a:rPr lang="en-GB" b="0" dirty="0"/>
              <a:t>- Medical tourism in these areas typically focuses on curative treatments for specific physical conditions.</a:t>
            </a:r>
          </a:p>
          <a:p>
            <a:pPr lvl="3"/>
            <a:r>
              <a:rPr lang="en-GB" b="0" dirty="0"/>
              <a:t>- Visitors from these regions may seek medical consultations or expect medical supervision during their wellness stay.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61244501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3- </a:t>
            </a:r>
            <a:r>
              <a:rPr lang="nl-NL" sz="2800" dirty="0" err="1"/>
              <a:t>Cultural</a:t>
            </a:r>
            <a:r>
              <a:rPr lang="nl-NL" sz="2800" dirty="0"/>
              <a:t> </a:t>
            </a:r>
            <a:r>
              <a:rPr lang="nl-NL" sz="2800" dirty="0" err="1"/>
              <a:t>Variations</a:t>
            </a:r>
            <a:r>
              <a:rPr lang="nl-NL" sz="2800" dirty="0"/>
              <a:t> in Health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Wellness</a:t>
            </a:r>
            <a:r>
              <a:rPr lang="nl-NL" sz="2800" dirty="0"/>
              <a:t> </a:t>
            </a:r>
            <a:r>
              <a:rPr lang="nl-NL" sz="2800" dirty="0" err="1"/>
              <a:t>Concepts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en-GB" dirty="0"/>
              <a:t>3.2- Western Europe and the Atlantic Coast:</a:t>
            </a:r>
          </a:p>
          <a:p>
            <a:pPr lvl="3"/>
            <a:r>
              <a:rPr lang="en-GB" b="0" dirty="0"/>
              <a:t>- Western Europeans are more familiar with historic thermal spa tourism and thalassotherapy (healing based on sea elements).</a:t>
            </a:r>
          </a:p>
          <a:p>
            <a:pPr lvl="3"/>
            <a:r>
              <a:rPr lang="en-GB" b="0" dirty="0"/>
              <a:t>- However, concepts like hydrotherapy (healing with water) and balneotherapy (healing with medicinal thermal water) may not be well-known in many other cultures.</a:t>
            </a:r>
          </a:p>
          <a:p>
            <a:pPr lvl="3"/>
            <a:r>
              <a:rPr lang="en-GB" b="0" dirty="0"/>
              <a:t>- Tourists from cultures unfamiliar with these treatments might be surprised or even put off by the clinical atmosphere in medical spas, which could resemble a hospital or clinic.</a:t>
            </a:r>
          </a:p>
          <a:p>
            <a:pPr lvl="3"/>
            <a:r>
              <a:rPr lang="en-GB" b="0" dirty="0"/>
              <a:t>- These tourists are typically looking for pampering, relaxation, body-mind-spirit experiences, or stress management programs, rather than medical or therapeutic services.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74087654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3- </a:t>
            </a:r>
            <a:r>
              <a:rPr lang="nl-NL" sz="2800" dirty="0" err="1"/>
              <a:t>Cultural</a:t>
            </a:r>
            <a:r>
              <a:rPr lang="nl-NL" sz="2800" dirty="0"/>
              <a:t> </a:t>
            </a:r>
            <a:r>
              <a:rPr lang="nl-NL" sz="2800" dirty="0" err="1"/>
              <a:t>Variations</a:t>
            </a:r>
            <a:r>
              <a:rPr lang="nl-NL" sz="2800" dirty="0"/>
              <a:t> in Health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Wellness</a:t>
            </a:r>
            <a:r>
              <a:rPr lang="nl-NL" sz="2800" dirty="0"/>
              <a:t> </a:t>
            </a:r>
            <a:r>
              <a:rPr lang="nl-NL" sz="2800" dirty="0" err="1"/>
              <a:t>Concepts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en-GB" dirty="0"/>
              <a:t>3.3- Southern Europe:</a:t>
            </a:r>
          </a:p>
          <a:p>
            <a:pPr lvl="3"/>
            <a:r>
              <a:rPr lang="en-GB" b="0" dirty="0"/>
              <a:t>- The focus is on seaside wellness, utilizing the benefits of sunshine, sea air, and </a:t>
            </a:r>
            <a:r>
              <a:rPr lang="en-GB" b="0" dirty="0" err="1"/>
              <a:t>thalassotherapies</a:t>
            </a:r>
            <a:r>
              <a:rPr lang="en-GB" b="0" dirty="0"/>
              <a:t> (sea-based treatments) to enhance well-being.</a:t>
            </a:r>
          </a:p>
          <a:p>
            <a:pPr lvl="3"/>
            <a:r>
              <a:rPr lang="en-GB" b="0" dirty="0"/>
              <a:t>- A relaxed pace of life is common, with siestas playing a role in daily routines.</a:t>
            </a:r>
          </a:p>
          <a:p>
            <a:pPr lvl="3"/>
            <a:r>
              <a:rPr lang="en-GB" b="0" dirty="0"/>
              <a:t>- The Mediterranean diet is considered one of the healthiest in the world.</a:t>
            </a:r>
          </a:p>
          <a:p>
            <a:pPr lvl="3"/>
            <a:r>
              <a:rPr lang="en-GB" b="0" dirty="0"/>
              <a:t>- Turkish baths (hammams) are popular in Turkey and similar facilities can be found in regions like </a:t>
            </a:r>
            <a:r>
              <a:rPr lang="en-GB" b="0" dirty="0" err="1"/>
              <a:t>Andalucia</a:t>
            </a:r>
            <a:r>
              <a:rPr lang="en-GB" b="0" dirty="0"/>
              <a:t>, Spain, and several North African countries, reflecting the influence of Moorish culture.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97173982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3- </a:t>
            </a:r>
            <a:r>
              <a:rPr lang="nl-NL" sz="2800" dirty="0" err="1"/>
              <a:t>Cultural</a:t>
            </a:r>
            <a:r>
              <a:rPr lang="nl-NL" sz="2800" dirty="0"/>
              <a:t> </a:t>
            </a:r>
            <a:r>
              <a:rPr lang="nl-NL" sz="2800" dirty="0" err="1"/>
              <a:t>Variations</a:t>
            </a:r>
            <a:r>
              <a:rPr lang="nl-NL" sz="2800" dirty="0"/>
              <a:t> in Health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Wellness</a:t>
            </a:r>
            <a:r>
              <a:rPr lang="nl-NL" sz="2800" dirty="0"/>
              <a:t> </a:t>
            </a:r>
            <a:r>
              <a:rPr lang="nl-NL" sz="2800" dirty="0" err="1"/>
              <a:t>Concepts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en-GB" dirty="0"/>
              <a:t>3.4- Nordic Countries:</a:t>
            </a:r>
          </a:p>
          <a:p>
            <a:pPr lvl="3"/>
            <a:r>
              <a:rPr lang="en-GB" b="0" dirty="0"/>
              <a:t>- Tourists from Nordic countries tend to be attracted to outdoor recreation and nature, often seeking simple, functional, yet clean facilities.</a:t>
            </a:r>
          </a:p>
          <a:p>
            <a:pPr lvl="3"/>
            <a:r>
              <a:rPr lang="en-GB" b="0" dirty="0"/>
              <a:t>- Scandinavia emphasizes outdoor activities such as Nordic walking, cross-country skiing, and lake swimming, even during winter.</a:t>
            </a:r>
          </a:p>
          <a:p>
            <a:pPr lvl="3"/>
            <a:r>
              <a:rPr lang="en-GB" b="0" dirty="0"/>
              <a:t>- In Finland, saunas are an integral part of everyday wellness, with most people having access to a sauna either in their homes or nearby.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3868718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3- </a:t>
            </a:r>
            <a:r>
              <a:rPr lang="nl-NL" sz="2800" dirty="0" err="1"/>
              <a:t>Cultural</a:t>
            </a:r>
            <a:r>
              <a:rPr lang="nl-NL" sz="2800" dirty="0"/>
              <a:t> </a:t>
            </a:r>
            <a:r>
              <a:rPr lang="nl-NL" sz="2800" dirty="0" err="1"/>
              <a:t>Variations</a:t>
            </a:r>
            <a:r>
              <a:rPr lang="nl-NL" sz="2800" dirty="0"/>
              <a:t> in Health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Wellness</a:t>
            </a:r>
            <a:r>
              <a:rPr lang="nl-NL" sz="2800" dirty="0"/>
              <a:t> </a:t>
            </a:r>
            <a:r>
              <a:rPr lang="nl-NL" sz="2800" dirty="0" err="1"/>
              <a:t>Concepts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en-GB" dirty="0"/>
              <a:t>3.5- Germany, Austria, and Switzerland:</a:t>
            </a:r>
          </a:p>
          <a:p>
            <a:pPr lvl="3"/>
            <a:r>
              <a:rPr lang="en-GB" b="0" dirty="0"/>
              <a:t>- In countries like Germany, Austria, and Switzerland, physical fitness is a central part of wellness culture, often combined with other wellness principles.</a:t>
            </a:r>
          </a:p>
          <a:p>
            <a:pPr lvl="3"/>
            <a:r>
              <a:rPr lang="en-GB" b="0" dirty="0"/>
              <a:t>- A balanced approach to wellness includes healthy eating, rest and relaxation, and spiritual practices like yoga and meditation.</a:t>
            </a:r>
          </a:p>
          <a:p>
            <a:pPr lvl="3"/>
            <a:r>
              <a:rPr lang="en-GB" b="0" dirty="0"/>
              <a:t>- There is a growing emphasis on self-responsibility for well-being and maintaining a balanced approach to life.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34879521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3- </a:t>
            </a:r>
            <a:r>
              <a:rPr lang="nl-NL" sz="2800" dirty="0" err="1"/>
              <a:t>Cultural</a:t>
            </a:r>
            <a:r>
              <a:rPr lang="nl-NL" sz="2800" dirty="0"/>
              <a:t> </a:t>
            </a:r>
            <a:r>
              <a:rPr lang="nl-NL" sz="2800" dirty="0" err="1"/>
              <a:t>Variations</a:t>
            </a:r>
            <a:r>
              <a:rPr lang="nl-NL" sz="2800" dirty="0"/>
              <a:t> in Health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Wellness</a:t>
            </a:r>
            <a:r>
              <a:rPr lang="nl-NL" sz="2800" dirty="0"/>
              <a:t> </a:t>
            </a:r>
            <a:r>
              <a:rPr lang="nl-NL" sz="2800" dirty="0" err="1"/>
              <a:t>Concepts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en-GB" dirty="0"/>
              <a:t>3.6- Asian Countries:</a:t>
            </a:r>
          </a:p>
          <a:p>
            <a:pPr lvl="3"/>
            <a:r>
              <a:rPr lang="en-GB" b="0" dirty="0"/>
              <a:t>- In many Asian cultures, wellness practices like yoga, meditation, and massage are more deeply integrated into daily life than in Western countries.</a:t>
            </a:r>
          </a:p>
          <a:p>
            <a:pPr lvl="3"/>
            <a:r>
              <a:rPr lang="en-GB" b="0" dirty="0"/>
              <a:t>- Energy flow healing methods, such as Reiki and Shiatsu, are commonly accepted as valid forms of healing and maintaining balance.</a:t>
            </a:r>
          </a:p>
          <a:p>
            <a:pPr lvl="3"/>
            <a:r>
              <a:rPr lang="en-GB" b="0" dirty="0"/>
              <a:t>- Feng Shui and </a:t>
            </a:r>
            <a:r>
              <a:rPr lang="en-GB" b="0" dirty="0" err="1"/>
              <a:t>Vastu</a:t>
            </a:r>
            <a:r>
              <a:rPr lang="en-GB" b="0" dirty="0"/>
              <a:t> (balance creation for living spaces) are also important cultural aspects in creating harmony.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51570918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3- </a:t>
            </a:r>
            <a:r>
              <a:rPr lang="nl-NL" sz="2800" dirty="0" err="1"/>
              <a:t>Cultural</a:t>
            </a:r>
            <a:r>
              <a:rPr lang="nl-NL" sz="2800" dirty="0"/>
              <a:t> </a:t>
            </a:r>
            <a:r>
              <a:rPr lang="nl-NL" sz="2800" dirty="0" err="1"/>
              <a:t>Variations</a:t>
            </a:r>
            <a:r>
              <a:rPr lang="nl-NL" sz="2800" dirty="0"/>
              <a:t> in Health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Wellness</a:t>
            </a:r>
            <a:r>
              <a:rPr lang="nl-NL" sz="2800" dirty="0"/>
              <a:t> </a:t>
            </a:r>
            <a:r>
              <a:rPr lang="nl-NL" sz="2800" dirty="0" err="1"/>
              <a:t>Concepts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en-GB" dirty="0"/>
              <a:t>3.6- Asian Countries:</a:t>
            </a:r>
          </a:p>
          <a:p>
            <a:pPr lvl="3"/>
            <a:r>
              <a:rPr lang="en-GB" dirty="0"/>
              <a:t>- Water holds significant importance in many Asian wellness traditions: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en-GB" b="0" dirty="0"/>
              <a:t>- Japanese Onsen and South Korean </a:t>
            </a:r>
            <a:r>
              <a:rPr lang="en-GB" b="0" dirty="0" err="1"/>
              <a:t>jimjilbang</a:t>
            </a:r>
            <a:r>
              <a:rPr lang="en-GB" b="0" dirty="0"/>
              <a:t> offer therapeutic experiences and have long traditions in both spiritual and secular settings.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en-GB" b="0" dirty="0"/>
              <a:t>- In India, water is used for ritual purification in Hindu practices.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en-GB" b="0" dirty="0"/>
              <a:t>- Mineral springs in parts of China are being developed for wellness tourism.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04092668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3- </a:t>
            </a:r>
            <a:r>
              <a:rPr lang="nl-NL" sz="2800" dirty="0" err="1"/>
              <a:t>Cultural</a:t>
            </a:r>
            <a:r>
              <a:rPr lang="nl-NL" sz="2800" dirty="0"/>
              <a:t> </a:t>
            </a:r>
            <a:r>
              <a:rPr lang="nl-NL" sz="2800" dirty="0" err="1"/>
              <a:t>Variations</a:t>
            </a:r>
            <a:r>
              <a:rPr lang="nl-NL" sz="2800" dirty="0"/>
              <a:t> in Health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Wellness</a:t>
            </a:r>
            <a:r>
              <a:rPr lang="nl-NL" sz="2800" dirty="0"/>
              <a:t> </a:t>
            </a:r>
            <a:r>
              <a:rPr lang="nl-NL" sz="2800" dirty="0" err="1"/>
              <a:t>Concepts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en-GB" dirty="0"/>
              <a:t>3.7- Middle Eastern and North African Countries:</a:t>
            </a:r>
          </a:p>
          <a:p>
            <a:pPr lvl="3"/>
            <a:r>
              <a:rPr lang="en-GB" b="0" dirty="0"/>
              <a:t>- In these regions, religion plays a central role in daily life, and spirituality is seen as an integral part of wellness rather than an optional extra.</a:t>
            </a:r>
          </a:p>
          <a:p>
            <a:pPr lvl="3"/>
            <a:r>
              <a:rPr lang="en-GB" b="0" dirty="0"/>
              <a:t>- For instance, all Muslims are expected to undertake the Hajj pilgrimage to Mecca at least once in their lifetime, which holds both spiritual and physical significance.</a:t>
            </a:r>
          </a:p>
          <a:p>
            <a:pPr lvl="3"/>
            <a:r>
              <a:rPr lang="en-GB" b="0" dirty="0"/>
              <a:t>- Physical wellness may be achieved through healing practices (like spas) or medical interventions (such as medical trips to India).</a:t>
            </a:r>
          </a:p>
          <a:p>
            <a:pPr lvl="3"/>
            <a:r>
              <a:rPr lang="en-GB" b="0" dirty="0"/>
              <a:t>- Countries in the Gulf region (e.g., Dubai) and Asia (e.g., Thailand) have become medical tourism hubs, known for their advancements in medical tourism facilities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73830626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3- </a:t>
            </a:r>
            <a:r>
              <a:rPr lang="nl-NL" sz="2800" dirty="0" err="1"/>
              <a:t>Cultural</a:t>
            </a:r>
            <a:r>
              <a:rPr lang="nl-NL" sz="2800" dirty="0"/>
              <a:t> </a:t>
            </a:r>
            <a:r>
              <a:rPr lang="nl-NL" sz="2800" dirty="0" err="1"/>
              <a:t>Variations</a:t>
            </a:r>
            <a:r>
              <a:rPr lang="nl-NL" sz="2800" dirty="0"/>
              <a:t> in Health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Wellness</a:t>
            </a:r>
            <a:r>
              <a:rPr lang="nl-NL" sz="2800" dirty="0"/>
              <a:t> </a:t>
            </a:r>
            <a:r>
              <a:rPr lang="nl-NL" sz="2800" dirty="0" err="1"/>
              <a:t>Concepts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en-GB" dirty="0"/>
              <a:t>3.8- The UK, USA, Canada, and Australasia</a:t>
            </a:r>
          </a:p>
          <a:p>
            <a:pPr lvl="3"/>
            <a:r>
              <a:rPr lang="en-GB" dirty="0"/>
              <a:t>Day Spas and Health Farms:</a:t>
            </a:r>
          </a:p>
          <a:p>
            <a:pPr lvl="3"/>
            <a:r>
              <a:rPr lang="en-GB" b="0" dirty="0"/>
              <a:t>- In regions like the UK, USA, Canada, and Australasia, the use of day spas and health and beauty farms is common.</a:t>
            </a:r>
          </a:p>
          <a:p>
            <a:pPr lvl="3"/>
            <a:r>
              <a:rPr lang="en-GB" b="0" dirty="0"/>
              <a:t>- The focus here tends to be more on cosmetic treatments, relaxation, and pampering rather than medical interventions.</a:t>
            </a:r>
          </a:p>
          <a:p>
            <a:pPr lvl="3"/>
            <a:r>
              <a:rPr lang="en-GB" dirty="0" err="1"/>
              <a:t>MediSpa</a:t>
            </a:r>
            <a:r>
              <a:rPr lang="en-GB" dirty="0"/>
              <a:t> Concept in North America:</a:t>
            </a:r>
          </a:p>
          <a:p>
            <a:pPr lvl="3"/>
            <a:r>
              <a:rPr lang="en-GB" b="0" dirty="0"/>
              <a:t>- The </a:t>
            </a:r>
            <a:r>
              <a:rPr lang="en-GB" b="0" dirty="0" err="1"/>
              <a:t>MediSpa</a:t>
            </a:r>
            <a:r>
              <a:rPr lang="en-GB" b="0" dirty="0"/>
              <a:t> concept, popular in North America, combines medical treatments with spa experiences.</a:t>
            </a:r>
          </a:p>
          <a:p>
            <a:pPr lvl="3"/>
            <a:r>
              <a:rPr lang="en-GB" b="0" dirty="0"/>
              <a:t>- Typically, these are outpatient beauty clinics, often located in malls, and offer non-invasive cosmetic procedures.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57310166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</a:t>
            </a:r>
            <a:r>
              <a:rPr lang="nl-NL" sz="2800" dirty="0" err="1"/>
              <a:t>Typologies</a:t>
            </a:r>
            <a:r>
              <a:rPr lang="nl-NL" sz="2800" dirty="0"/>
              <a:t> of Health </a:t>
            </a:r>
            <a:r>
              <a:rPr lang="nl-NL" sz="2800" dirty="0" err="1"/>
              <a:t>Tourism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The rapid growth of health, wellness, and medical tourism in recent years has been widely recognized. This expansion encompasses a diverse range of activities, including:</a:t>
            </a:r>
          </a:p>
          <a:p>
            <a:pPr lvl="2"/>
            <a:r>
              <a:rPr lang="en-GB" b="1" dirty="0"/>
              <a:t>Spa and Thermal Spring Visits:</a:t>
            </a:r>
          </a:p>
          <a:p>
            <a:pPr lvl="2"/>
            <a:r>
              <a:rPr lang="en-GB" dirty="0"/>
              <a:t>- Travelers seeking relaxation, rejuvenation, and hydrotherapy treatments.</a:t>
            </a:r>
          </a:p>
          <a:p>
            <a:pPr lvl="2"/>
            <a:r>
              <a:rPr lang="en-GB" b="1" dirty="0"/>
              <a:t>Spa &amp; Wellness Hotels:</a:t>
            </a:r>
          </a:p>
          <a:p>
            <a:pPr lvl="2"/>
            <a:r>
              <a:rPr lang="en-GB" dirty="0"/>
              <a:t>- Luxury accommodations offering specialized wellness programs.</a:t>
            </a:r>
          </a:p>
          <a:p>
            <a:pPr lvl="2"/>
            <a:r>
              <a:rPr lang="en-GB" b="1" dirty="0"/>
              <a:t>Hospitals &amp; Clinics: </a:t>
            </a:r>
          </a:p>
          <a:p>
            <a:pPr lvl="2"/>
            <a:r>
              <a:rPr lang="en-GB" dirty="0"/>
              <a:t>- Destinations for surgeries, specialized medical treatments, and elective procedures.</a:t>
            </a:r>
          </a:p>
          <a:p>
            <a:pPr lvl="2"/>
            <a:r>
              <a:rPr lang="en-GB" b="1" dirty="0"/>
              <a:t>Spiritual &amp; Holistic Retreats:</a:t>
            </a:r>
          </a:p>
          <a:p>
            <a:pPr lvl="2"/>
            <a:r>
              <a:rPr lang="en-GB" dirty="0"/>
              <a:t>- </a:t>
            </a:r>
            <a:r>
              <a:rPr lang="en-GB" dirty="0" err="1"/>
              <a:t>Centers</a:t>
            </a:r>
            <a:r>
              <a:rPr lang="en-GB" dirty="0"/>
              <a:t> focusing on mental, emotional, and spiritual well-being.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0076100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</a:t>
            </a:r>
            <a:r>
              <a:rPr lang="nl-NL" sz="2800" dirty="0" err="1"/>
              <a:t>Definitions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Typologies</a:t>
            </a:r>
            <a:r>
              <a:rPr lang="nl-NL" sz="2800" dirty="0"/>
              <a:t> of Health </a:t>
            </a:r>
            <a:r>
              <a:rPr lang="nl-NL" sz="2800" dirty="0" err="1"/>
              <a:t>Tourism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dirty="0"/>
              <a:t>There is an ongoing debate regarding the classification of these tourism segments. </a:t>
            </a:r>
          </a:p>
          <a:p>
            <a:pPr lvl="2"/>
            <a:r>
              <a:rPr lang="en-GB" dirty="0"/>
              <a:t>A widely accepted approach is:</a:t>
            </a:r>
          </a:p>
          <a:p>
            <a:pPr lvl="2"/>
            <a:r>
              <a:rPr lang="en-GB" b="1" dirty="0"/>
              <a:t>Health Tourism:</a:t>
            </a:r>
          </a:p>
          <a:p>
            <a:pPr lvl="2"/>
            <a:r>
              <a:rPr lang="en-GB" dirty="0"/>
              <a:t>- An umbrella term covering both wellness tourism and medical tourism.</a:t>
            </a:r>
          </a:p>
          <a:p>
            <a:pPr lvl="2"/>
            <a:r>
              <a:rPr lang="en-GB" b="1" dirty="0"/>
              <a:t>Wellness Tourism:</a:t>
            </a:r>
          </a:p>
          <a:p>
            <a:pPr lvl="2"/>
            <a:r>
              <a:rPr lang="en-GB" dirty="0"/>
              <a:t>- Focused on preventive health, relaxation, and lifestyle improvements.</a:t>
            </a:r>
          </a:p>
          <a:p>
            <a:pPr lvl="2"/>
            <a:r>
              <a:rPr lang="en-GB" b="1" dirty="0"/>
              <a:t>Medical Tourism:</a:t>
            </a:r>
          </a:p>
          <a:p>
            <a:pPr lvl="2"/>
            <a:r>
              <a:rPr lang="en-GB" dirty="0"/>
              <a:t>- Involves travel for curative or surgical medical procedures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1972397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</a:t>
            </a:r>
            <a:r>
              <a:rPr lang="nl-NL" sz="2800" dirty="0" err="1"/>
              <a:t>Definitions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Typologies</a:t>
            </a:r>
            <a:r>
              <a:rPr lang="nl-NL" sz="2800" dirty="0"/>
              <a:t> of Health </a:t>
            </a:r>
            <a:r>
              <a:rPr lang="nl-NL" sz="2800" dirty="0" err="1"/>
              <a:t>Tourism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dirty="0"/>
              <a:t>There is an ongoing debate regarding the classification of these tourism segments. </a:t>
            </a:r>
          </a:p>
          <a:p>
            <a:pPr lvl="2"/>
            <a:r>
              <a:rPr lang="en-GB" dirty="0"/>
              <a:t>A widely accepted approach is:</a:t>
            </a:r>
          </a:p>
          <a:p>
            <a:pPr lvl="2"/>
            <a:r>
              <a:rPr lang="en-GB" b="1" dirty="0"/>
              <a:t>Health Tourism:</a:t>
            </a:r>
          </a:p>
          <a:p>
            <a:pPr lvl="2"/>
            <a:r>
              <a:rPr lang="en-GB" dirty="0"/>
              <a:t>- An umbrella term covering both wellness tourism and medical tourism.</a:t>
            </a:r>
          </a:p>
          <a:p>
            <a:pPr lvl="2"/>
            <a:r>
              <a:rPr lang="en-GB" b="1" dirty="0"/>
              <a:t>Wellness Tourism:</a:t>
            </a:r>
          </a:p>
          <a:p>
            <a:pPr lvl="2"/>
            <a:r>
              <a:rPr lang="en-GB" dirty="0"/>
              <a:t>- Aimed at improving overall well-being and reducing stress.</a:t>
            </a:r>
          </a:p>
          <a:p>
            <a:pPr lvl="2"/>
            <a:r>
              <a:rPr lang="en-GB" dirty="0"/>
              <a:t>- Maintaining health through activities like spa treatments, nutrition programs, and physical exercise.</a:t>
            </a:r>
          </a:p>
          <a:p>
            <a:pPr lvl="2"/>
            <a:r>
              <a:rPr lang="en-GB" dirty="0"/>
              <a:t>- Focused on preventive health, relaxation, and lifestyle improvements.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5520489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</a:t>
            </a:r>
            <a:r>
              <a:rPr lang="nl-NL" sz="2800" dirty="0" err="1"/>
              <a:t>Definitions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Typologies</a:t>
            </a:r>
            <a:r>
              <a:rPr lang="nl-NL" sz="2800" dirty="0"/>
              <a:t> of Health </a:t>
            </a:r>
            <a:r>
              <a:rPr lang="nl-NL" sz="2800" dirty="0" err="1"/>
              <a:t>Tourism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dirty="0"/>
              <a:t>There is an ongoing debate regarding the classification of these tourism segments. </a:t>
            </a:r>
          </a:p>
          <a:p>
            <a:pPr lvl="2"/>
            <a:r>
              <a:rPr lang="en-GB" dirty="0"/>
              <a:t>A widely accepted approach is:</a:t>
            </a:r>
          </a:p>
          <a:p>
            <a:pPr lvl="2"/>
            <a:r>
              <a:rPr lang="en-GB" b="1" dirty="0"/>
              <a:t>Medical Tourism:</a:t>
            </a:r>
          </a:p>
          <a:p>
            <a:pPr lvl="2"/>
            <a:r>
              <a:rPr lang="en-GB" dirty="0"/>
              <a:t>- Driven by the need for treatment, surgery, or prescribed therapies. </a:t>
            </a:r>
          </a:p>
          <a:p>
            <a:pPr lvl="2"/>
            <a:r>
              <a:rPr lang="en-GB" dirty="0"/>
              <a:t>- Many patients travel with a doctor’s prescription for medical spa treatments related to illnesses or chronic conditions.</a:t>
            </a:r>
          </a:p>
          <a:p>
            <a:pPr lvl="2"/>
            <a:r>
              <a:rPr lang="en-GB" dirty="0"/>
              <a:t>- Involves travel for curative or surgical medical procedures. 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5495763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</a:t>
            </a:r>
            <a:r>
              <a:rPr lang="nl-NL" sz="2800" dirty="0" err="1"/>
              <a:t>Definitions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Typologies</a:t>
            </a:r>
            <a:r>
              <a:rPr lang="nl-NL" sz="2800" dirty="0"/>
              <a:t> of Health </a:t>
            </a:r>
            <a:r>
              <a:rPr lang="nl-NL" sz="2800" dirty="0" err="1"/>
              <a:t>Tourism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- The health and wellness tourism industry caters to two primary types of tourists:</a:t>
            </a:r>
          </a:p>
          <a:p>
            <a:pPr lvl="2"/>
            <a:r>
              <a:rPr lang="en-GB" dirty="0"/>
              <a:t>A- Medical tourists </a:t>
            </a:r>
          </a:p>
          <a:p>
            <a:pPr lvl="2"/>
            <a:r>
              <a:rPr lang="en-GB" dirty="0"/>
              <a:t>B-  wellness tourists</a:t>
            </a:r>
          </a:p>
          <a:p>
            <a:pPr lvl="2"/>
            <a:r>
              <a:rPr lang="en-GB" dirty="0"/>
              <a:t>- Medical tourists primarily travel for medical treatments or procedures and often require services that assist with recovery, diagnosis, and rehabilitation.</a:t>
            </a:r>
          </a:p>
          <a:p>
            <a:pPr lvl="2"/>
            <a:r>
              <a:rPr lang="en-GB" b="1" dirty="0"/>
              <a:t>The most sought-after treatments include:</a:t>
            </a:r>
          </a:p>
          <a:p>
            <a:pPr lvl="2"/>
            <a:r>
              <a:rPr lang="en-GB" b="1" dirty="0"/>
              <a:t>Massage</a:t>
            </a:r>
            <a:r>
              <a:rPr lang="en-GB" dirty="0"/>
              <a:t>:</a:t>
            </a:r>
          </a:p>
          <a:p>
            <a:pPr lvl="2"/>
            <a:r>
              <a:rPr lang="en-GB" dirty="0"/>
              <a:t>- Helps with pain relief, circulation, and post-surgery recovery.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5506336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</a:t>
            </a:r>
            <a:r>
              <a:rPr lang="nl-NL" sz="2800" dirty="0" err="1"/>
              <a:t>Definitions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Typologies</a:t>
            </a:r>
            <a:r>
              <a:rPr lang="nl-NL" sz="2800" dirty="0"/>
              <a:t> of Health </a:t>
            </a:r>
            <a:r>
              <a:rPr lang="nl-NL" sz="2800" dirty="0" err="1"/>
              <a:t>Tourism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- The health and wellness tourism industry caters to two primary types of tourists:</a:t>
            </a:r>
          </a:p>
          <a:p>
            <a:pPr lvl="2"/>
            <a:r>
              <a:rPr lang="en-GB" dirty="0"/>
              <a:t>A- Medical tourists </a:t>
            </a:r>
          </a:p>
          <a:p>
            <a:pPr lvl="2"/>
            <a:r>
              <a:rPr lang="en-GB" b="1" dirty="0"/>
              <a:t>Health Assessments &amp; Consultations:</a:t>
            </a:r>
          </a:p>
          <a:p>
            <a:pPr lvl="2"/>
            <a:r>
              <a:rPr lang="en-GB" dirty="0"/>
              <a:t>- Comprehensive medical check-ups and expert guidance.</a:t>
            </a:r>
          </a:p>
          <a:p>
            <a:pPr lvl="2"/>
            <a:r>
              <a:rPr lang="en-GB" b="1" dirty="0"/>
              <a:t>Recovery from Surgery:</a:t>
            </a:r>
          </a:p>
          <a:p>
            <a:pPr lvl="2"/>
            <a:r>
              <a:rPr lang="en-GB" dirty="0"/>
              <a:t>- Specialized post-operative care, physiotherapy, and rehabilitation programs.</a:t>
            </a:r>
          </a:p>
          <a:p>
            <a:pPr lvl="2"/>
            <a:r>
              <a:rPr lang="en-GB" b="1" dirty="0"/>
              <a:t>- Medical Testing: </a:t>
            </a:r>
          </a:p>
          <a:p>
            <a:pPr lvl="2"/>
            <a:r>
              <a:rPr lang="en-GB" dirty="0"/>
              <a:t>Diagnostic procedures such as blood tests, imaging scans, and genetic screenings.</a:t>
            </a:r>
          </a:p>
          <a:p>
            <a:pPr lvl="2"/>
            <a:r>
              <a:rPr lang="en-GB" b="1" dirty="0"/>
              <a:t>Body Treatments: </a:t>
            </a:r>
          </a:p>
          <a:p>
            <a:pPr lvl="2"/>
            <a:r>
              <a:rPr lang="en-GB" dirty="0"/>
              <a:t>- Includes physiotherapy, hydrotherapy, and treatments for specific conditions (e.g., arthritis, skin disorders).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1457005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</a:t>
            </a:r>
            <a:r>
              <a:rPr lang="nl-NL" sz="2800" dirty="0" err="1"/>
              <a:t>Definitions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Typologies</a:t>
            </a:r>
            <a:r>
              <a:rPr lang="nl-NL" sz="2800" dirty="0"/>
              <a:t> of Health </a:t>
            </a:r>
            <a:r>
              <a:rPr lang="nl-NL" sz="2800" dirty="0" err="1"/>
              <a:t>Tourism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58914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B- Wellness Tourists</a:t>
            </a:r>
          </a:p>
          <a:p>
            <a:pPr lvl="2"/>
            <a:r>
              <a:rPr lang="en-GB" dirty="0"/>
              <a:t>- Wellness tourists travel for preventative care, relaxation, and holistic well-being, focusing on mind-body balance and self-care. </a:t>
            </a:r>
          </a:p>
          <a:p>
            <a:pPr lvl="2"/>
            <a:r>
              <a:rPr lang="en-GB" dirty="0"/>
              <a:t>- The most popular wellness treatments include:</a:t>
            </a:r>
          </a:p>
          <a:p>
            <a:pPr lvl="2"/>
            <a:r>
              <a:rPr lang="en-GB" b="1" dirty="0"/>
              <a:t>Massage:</a:t>
            </a:r>
          </a:p>
          <a:p>
            <a:pPr lvl="2"/>
            <a:r>
              <a:rPr lang="en-GB" dirty="0"/>
              <a:t>- A core treatment for stress relief, muscle relaxation, and circulation.</a:t>
            </a:r>
          </a:p>
          <a:p>
            <a:pPr lvl="2"/>
            <a:r>
              <a:rPr lang="en-GB" b="1" dirty="0"/>
              <a:t>Body Treatments:</a:t>
            </a:r>
          </a:p>
          <a:p>
            <a:pPr lvl="2"/>
            <a:r>
              <a:rPr lang="en-GB" dirty="0"/>
              <a:t>- Detox wraps, scrubs, and hydrotherapy for skin and body rejuvenation.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7106314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</a:t>
            </a:r>
            <a:r>
              <a:rPr lang="nl-NL" sz="2800" dirty="0" err="1"/>
              <a:t>Definitions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Typologies</a:t>
            </a:r>
            <a:r>
              <a:rPr lang="nl-NL" sz="2800" dirty="0"/>
              <a:t> of Health </a:t>
            </a:r>
            <a:r>
              <a:rPr lang="nl-NL" sz="2800" dirty="0" err="1"/>
              <a:t>Tourism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58914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B- Wellness Tourists</a:t>
            </a:r>
          </a:p>
          <a:p>
            <a:pPr lvl="2"/>
            <a:r>
              <a:rPr lang="en-GB" b="1" dirty="0"/>
              <a:t>Meditation/Spiritual/Mind-Body Programs:</a:t>
            </a:r>
          </a:p>
          <a:p>
            <a:pPr lvl="2"/>
            <a:r>
              <a:rPr lang="en-GB" dirty="0"/>
              <a:t>- Yoga, mindfulness retreats, and holistic therapies.</a:t>
            </a:r>
          </a:p>
          <a:p>
            <a:pPr lvl="2"/>
            <a:r>
              <a:rPr lang="en-GB" b="1" dirty="0"/>
              <a:t>Facial Treatments: </a:t>
            </a:r>
          </a:p>
          <a:p>
            <a:pPr lvl="2"/>
            <a:r>
              <a:rPr lang="en-GB" dirty="0"/>
              <a:t>- Anti-aging skincare, hydration, and rejuvenation treatments.</a:t>
            </a:r>
          </a:p>
          <a:p>
            <a:pPr lvl="2"/>
            <a:r>
              <a:rPr lang="en-GB" b="1" dirty="0"/>
              <a:t>Exercise Facilities &amp; Programs: </a:t>
            </a:r>
          </a:p>
          <a:p>
            <a:pPr lvl="2"/>
            <a:r>
              <a:rPr lang="en-GB" dirty="0"/>
              <a:t>- Gym access, guided fitness classes, and wellness coaching.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9476122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</a:t>
            </a:r>
            <a:r>
              <a:rPr lang="nl-NL" sz="2800" dirty="0" err="1"/>
              <a:t>Definitions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Typologies</a:t>
            </a:r>
            <a:r>
              <a:rPr lang="nl-NL" sz="2800" dirty="0"/>
              <a:t> of Health </a:t>
            </a:r>
            <a:r>
              <a:rPr lang="nl-NL" sz="2800" dirty="0" err="1"/>
              <a:t>Tourism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4.1- Spa Tourism</a:t>
            </a:r>
          </a:p>
          <a:p>
            <a:pPr lvl="2"/>
            <a:r>
              <a:rPr lang="en-GB" dirty="0"/>
              <a:t>It is defined as:</a:t>
            </a:r>
          </a:p>
          <a:p>
            <a:pPr lvl="2"/>
            <a:r>
              <a:rPr lang="en-GB" dirty="0"/>
              <a:t>- “Tourism which focuses on the relaxation, healing or beautifying of the body in spas using preventative wellness and/or curative medical techniques” or;</a:t>
            </a:r>
          </a:p>
          <a:p>
            <a:pPr lvl="2"/>
            <a:r>
              <a:rPr lang="en-GB" dirty="0"/>
              <a:t>- “Places devoted to overall well-being through a variety of professional services that encourage the renewal of mind, body and spirit”.</a:t>
            </a:r>
          </a:p>
          <a:p>
            <a:pPr lvl="2"/>
            <a:r>
              <a:rPr lang="en-GB" dirty="0"/>
              <a:t>- Spas can be categorized based on their purpose, services, and clientele as follows: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6096946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</a:t>
            </a:r>
            <a:r>
              <a:rPr lang="nl-NL" sz="2800" dirty="0" err="1"/>
              <a:t>Definitions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Typologies</a:t>
            </a:r>
            <a:r>
              <a:rPr lang="nl-NL" sz="2800" dirty="0"/>
              <a:t> of Health </a:t>
            </a:r>
            <a:r>
              <a:rPr lang="nl-NL" sz="2800" dirty="0" err="1"/>
              <a:t>Tourism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4.1- Spa Tourism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Destination Spa</a:t>
            </a:r>
            <a:endParaRPr lang="en-GB" dirty="0"/>
          </a:p>
          <a:p>
            <a:pPr lvl="2"/>
            <a:r>
              <a:rPr lang="en-GB" b="1" dirty="0"/>
              <a:t>Purpose: </a:t>
            </a:r>
          </a:p>
          <a:p>
            <a:pPr lvl="2"/>
            <a:r>
              <a:rPr lang="en-GB" dirty="0"/>
              <a:t>- Focuses on lifestyle transformation by guiding guests to develop healthy habits.</a:t>
            </a:r>
          </a:p>
          <a:p>
            <a:pPr lvl="2"/>
            <a:r>
              <a:rPr lang="en-GB" b="1" dirty="0"/>
              <a:t>Key Features:</a:t>
            </a:r>
          </a:p>
          <a:p>
            <a:pPr lvl="2"/>
            <a:r>
              <a:rPr lang="en-GB" dirty="0"/>
              <a:t>- Comprehensive wellness programs</a:t>
            </a:r>
          </a:p>
          <a:p>
            <a:pPr lvl="2"/>
            <a:r>
              <a:rPr lang="en-GB" dirty="0"/>
              <a:t>- Spa treatments, fitness activities, and wellness education</a:t>
            </a:r>
          </a:p>
          <a:p>
            <a:pPr lvl="2"/>
            <a:r>
              <a:rPr lang="en-GB" dirty="0"/>
              <a:t>- Nutritious cuisine and special interest workshops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7904416"/>
      </p:ext>
    </p:extLst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</a:t>
            </a:r>
            <a:r>
              <a:rPr lang="nl-NL" sz="2800" dirty="0" err="1"/>
              <a:t>Definitions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Typologies</a:t>
            </a:r>
            <a:r>
              <a:rPr lang="nl-NL" sz="2800" dirty="0"/>
              <a:t> of Health </a:t>
            </a:r>
            <a:r>
              <a:rPr lang="nl-NL" sz="2800" dirty="0" err="1"/>
              <a:t>Tourism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4.1- Spa Tourism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Structured Spa</a:t>
            </a:r>
          </a:p>
          <a:p>
            <a:pPr lvl="2"/>
            <a:r>
              <a:rPr lang="en-GB" b="1" dirty="0"/>
              <a:t>Purpose:</a:t>
            </a:r>
          </a:p>
          <a:p>
            <a:pPr lvl="2"/>
            <a:r>
              <a:rPr lang="en-GB" dirty="0"/>
              <a:t>- Operates under strict rules to help guests achieve a specific health goal (e.g., weight loss).</a:t>
            </a:r>
          </a:p>
          <a:p>
            <a:pPr lvl="2"/>
            <a:r>
              <a:rPr lang="en-GB" b="1" dirty="0"/>
              <a:t>Key Features:</a:t>
            </a:r>
          </a:p>
          <a:p>
            <a:pPr lvl="2"/>
            <a:r>
              <a:rPr lang="en-GB" dirty="0"/>
              <a:t>- Regulated programs with measurable results</a:t>
            </a:r>
          </a:p>
          <a:p>
            <a:pPr lvl="2"/>
            <a:r>
              <a:rPr lang="en-GB" dirty="0"/>
              <a:t>- Often includes nutritional coaching, physical activities, and therapy sessions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6721731"/>
      </p:ext>
    </p:extLst>
  </p:cSld>
  <p:clrMapOvr>
    <a:masterClrMapping/>
  </p:clrMapOvr>
  <p:transition spd="slow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</a:t>
            </a:r>
            <a:r>
              <a:rPr lang="nl-NL" sz="2800" dirty="0" err="1"/>
              <a:t>Definitions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Typologies</a:t>
            </a:r>
            <a:r>
              <a:rPr lang="nl-NL" sz="2800" dirty="0"/>
              <a:t> of Health </a:t>
            </a:r>
            <a:r>
              <a:rPr lang="nl-NL" sz="2800" dirty="0" err="1"/>
              <a:t>Tourism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4.1- Spa Tourism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Medical Spa (</a:t>
            </a:r>
            <a:r>
              <a:rPr lang="en-GB" b="1" dirty="0" err="1"/>
              <a:t>MediSpa</a:t>
            </a:r>
            <a:r>
              <a:rPr lang="en-GB" b="1" dirty="0"/>
              <a:t>)</a:t>
            </a:r>
          </a:p>
          <a:p>
            <a:pPr lvl="2"/>
            <a:r>
              <a:rPr lang="en-GB" b="1" dirty="0"/>
              <a:t>Purpose: </a:t>
            </a:r>
          </a:p>
          <a:p>
            <a:pPr lvl="2"/>
            <a:r>
              <a:rPr lang="en-GB" dirty="0"/>
              <a:t>- A medically supervised facility integrating spa services with medical and wellness care.</a:t>
            </a:r>
          </a:p>
          <a:p>
            <a:pPr lvl="2"/>
            <a:r>
              <a:rPr lang="en-GB" b="1" dirty="0"/>
              <a:t>Key Features:</a:t>
            </a:r>
          </a:p>
          <a:p>
            <a:pPr lvl="2"/>
            <a:r>
              <a:rPr lang="en-GB" dirty="0"/>
              <a:t>- Overseen by a licensed medical doctor</a:t>
            </a:r>
          </a:p>
          <a:p>
            <a:pPr lvl="2"/>
            <a:r>
              <a:rPr lang="en-GB" dirty="0"/>
              <a:t>- Provides medical and wellness care in an environment that integrates spa services</a:t>
            </a:r>
          </a:p>
          <a:p>
            <a:pPr lvl="2"/>
            <a:r>
              <a:rPr lang="en-GB" dirty="0"/>
              <a:t>- Offers both traditional and complementary therapies</a:t>
            </a:r>
          </a:p>
          <a:p>
            <a:pPr lvl="2"/>
            <a:r>
              <a:rPr lang="en-GB" dirty="0"/>
              <a:t>- May include health institutions providing medical procedures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6031590"/>
      </p:ext>
    </p:extLst>
  </p:cSld>
  <p:clrMapOvr>
    <a:masterClrMapping/>
  </p:clrMapOvr>
  <p:transition spd="slow"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</a:t>
            </a:r>
            <a:r>
              <a:rPr lang="nl-NL" sz="2800" dirty="0" err="1"/>
              <a:t>Definitions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Typologies</a:t>
            </a:r>
            <a:r>
              <a:rPr lang="nl-NL" sz="2800" dirty="0"/>
              <a:t> of Health </a:t>
            </a:r>
            <a:r>
              <a:rPr lang="nl-NL" sz="2800" dirty="0" err="1"/>
              <a:t>Tourism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4.1- Spa Tourism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Mineral Springs Spa:</a:t>
            </a:r>
          </a:p>
          <a:p>
            <a:pPr lvl="2"/>
            <a:r>
              <a:rPr lang="en-GB" dirty="0"/>
              <a:t>Purpose:</a:t>
            </a:r>
          </a:p>
          <a:p>
            <a:pPr lvl="2"/>
            <a:r>
              <a:rPr lang="en-GB" dirty="0"/>
              <a:t>- Uses natural mineral, thermal, or seawater for hydrotherapy treatments.</a:t>
            </a:r>
          </a:p>
          <a:p>
            <a:pPr lvl="2"/>
            <a:r>
              <a:rPr lang="en-GB" b="1" dirty="0"/>
              <a:t>Key Features:</a:t>
            </a:r>
          </a:p>
          <a:p>
            <a:pPr lvl="2"/>
            <a:r>
              <a:rPr lang="en-GB" dirty="0"/>
              <a:t>- On-site hot springs or mineral-rich waters</a:t>
            </a:r>
          </a:p>
          <a:p>
            <a:pPr lvl="2"/>
            <a:r>
              <a:rPr lang="en-GB" dirty="0"/>
              <a:t>- Often combined with therapeutic treatments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6923434"/>
      </p:ext>
    </p:extLst>
  </p:cSld>
  <p:clrMapOvr>
    <a:masterClrMapping/>
  </p:clrMapOvr>
  <p:transition spd="slow"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</a:t>
            </a:r>
            <a:r>
              <a:rPr lang="nl-NL" sz="2800" dirty="0" err="1"/>
              <a:t>Definitions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Typologies</a:t>
            </a:r>
            <a:r>
              <a:rPr lang="nl-NL" sz="2800" dirty="0"/>
              <a:t> of Health </a:t>
            </a:r>
            <a:r>
              <a:rPr lang="nl-NL" sz="2800" dirty="0" err="1"/>
              <a:t>Tourism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4.1- Spa Tourism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Bath Spa</a:t>
            </a:r>
          </a:p>
          <a:p>
            <a:pPr lvl="2"/>
            <a:r>
              <a:rPr lang="en-GB" b="1" dirty="0"/>
              <a:t>Purpose: </a:t>
            </a:r>
          </a:p>
          <a:p>
            <a:pPr lvl="2"/>
            <a:r>
              <a:rPr lang="en-GB" dirty="0"/>
              <a:t>- Spa constructed to use natural mineral, medicinal, or seawater for hydrotherapy treatments.</a:t>
            </a:r>
          </a:p>
          <a:p>
            <a:pPr lvl="2"/>
            <a:r>
              <a:rPr lang="en-GB" b="1" dirty="0"/>
              <a:t>Key Features:</a:t>
            </a:r>
          </a:p>
          <a:p>
            <a:pPr lvl="2"/>
            <a:r>
              <a:rPr lang="en-GB" dirty="0"/>
              <a:t>- Similar to mineral springs spa but often historical or cultural in significance</a:t>
            </a:r>
          </a:p>
          <a:p>
            <a:pPr lvl="2"/>
            <a:r>
              <a:rPr lang="en-GB" dirty="0"/>
              <a:t>- Traditionally used for therapeutic soaking and healing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3800192"/>
      </p:ext>
    </p:extLst>
  </p:cSld>
  <p:clrMapOvr>
    <a:masterClrMapping/>
  </p:clrMapOvr>
  <p:transition spd="slow">
    <p:wipe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</a:t>
            </a:r>
            <a:r>
              <a:rPr lang="nl-NL" sz="2800" dirty="0" err="1"/>
              <a:t>Definitions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Typologies</a:t>
            </a:r>
            <a:r>
              <a:rPr lang="nl-NL" sz="2800" dirty="0"/>
              <a:t> of Health </a:t>
            </a:r>
            <a:r>
              <a:rPr lang="nl-NL" sz="2800" dirty="0" err="1"/>
              <a:t>Tourism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4.1- Spa Tourism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Resort/Hotel Spa</a:t>
            </a:r>
          </a:p>
          <a:p>
            <a:pPr lvl="2"/>
            <a:r>
              <a:rPr lang="en-GB" b="1" dirty="0"/>
              <a:t>Purpose: </a:t>
            </a:r>
          </a:p>
          <a:p>
            <a:pPr lvl="2"/>
            <a:r>
              <a:rPr lang="en-GB" dirty="0"/>
              <a:t>- A luxury facility offering spa services as part of a hotel or resort experience.</a:t>
            </a:r>
          </a:p>
          <a:p>
            <a:pPr lvl="2"/>
            <a:r>
              <a:rPr lang="en-GB" b="1" dirty="0"/>
              <a:t>Key Features:</a:t>
            </a:r>
          </a:p>
          <a:p>
            <a:pPr lvl="2"/>
            <a:r>
              <a:rPr lang="en-GB" dirty="0"/>
              <a:t>- Located in remote, natural settings</a:t>
            </a:r>
          </a:p>
          <a:p>
            <a:pPr lvl="2"/>
            <a:r>
              <a:rPr lang="en-GB" dirty="0"/>
              <a:t>- All-inclusive wellness programs</a:t>
            </a:r>
          </a:p>
          <a:p>
            <a:pPr lvl="2"/>
            <a:r>
              <a:rPr lang="en-GB" dirty="0"/>
              <a:t>- Wide range of spa treatments, fitness, and relaxation services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6192617"/>
      </p:ext>
    </p:extLst>
  </p:cSld>
  <p:clrMapOvr>
    <a:masterClrMapping/>
  </p:clrMapOvr>
  <p:transition spd="slow">
    <p:wipe dir="r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</a:t>
            </a:r>
            <a:r>
              <a:rPr lang="nl-NL" sz="2800" dirty="0" err="1"/>
              <a:t>Definitions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Typologies</a:t>
            </a:r>
            <a:r>
              <a:rPr lang="nl-NL" sz="2800" dirty="0"/>
              <a:t> of Health </a:t>
            </a:r>
            <a:r>
              <a:rPr lang="nl-NL" sz="2800" dirty="0" err="1"/>
              <a:t>Tourism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4.1- Spa Tourism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Spa Hotel</a:t>
            </a:r>
          </a:p>
          <a:p>
            <a:pPr lvl="2"/>
            <a:r>
              <a:rPr lang="en-GB" b="1" dirty="0"/>
              <a:t>Purpose:</a:t>
            </a:r>
          </a:p>
          <a:p>
            <a:pPr lvl="2"/>
            <a:r>
              <a:rPr lang="en-GB" dirty="0"/>
              <a:t>- A hotel-based spa providing multi-day wellness programs focusing on physical, spiritual, and mental well-being.</a:t>
            </a:r>
          </a:p>
          <a:p>
            <a:pPr lvl="2"/>
            <a:r>
              <a:rPr lang="en-GB" b="1" dirty="0"/>
              <a:t>Key Features:</a:t>
            </a:r>
          </a:p>
          <a:p>
            <a:pPr lvl="2"/>
            <a:r>
              <a:rPr lang="en-GB" dirty="0"/>
              <a:t>- Offers accommodation and extensive spa treatments</a:t>
            </a:r>
          </a:p>
          <a:p>
            <a:pPr lvl="2"/>
            <a:r>
              <a:rPr lang="en-GB" dirty="0"/>
              <a:t>- Structured wellness programs for long-term benefits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6330198"/>
      </p:ext>
    </p:extLst>
  </p:cSld>
  <p:clrMapOvr>
    <a:masterClrMapping/>
  </p:clrMapOvr>
  <p:transition spd="slow">
    <p:wipe dir="r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</a:t>
            </a:r>
            <a:r>
              <a:rPr lang="nl-NL" sz="2800" dirty="0" err="1"/>
              <a:t>Definitions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Typologies</a:t>
            </a:r>
            <a:r>
              <a:rPr lang="nl-NL" sz="2800" dirty="0"/>
              <a:t> of Health </a:t>
            </a:r>
            <a:r>
              <a:rPr lang="nl-NL" sz="2800" dirty="0" err="1"/>
              <a:t>Tourism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4.1- Spa Tourism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Holistic Spa</a:t>
            </a:r>
          </a:p>
          <a:p>
            <a:pPr lvl="2"/>
            <a:r>
              <a:rPr lang="en-GB" b="1" dirty="0"/>
              <a:t>Purpose:</a:t>
            </a:r>
          </a:p>
          <a:p>
            <a:pPr lvl="2"/>
            <a:r>
              <a:rPr lang="en-GB" dirty="0"/>
              <a:t>- Focuses on alternative therapies, holistic healing, and wellness.</a:t>
            </a:r>
          </a:p>
          <a:p>
            <a:pPr lvl="2"/>
            <a:r>
              <a:rPr lang="en-GB" dirty="0"/>
              <a:t>Key Features:</a:t>
            </a:r>
          </a:p>
          <a:p>
            <a:pPr lvl="2"/>
            <a:r>
              <a:rPr lang="en-GB" dirty="0"/>
              <a:t>- Includes meditation, energy healing (e.g., Reiki), and alternative diets (e.g., vegetarian, macrobiotic cuisine).</a:t>
            </a:r>
          </a:p>
          <a:p>
            <a:pPr lvl="2"/>
            <a:r>
              <a:rPr lang="en-GB" dirty="0"/>
              <a:t>- Aims to balance body, mind, and spirit.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2611094"/>
      </p:ext>
    </p:extLst>
  </p:cSld>
  <p:clrMapOvr>
    <a:masterClrMapping/>
  </p:clrMapOvr>
  <p:transition spd="slow">
    <p:wipe dir="r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</a:t>
            </a:r>
            <a:r>
              <a:rPr lang="nl-NL" sz="2800" dirty="0" err="1"/>
              <a:t>Definitions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Typologies</a:t>
            </a:r>
            <a:r>
              <a:rPr lang="nl-NL" sz="2800" dirty="0"/>
              <a:t> of Health </a:t>
            </a:r>
            <a:r>
              <a:rPr lang="nl-NL" sz="2800" dirty="0" err="1"/>
              <a:t>Tourism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4.1- Spa Tourism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Sport Spa</a:t>
            </a:r>
          </a:p>
          <a:p>
            <a:pPr lvl="2"/>
            <a:r>
              <a:rPr lang="en-GB" b="1" dirty="0"/>
              <a:t>Purpose: </a:t>
            </a:r>
          </a:p>
          <a:p>
            <a:pPr lvl="2"/>
            <a:r>
              <a:rPr lang="en-GB" dirty="0"/>
              <a:t>- Integrates spa services with sports programs, such as golf, skiing, and marathon training.</a:t>
            </a:r>
          </a:p>
          <a:p>
            <a:pPr lvl="2"/>
            <a:r>
              <a:rPr lang="en-GB" b="1" dirty="0"/>
              <a:t>Key Features:</a:t>
            </a:r>
          </a:p>
          <a:p>
            <a:pPr lvl="2"/>
            <a:r>
              <a:rPr lang="en-GB" dirty="0"/>
              <a:t>- Combines fitness, sports training, and spa relaxation</a:t>
            </a:r>
          </a:p>
          <a:p>
            <a:pPr lvl="2"/>
            <a:r>
              <a:rPr lang="en-GB" dirty="0"/>
              <a:t>- Tailored programs for athletic recovery and performance enhancement.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2738452"/>
      </p:ext>
    </p:extLst>
  </p:cSld>
  <p:clrMapOvr>
    <a:masterClrMapping/>
  </p:clrMapOvr>
  <p:transition spd="slow">
    <p:wipe dir="r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</a:t>
            </a:r>
            <a:r>
              <a:rPr lang="nl-NL" sz="2800" dirty="0" err="1"/>
              <a:t>Definitions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Typologies</a:t>
            </a:r>
            <a:r>
              <a:rPr lang="nl-NL" sz="2800" dirty="0"/>
              <a:t> of Health </a:t>
            </a:r>
            <a:r>
              <a:rPr lang="nl-NL" sz="2800" dirty="0" err="1"/>
              <a:t>Tourism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4.1- Spa Tourism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Airport Spa </a:t>
            </a:r>
          </a:p>
          <a:p>
            <a:pPr lvl="2"/>
            <a:r>
              <a:rPr lang="en-GB" b="1" dirty="0"/>
              <a:t>-</a:t>
            </a:r>
            <a:r>
              <a:rPr lang="en-GB" dirty="0"/>
              <a:t> Airport spas offer passengers pre- or post-flight pampering.</a:t>
            </a:r>
          </a:p>
          <a:p>
            <a:pPr lvl="2"/>
            <a:r>
              <a:rPr lang="en-GB" dirty="0"/>
              <a:t>- Treatments are often shortened to fit </a:t>
            </a:r>
            <a:r>
              <a:rPr lang="en-GB" dirty="0" err="1"/>
              <a:t>travelers'</a:t>
            </a:r>
            <a:r>
              <a:rPr lang="en-GB" dirty="0"/>
              <a:t> schedules.</a:t>
            </a:r>
          </a:p>
          <a:p>
            <a:pPr lvl="2"/>
            <a:r>
              <a:rPr lang="en-GB" dirty="0"/>
              <a:t>- Some airport spas provide extensive treatment menus.</a:t>
            </a:r>
          </a:p>
          <a:p>
            <a:pPr lvl="2"/>
            <a:r>
              <a:rPr lang="en-GB" dirty="0"/>
              <a:t>- Spa services may also be available in airport lounges. </a:t>
            </a:r>
          </a:p>
          <a:p>
            <a:pPr lvl="2"/>
            <a:r>
              <a:rPr lang="en-GB" b="1" dirty="0"/>
              <a:t>- Common services include: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Quick chair massages. 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Express facials.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1673936"/>
      </p:ext>
    </p:extLst>
  </p:cSld>
  <p:clrMapOvr>
    <a:masterClrMapping/>
  </p:clrMapOvr>
  <p:transition spd="slow">
    <p:wipe dir="r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</a:t>
            </a:r>
            <a:r>
              <a:rPr lang="nl-NL" sz="2800" dirty="0" err="1"/>
              <a:t>Definitions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Typologies</a:t>
            </a:r>
            <a:r>
              <a:rPr lang="nl-NL" sz="2800" dirty="0"/>
              <a:t> of Health </a:t>
            </a:r>
            <a:r>
              <a:rPr lang="nl-NL" sz="2800" dirty="0" err="1"/>
              <a:t>Tourism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fontScale="92500" lnSpcReduction="10000"/>
          </a:bodyPr>
          <a:lstStyle/>
          <a:p>
            <a:pPr lvl="2"/>
            <a:r>
              <a:rPr lang="en-GB" b="1" dirty="0"/>
              <a:t>4.1- Spa Tourism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Cruise Ship Spa</a:t>
            </a:r>
          </a:p>
          <a:p>
            <a:pPr lvl="2"/>
            <a:r>
              <a:rPr lang="en-GB" dirty="0"/>
              <a:t>- Offers spa experiences while traveling at sea.</a:t>
            </a:r>
          </a:p>
          <a:p>
            <a:pPr lvl="2"/>
            <a:r>
              <a:rPr lang="en-GB" dirty="0"/>
              <a:t>- Accessible to all passengers (age restrictions may apply).</a:t>
            </a:r>
          </a:p>
          <a:p>
            <a:pPr lvl="2"/>
            <a:r>
              <a:rPr lang="en-GB" b="1" dirty="0"/>
              <a:t>Common facilities and services include:</a:t>
            </a:r>
          </a:p>
          <a:p>
            <a:pPr lvl="2"/>
            <a:r>
              <a:rPr lang="en-GB" dirty="0"/>
              <a:t>- Salons</a:t>
            </a:r>
          </a:p>
          <a:p>
            <a:pPr lvl="2"/>
            <a:r>
              <a:rPr lang="en-GB" dirty="0"/>
              <a:t>- Full-service fitness </a:t>
            </a:r>
            <a:r>
              <a:rPr lang="en-GB" dirty="0" err="1"/>
              <a:t>centers</a:t>
            </a:r>
            <a:endParaRPr lang="en-GB" dirty="0"/>
          </a:p>
          <a:p>
            <a:pPr lvl="2"/>
            <a:r>
              <a:rPr lang="en-GB" dirty="0"/>
              <a:t>- Extensive treatment menus</a:t>
            </a:r>
          </a:p>
          <a:p>
            <a:pPr lvl="2"/>
            <a:r>
              <a:rPr lang="en-GB" b="1" dirty="0"/>
              <a:t>Treatments may be available:</a:t>
            </a:r>
          </a:p>
          <a:p>
            <a:pPr lvl="2"/>
            <a:r>
              <a:rPr lang="en-GB" dirty="0"/>
              <a:t>- On deck</a:t>
            </a:r>
          </a:p>
          <a:p>
            <a:pPr lvl="2"/>
            <a:r>
              <a:rPr lang="en-GB" dirty="0"/>
              <a:t>- On shore</a:t>
            </a:r>
          </a:p>
          <a:p>
            <a:pPr lvl="2"/>
            <a:r>
              <a:rPr lang="en-GB" dirty="0"/>
              <a:t>- In the water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0934925"/>
      </p:ext>
    </p:extLst>
  </p:cSld>
  <p:clrMapOvr>
    <a:masterClrMapping/>
  </p:clrMapOvr>
  <p:transition spd="slow">
    <p:wipe dir="r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</a:t>
            </a:r>
            <a:r>
              <a:rPr lang="nl-NL" sz="2800" dirty="0" err="1"/>
              <a:t>Definitions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Typologies</a:t>
            </a:r>
            <a:r>
              <a:rPr lang="nl-NL" sz="2800" dirty="0"/>
              <a:t> of Health </a:t>
            </a:r>
            <a:r>
              <a:rPr lang="nl-NL" sz="2800" dirty="0" err="1"/>
              <a:t>Tourism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4.2- Spiritual Tourism </a:t>
            </a:r>
          </a:p>
          <a:p>
            <a:pPr lvl="2"/>
            <a:r>
              <a:rPr lang="en-GB" dirty="0"/>
              <a:t>- A form of tourism </a:t>
            </a:r>
            <a:r>
              <a:rPr lang="en-GB" dirty="0" err="1"/>
              <a:t>centered</a:t>
            </a:r>
            <a:r>
              <a:rPr lang="en-GB" dirty="0"/>
              <a:t> on non-religious spiritual well-being.</a:t>
            </a:r>
          </a:p>
          <a:p>
            <a:pPr lvl="2"/>
            <a:r>
              <a:rPr lang="en-GB" dirty="0"/>
              <a:t>- It includes body-mind-spirit activities, visits to retreats and ashrams, and a deepened connection with nature and landscapes.</a:t>
            </a:r>
          </a:p>
          <a:p>
            <a:pPr lvl="2"/>
            <a:r>
              <a:rPr lang="en-GB" b="1" dirty="0"/>
              <a:t>Key features include: </a:t>
            </a:r>
          </a:p>
          <a:p>
            <a:pPr lvl="2"/>
            <a:r>
              <a:rPr lang="en-GB" b="1" dirty="0"/>
              <a:t>Spirituality and Wellness: </a:t>
            </a:r>
          </a:p>
          <a:p>
            <a:pPr lvl="2"/>
            <a:r>
              <a:rPr lang="en-GB" dirty="0"/>
              <a:t>- Spirituality is often regarded as a key component of overall well-being</a:t>
            </a:r>
          </a:p>
          <a:p>
            <a:pPr lvl="2"/>
            <a:r>
              <a:rPr lang="en-GB" dirty="0"/>
              <a:t>- It reflects a shift from conventional religion to a more transcendent form of spirituality.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6691734"/>
      </p:ext>
    </p:extLst>
  </p:cSld>
  <p:clrMapOvr>
    <a:masterClrMapping/>
  </p:clrMapOvr>
  <p:transition spd="slow">
    <p:wipe dir="r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</a:t>
            </a:r>
            <a:r>
              <a:rPr lang="nl-NL" sz="2800" dirty="0" err="1"/>
              <a:t>Definitions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Typologies</a:t>
            </a:r>
            <a:r>
              <a:rPr lang="nl-NL" sz="2800" dirty="0"/>
              <a:t> of Health </a:t>
            </a:r>
            <a:r>
              <a:rPr lang="nl-NL" sz="2800" dirty="0" err="1"/>
              <a:t>Tourism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4.2- Spiritual Tourism </a:t>
            </a:r>
          </a:p>
          <a:p>
            <a:pPr lvl="2"/>
            <a:r>
              <a:rPr lang="en-GB" b="1" dirty="0"/>
              <a:t>Transcendent Spirituality:</a:t>
            </a:r>
          </a:p>
          <a:p>
            <a:pPr lvl="2"/>
            <a:r>
              <a:rPr lang="en-GB" dirty="0"/>
              <a:t>- This form of spirituality focuses on personal growth that extends beyond the self and ego.</a:t>
            </a:r>
          </a:p>
          <a:p>
            <a:pPr lvl="2"/>
            <a:r>
              <a:rPr lang="en-GB" b="1" dirty="0"/>
              <a:t>Secular Spirituality Trend: </a:t>
            </a:r>
          </a:p>
          <a:p>
            <a:pPr lvl="2"/>
            <a:r>
              <a:rPr lang="en-GB" dirty="0"/>
              <a:t>- There is an increasing trend where secular spirituality is replacing traditional religious practices.</a:t>
            </a:r>
          </a:p>
          <a:p>
            <a:pPr lvl="2"/>
            <a:r>
              <a:rPr lang="en-GB" b="1" dirty="0"/>
              <a:t>Psychological Perspectives: </a:t>
            </a:r>
          </a:p>
          <a:p>
            <a:pPr lvl="2"/>
            <a:r>
              <a:rPr lang="en-GB" dirty="0"/>
              <a:t>- Some psychologists consider religion potentially harmful to emotional health, whereas others view spirituality as an essential aspect of human identity.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698450"/>
      </p:ext>
    </p:extLst>
  </p:cSld>
  <p:clrMapOvr>
    <a:masterClrMapping/>
  </p:clrMapOvr>
  <p:transition spd="slow">
    <p:wipe dir="r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</a:t>
            </a:r>
            <a:r>
              <a:rPr lang="nl-NL" sz="2800" dirty="0" err="1"/>
              <a:t>Definitions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Typologies</a:t>
            </a:r>
            <a:r>
              <a:rPr lang="nl-NL" sz="2800" dirty="0"/>
              <a:t> of Health </a:t>
            </a:r>
            <a:r>
              <a:rPr lang="nl-NL" sz="2800" dirty="0" err="1"/>
              <a:t>Tourism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4.2- Spiritual Tourism </a:t>
            </a:r>
          </a:p>
          <a:p>
            <a:pPr lvl="2"/>
            <a:r>
              <a:rPr lang="en-GB" dirty="0"/>
              <a:t>The word "spirituality" originates from the Latin term for "breath," symbolizing the essence of life.</a:t>
            </a:r>
          </a:p>
          <a:p>
            <a:pPr lvl="2"/>
            <a:r>
              <a:rPr lang="en-GB" b="1" dirty="0"/>
              <a:t>Wheels of Wellness: </a:t>
            </a:r>
          </a:p>
          <a:p>
            <a:pPr lvl="2"/>
            <a:r>
              <a:rPr lang="en-GB" dirty="0"/>
              <a:t>- Some researchers have developed the concept of "wheels of wellness" to illustrate an ideal balance of life activities, often placing spirituality at the core.</a:t>
            </a:r>
          </a:p>
          <a:p>
            <a:pPr lvl="2"/>
            <a:r>
              <a:rPr lang="en-GB" b="1" dirty="0"/>
              <a:t>Holistic Nature:</a:t>
            </a:r>
          </a:p>
          <a:p>
            <a:pPr lvl="2"/>
            <a:r>
              <a:rPr lang="en-GB" dirty="0"/>
              <a:t>- Spirituality is considered a comprehensive discipline that extends beyond religious exploration.</a:t>
            </a:r>
          </a:p>
          <a:p>
            <a:pPr lvl="2"/>
            <a:r>
              <a:rPr lang="en-GB" b="1" dirty="0"/>
              <a:t>Multidimensional Experience: </a:t>
            </a:r>
          </a:p>
          <a:p>
            <a:pPr lvl="2"/>
            <a:r>
              <a:rPr lang="en-GB" dirty="0"/>
              <a:t>- It encompasses various aspects of human life, including psychological, physical, historical, political, aesthetic, and intellectual dimensions</a:t>
            </a:r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3251945"/>
      </p:ext>
    </p:extLst>
  </p:cSld>
  <p:clrMapOvr>
    <a:masterClrMapping/>
  </p:clrMapOvr>
  <p:transition spd="slow">
    <p:wipe dir="r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</a:t>
            </a:r>
            <a:r>
              <a:rPr lang="nl-NL" sz="2800" dirty="0" err="1"/>
              <a:t>Definitions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Typologies</a:t>
            </a:r>
            <a:r>
              <a:rPr lang="nl-NL" sz="2800" dirty="0"/>
              <a:t> of Health </a:t>
            </a:r>
            <a:r>
              <a:rPr lang="nl-NL" sz="2800" dirty="0" err="1"/>
              <a:t>Tourism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4.2- Spiritual Tourism </a:t>
            </a:r>
          </a:p>
          <a:p>
            <a:pPr lvl="2"/>
            <a:r>
              <a:rPr lang="en-GB" dirty="0"/>
              <a:t>- Some sociologists argue that the rise of individualistic cultures has contributed to increased social alienation, fostering a greater need for spiritual solace.</a:t>
            </a:r>
          </a:p>
          <a:p>
            <a:pPr lvl="2"/>
            <a:r>
              <a:rPr lang="en-GB" dirty="0"/>
              <a:t>- This concept highlights a personal and individualized approach to spirituality, which is particularly relevant in individualistic societies.</a:t>
            </a:r>
          </a:p>
          <a:p>
            <a:pPr lvl="2"/>
            <a:r>
              <a:rPr lang="en-GB" b="1" dirty="0"/>
              <a:t>Spiritual Tourism and Social Alienation: </a:t>
            </a:r>
          </a:p>
          <a:p>
            <a:pPr lvl="2"/>
            <a:r>
              <a:rPr lang="en-GB" dirty="0"/>
              <a:t>- The search for a "spiritual </a:t>
            </a:r>
            <a:r>
              <a:rPr lang="en-GB" dirty="0" err="1"/>
              <a:t>center</a:t>
            </a:r>
            <a:r>
              <a:rPr lang="en-GB" dirty="0"/>
              <a:t>" is a key aspect of tourism, especially for individuals experiencing social alienation.</a:t>
            </a:r>
          </a:p>
          <a:p>
            <a:pPr lvl="2"/>
            <a:r>
              <a:rPr lang="en-GB" b="1" dirty="0"/>
              <a:t>Religious and Secular Spiritual Tourism: </a:t>
            </a:r>
          </a:p>
          <a:p>
            <a:pPr lvl="2"/>
            <a:r>
              <a:rPr lang="en-GB" dirty="0"/>
              <a:t>- While spiritual tourism is often associated with religious pilgrimages to sacred sites, secular tourists also pursue spiritual enlightenment through various experiences</a:t>
            </a:r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2904471"/>
      </p:ext>
    </p:extLst>
  </p:cSld>
  <p:clrMapOvr>
    <a:masterClrMapping/>
  </p:clrMapOvr>
  <p:transition spd="slow">
    <p:wipe dir="r"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4- </a:t>
            </a:r>
            <a:r>
              <a:rPr lang="nl-NL" sz="2800" dirty="0" err="1"/>
              <a:t>Definitions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Typologies</a:t>
            </a:r>
            <a:r>
              <a:rPr lang="nl-NL" sz="2800" dirty="0"/>
              <a:t> of Health </a:t>
            </a:r>
            <a:r>
              <a:rPr lang="nl-NL" sz="2800" dirty="0" err="1"/>
              <a:t>Tourism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4.2- Spiritual Tourism </a:t>
            </a:r>
          </a:p>
          <a:p>
            <a:pPr lvl="2"/>
            <a:r>
              <a:rPr lang="en-GB" b="1" dirty="0"/>
              <a:t>Spiritual tourism can include:</a:t>
            </a:r>
          </a:p>
          <a:p>
            <a:pPr lvl="2"/>
            <a:r>
              <a:rPr lang="en-GB" dirty="0"/>
              <a:t>- Visiting religious sites, spiritual landscapes, or pilgrimage </a:t>
            </a:r>
            <a:r>
              <a:rPr lang="en-GB" dirty="0" err="1"/>
              <a:t>centers</a:t>
            </a:r>
            <a:r>
              <a:rPr lang="en-GB" dirty="0"/>
              <a:t>.</a:t>
            </a:r>
          </a:p>
          <a:p>
            <a:pPr lvl="2"/>
            <a:r>
              <a:rPr lang="en-GB" dirty="0"/>
              <a:t>- Attending ashrams, retreats, or seeking guidance from spiritual teachers.</a:t>
            </a:r>
          </a:p>
          <a:p>
            <a:pPr lvl="2"/>
            <a:r>
              <a:rPr lang="en-GB" dirty="0"/>
              <a:t>- A broader spiritual journey focusing on balancing the body, mind, and spirit, rather than adhering to a specific religious practice.</a:t>
            </a:r>
          </a:p>
          <a:p>
            <a:pPr lvl="2"/>
            <a:r>
              <a:rPr lang="en-GB" dirty="0"/>
              <a:t>- Contemplating nature or landscapes as part of the spiritual experience</a:t>
            </a:r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1770695"/>
      </p:ext>
    </p:extLst>
  </p:cSld>
  <p:clrMapOvr>
    <a:masterClrMapping/>
  </p:clrMapOvr>
  <p:transition spd="slow">
    <p:wipe dir="r"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 algn="ctr"/>
            <a:r>
              <a:rPr lang="en-GB" sz="4400" b="1" dirty="0"/>
              <a:t>Discussion</a:t>
            </a:r>
            <a:r>
              <a:rPr lang="en-GB" b="1" dirty="0"/>
              <a:t> </a:t>
            </a:r>
          </a:p>
          <a:p>
            <a:pPr lvl="2"/>
            <a:endParaRPr lang="en-GB" dirty="0"/>
          </a:p>
          <a:p>
            <a:pPr lvl="2"/>
            <a:r>
              <a:rPr lang="nl-NL" dirty="0" err="1"/>
              <a:t>What</a:t>
            </a:r>
            <a:r>
              <a:rPr lang="nl-NL" dirty="0"/>
              <a:t> factors </a:t>
            </a:r>
            <a:r>
              <a:rPr lang="nl-NL" dirty="0" err="1"/>
              <a:t>influence</a:t>
            </a:r>
            <a:r>
              <a:rPr lang="nl-NL" dirty="0"/>
              <a:t> </a:t>
            </a:r>
            <a:r>
              <a:rPr lang="nl-NL" dirty="0" err="1"/>
              <a:t>travelers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choose</a:t>
            </a:r>
            <a:r>
              <a:rPr lang="nl-NL" dirty="0"/>
              <a:t> health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wellness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over traditional </a:t>
            </a:r>
            <a:r>
              <a:rPr lang="nl-NL" dirty="0" err="1"/>
              <a:t>leisure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?</a:t>
            </a:r>
          </a:p>
          <a:p>
            <a:pPr lvl="2"/>
            <a:r>
              <a:rPr lang="nl-NL" dirty="0" err="1"/>
              <a:t>Give</a:t>
            </a:r>
            <a:r>
              <a:rPr lang="nl-NL" dirty="0"/>
              <a:t> </a:t>
            </a:r>
            <a:r>
              <a:rPr lang="nl-NL" dirty="0" err="1"/>
              <a:t>an</a:t>
            </a:r>
            <a:r>
              <a:rPr lang="nl-NL" dirty="0"/>
              <a:t> </a:t>
            </a:r>
            <a:r>
              <a:rPr lang="nl-NL" dirty="0" err="1"/>
              <a:t>example</a:t>
            </a:r>
            <a:r>
              <a:rPr lang="nl-NL" dirty="0"/>
              <a:t> of a </a:t>
            </a:r>
            <a:r>
              <a:rPr lang="nl-NL" dirty="0" err="1"/>
              <a:t>destination</a:t>
            </a:r>
            <a:r>
              <a:rPr lang="nl-NL" dirty="0"/>
              <a:t> </a:t>
            </a:r>
            <a:r>
              <a:rPr lang="nl-NL" dirty="0" err="1"/>
              <a:t>popular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wellness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, </a:t>
            </a:r>
            <a:r>
              <a:rPr lang="nl-NL" dirty="0" err="1"/>
              <a:t>highlighting</a:t>
            </a:r>
            <a:r>
              <a:rPr lang="nl-NL" dirty="0"/>
              <a:t> </a:t>
            </a:r>
            <a:r>
              <a:rPr lang="nl-NL" dirty="0" err="1"/>
              <a:t>its</a:t>
            </a:r>
            <a:r>
              <a:rPr lang="nl-NL" dirty="0"/>
              <a:t> </a:t>
            </a:r>
            <a:r>
              <a:rPr lang="nl-NL" dirty="0" err="1"/>
              <a:t>main</a:t>
            </a:r>
            <a:r>
              <a:rPr lang="nl-NL" dirty="0"/>
              <a:t> </a:t>
            </a:r>
            <a:r>
              <a:rPr lang="nl-NL" dirty="0" err="1"/>
              <a:t>facilities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resources </a:t>
            </a:r>
            <a:r>
              <a:rPr lang="nl-NL" dirty="0" err="1"/>
              <a:t>that</a:t>
            </a:r>
            <a:r>
              <a:rPr lang="nl-NL" dirty="0"/>
              <a:t> </a:t>
            </a:r>
            <a:r>
              <a:rPr lang="nl-NL" dirty="0" err="1"/>
              <a:t>worked</a:t>
            </a:r>
            <a:r>
              <a:rPr lang="nl-NL" dirty="0"/>
              <a:t> on </a:t>
            </a:r>
            <a:r>
              <a:rPr lang="nl-NL" dirty="0" err="1"/>
              <a:t>increasing</a:t>
            </a:r>
            <a:r>
              <a:rPr lang="nl-NL" dirty="0"/>
              <a:t> </a:t>
            </a:r>
            <a:r>
              <a:rPr lang="nl-NL" dirty="0" err="1"/>
              <a:t>medical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wellness</a:t>
            </a:r>
            <a:r>
              <a:rPr lang="nl-NL" dirty="0"/>
              <a:t> </a:t>
            </a:r>
            <a:r>
              <a:rPr lang="nl-NL" dirty="0" err="1"/>
              <a:t>tourism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7668979"/>
      </p:ext>
    </p:extLst>
  </p:cSld>
  <p:clrMapOvr>
    <a:masterClrMapping/>
  </p:clrMapOvr>
  <p:transition spd="slow">
    <p:wipe dir="r"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488</TotalTime>
  <Words>3877</Words>
  <Application>Microsoft Macintosh PowerPoint</Application>
  <PresentationFormat>Custom</PresentationFormat>
  <Paragraphs>576</Paragraphs>
  <Slides>49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5" baseType="lpstr">
      <vt:lpstr>Wingdings</vt:lpstr>
      <vt:lpstr>Arial</vt:lpstr>
      <vt:lpstr>Georgia</vt:lpstr>
      <vt:lpstr>Minion</vt:lpstr>
      <vt:lpstr>Calibri</vt:lpstr>
      <vt:lpstr>Corporate template-set Universiteit Leiden</vt:lpstr>
      <vt:lpstr>Anatomy and Physiology   European Institute of Innovation, Entrepreneurship and Technology Lessingstraße 79, 13158 Berlin, Germany </vt:lpstr>
      <vt:lpstr>Index</vt:lpstr>
      <vt:lpstr>1- Understanding Anatomy and Physiology</vt:lpstr>
      <vt:lpstr>1- Understanding Anatomy and Physiology</vt:lpstr>
      <vt:lpstr>1- Understanding Anatomy and Physiology</vt:lpstr>
      <vt:lpstr>2- Anatomy, Physiology, and Tourism</vt:lpstr>
      <vt:lpstr>2- Anatomy, Physiology, and Health</vt:lpstr>
      <vt:lpstr>2- Anatomy, Physiology, and Health</vt:lpstr>
      <vt:lpstr>2- Anatomy, Physiology, and Health</vt:lpstr>
      <vt:lpstr>2- Anatomy, Physiology, and Tourism</vt:lpstr>
      <vt:lpstr>2- Anatomy, Physiology, and Tourism</vt:lpstr>
      <vt:lpstr>2- Anatomy, Physiology, and Tourism</vt:lpstr>
      <vt:lpstr>2- Anatomy, Physiology, and Tourism</vt:lpstr>
      <vt:lpstr>3- Cultural Variations in Health and Wellness Concepts</vt:lpstr>
      <vt:lpstr>3- Cultural Variations in Health and Wellness Concepts</vt:lpstr>
      <vt:lpstr>3- Cultural Variations in Health and Wellness Concepts</vt:lpstr>
      <vt:lpstr>3- Cultural Variations in Health and Wellness Concepts</vt:lpstr>
      <vt:lpstr>3- Cultural Variations in Health and Wellness Concepts</vt:lpstr>
      <vt:lpstr>3- Cultural Variations in Health and Wellness Concepts</vt:lpstr>
      <vt:lpstr>3- Cultural Variations in Health and Wellness Concepts</vt:lpstr>
      <vt:lpstr>3- Cultural Variations in Health and Wellness Concepts</vt:lpstr>
      <vt:lpstr>3- Cultural Variations in Health and Wellness Concepts</vt:lpstr>
      <vt:lpstr>4- Typologies of Health Tourism</vt:lpstr>
      <vt:lpstr>4- Definitions and Typologies of Health Tourism</vt:lpstr>
      <vt:lpstr>4- Definitions and Typologies of Health Tourism</vt:lpstr>
      <vt:lpstr>4- Definitions and Typologies of Health Tourism</vt:lpstr>
      <vt:lpstr>4- Definitions and Typologies of Health Tourism</vt:lpstr>
      <vt:lpstr>4- Definitions and Typologies of Health Tourism</vt:lpstr>
      <vt:lpstr>4- Definitions and Typologies of Health Tourism</vt:lpstr>
      <vt:lpstr>4- Definitions and Typologies of Health Tourism</vt:lpstr>
      <vt:lpstr>4- Definitions and Typologies of Health Tourism</vt:lpstr>
      <vt:lpstr>4- Definitions and Typologies of Health Tourism</vt:lpstr>
      <vt:lpstr>4- Definitions and Typologies of Health Tourism</vt:lpstr>
      <vt:lpstr>4- Definitions and Typologies of Health Tourism</vt:lpstr>
      <vt:lpstr>4- Definitions and Typologies of Health Tourism</vt:lpstr>
      <vt:lpstr>4- Definitions and Typologies of Health Tourism</vt:lpstr>
      <vt:lpstr>4- Definitions and Typologies of Health Tourism</vt:lpstr>
      <vt:lpstr>4- Definitions and Typologies of Health Tourism</vt:lpstr>
      <vt:lpstr>4- Definitions and Typologies of Health Tourism</vt:lpstr>
      <vt:lpstr>4- Definitions and Typologies of Health Tourism</vt:lpstr>
      <vt:lpstr>4- Definitions and Typologies of Health Tourism</vt:lpstr>
      <vt:lpstr>4- Definitions and Typologies of Health Tourism</vt:lpstr>
      <vt:lpstr>4- Definitions and Typologies of Health Tourism</vt:lpstr>
      <vt:lpstr>4- Definitions and Typologies of Health Tourism</vt:lpstr>
      <vt:lpstr>4- Definitions and Typologies of Health Tourism</vt:lpstr>
      <vt:lpstr>4- Definitions and Typologies of Health Tourism</vt:lpstr>
      <vt:lpstr>4- Definitions and Typologies of Health Tourism</vt:lpstr>
      <vt:lpstr>PowerPoint Presentation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195</cp:revision>
  <dcterms:created xsi:type="dcterms:W3CDTF">2023-10-18T00:40:52Z</dcterms:created>
  <dcterms:modified xsi:type="dcterms:W3CDTF">2025-02-07T14:31:25Z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