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1219835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4" autoAdjust="0"/>
    <p:restoredTop sz="94610"/>
  </p:normalViewPr>
  <p:slideViewPr>
    <p:cSldViewPr snapToGrid="0" snapToObjects="1">
      <p:cViewPr varScale="1">
        <p:scale>
          <a:sx n="107" d="100"/>
          <a:sy n="107" d="100"/>
        </p:scale>
        <p:origin x="38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2377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28-9-2026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  <p:pic>
        <p:nvPicPr>
          <p:cNvPr id="5" name="Picture 4" descr="A blue and white logo&#10;&#10;AI-generated content may be incorrect.">
            <a:extLst>
              <a:ext uri="{FF2B5EF4-FFF2-40B4-BE49-F238E27FC236}">
                <a16:creationId xmlns:a16="http://schemas.microsoft.com/office/drawing/2014/main" id="{8D3E7696-F788-78D6-1AFF-270E64B1E2B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663" y="4988290"/>
            <a:ext cx="1425328" cy="1227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oundsofspeech.uiowa.edu/german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en-GB" sz="4000" dirty="0"/>
              <a:t>German Lessons: A1.1</a:t>
            </a:r>
            <a:br>
              <a:rPr lang="en-GB" sz="14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b="1" dirty="0"/>
              <a:t>Ms. Ana Lucia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D10116-A1A1-E2BD-D822-4FE95F6436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18355" y="4625751"/>
            <a:ext cx="743166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lernen wir diese Woche?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are we learning this week?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40080" y="1828800"/>
            <a:ext cx="685800" cy="685800"/>
          </a:xfrm>
          <a:prstGeom prst="ellipse">
            <a:avLst/>
          </a:prstGeom>
          <a:solidFill>
            <a:srgbClr val="001158"/>
          </a:solidFill>
          <a:ln w="12700">
            <a:solidFill>
              <a:srgbClr val="0011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640080" y="18288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</a:t>
            </a:r>
            <a:endParaRPr lang="en-US" sz="2800" dirty="0"/>
          </a:p>
        </p:txBody>
      </p:sp>
      <p:sp>
        <p:nvSpPr>
          <p:cNvPr id="7" name="Shape 5"/>
          <p:cNvSpPr/>
          <p:nvPr/>
        </p:nvSpPr>
        <p:spPr>
          <a:xfrm>
            <a:off x="1554480" y="1783080"/>
            <a:ext cx="9994392" cy="777240"/>
          </a:xfrm>
          <a:prstGeom prst="roundRect">
            <a:avLst>
              <a:gd name="adj" fmla="val 9412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1783080" y="178308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Basic structure of German sentences and questions</a:t>
            </a:r>
            <a:endParaRPr lang="en-US" sz="2800" dirty="0"/>
          </a:p>
        </p:txBody>
      </p:sp>
      <p:sp>
        <p:nvSpPr>
          <p:cNvPr id="9" name="Shape 7"/>
          <p:cNvSpPr/>
          <p:nvPr/>
        </p:nvSpPr>
        <p:spPr>
          <a:xfrm>
            <a:off x="640080" y="2971800"/>
            <a:ext cx="685800" cy="685800"/>
          </a:xfrm>
          <a:prstGeom prst="ellipse">
            <a:avLst/>
          </a:prstGeom>
          <a:solidFill>
            <a:srgbClr val="5B7A12"/>
          </a:solidFill>
          <a:ln w="12700">
            <a:solidFill>
              <a:srgbClr val="5B7A12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640080" y="29718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</a:t>
            </a:r>
            <a:endParaRPr lang="en-US" sz="2800" dirty="0"/>
          </a:p>
        </p:txBody>
      </p:sp>
      <p:sp>
        <p:nvSpPr>
          <p:cNvPr id="11" name="Shape 9"/>
          <p:cNvSpPr/>
          <p:nvPr/>
        </p:nvSpPr>
        <p:spPr>
          <a:xfrm>
            <a:off x="1554480" y="2926080"/>
            <a:ext cx="9994392" cy="777240"/>
          </a:xfrm>
          <a:prstGeom prst="roundRect">
            <a:avLst>
              <a:gd name="adj" fmla="val 9412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1783080" y="292608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Das deutsche Alphabet</a:t>
            </a:r>
            <a:endParaRPr lang="en-US" sz="2800" dirty="0"/>
          </a:p>
        </p:txBody>
      </p:sp>
      <p:sp>
        <p:nvSpPr>
          <p:cNvPr id="13" name="Shape 11"/>
          <p:cNvSpPr/>
          <p:nvPr/>
        </p:nvSpPr>
        <p:spPr>
          <a:xfrm>
            <a:off x="640080" y="4114800"/>
            <a:ext cx="685800" cy="685800"/>
          </a:xfrm>
          <a:prstGeom prst="ellipse">
            <a:avLst/>
          </a:prstGeom>
          <a:solidFill>
            <a:srgbClr val="001158"/>
          </a:solidFill>
          <a:ln w="12700">
            <a:solidFill>
              <a:srgbClr val="00115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640080" y="4114800"/>
            <a:ext cx="6858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8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</a:t>
            </a:r>
            <a:endParaRPr lang="en-US" sz="2800" dirty="0"/>
          </a:p>
        </p:txBody>
      </p:sp>
      <p:sp>
        <p:nvSpPr>
          <p:cNvPr id="15" name="Shape 13"/>
          <p:cNvSpPr/>
          <p:nvPr/>
        </p:nvSpPr>
        <p:spPr>
          <a:xfrm>
            <a:off x="1554480" y="4069080"/>
            <a:ext cx="9994392" cy="777240"/>
          </a:xfrm>
          <a:prstGeom prst="roundRect">
            <a:avLst>
              <a:gd name="adj" fmla="val 9412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1783080" y="4069080"/>
            <a:ext cx="96012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How to introduce ourselves!</a:t>
            </a:r>
            <a:endParaRPr lang="en-US" sz="28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</a:t>
            </a:fld>
            <a:endParaRPr lang="en-GB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Erste Wörter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First words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2011680" y="1600200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2286000" y="1600200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Hallo!</a:t>
            </a:r>
            <a:endParaRPr lang="en-US" sz="2600" dirty="0"/>
          </a:p>
        </p:txBody>
      </p:sp>
      <p:sp>
        <p:nvSpPr>
          <p:cNvPr id="7" name="Shape 5"/>
          <p:cNvSpPr/>
          <p:nvPr/>
        </p:nvSpPr>
        <p:spPr>
          <a:xfrm>
            <a:off x="2011680" y="2167128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2286000" y="2167128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Guten Morgen!</a:t>
            </a:r>
            <a:endParaRPr lang="en-US" sz="2600" dirty="0"/>
          </a:p>
        </p:txBody>
      </p:sp>
      <p:sp>
        <p:nvSpPr>
          <p:cNvPr id="9" name="Shape 7"/>
          <p:cNvSpPr/>
          <p:nvPr/>
        </p:nvSpPr>
        <p:spPr>
          <a:xfrm>
            <a:off x="2011680" y="2734056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 txBox="1"/>
          <p:nvPr/>
        </p:nvSpPr>
        <p:spPr>
          <a:xfrm>
            <a:off x="2286000" y="2734056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Guten Tag!</a:t>
            </a:r>
            <a:endParaRPr lang="en-US" sz="2600" dirty="0"/>
          </a:p>
        </p:txBody>
      </p:sp>
      <p:sp>
        <p:nvSpPr>
          <p:cNvPr id="11" name="Shape 9"/>
          <p:cNvSpPr/>
          <p:nvPr/>
        </p:nvSpPr>
        <p:spPr>
          <a:xfrm>
            <a:off x="2011680" y="3529584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2286000" y="3529584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Ja.</a:t>
            </a:r>
            <a:endParaRPr lang="en-US" sz="2600" dirty="0"/>
          </a:p>
        </p:txBody>
      </p:sp>
      <p:sp>
        <p:nvSpPr>
          <p:cNvPr id="13" name="Shape 11"/>
          <p:cNvSpPr/>
          <p:nvPr/>
        </p:nvSpPr>
        <p:spPr>
          <a:xfrm>
            <a:off x="2011680" y="4096512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2286000" y="4096512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Nein.</a:t>
            </a:r>
            <a:endParaRPr lang="en-US" sz="2600" dirty="0"/>
          </a:p>
        </p:txBody>
      </p:sp>
      <p:sp>
        <p:nvSpPr>
          <p:cNvPr id="15" name="Shape 13"/>
          <p:cNvSpPr/>
          <p:nvPr/>
        </p:nvSpPr>
        <p:spPr>
          <a:xfrm>
            <a:off x="2011680" y="4892040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2286000" y="4892040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Danke!</a:t>
            </a:r>
            <a:endParaRPr lang="en-US" sz="2600" dirty="0"/>
          </a:p>
        </p:txBody>
      </p:sp>
      <p:sp>
        <p:nvSpPr>
          <p:cNvPr id="17" name="Shape 15"/>
          <p:cNvSpPr/>
          <p:nvPr/>
        </p:nvSpPr>
        <p:spPr>
          <a:xfrm>
            <a:off x="2011680" y="5458968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 txBox="1"/>
          <p:nvPr/>
        </p:nvSpPr>
        <p:spPr>
          <a:xfrm>
            <a:off x="2286000" y="5458968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Bitte!</a:t>
            </a:r>
            <a:endParaRPr lang="en-US" sz="26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</a:t>
            </a:fld>
            <a:endParaRPr lang="en-GB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Erste Wörter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First words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2011680" y="1600200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2286000" y="1600200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Hallo!</a:t>
            </a:r>
            <a:endParaRPr lang="en-US" sz="2600" dirty="0"/>
          </a:p>
        </p:txBody>
      </p:sp>
      <p:sp>
        <p:nvSpPr>
          <p:cNvPr id="7" name="Shape 5"/>
          <p:cNvSpPr/>
          <p:nvPr/>
        </p:nvSpPr>
        <p:spPr>
          <a:xfrm>
            <a:off x="2011680" y="2167128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 txBox="1"/>
          <p:nvPr/>
        </p:nvSpPr>
        <p:spPr>
          <a:xfrm>
            <a:off x="2286000" y="2167128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Guten Morgen!</a:t>
            </a:r>
            <a:endParaRPr lang="en-US" sz="2600" dirty="0"/>
          </a:p>
        </p:txBody>
      </p:sp>
      <p:sp>
        <p:nvSpPr>
          <p:cNvPr id="9" name="Text 7"/>
          <p:cNvSpPr txBox="1"/>
          <p:nvPr/>
        </p:nvSpPr>
        <p:spPr>
          <a:xfrm>
            <a:off x="6309360" y="2167128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Good morning!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2011680" y="2734056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2286000" y="2734056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Guten Tag!</a:t>
            </a:r>
            <a:endParaRPr lang="en-US" sz="2600" dirty="0"/>
          </a:p>
        </p:txBody>
      </p:sp>
      <p:sp>
        <p:nvSpPr>
          <p:cNvPr id="12" name="Text 10"/>
          <p:cNvSpPr txBox="1"/>
          <p:nvPr/>
        </p:nvSpPr>
        <p:spPr>
          <a:xfrm>
            <a:off x="6309360" y="2734056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Good afternoon!</a:t>
            </a:r>
            <a:endParaRPr lang="en-US" sz="2200" dirty="0"/>
          </a:p>
        </p:txBody>
      </p:sp>
      <p:sp>
        <p:nvSpPr>
          <p:cNvPr id="13" name="Shape 11"/>
          <p:cNvSpPr/>
          <p:nvPr/>
        </p:nvSpPr>
        <p:spPr>
          <a:xfrm>
            <a:off x="2011680" y="3529584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4" name="Text 12"/>
          <p:cNvSpPr txBox="1"/>
          <p:nvPr/>
        </p:nvSpPr>
        <p:spPr>
          <a:xfrm>
            <a:off x="2286000" y="3529584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Ja.</a:t>
            </a:r>
            <a:endParaRPr lang="en-US" sz="2600" dirty="0"/>
          </a:p>
        </p:txBody>
      </p:sp>
      <p:sp>
        <p:nvSpPr>
          <p:cNvPr id="15" name="Shape 13"/>
          <p:cNvSpPr/>
          <p:nvPr/>
        </p:nvSpPr>
        <p:spPr>
          <a:xfrm>
            <a:off x="2011680" y="4096512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 txBox="1"/>
          <p:nvPr/>
        </p:nvSpPr>
        <p:spPr>
          <a:xfrm>
            <a:off x="2286000" y="4096512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Nein.</a:t>
            </a:r>
            <a:endParaRPr lang="en-US" sz="2600" dirty="0"/>
          </a:p>
        </p:txBody>
      </p:sp>
      <p:sp>
        <p:nvSpPr>
          <p:cNvPr id="17" name="Shape 15"/>
          <p:cNvSpPr/>
          <p:nvPr/>
        </p:nvSpPr>
        <p:spPr>
          <a:xfrm>
            <a:off x="2011680" y="4892040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 txBox="1"/>
          <p:nvPr/>
        </p:nvSpPr>
        <p:spPr>
          <a:xfrm>
            <a:off x="2286000" y="4892040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Danke!</a:t>
            </a:r>
            <a:endParaRPr lang="en-US" sz="2600" dirty="0"/>
          </a:p>
        </p:txBody>
      </p:sp>
      <p:sp>
        <p:nvSpPr>
          <p:cNvPr id="19" name="Text 17"/>
          <p:cNvSpPr txBox="1"/>
          <p:nvPr/>
        </p:nvSpPr>
        <p:spPr>
          <a:xfrm>
            <a:off x="6309360" y="4892040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Thank you!</a:t>
            </a:r>
            <a:endParaRPr lang="en-US" sz="2200" dirty="0"/>
          </a:p>
        </p:txBody>
      </p:sp>
      <p:sp>
        <p:nvSpPr>
          <p:cNvPr id="20" name="Shape 18"/>
          <p:cNvSpPr/>
          <p:nvPr/>
        </p:nvSpPr>
        <p:spPr>
          <a:xfrm>
            <a:off x="2011680" y="5458968"/>
            <a:ext cx="8138160" cy="502920"/>
          </a:xfrm>
          <a:prstGeom prst="roundRect">
            <a:avLst>
              <a:gd name="adj" fmla="val 1454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 txBox="1"/>
          <p:nvPr/>
        </p:nvSpPr>
        <p:spPr>
          <a:xfrm>
            <a:off x="2286000" y="5458968"/>
            <a:ext cx="3840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Bitte!</a:t>
            </a:r>
            <a:endParaRPr lang="en-US" sz="2600" dirty="0"/>
          </a:p>
        </p:txBody>
      </p:sp>
      <p:sp>
        <p:nvSpPr>
          <p:cNvPr id="22" name="Text 20"/>
          <p:cNvSpPr txBox="1"/>
          <p:nvPr/>
        </p:nvSpPr>
        <p:spPr>
          <a:xfrm>
            <a:off x="6309360" y="5458968"/>
            <a:ext cx="3657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You’re welcome!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4</a:t>
            </a:fld>
            <a:endParaRPr lang="en-GB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Where do you live?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459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Stefan Endres.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wohne in Berlin.</a:t>
            </a:r>
            <a:endParaRPr lang="en-US" sz="20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260604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</a:t>
            </a: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Sie?</a:t>
            </a:r>
            <a:endParaRPr lang="en-US" sz="2000" dirty="0"/>
          </a:p>
        </p:txBody>
      </p:sp>
      <p:sp>
        <p:nvSpPr>
          <p:cNvPr id="7" name="Text 5"/>
          <p:cNvSpPr txBox="1"/>
          <p:nvPr/>
        </p:nvSpPr>
        <p:spPr>
          <a:xfrm>
            <a:off x="6675120" y="260604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[Where do you live?]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Wo? = where?</a:t>
            </a:r>
            <a:endParaRPr lang="en-US" sz="20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347472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Sie, Frau Schmidt?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Sie, Herr Schmidt?</a:t>
            </a:r>
            <a:endParaRPr lang="en-US" sz="2000" dirty="0"/>
          </a:p>
        </p:txBody>
      </p:sp>
      <p:sp>
        <p:nvSpPr>
          <p:cNvPr id="9" name="Text 7"/>
          <p:cNvSpPr txBox="1"/>
          <p:nvPr/>
        </p:nvSpPr>
        <p:spPr>
          <a:xfrm>
            <a:off x="6675120" y="347472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Sie = „you“ [formal!]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Frau = Mrs.  /  Herr = Mr.</a:t>
            </a:r>
            <a:endParaRPr lang="en-US" sz="2000" dirty="0"/>
          </a:p>
        </p:txBody>
      </p:sp>
      <p:sp>
        <p:nvSpPr>
          <p:cNvPr id="10" name="Text 8"/>
          <p:cNvSpPr txBox="1"/>
          <p:nvPr/>
        </p:nvSpPr>
        <p:spPr>
          <a:xfrm>
            <a:off x="640080" y="443484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Wohnen Sie in Berlin?</a:t>
            </a:r>
            <a:endParaRPr lang="en-US" sz="2000" dirty="0"/>
          </a:p>
        </p:txBody>
      </p:sp>
      <p:sp>
        <p:nvSpPr>
          <p:cNvPr id="11" name="Text 9"/>
          <p:cNvSpPr txBox="1"/>
          <p:nvPr/>
        </p:nvSpPr>
        <p:spPr>
          <a:xfrm>
            <a:off x="6675120" y="443484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Do you live in Berlin?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40080" y="5120640"/>
            <a:ext cx="10908792" cy="960120"/>
          </a:xfrm>
          <a:prstGeom prst="roundRect">
            <a:avLst>
              <a:gd name="adj" fmla="val 7619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868680" y="5230368"/>
            <a:ext cx="10451592" cy="7406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u="sng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Please note:  </a:t>
            </a: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„yes/no-question“ will put the verb in position no. 1!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There is no „do you?“ / „does he?“ / „did he?“!  →  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This is a 100% rule!!!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5</a:t>
            </a:fld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Where do you live?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45920"/>
            <a:ext cx="58521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Stefan Endres.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wohn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in Berlin.</a:t>
            </a:r>
            <a:endParaRPr lang="en-US" sz="20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260604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</a:t>
            </a: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Sie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</a:t>
            </a:r>
            <a:endParaRPr lang="en-US" sz="2000" dirty="0"/>
          </a:p>
        </p:txBody>
      </p:sp>
      <p:sp>
        <p:nvSpPr>
          <p:cNvPr id="7" name="Text 5"/>
          <p:cNvSpPr txBox="1"/>
          <p:nvPr/>
        </p:nvSpPr>
        <p:spPr>
          <a:xfrm>
            <a:off x="6675120" y="260604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[Where do you live?]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Wo? = where?</a:t>
            </a:r>
            <a:endParaRPr lang="en-US" sz="20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347472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Sie, Frau Schmidt?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Sie, Herr Schmidt?</a:t>
            </a:r>
            <a:endParaRPr lang="en-US" sz="2000" dirty="0"/>
          </a:p>
        </p:txBody>
      </p:sp>
      <p:sp>
        <p:nvSpPr>
          <p:cNvPr id="9" name="Text 7"/>
          <p:cNvSpPr txBox="1"/>
          <p:nvPr/>
        </p:nvSpPr>
        <p:spPr>
          <a:xfrm>
            <a:off x="6675120" y="347472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Sie = „you“ [formal!]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Frau = Mrs.  /  Herr = Mr.</a:t>
            </a:r>
            <a:endParaRPr lang="en-US" sz="2000" dirty="0"/>
          </a:p>
        </p:txBody>
      </p:sp>
      <p:sp>
        <p:nvSpPr>
          <p:cNvPr id="10" name="Text 8"/>
          <p:cNvSpPr txBox="1"/>
          <p:nvPr/>
        </p:nvSpPr>
        <p:spPr>
          <a:xfrm>
            <a:off x="640080" y="4434840"/>
            <a:ext cx="585216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 Sie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in Berlin?</a:t>
            </a:r>
            <a:endParaRPr lang="en-US" sz="2000" dirty="0"/>
          </a:p>
        </p:txBody>
      </p:sp>
      <p:sp>
        <p:nvSpPr>
          <p:cNvPr id="11" name="Text 9"/>
          <p:cNvSpPr txBox="1"/>
          <p:nvPr/>
        </p:nvSpPr>
        <p:spPr>
          <a:xfrm>
            <a:off x="6675120" y="4434840"/>
            <a:ext cx="4846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Do you live in Berlin?</a:t>
            </a:r>
            <a:endParaRPr lang="en-US" sz="2000" dirty="0"/>
          </a:p>
        </p:txBody>
      </p:sp>
      <p:sp>
        <p:nvSpPr>
          <p:cNvPr id="12" name="Shape 10"/>
          <p:cNvSpPr/>
          <p:nvPr/>
        </p:nvSpPr>
        <p:spPr>
          <a:xfrm>
            <a:off x="640080" y="5120640"/>
            <a:ext cx="10908792" cy="960120"/>
          </a:xfrm>
          <a:prstGeom prst="roundRect">
            <a:avLst>
              <a:gd name="adj" fmla="val 7619"/>
            </a:avLst>
          </a:prstGeom>
          <a:solidFill>
            <a:srgbClr val="FDEDEC"/>
          </a:solidFill>
          <a:ln w="12700">
            <a:solidFill>
              <a:srgbClr val="FDED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 txBox="1"/>
          <p:nvPr/>
        </p:nvSpPr>
        <p:spPr>
          <a:xfrm>
            <a:off x="868680" y="5230368"/>
            <a:ext cx="10451592" cy="7406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u="sng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Please note:  </a:t>
            </a:r>
            <a:r>
              <a:rPr lang="en-US" sz="2000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„yes/no-question“ will put the verb in position no. 1!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There is no „do you?“ / „does he?“ / „did he?“!  →  </a:t>
            </a:r>
            <a:r>
              <a:rPr lang="en-US" sz="20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This is a 100% rule!!!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6</a:t>
            </a:fld>
            <a:endParaRPr lang="en-GB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Where do you live?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737360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6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</a:t>
            </a: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 Sie</a:t>
            </a:r>
            <a:r>
              <a:rPr lang="en-US" sz="26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        [Where do you live?]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3108960"/>
            <a:ext cx="108813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4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wohne in </a:t>
            </a:r>
            <a:r>
              <a:rPr lang="en-US" sz="4400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______________________</a:t>
            </a:r>
            <a:r>
              <a:rPr lang="en-US" sz="4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</a:t>
            </a:r>
            <a:endParaRPr lang="en-US" sz="44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7</a:t>
            </a:fld>
            <a:endParaRPr lang="en-GB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short dialogue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00200"/>
            <a:ext cx="10881360" cy="3383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A)  Wo wohn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 Sie</a:t>
            </a: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          [Where do you live?]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B)  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</a:t>
            </a: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wohn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</a:t>
            </a: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in Berlin.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Und Sie? Wo wohn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 Sie</a:t>
            </a: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A)  Ich</a:t>
            </a: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wohn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</a:t>
            </a: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en-US" sz="2400" b="1" u="sng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auch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in Berlin.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= I am living in Berlin, </a:t>
            </a:r>
            <a:r>
              <a:rPr lang="en-US" sz="24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too</a:t>
            </a: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</a:t>
            </a:r>
            <a:endParaRPr lang="en-US" sz="2400" dirty="0"/>
          </a:p>
        </p:txBody>
      </p:sp>
      <p:sp>
        <p:nvSpPr>
          <p:cNvPr id="6" name="Shape 4"/>
          <p:cNvSpPr/>
          <p:nvPr/>
        </p:nvSpPr>
        <p:spPr>
          <a:xfrm>
            <a:off x="640080" y="5166360"/>
            <a:ext cx="10908792" cy="731520"/>
          </a:xfrm>
          <a:prstGeom prst="roundRect">
            <a:avLst>
              <a:gd name="adj" fmla="val 10000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 txBox="1"/>
          <p:nvPr/>
        </p:nvSpPr>
        <p:spPr>
          <a:xfrm>
            <a:off x="868680" y="5276088"/>
            <a:ext cx="10451592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Please note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the difference between the sounds of   </a:t>
            </a:r>
            <a:r>
              <a:rPr lang="en-US" sz="20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and   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au</a:t>
            </a:r>
            <a:r>
              <a:rPr lang="en-US" sz="20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ch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!!!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8</a:t>
            </a:fld>
            <a:endParaRPr lang="en-GB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Ja/Nein-Fragen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Yes/no questions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40080" y="1600200"/>
            <a:ext cx="10908792" cy="960120"/>
          </a:xfrm>
          <a:prstGeom prst="roundRect">
            <a:avLst>
              <a:gd name="adj" fmla="val 7619"/>
            </a:avLst>
          </a:prstGeom>
          <a:solidFill>
            <a:srgbClr val="FDEDEC"/>
          </a:solidFill>
          <a:ln w="12700">
            <a:solidFill>
              <a:srgbClr val="FDEDEC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868680" y="1709928"/>
            <a:ext cx="10451592" cy="7406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u="sng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Please note:  </a:t>
            </a:r>
            <a:r>
              <a:rPr lang="en-US" sz="2000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„yes/no-question“ will put the verb in position no. 1!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There is no „do you“ / „does he“ / „did he“!  →  </a:t>
            </a:r>
            <a:r>
              <a:rPr lang="en-US" sz="20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This is a 100% rule!!!</a:t>
            </a:r>
            <a:endParaRPr lang="en-US" sz="2000" dirty="0"/>
          </a:p>
        </p:txBody>
      </p:sp>
      <p:sp>
        <p:nvSpPr>
          <p:cNvPr id="7" name="Text 5"/>
          <p:cNvSpPr txBox="1"/>
          <p:nvPr/>
        </p:nvSpPr>
        <p:spPr>
          <a:xfrm>
            <a:off x="640080" y="2880360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A)    Wohnen Sie in Berlin?     Do you live in Berlin?</a:t>
            </a:r>
            <a:endParaRPr lang="en-US" sz="24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3703320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B)  –  Ja, ich</a:t>
            </a:r>
            <a:endParaRPr lang="en-US" sz="2400" dirty="0"/>
          </a:p>
        </p:txBody>
      </p:sp>
      <p:sp>
        <p:nvSpPr>
          <p:cNvPr id="9" name="Text 7"/>
          <p:cNvSpPr txBox="1"/>
          <p:nvPr/>
        </p:nvSpPr>
        <p:spPr>
          <a:xfrm>
            <a:off x="3840480" y="3703320"/>
            <a:ext cx="1645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wohne</a:t>
            </a:r>
            <a:endParaRPr lang="en-US" sz="2400" dirty="0"/>
          </a:p>
        </p:txBody>
      </p:sp>
      <p:sp>
        <p:nvSpPr>
          <p:cNvPr id="10" name="Text 8"/>
          <p:cNvSpPr txBox="1"/>
          <p:nvPr/>
        </p:nvSpPr>
        <p:spPr>
          <a:xfrm>
            <a:off x="5577840" y="3703320"/>
            <a:ext cx="1371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2400" dirty="0"/>
          </a:p>
        </p:txBody>
      </p:sp>
      <p:sp>
        <p:nvSpPr>
          <p:cNvPr id="11" name="Text 9"/>
          <p:cNvSpPr txBox="1"/>
          <p:nvPr/>
        </p:nvSpPr>
        <p:spPr>
          <a:xfrm>
            <a:off x="7040880" y="3703320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Berlin.</a:t>
            </a:r>
            <a:endParaRPr lang="en-US" sz="2400" dirty="0"/>
          </a:p>
        </p:txBody>
      </p:sp>
      <p:sp>
        <p:nvSpPr>
          <p:cNvPr id="12" name="Text 10"/>
          <p:cNvSpPr txBox="1"/>
          <p:nvPr/>
        </p:nvSpPr>
        <p:spPr>
          <a:xfrm>
            <a:off x="640080" y="4270248"/>
            <a:ext cx="31089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–  Nein, ich</a:t>
            </a:r>
            <a:endParaRPr lang="en-US" sz="2400" dirty="0"/>
          </a:p>
        </p:txBody>
      </p:sp>
      <p:sp>
        <p:nvSpPr>
          <p:cNvPr id="13" name="Text 11"/>
          <p:cNvSpPr txBox="1"/>
          <p:nvPr/>
        </p:nvSpPr>
        <p:spPr>
          <a:xfrm>
            <a:off x="3840480" y="4270248"/>
            <a:ext cx="1645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wohne</a:t>
            </a:r>
            <a:endParaRPr lang="en-US" sz="2400" dirty="0"/>
          </a:p>
        </p:txBody>
      </p:sp>
      <p:sp>
        <p:nvSpPr>
          <p:cNvPr id="14" name="Text 12"/>
          <p:cNvSpPr txBox="1"/>
          <p:nvPr/>
        </p:nvSpPr>
        <p:spPr>
          <a:xfrm>
            <a:off x="5577840" y="4270248"/>
            <a:ext cx="13716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nicht</a:t>
            </a:r>
            <a:endParaRPr lang="en-US" sz="2400" dirty="0"/>
          </a:p>
        </p:txBody>
      </p:sp>
      <p:sp>
        <p:nvSpPr>
          <p:cNvPr id="15" name="Text 13"/>
          <p:cNvSpPr txBox="1"/>
          <p:nvPr/>
        </p:nvSpPr>
        <p:spPr>
          <a:xfrm>
            <a:off x="7040880" y="4270248"/>
            <a:ext cx="27432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 Berlin.</a:t>
            </a:r>
            <a:endParaRPr lang="en-US" sz="2400" dirty="0"/>
          </a:p>
        </p:txBody>
      </p:sp>
      <p:sp>
        <p:nvSpPr>
          <p:cNvPr id="16" name="Text 14"/>
          <p:cNvSpPr txBox="1"/>
          <p:nvPr/>
        </p:nvSpPr>
        <p:spPr>
          <a:xfrm>
            <a:off x="5577840" y="4937760"/>
            <a:ext cx="3657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nicht = not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9</a:t>
            </a:fld>
            <a:endParaRPr lang="en-GB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Das Alphabet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German alphabet</a:t>
            </a:r>
            <a:endParaRPr lang="en-US" sz="2000" dirty="0"/>
          </a:p>
        </p:txBody>
      </p:sp>
      <p:pic>
        <p:nvPicPr>
          <p:cNvPr id="5" name="Image 0" descr="The German alphabet with pronuncia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1691640"/>
            <a:ext cx="10149840" cy="3394055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10</a:t>
            </a:fld>
            <a:endParaRPr lang="en-GB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Das Alphabet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Vorname and Familienname</a:t>
            </a:r>
            <a:endParaRPr lang="en-US" sz="2000" dirty="0"/>
          </a:p>
        </p:txBody>
      </p:sp>
      <p:pic>
        <p:nvPicPr>
          <p:cNvPr id="5" name="Image 0" descr="The German alphabet with pronuncia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" y="1554480"/>
            <a:ext cx="6583680" cy="220154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7498080" y="1554480"/>
            <a:ext cx="411480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Stefan Endres.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Stefan ist mein 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Vorname</a:t>
            </a: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Endres ist mein 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Familienname</a:t>
            </a: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</a:t>
            </a:r>
            <a:endParaRPr lang="en-US" sz="2000" dirty="0"/>
          </a:p>
        </p:txBody>
      </p:sp>
      <p:sp>
        <p:nvSpPr>
          <p:cNvPr id="7" name="Text 4"/>
          <p:cNvSpPr txBox="1"/>
          <p:nvPr/>
        </p:nvSpPr>
        <p:spPr>
          <a:xfrm>
            <a:off x="7498080" y="3749040"/>
            <a:ext cx="4023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[first name]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[last name]</a:t>
            </a:r>
            <a:endParaRPr lang="en-US" sz="2000" dirty="0"/>
          </a:p>
        </p:txBody>
      </p:sp>
      <p:sp>
        <p:nvSpPr>
          <p:cNvPr id="8" name="Text 5"/>
          <p:cNvSpPr txBox="1"/>
          <p:nvPr/>
        </p:nvSpPr>
        <p:spPr>
          <a:xfrm>
            <a:off x="640080" y="4846320"/>
            <a:ext cx="108813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Vorname ist Stefan.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    S – T – E – F – A – N.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  st = /scht/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Familienname ist Endres.</a:t>
            </a: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E – N – D – R – E – S.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11</a:t>
            </a:fld>
            <a:endParaRPr lang="en-GB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Das Alphabet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Spell your name</a:t>
            </a:r>
            <a:endParaRPr lang="en-US" sz="2000" dirty="0"/>
          </a:p>
        </p:txBody>
      </p:sp>
      <p:pic>
        <p:nvPicPr>
          <p:cNvPr id="5" name="Image 0" descr="The German alphabet with pronuncia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040" y="1554480"/>
            <a:ext cx="9235440" cy="3088284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4846320"/>
            <a:ext cx="108813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Vorname ist Stefan.          S – T – E – F – A – N.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  st = /scht/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Familienname ist Endres.   E – N – D – R – E – S.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12</a:t>
            </a:fld>
            <a:endParaRPr lang="en-GB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What is your name?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40080" y="1645920"/>
            <a:ext cx="4937760" cy="3017520"/>
          </a:xfrm>
          <a:prstGeom prst="roundRect">
            <a:avLst>
              <a:gd name="adj" fmla="val 2424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914400" y="1874520"/>
            <a:ext cx="448056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4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1400"/>
              </a:spcAft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Stefan Endres.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1400"/>
              </a:spcAft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heiße Stefan Endres.</a:t>
            </a:r>
            <a:endParaRPr lang="en-US" sz="2400" dirty="0"/>
          </a:p>
        </p:txBody>
      </p:sp>
      <p:sp>
        <p:nvSpPr>
          <p:cNvPr id="7" name="Text 5"/>
          <p:cNvSpPr txBox="1"/>
          <p:nvPr/>
        </p:nvSpPr>
        <p:spPr>
          <a:xfrm>
            <a:off x="5577840" y="2651760"/>
            <a:ext cx="10058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</a:t>
            </a:r>
            <a:endParaRPr lang="en-US" sz="6000" dirty="0"/>
          </a:p>
        </p:txBody>
      </p:sp>
      <p:sp>
        <p:nvSpPr>
          <p:cNvPr id="8" name="Shape 6"/>
          <p:cNvSpPr/>
          <p:nvPr/>
        </p:nvSpPr>
        <p:spPr>
          <a:xfrm>
            <a:off x="6583680" y="1645920"/>
            <a:ext cx="4937760" cy="3017520"/>
          </a:xfrm>
          <a:prstGeom prst="roundRect">
            <a:avLst>
              <a:gd name="adj" fmla="val 2424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6858000" y="1874520"/>
            <a:ext cx="448056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4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1400"/>
              </a:spcAft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Stefan Endres.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1400"/>
              </a:spcAft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heiße Stefan Endres.</a:t>
            </a:r>
            <a:endParaRPr lang="en-US" sz="24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13</a:t>
            </a:fld>
            <a:endParaRPr lang="en-GB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Der Buchstabe ß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letter ß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45920"/>
            <a:ext cx="694944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Stefan Endres.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heiße Stefan Endres.</a:t>
            </a:r>
            <a:endParaRPr lang="en-US" sz="22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3566160"/>
            <a:ext cx="6949440" cy="20116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ß = sound of „ss“      (hi</a:t>
            </a:r>
            <a:r>
              <a:rPr lang="en-US" sz="2600" b="1" u="sng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ss</a:t>
            </a: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ing sound)</a:t>
            </a:r>
            <a:endParaRPr lang="en-US" sz="26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endParaRPr lang="en-US" sz="26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see „Straße“ = street</a:t>
            </a:r>
            <a:endParaRPr lang="en-US" sz="2600" dirty="0"/>
          </a:p>
        </p:txBody>
      </p:sp>
      <p:pic>
        <p:nvPicPr>
          <p:cNvPr id="7" name="Image 0" descr="Street sign reading 20a Hauptstraß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6720" y="1645920"/>
            <a:ext cx="3474720" cy="3474720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14</a:t>
            </a:fld>
            <a:endParaRPr lang="en-GB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Der Buchstabe ß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Listen to the sound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00200"/>
            <a:ext cx="10881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ß = sound of „ss“      (hi</a:t>
            </a:r>
            <a:r>
              <a:rPr lang="en-US" sz="2400" b="1" u="sng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ss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ing sound)</a:t>
            </a:r>
            <a:endParaRPr lang="en-US" sz="2400" dirty="0"/>
          </a:p>
        </p:txBody>
      </p:sp>
      <p:sp>
        <p:nvSpPr>
          <p:cNvPr id="6" name="Text 4"/>
          <p:cNvSpPr txBox="1"/>
          <p:nvPr/>
        </p:nvSpPr>
        <p:spPr>
          <a:xfrm>
            <a:off x="640080" y="214884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u="sng" dirty="0">
                <a:solidFill>
                  <a:srgbClr val="C55A11"/>
                </a:solidFill>
                <a:latin typeface="Georgia" pitchFamily="34" charset="0"/>
                <a:ea typeface="Georgia" pitchFamily="34" charset="-122"/>
                <a:cs typeface="Georgia" pitchFamily="34" charset="-12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→  https://soundsofspeech.uiowa.edu/german</a:t>
            </a:r>
            <a:endParaRPr lang="en-US" sz="2200" dirty="0"/>
          </a:p>
        </p:txBody>
      </p:sp>
      <p:pic>
        <p:nvPicPr>
          <p:cNvPr id="7" name="Image 0" descr="Sounds of Speech website showing the German s sound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03120" y="2743200"/>
            <a:ext cx="7955280" cy="3587288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15</a:t>
            </a:fld>
            <a:endParaRPr lang="en-GB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Practice: say and spell your name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00200"/>
            <a:ext cx="594360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Stefan Endres.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heiße Stefan Endres.</a:t>
            </a:r>
            <a:endParaRPr lang="en-US" sz="2000" dirty="0"/>
          </a:p>
        </p:txBody>
      </p:sp>
      <p:sp>
        <p:nvSpPr>
          <p:cNvPr id="6" name="Text 4"/>
          <p:cNvSpPr txBox="1"/>
          <p:nvPr/>
        </p:nvSpPr>
        <p:spPr>
          <a:xfrm>
            <a:off x="6675120" y="1600200"/>
            <a:ext cx="4846320" cy="26517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 – T – E – F – A – N.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 – N – D – R – E – S.</a:t>
            </a:r>
            <a:endParaRPr lang="en-US" sz="2000" dirty="0"/>
          </a:p>
        </p:txBody>
      </p:sp>
      <p:sp>
        <p:nvSpPr>
          <p:cNvPr id="7" name="Text 5"/>
          <p:cNvSpPr txBox="1"/>
          <p:nvPr/>
        </p:nvSpPr>
        <p:spPr>
          <a:xfrm>
            <a:off x="640080" y="3840480"/>
            <a:ext cx="10881360" cy="24688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</a:t>
            </a:r>
            <a:r>
              <a:rPr lang="en-US" sz="2000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_______________.    _ – _ – _ – _ – _ – _ – _ 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heiße </a:t>
            </a:r>
            <a:r>
              <a:rPr lang="en-US" sz="2000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__________________.    _ – _ – _ – _ – _ – _ – _ .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16</a:t>
            </a:fld>
            <a:endParaRPr lang="en-GB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Practice: say and spell your name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00200"/>
            <a:ext cx="1088136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</a:t>
            </a:r>
            <a:r>
              <a:rPr lang="en-US" sz="2000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_______________.    _ – _ – _ – _ – _ – _ – _ .</a:t>
            </a:r>
            <a:endParaRPr lang="en-US" sz="2000" dirty="0"/>
          </a:p>
        </p:txBody>
      </p:sp>
      <p:pic>
        <p:nvPicPr>
          <p:cNvPr id="6" name="Image 0" descr="The German alphabet with pronuncia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040" y="3429000"/>
            <a:ext cx="7850124" cy="2625041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17</a:t>
            </a:fld>
            <a:endParaRPr lang="en-GB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Bitte buchstabieren Sie!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Please spell your name!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00200"/>
            <a:ext cx="10881360" cy="1828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Name?      Mein Name ist </a:t>
            </a:r>
            <a:r>
              <a:rPr lang="en-US" sz="2000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_______________.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Bitte buchstabieren Sie Ihren Namen!  =  Please spell your name!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_ – _ – _ – _ – _ – _ – _ .</a:t>
            </a: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             Bitte…!  –  Please…!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                                           buchstabieren = to spell</a:t>
            </a:r>
            <a:endParaRPr lang="en-US" sz="2000" dirty="0"/>
          </a:p>
        </p:txBody>
      </p:sp>
      <p:pic>
        <p:nvPicPr>
          <p:cNvPr id="6" name="Image 0" descr="The German alphabet with pronuncia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3120" y="3657600"/>
            <a:ext cx="6761988" cy="2261174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18</a:t>
            </a:fld>
            <a:endParaRPr lang="en-GB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buchstabieren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Say it piece by piece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1828800" y="1600200"/>
            <a:ext cx="54864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4000" b="1" dirty="0">
                <a:solidFill>
                  <a:srgbClr val="C55A1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buchstabieren</a:t>
            </a:r>
            <a:endParaRPr lang="en-US" sz="4000" dirty="0"/>
          </a:p>
        </p:txBody>
      </p:sp>
      <p:sp>
        <p:nvSpPr>
          <p:cNvPr id="6" name="Text 4"/>
          <p:cNvSpPr txBox="1"/>
          <p:nvPr/>
        </p:nvSpPr>
        <p:spPr>
          <a:xfrm>
            <a:off x="1828800" y="233172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</a:t>
            </a:r>
            <a:endParaRPr lang="en-US" sz="4000" dirty="0"/>
          </a:p>
        </p:txBody>
      </p:sp>
      <p:sp>
        <p:nvSpPr>
          <p:cNvPr id="7" name="Text 5"/>
          <p:cNvSpPr txBox="1"/>
          <p:nvPr/>
        </p:nvSpPr>
        <p:spPr>
          <a:xfrm>
            <a:off x="2926080" y="320040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sta</a:t>
            </a:r>
            <a:endParaRPr lang="en-US" sz="4000" dirty="0"/>
          </a:p>
        </p:txBody>
      </p:sp>
      <p:sp>
        <p:nvSpPr>
          <p:cNvPr id="8" name="Text 6"/>
          <p:cNvSpPr txBox="1"/>
          <p:nvPr/>
        </p:nvSpPr>
        <p:spPr>
          <a:xfrm>
            <a:off x="3840480" y="406908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bie</a:t>
            </a:r>
            <a:endParaRPr lang="en-US" sz="4000" dirty="0"/>
          </a:p>
        </p:txBody>
      </p:sp>
      <p:sp>
        <p:nvSpPr>
          <p:cNvPr id="9" name="Text 7"/>
          <p:cNvSpPr txBox="1"/>
          <p:nvPr/>
        </p:nvSpPr>
        <p:spPr>
          <a:xfrm>
            <a:off x="4754880" y="4937760"/>
            <a:ext cx="274320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ren</a:t>
            </a:r>
            <a:endParaRPr lang="en-US" sz="4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19</a:t>
            </a:fld>
            <a:endParaRPr lang="en-GB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buchstabieren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Build the word from the end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3657600" y="148132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C55A1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buchstabieren</a:t>
            </a:r>
            <a:endParaRPr lang="en-US" sz="3400" dirty="0"/>
          </a:p>
        </p:txBody>
      </p:sp>
      <p:sp>
        <p:nvSpPr>
          <p:cNvPr id="6" name="Text 4"/>
          <p:cNvSpPr txBox="1"/>
          <p:nvPr/>
        </p:nvSpPr>
        <p:spPr>
          <a:xfrm>
            <a:off x="5669280" y="210312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bieren</a:t>
            </a:r>
            <a:endParaRPr lang="en-US" sz="3400" dirty="0"/>
          </a:p>
        </p:txBody>
      </p:sp>
      <p:sp>
        <p:nvSpPr>
          <p:cNvPr id="7" name="Text 5"/>
          <p:cNvSpPr txBox="1"/>
          <p:nvPr/>
        </p:nvSpPr>
        <p:spPr>
          <a:xfrm>
            <a:off x="4846320" y="272491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stabieren</a:t>
            </a:r>
            <a:endParaRPr lang="en-US" sz="3400" dirty="0"/>
          </a:p>
        </p:txBody>
      </p:sp>
      <p:sp>
        <p:nvSpPr>
          <p:cNvPr id="8" name="Text 6"/>
          <p:cNvSpPr txBox="1"/>
          <p:nvPr/>
        </p:nvSpPr>
        <p:spPr>
          <a:xfrm>
            <a:off x="3657600" y="334670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</a:t>
            </a:r>
            <a:endParaRPr lang="en-US" sz="3400" dirty="0"/>
          </a:p>
        </p:txBody>
      </p:sp>
      <p:sp>
        <p:nvSpPr>
          <p:cNvPr id="9" name="Text 7"/>
          <p:cNvSpPr txBox="1"/>
          <p:nvPr/>
        </p:nvSpPr>
        <p:spPr>
          <a:xfrm>
            <a:off x="3657600" y="396849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buchsta</a:t>
            </a:r>
            <a:endParaRPr lang="en-US" sz="3400" dirty="0"/>
          </a:p>
        </p:txBody>
      </p:sp>
      <p:sp>
        <p:nvSpPr>
          <p:cNvPr id="10" name="Text 8"/>
          <p:cNvSpPr txBox="1"/>
          <p:nvPr/>
        </p:nvSpPr>
        <p:spPr>
          <a:xfrm>
            <a:off x="5669280" y="459028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i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bieren</a:t>
            </a:r>
            <a:endParaRPr lang="en-US" sz="3400" dirty="0"/>
          </a:p>
        </p:txBody>
      </p:sp>
      <p:sp>
        <p:nvSpPr>
          <p:cNvPr id="11" name="Text 9"/>
          <p:cNvSpPr txBox="1"/>
          <p:nvPr/>
        </p:nvSpPr>
        <p:spPr>
          <a:xfrm>
            <a:off x="3657600" y="521208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C55A11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buchstabieren</a:t>
            </a:r>
            <a:endParaRPr lang="en-US" sz="34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20</a:t>
            </a:fld>
            <a:endParaRPr lang="en-GB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Bitte buchstabieren Sie…!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Spell these words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4592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Berlin</a:t>
            </a:r>
            <a:endParaRPr lang="en-US" sz="2400" dirty="0"/>
          </a:p>
        </p:txBody>
      </p:sp>
      <p:sp>
        <p:nvSpPr>
          <p:cNvPr id="6" name="Text 4"/>
          <p:cNvSpPr txBox="1"/>
          <p:nvPr/>
        </p:nvSpPr>
        <p:spPr>
          <a:xfrm>
            <a:off x="2468880" y="164592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</a:t>
            </a:r>
            <a:endParaRPr lang="en-US" sz="2400" dirty="0"/>
          </a:p>
        </p:txBody>
      </p:sp>
      <p:sp>
        <p:nvSpPr>
          <p:cNvPr id="7" name="Text 5"/>
          <p:cNvSpPr txBox="1"/>
          <p:nvPr/>
        </p:nvSpPr>
        <p:spPr>
          <a:xfrm>
            <a:off x="4297680" y="164592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bitte</a:t>
            </a:r>
            <a:endParaRPr lang="en-US" sz="2400" dirty="0"/>
          </a:p>
        </p:txBody>
      </p:sp>
      <p:sp>
        <p:nvSpPr>
          <p:cNvPr id="8" name="Text 6"/>
          <p:cNvSpPr txBox="1"/>
          <p:nvPr/>
        </p:nvSpPr>
        <p:spPr>
          <a:xfrm>
            <a:off x="6126480" y="164592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nein</a:t>
            </a:r>
            <a:endParaRPr lang="en-US" sz="2400" dirty="0"/>
          </a:p>
        </p:txBody>
      </p:sp>
      <p:sp>
        <p:nvSpPr>
          <p:cNvPr id="9" name="Text 7"/>
          <p:cNvSpPr txBox="1"/>
          <p:nvPr/>
        </p:nvSpPr>
        <p:spPr>
          <a:xfrm>
            <a:off x="7955280" y="164592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Sie</a:t>
            </a:r>
            <a:endParaRPr lang="en-US" sz="2400" dirty="0"/>
          </a:p>
        </p:txBody>
      </p:sp>
      <p:sp>
        <p:nvSpPr>
          <p:cNvPr id="10" name="Text 8"/>
          <p:cNvSpPr txBox="1"/>
          <p:nvPr/>
        </p:nvSpPr>
        <p:spPr>
          <a:xfrm>
            <a:off x="9784080" y="164592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wohnen</a:t>
            </a:r>
            <a:endParaRPr lang="en-US" sz="2400" dirty="0"/>
          </a:p>
        </p:txBody>
      </p:sp>
      <p:sp>
        <p:nvSpPr>
          <p:cNvPr id="11" name="Text 9"/>
          <p:cNvSpPr txBox="1"/>
          <p:nvPr/>
        </p:nvSpPr>
        <p:spPr>
          <a:xfrm>
            <a:off x="640080" y="219456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Hallo!</a:t>
            </a:r>
            <a:endParaRPr lang="en-US" sz="2400" dirty="0"/>
          </a:p>
        </p:txBody>
      </p:sp>
      <p:sp>
        <p:nvSpPr>
          <p:cNvPr id="12" name="Text 10"/>
          <p:cNvSpPr txBox="1"/>
          <p:nvPr/>
        </p:nvSpPr>
        <p:spPr>
          <a:xfrm>
            <a:off x="2468880" y="219456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Ja!</a:t>
            </a:r>
            <a:endParaRPr lang="en-US" sz="2400" dirty="0"/>
          </a:p>
        </p:txBody>
      </p:sp>
      <p:sp>
        <p:nvSpPr>
          <p:cNvPr id="13" name="Text 11"/>
          <p:cNvSpPr txBox="1"/>
          <p:nvPr/>
        </p:nvSpPr>
        <p:spPr>
          <a:xfrm>
            <a:off x="4297680" y="219456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wohne</a:t>
            </a:r>
            <a:endParaRPr lang="en-US" sz="2400" dirty="0"/>
          </a:p>
        </p:txBody>
      </p:sp>
      <p:sp>
        <p:nvSpPr>
          <p:cNvPr id="14" name="Text 12"/>
          <p:cNvSpPr txBox="1"/>
          <p:nvPr/>
        </p:nvSpPr>
        <p:spPr>
          <a:xfrm>
            <a:off x="6126480" y="219456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</a:t>
            </a:r>
            <a:endParaRPr lang="en-US" sz="2400" dirty="0"/>
          </a:p>
        </p:txBody>
      </p:sp>
      <p:sp>
        <p:nvSpPr>
          <p:cNvPr id="15" name="Text 13"/>
          <p:cNvSpPr txBox="1"/>
          <p:nvPr/>
        </p:nvSpPr>
        <p:spPr>
          <a:xfrm>
            <a:off x="7955280" y="219456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Name</a:t>
            </a:r>
            <a:endParaRPr lang="en-US" sz="2400" dirty="0"/>
          </a:p>
        </p:txBody>
      </p:sp>
      <p:sp>
        <p:nvSpPr>
          <p:cNvPr id="16" name="Text 14"/>
          <p:cNvSpPr txBox="1"/>
          <p:nvPr/>
        </p:nvSpPr>
        <p:spPr>
          <a:xfrm>
            <a:off x="640080" y="274320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Schmidt</a:t>
            </a:r>
            <a:endParaRPr lang="en-US" sz="2400" dirty="0"/>
          </a:p>
        </p:txBody>
      </p:sp>
      <p:sp>
        <p:nvSpPr>
          <p:cNvPr id="17" name="Text 15"/>
          <p:cNvSpPr txBox="1"/>
          <p:nvPr/>
        </p:nvSpPr>
        <p:spPr>
          <a:xfrm>
            <a:off x="2468880" y="274320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Guten Tag!</a:t>
            </a:r>
            <a:endParaRPr lang="en-US" sz="2400" dirty="0"/>
          </a:p>
        </p:txBody>
      </p:sp>
      <p:sp>
        <p:nvSpPr>
          <p:cNvPr id="18" name="Text 16"/>
          <p:cNvSpPr txBox="1"/>
          <p:nvPr/>
        </p:nvSpPr>
        <p:spPr>
          <a:xfrm>
            <a:off x="4297680" y="274320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Hamburg</a:t>
            </a:r>
            <a:endParaRPr lang="en-US" sz="2400" dirty="0"/>
          </a:p>
        </p:txBody>
      </p:sp>
      <p:sp>
        <p:nvSpPr>
          <p:cNvPr id="19" name="Text 17"/>
          <p:cNvSpPr txBox="1"/>
          <p:nvPr/>
        </p:nvSpPr>
        <p:spPr>
          <a:xfrm>
            <a:off x="6126480" y="2743200"/>
            <a:ext cx="178308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hei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ß</a:t>
            </a:r>
            <a:r>
              <a:rPr lang="en-US" sz="24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en</a:t>
            </a:r>
            <a:endParaRPr lang="en-US" sz="2400" dirty="0"/>
          </a:p>
        </p:txBody>
      </p:sp>
      <p:pic>
        <p:nvPicPr>
          <p:cNvPr id="20" name="Image 0" descr="The German alphabet with pronunciati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3040" y="3429000"/>
            <a:ext cx="7850124" cy="2625041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21</a:t>
            </a:fld>
            <a:endParaRPr lang="en-GB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Satzzeichen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Punctuation marks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45920"/>
            <a:ext cx="108813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3200" b="1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Hallo!   Ja!   Guten Tag!</a:t>
            </a:r>
            <a:endParaRPr lang="en-US" sz="3200" dirty="0"/>
          </a:p>
        </p:txBody>
      </p:sp>
      <p:sp>
        <p:nvSpPr>
          <p:cNvPr id="6" name="Shape 4"/>
          <p:cNvSpPr/>
          <p:nvPr/>
        </p:nvSpPr>
        <p:spPr>
          <a:xfrm>
            <a:off x="640080" y="2651760"/>
            <a:ext cx="10908792" cy="777240"/>
          </a:xfrm>
          <a:prstGeom prst="roundRect">
            <a:avLst>
              <a:gd name="adj" fmla="val 9412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 txBox="1"/>
          <p:nvPr/>
        </p:nvSpPr>
        <p:spPr>
          <a:xfrm>
            <a:off x="914400" y="2651760"/>
            <a:ext cx="731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!</a:t>
            </a:r>
            <a:endParaRPr lang="en-US" sz="3600" dirty="0"/>
          </a:p>
        </p:txBody>
      </p:sp>
      <p:sp>
        <p:nvSpPr>
          <p:cNvPr id="8" name="Text 6"/>
          <p:cNvSpPr txBox="1"/>
          <p:nvPr/>
        </p:nvSpPr>
        <p:spPr>
          <a:xfrm>
            <a:off x="2103120" y="2651760"/>
            <a:ext cx="4572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Ausrufezeichen</a:t>
            </a:r>
            <a:endParaRPr lang="en-US" sz="30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651760"/>
            <a:ext cx="4389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exclamation mark</a:t>
            </a:r>
            <a:endParaRPr lang="en-US" sz="2200" dirty="0"/>
          </a:p>
        </p:txBody>
      </p:sp>
      <p:sp>
        <p:nvSpPr>
          <p:cNvPr id="10" name="Shape 8"/>
          <p:cNvSpPr/>
          <p:nvPr/>
        </p:nvSpPr>
        <p:spPr>
          <a:xfrm>
            <a:off x="640080" y="3611880"/>
            <a:ext cx="10908792" cy="777240"/>
          </a:xfrm>
          <a:prstGeom prst="roundRect">
            <a:avLst>
              <a:gd name="adj" fmla="val 9412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 txBox="1"/>
          <p:nvPr/>
        </p:nvSpPr>
        <p:spPr>
          <a:xfrm>
            <a:off x="914400" y="3611880"/>
            <a:ext cx="731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</a:t>
            </a:r>
            <a:endParaRPr lang="en-US" sz="3600" dirty="0"/>
          </a:p>
        </p:txBody>
      </p:sp>
      <p:sp>
        <p:nvSpPr>
          <p:cNvPr id="12" name="Text 10"/>
          <p:cNvSpPr txBox="1"/>
          <p:nvPr/>
        </p:nvSpPr>
        <p:spPr>
          <a:xfrm>
            <a:off x="2103120" y="3611880"/>
            <a:ext cx="4572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Fragezeichen</a:t>
            </a:r>
            <a:endParaRPr lang="en-US" sz="30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3611880"/>
            <a:ext cx="4389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question mark</a:t>
            </a:r>
            <a:endParaRPr lang="en-US" sz="2200" dirty="0"/>
          </a:p>
        </p:txBody>
      </p:sp>
      <p:sp>
        <p:nvSpPr>
          <p:cNvPr id="14" name="Shape 12"/>
          <p:cNvSpPr/>
          <p:nvPr/>
        </p:nvSpPr>
        <p:spPr>
          <a:xfrm>
            <a:off x="640080" y="4572000"/>
            <a:ext cx="10908792" cy="777240"/>
          </a:xfrm>
          <a:prstGeom prst="roundRect">
            <a:avLst>
              <a:gd name="adj" fmla="val 9412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914400" y="4572000"/>
            <a:ext cx="7315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6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</a:t>
            </a:r>
            <a:endParaRPr lang="en-US" sz="3600" dirty="0"/>
          </a:p>
        </p:txBody>
      </p:sp>
      <p:sp>
        <p:nvSpPr>
          <p:cNvPr id="16" name="Text 14"/>
          <p:cNvSpPr txBox="1"/>
          <p:nvPr/>
        </p:nvSpPr>
        <p:spPr>
          <a:xfrm>
            <a:off x="2103120" y="4572000"/>
            <a:ext cx="45720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Punkt</a:t>
            </a:r>
            <a:endParaRPr lang="en-US" sz="3000" dirty="0"/>
          </a:p>
        </p:txBody>
      </p:sp>
      <p:sp>
        <p:nvSpPr>
          <p:cNvPr id="17" name="Text 15"/>
          <p:cNvSpPr txBox="1"/>
          <p:nvPr/>
        </p:nvSpPr>
        <p:spPr>
          <a:xfrm>
            <a:off x="6949440" y="4572000"/>
            <a:ext cx="43891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full stop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22</a:t>
            </a:fld>
            <a:endParaRPr lang="en-GB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Introducing yourself: listen and read</a:t>
            </a:r>
            <a:endParaRPr lang="en-US" sz="2000" dirty="0"/>
          </a:p>
        </p:txBody>
      </p:sp>
      <p:pic>
        <p:nvPicPr>
          <p:cNvPr id="5" name="Image 0" descr="Textbook page: Franziska Bind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554480"/>
            <a:ext cx="5148072" cy="225885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1828800"/>
            <a:ext cx="5577840" cy="4663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 / Wie ist Ihr Name?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Sie?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23</a:t>
            </a:fld>
            <a:endParaRPr lang="en-GB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Introducing yourself</a:t>
            </a:r>
            <a:endParaRPr lang="en-US" sz="2000" dirty="0"/>
          </a:p>
        </p:txBody>
      </p:sp>
      <p:pic>
        <p:nvPicPr>
          <p:cNvPr id="5" name="Image 0" descr="Textbook page: Franziska Bind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554480"/>
            <a:ext cx="5148072" cy="225885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1828800"/>
            <a:ext cx="5577840" cy="4663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heiße Franziska Binder.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wohne in Wien.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24</a:t>
            </a:fld>
            <a:endParaRPr lang="en-GB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verb sein = to be</a:t>
            </a:r>
            <a:endParaRPr lang="en-US" sz="2000" dirty="0"/>
          </a:p>
        </p:txBody>
      </p:sp>
      <p:pic>
        <p:nvPicPr>
          <p:cNvPr id="5" name="Image 0" descr="Textbook page: Franziska Bind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554480"/>
            <a:ext cx="5148072" cy="2258859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40080" y="1737360"/>
            <a:ext cx="5486400" cy="713232"/>
          </a:xfrm>
          <a:prstGeom prst="roundRect">
            <a:avLst>
              <a:gd name="adj" fmla="val 10256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868680" y="1737360"/>
            <a:ext cx="2331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bin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3200400" y="1737360"/>
            <a:ext cx="28803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→  I am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640080" y="2606040"/>
            <a:ext cx="5486400" cy="713232"/>
          </a:xfrm>
          <a:prstGeom prst="roundRect">
            <a:avLst>
              <a:gd name="adj" fmla="val 10256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868680" y="2606040"/>
            <a:ext cx="2331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er / sie / es ist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3200400" y="2606040"/>
            <a:ext cx="28803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→  he / she / it is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640080" y="3474720"/>
            <a:ext cx="5486400" cy="713232"/>
          </a:xfrm>
          <a:prstGeom prst="roundRect">
            <a:avLst>
              <a:gd name="adj" fmla="val 10256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868680" y="3474720"/>
            <a:ext cx="2331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wir sind</a:t>
            </a:r>
            <a:endParaRPr lang="en-US" sz="2200" dirty="0"/>
          </a:p>
        </p:txBody>
      </p:sp>
      <p:sp>
        <p:nvSpPr>
          <p:cNvPr id="14" name="Text 11"/>
          <p:cNvSpPr txBox="1"/>
          <p:nvPr/>
        </p:nvSpPr>
        <p:spPr>
          <a:xfrm>
            <a:off x="3200400" y="3474720"/>
            <a:ext cx="28803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→  we are</a:t>
            </a:r>
            <a:endParaRPr lang="en-US" sz="2000" dirty="0"/>
          </a:p>
        </p:txBody>
      </p:sp>
      <p:sp>
        <p:nvSpPr>
          <p:cNvPr id="15" name="Shape 12"/>
          <p:cNvSpPr/>
          <p:nvPr/>
        </p:nvSpPr>
        <p:spPr>
          <a:xfrm>
            <a:off x="640080" y="4343400"/>
            <a:ext cx="5486400" cy="713232"/>
          </a:xfrm>
          <a:prstGeom prst="roundRect">
            <a:avLst>
              <a:gd name="adj" fmla="val 10256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3"/>
          <p:cNvSpPr txBox="1"/>
          <p:nvPr/>
        </p:nvSpPr>
        <p:spPr>
          <a:xfrm>
            <a:off x="868680" y="4343400"/>
            <a:ext cx="23317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Sie sind</a:t>
            </a:r>
            <a:endParaRPr lang="en-US" sz="2200" dirty="0"/>
          </a:p>
        </p:txBody>
      </p:sp>
      <p:sp>
        <p:nvSpPr>
          <p:cNvPr id="17" name="Text 14"/>
          <p:cNvSpPr txBox="1"/>
          <p:nvPr/>
        </p:nvSpPr>
        <p:spPr>
          <a:xfrm>
            <a:off x="3200400" y="4343400"/>
            <a:ext cx="288036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→  you are</a:t>
            </a:r>
            <a:endParaRPr lang="en-US" sz="2000" dirty="0"/>
          </a:p>
        </p:txBody>
      </p:sp>
      <p:sp>
        <p:nvSpPr>
          <p:cNvPr id="18" name="Shape 15"/>
          <p:cNvSpPr/>
          <p:nvPr/>
        </p:nvSpPr>
        <p:spPr>
          <a:xfrm>
            <a:off x="6400800" y="4023360"/>
            <a:ext cx="2468880" cy="731520"/>
          </a:xfrm>
          <a:prstGeom prst="roundRect">
            <a:avLst>
              <a:gd name="adj" fmla="val 10000"/>
            </a:avLst>
          </a:prstGeom>
          <a:solidFill>
            <a:srgbClr val="D6E4F5"/>
          </a:solidFill>
          <a:ln w="12700">
            <a:solidFill>
              <a:srgbClr val="D6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 txBox="1"/>
          <p:nvPr/>
        </p:nvSpPr>
        <p:spPr>
          <a:xfrm>
            <a:off x="6400800" y="4023360"/>
            <a:ext cx="2468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sein = to be</a:t>
            </a:r>
            <a:endParaRPr lang="en-US" sz="2200" dirty="0"/>
          </a:p>
        </p:txBody>
      </p:sp>
      <p:sp>
        <p:nvSpPr>
          <p:cNvPr id="20" name="Shape 17"/>
          <p:cNvSpPr/>
          <p:nvPr/>
        </p:nvSpPr>
        <p:spPr>
          <a:xfrm>
            <a:off x="9079992" y="4023360"/>
            <a:ext cx="2468880" cy="1097280"/>
          </a:xfrm>
          <a:prstGeom prst="roundRect">
            <a:avLst>
              <a:gd name="adj" fmla="val 6667"/>
            </a:avLst>
          </a:prstGeom>
          <a:solidFill>
            <a:srgbClr val="D6E4F5"/>
          </a:solidFill>
          <a:ln w="12700">
            <a:solidFill>
              <a:srgbClr val="D6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 txBox="1"/>
          <p:nvPr/>
        </p:nvSpPr>
        <p:spPr>
          <a:xfrm>
            <a:off x="9079992" y="4023360"/>
            <a:ext cx="24688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Sie = „you“</a:t>
            </a:r>
            <a:endParaRPr lang="en-US" sz="2200" dirty="0"/>
          </a:p>
          <a:p>
            <a:pPr marL="0" indent="0" algn="ctr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[formal!]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25</a:t>
            </a:fld>
            <a:endParaRPr lang="en-GB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questions and words</a:t>
            </a:r>
            <a:endParaRPr lang="en-US" sz="2000" dirty="0"/>
          </a:p>
        </p:txBody>
      </p:sp>
      <p:pic>
        <p:nvPicPr>
          <p:cNvPr id="5" name="Image 0" descr="Textbook page: Franziska Bind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554480"/>
            <a:ext cx="5148072" cy="225885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1645920"/>
            <a:ext cx="566928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alt sind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 Beruf?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Ihre Muttersprache?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Sprachen sprechen Sie?</a:t>
            </a:r>
            <a:endParaRPr lang="en-US" sz="2200" dirty="0"/>
          </a:p>
        </p:txBody>
      </p:sp>
      <p:sp>
        <p:nvSpPr>
          <p:cNvPr id="7" name="Text 4"/>
          <p:cNvSpPr txBox="1"/>
          <p:nvPr/>
        </p:nvSpPr>
        <p:spPr>
          <a:xfrm>
            <a:off x="6400800" y="3977640"/>
            <a:ext cx="5148072" cy="2377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alt = old</a:t>
            </a:r>
            <a:endParaRPr lang="en-US" sz="18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Beruf = profession</a:t>
            </a:r>
            <a:endParaRPr lang="en-US" sz="18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Muttersprache = mother tongue, native language</a:t>
            </a:r>
            <a:endParaRPr lang="en-US" sz="18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sprechen = to speak</a:t>
            </a:r>
            <a:endParaRPr lang="en-US" sz="18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 Sprache, 2 Sprache</a:t>
            </a:r>
            <a:r>
              <a:rPr lang="en-US" sz="18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</a:t>
            </a: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= language</a:t>
            </a:r>
            <a:r>
              <a:rPr lang="en-US" sz="18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(s)</a:t>
            </a:r>
            <a:endParaRPr lang="en-US" sz="1800" dirty="0"/>
          </a:p>
          <a:p>
            <a:pPr marL="0" indent="0" algn="l">
              <a:lnSpc>
                <a:spcPct val="100000"/>
              </a:lnSpc>
              <a:spcAft>
                <a:spcPts val="200"/>
              </a:spcAft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= which / what</a:t>
            </a:r>
            <a:endParaRPr lang="en-US" sz="18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26</a:t>
            </a:fld>
            <a:endParaRPr lang="en-GB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Your turn: ask the questions</a:t>
            </a:r>
            <a:endParaRPr lang="en-US" sz="2000" dirty="0"/>
          </a:p>
        </p:txBody>
      </p:sp>
      <p:pic>
        <p:nvPicPr>
          <p:cNvPr id="5" name="Image 0" descr="Textbook page: Franziska Bind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554480"/>
            <a:ext cx="5148072" cy="225885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1737360"/>
            <a:ext cx="5669280" cy="4389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alt sind Sie?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 Beruf?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Ihre Muttersprache?</a:t>
            </a: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endParaRPr lang="en-US" sz="2400" dirty="0"/>
          </a:p>
          <a:p>
            <a:pPr marL="0" indent="0" algn="l">
              <a:lnSpc>
                <a:spcPct val="100000"/>
              </a:lnSpc>
              <a:spcAft>
                <a:spcPts val="400"/>
              </a:spcAft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Sprachen sprechen Sie?</a:t>
            </a:r>
            <a:endParaRPr lang="en-US" sz="24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27</a:t>
            </a:fld>
            <a:endParaRPr lang="en-GB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Franziska’s answers</a:t>
            </a:r>
            <a:endParaRPr lang="en-US" sz="2000" dirty="0"/>
          </a:p>
        </p:txBody>
      </p:sp>
      <p:pic>
        <p:nvPicPr>
          <p:cNvPr id="5" name="Image 0" descr="Textbook page: Franziska Bind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1554480"/>
            <a:ext cx="5148072" cy="2258859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1645920"/>
            <a:ext cx="5577840" cy="46634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alt sind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bin 37 Jahre alt. </a:t>
            </a: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(siebenunddreißig)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 Beruf?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bin Lehrerin. </a:t>
            </a: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(teacher)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Ihre Muttersprache?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Deutsch.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Sprachen sprechen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Spanisch und Englisch.</a:t>
            </a:r>
            <a:endParaRPr lang="en-US" sz="2000" dirty="0"/>
          </a:p>
        </p:txBody>
      </p:sp>
      <p:sp>
        <p:nvSpPr>
          <p:cNvPr id="7" name="Shape 4"/>
          <p:cNvSpPr/>
          <p:nvPr/>
        </p:nvSpPr>
        <p:spPr>
          <a:xfrm>
            <a:off x="6400800" y="4069080"/>
            <a:ext cx="2468880" cy="731520"/>
          </a:xfrm>
          <a:prstGeom prst="roundRect">
            <a:avLst>
              <a:gd name="adj" fmla="val 10000"/>
            </a:avLst>
          </a:prstGeom>
          <a:solidFill>
            <a:srgbClr val="D6E4F5"/>
          </a:solidFill>
          <a:ln w="12700">
            <a:solidFill>
              <a:srgbClr val="D6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 txBox="1"/>
          <p:nvPr/>
        </p:nvSpPr>
        <p:spPr>
          <a:xfrm>
            <a:off x="6400800" y="4069080"/>
            <a:ext cx="24688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 = /schp/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28</a:t>
            </a:fld>
            <a:endParaRPr lang="en-GB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vorstellen: Peter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Listen and read</a:t>
            </a:r>
            <a:endParaRPr lang="en-US" sz="2000" dirty="0"/>
          </a:p>
        </p:txBody>
      </p:sp>
      <p:pic>
        <p:nvPicPr>
          <p:cNvPr id="5" name="Image 0" descr="Textbook page: Peter Heinemann introduces him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1645920"/>
            <a:ext cx="10149840" cy="3579412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29</a:t>
            </a:fld>
            <a:endParaRPr lang="en-GB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vorstellen: Peter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Which questions does Peter answer?</a:t>
            </a:r>
            <a:endParaRPr lang="en-US" sz="2000" dirty="0"/>
          </a:p>
        </p:txBody>
      </p:sp>
      <p:pic>
        <p:nvPicPr>
          <p:cNvPr id="5" name="Image 0" descr="Textbook page: Peter Heinemann introduces him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0" y="1554480"/>
            <a:ext cx="5696712" cy="2008985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1600200"/>
            <a:ext cx="5029200" cy="4572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alt sind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Ihre Muttersprache?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 Beruf?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Sprache lernen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Woher kommen Sie?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(Where are you from?)</a:t>
            </a:r>
            <a:endParaRPr lang="en-US" sz="2200" dirty="0"/>
          </a:p>
        </p:txBody>
      </p:sp>
      <p:sp>
        <p:nvSpPr>
          <p:cNvPr id="7" name="Shape 4"/>
          <p:cNvSpPr/>
          <p:nvPr/>
        </p:nvSpPr>
        <p:spPr>
          <a:xfrm>
            <a:off x="5852160" y="3840480"/>
            <a:ext cx="5696712" cy="731520"/>
          </a:xfrm>
          <a:prstGeom prst="roundRect">
            <a:avLst>
              <a:gd name="adj" fmla="val 10000"/>
            </a:avLst>
          </a:prstGeom>
          <a:solidFill>
            <a:srgbClr val="D6E4F5"/>
          </a:solidFill>
          <a:ln w="12700">
            <a:solidFill>
              <a:srgbClr val="D6E4F5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8" name="Text 5"/>
          <p:cNvSpPr txBox="1"/>
          <p:nvPr/>
        </p:nvSpPr>
        <p:spPr>
          <a:xfrm>
            <a:off x="5852160" y="3840480"/>
            <a:ext cx="5696712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</a:t>
            </a:r>
            <a:r>
              <a:rPr lang="en-US" sz="2400" b="1" u="sng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her</a:t>
            </a: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? = where…</a:t>
            </a:r>
            <a:r>
              <a:rPr lang="en-US" sz="2400" b="1" u="sng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from</a:t>
            </a:r>
            <a:endParaRPr lang="en-US" sz="24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30</a:t>
            </a:fld>
            <a:endParaRPr lang="en-GB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vorstellen: Peter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Peter’s answers</a:t>
            </a:r>
            <a:endParaRPr lang="en-US" sz="2000" dirty="0"/>
          </a:p>
        </p:txBody>
      </p:sp>
      <p:pic>
        <p:nvPicPr>
          <p:cNvPr id="5" name="Image 0" descr="Textbook page: Peter Heinemann introduces him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2320" y="1143000"/>
            <a:ext cx="4416552" cy="1557528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2788920"/>
            <a:ext cx="4206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alt sind Sie?</a:t>
            </a:r>
            <a:endParaRPr lang="en-US" sz="2000" dirty="0"/>
          </a:p>
        </p:txBody>
      </p:sp>
      <p:sp>
        <p:nvSpPr>
          <p:cNvPr id="7" name="Text 4"/>
          <p:cNvSpPr txBox="1"/>
          <p:nvPr/>
        </p:nvSpPr>
        <p:spPr>
          <a:xfrm>
            <a:off x="4892040" y="2788920"/>
            <a:ext cx="4754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bin 35 Jahre alt.</a:t>
            </a:r>
            <a:endParaRPr lang="en-US" sz="1800" dirty="0"/>
          </a:p>
        </p:txBody>
      </p:sp>
      <p:sp>
        <p:nvSpPr>
          <p:cNvPr id="8" name="Text 5"/>
          <p:cNvSpPr txBox="1"/>
          <p:nvPr/>
        </p:nvSpPr>
        <p:spPr>
          <a:xfrm>
            <a:off x="640080" y="3355848"/>
            <a:ext cx="4206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000" dirty="0"/>
          </a:p>
        </p:txBody>
      </p:sp>
      <p:sp>
        <p:nvSpPr>
          <p:cNvPr id="9" name="Text 6"/>
          <p:cNvSpPr txBox="1"/>
          <p:nvPr/>
        </p:nvSpPr>
        <p:spPr>
          <a:xfrm>
            <a:off x="4892040" y="3355848"/>
            <a:ext cx="4754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Name ist Peter Heinemann.</a:t>
            </a:r>
            <a:endParaRPr lang="en-US" sz="1800" dirty="0"/>
          </a:p>
        </p:txBody>
      </p:sp>
      <p:sp>
        <p:nvSpPr>
          <p:cNvPr id="10" name="Text 7"/>
          <p:cNvSpPr txBox="1"/>
          <p:nvPr/>
        </p:nvSpPr>
        <p:spPr>
          <a:xfrm>
            <a:off x="640080" y="3922776"/>
            <a:ext cx="4206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Ihre Muttersprache?</a:t>
            </a:r>
            <a:endParaRPr lang="en-US" sz="2000" dirty="0"/>
          </a:p>
        </p:txBody>
      </p:sp>
      <p:sp>
        <p:nvSpPr>
          <p:cNvPr id="11" name="Text 8"/>
          <p:cNvSpPr txBox="1"/>
          <p:nvPr/>
        </p:nvSpPr>
        <p:spPr>
          <a:xfrm>
            <a:off x="4892040" y="3922776"/>
            <a:ext cx="4754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Meine Muttersprache ist Deutsch.</a:t>
            </a:r>
            <a:endParaRPr lang="en-US" sz="1800" dirty="0"/>
          </a:p>
        </p:txBody>
      </p:sp>
      <p:sp>
        <p:nvSpPr>
          <p:cNvPr id="12" name="Text 9"/>
          <p:cNvSpPr txBox="1"/>
          <p:nvPr/>
        </p:nvSpPr>
        <p:spPr>
          <a:xfrm>
            <a:off x="640080" y="4489704"/>
            <a:ext cx="4206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 Beruf?</a:t>
            </a:r>
            <a:endParaRPr lang="en-US" sz="2000" dirty="0"/>
          </a:p>
        </p:txBody>
      </p:sp>
      <p:sp>
        <p:nvSpPr>
          <p:cNvPr id="13" name="Text 10"/>
          <p:cNvSpPr txBox="1"/>
          <p:nvPr/>
        </p:nvSpPr>
        <p:spPr>
          <a:xfrm>
            <a:off x="4892040" y="4489704"/>
            <a:ext cx="4754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bin Informatiker.</a:t>
            </a:r>
            <a:endParaRPr lang="en-US" sz="1800" dirty="0"/>
          </a:p>
        </p:txBody>
      </p:sp>
      <p:sp>
        <p:nvSpPr>
          <p:cNvPr id="14" name="Text 11"/>
          <p:cNvSpPr txBox="1"/>
          <p:nvPr/>
        </p:nvSpPr>
        <p:spPr>
          <a:xfrm>
            <a:off x="9692640" y="4489704"/>
            <a:ext cx="1874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= IT expert</a:t>
            </a:r>
            <a:endParaRPr lang="en-US" sz="1800" dirty="0"/>
          </a:p>
        </p:txBody>
      </p:sp>
      <p:sp>
        <p:nvSpPr>
          <p:cNvPr id="15" name="Text 12"/>
          <p:cNvSpPr txBox="1"/>
          <p:nvPr/>
        </p:nvSpPr>
        <p:spPr>
          <a:xfrm>
            <a:off x="640080" y="5056632"/>
            <a:ext cx="4206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Sprache lernen Sie?</a:t>
            </a:r>
            <a:endParaRPr lang="en-US" sz="2000" dirty="0"/>
          </a:p>
        </p:txBody>
      </p:sp>
      <p:sp>
        <p:nvSpPr>
          <p:cNvPr id="16" name="Text 13"/>
          <p:cNvSpPr txBox="1"/>
          <p:nvPr/>
        </p:nvSpPr>
        <p:spPr>
          <a:xfrm>
            <a:off x="4892040" y="5056632"/>
            <a:ext cx="4754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lerne jetzt Japanisch.</a:t>
            </a:r>
            <a:endParaRPr lang="en-US" sz="1800" dirty="0"/>
          </a:p>
        </p:txBody>
      </p:sp>
      <p:sp>
        <p:nvSpPr>
          <p:cNvPr id="17" name="Text 14"/>
          <p:cNvSpPr txBox="1"/>
          <p:nvPr/>
        </p:nvSpPr>
        <p:spPr>
          <a:xfrm>
            <a:off x="9692640" y="5056632"/>
            <a:ext cx="1874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jetzt = now</a:t>
            </a:r>
            <a:endParaRPr lang="en-US" sz="1800" dirty="0"/>
          </a:p>
        </p:txBody>
      </p:sp>
      <p:sp>
        <p:nvSpPr>
          <p:cNvPr id="18" name="Text 15"/>
          <p:cNvSpPr txBox="1"/>
          <p:nvPr/>
        </p:nvSpPr>
        <p:spPr>
          <a:xfrm>
            <a:off x="640080" y="5623560"/>
            <a:ext cx="420624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Woher kommen Sie?</a:t>
            </a:r>
            <a:endParaRPr lang="en-US" sz="2000" dirty="0"/>
          </a:p>
        </p:txBody>
      </p:sp>
      <p:sp>
        <p:nvSpPr>
          <p:cNvPr id="19" name="Text 16"/>
          <p:cNvSpPr txBox="1"/>
          <p:nvPr/>
        </p:nvSpPr>
        <p:spPr>
          <a:xfrm>
            <a:off x="4892040" y="5623560"/>
            <a:ext cx="47548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Ich komme aus Marburg.</a:t>
            </a:r>
            <a:endParaRPr lang="en-US" sz="1800" dirty="0"/>
          </a:p>
        </p:txBody>
      </p:sp>
      <p:sp>
        <p:nvSpPr>
          <p:cNvPr id="20" name="Text 17"/>
          <p:cNvSpPr txBox="1"/>
          <p:nvPr/>
        </p:nvSpPr>
        <p:spPr>
          <a:xfrm>
            <a:off x="640080" y="1828800"/>
            <a:ext cx="63093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Read Peter’s introduction, then answer the questions for him.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31</a:t>
            </a:fld>
            <a:endParaRPr lang="en-GB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Sich vorstellen: Sarah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Listen and read</a:t>
            </a:r>
            <a:endParaRPr lang="en-US" sz="2000" dirty="0"/>
          </a:p>
        </p:txBody>
      </p:sp>
      <p:pic>
        <p:nvPicPr>
          <p:cNvPr id="5" name="Image 0" descr="Textbook page: Sarah Mouni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480" y="1600200"/>
            <a:ext cx="9052560" cy="4046204"/>
          </a:xfrm>
          <a:prstGeom prst="rect">
            <a:avLst/>
          </a:prstGeom>
        </p:spPr>
      </p:pic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32</a:t>
            </a:fld>
            <a:endParaRPr lang="en-GB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Neue Wörter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New words</a:t>
            </a:r>
            <a:endParaRPr lang="en-US" sz="2000" dirty="0"/>
          </a:p>
        </p:txBody>
      </p:sp>
      <p:pic>
        <p:nvPicPr>
          <p:cNvPr id="5" name="Image 0" descr="Textbook page: Sarah Mouni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0" y="1554480"/>
            <a:ext cx="4873752" cy="2178411"/>
          </a:xfrm>
          <a:prstGeom prst="rect">
            <a:avLst/>
          </a:prstGeom>
        </p:spPr>
      </p:pic>
      <p:sp>
        <p:nvSpPr>
          <p:cNvPr id="6" name="Shape 3"/>
          <p:cNvSpPr/>
          <p:nvPr/>
        </p:nvSpPr>
        <p:spPr>
          <a:xfrm>
            <a:off x="640080" y="1645920"/>
            <a:ext cx="5760720" cy="493776"/>
          </a:xfrm>
          <a:prstGeom prst="roundRect">
            <a:avLst>
              <a:gd name="adj" fmla="val 1481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7" name="Text 4"/>
          <p:cNvSpPr txBox="1"/>
          <p:nvPr/>
        </p:nvSpPr>
        <p:spPr>
          <a:xfrm>
            <a:off x="868680" y="1645920"/>
            <a:ext cx="22860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gut</a:t>
            </a:r>
            <a:endParaRPr lang="en-US" sz="2200" dirty="0"/>
          </a:p>
        </p:txBody>
      </p:sp>
      <p:sp>
        <p:nvSpPr>
          <p:cNvPr id="8" name="Text 5"/>
          <p:cNvSpPr txBox="1"/>
          <p:nvPr/>
        </p:nvSpPr>
        <p:spPr>
          <a:xfrm>
            <a:off x="3200400" y="1645920"/>
            <a:ext cx="310896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good</a:t>
            </a:r>
            <a:endParaRPr lang="en-US" sz="2000" dirty="0"/>
          </a:p>
        </p:txBody>
      </p:sp>
      <p:sp>
        <p:nvSpPr>
          <p:cNvPr id="9" name="Shape 6"/>
          <p:cNvSpPr/>
          <p:nvPr/>
        </p:nvSpPr>
        <p:spPr>
          <a:xfrm>
            <a:off x="640080" y="2212848"/>
            <a:ext cx="5760720" cy="493776"/>
          </a:xfrm>
          <a:prstGeom prst="roundRect">
            <a:avLst>
              <a:gd name="adj" fmla="val 14815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0" name="Text 7"/>
          <p:cNvSpPr txBox="1"/>
          <p:nvPr/>
        </p:nvSpPr>
        <p:spPr>
          <a:xfrm>
            <a:off x="868680" y="2212848"/>
            <a:ext cx="22860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sehr</a:t>
            </a:r>
            <a:endParaRPr lang="en-US" sz="2200" dirty="0"/>
          </a:p>
        </p:txBody>
      </p:sp>
      <p:sp>
        <p:nvSpPr>
          <p:cNvPr id="11" name="Text 8"/>
          <p:cNvSpPr txBox="1"/>
          <p:nvPr/>
        </p:nvSpPr>
        <p:spPr>
          <a:xfrm>
            <a:off x="3200400" y="2212848"/>
            <a:ext cx="310896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very</a:t>
            </a:r>
            <a:endParaRPr lang="en-US" sz="2000" dirty="0"/>
          </a:p>
        </p:txBody>
      </p:sp>
      <p:sp>
        <p:nvSpPr>
          <p:cNvPr id="12" name="Shape 9"/>
          <p:cNvSpPr/>
          <p:nvPr/>
        </p:nvSpPr>
        <p:spPr>
          <a:xfrm>
            <a:off x="640080" y="2779776"/>
            <a:ext cx="5760720" cy="493776"/>
          </a:xfrm>
          <a:prstGeom prst="roundRect">
            <a:avLst>
              <a:gd name="adj" fmla="val 1481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 txBox="1"/>
          <p:nvPr/>
        </p:nvSpPr>
        <p:spPr>
          <a:xfrm>
            <a:off x="868680" y="2779776"/>
            <a:ext cx="22860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und</a:t>
            </a:r>
            <a:endParaRPr lang="en-US" sz="2200" dirty="0"/>
          </a:p>
        </p:txBody>
      </p:sp>
      <p:sp>
        <p:nvSpPr>
          <p:cNvPr id="14" name="Text 11"/>
          <p:cNvSpPr txBox="1"/>
          <p:nvPr/>
        </p:nvSpPr>
        <p:spPr>
          <a:xfrm>
            <a:off x="3200400" y="2779776"/>
            <a:ext cx="310896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and</a:t>
            </a:r>
            <a:endParaRPr lang="en-US" sz="2000" dirty="0"/>
          </a:p>
        </p:txBody>
      </p:sp>
      <p:sp>
        <p:nvSpPr>
          <p:cNvPr id="15" name="Shape 12"/>
          <p:cNvSpPr/>
          <p:nvPr/>
        </p:nvSpPr>
        <p:spPr>
          <a:xfrm>
            <a:off x="640080" y="3346704"/>
            <a:ext cx="5760720" cy="493776"/>
          </a:xfrm>
          <a:prstGeom prst="roundRect">
            <a:avLst>
              <a:gd name="adj" fmla="val 14815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6" name="Text 13"/>
          <p:cNvSpPr txBox="1"/>
          <p:nvPr/>
        </p:nvSpPr>
        <p:spPr>
          <a:xfrm>
            <a:off x="868680" y="3346704"/>
            <a:ext cx="22860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ein bisschen</a:t>
            </a:r>
            <a:endParaRPr lang="en-US" sz="2200" dirty="0"/>
          </a:p>
        </p:txBody>
      </p:sp>
      <p:sp>
        <p:nvSpPr>
          <p:cNvPr id="17" name="Text 14"/>
          <p:cNvSpPr txBox="1"/>
          <p:nvPr/>
        </p:nvSpPr>
        <p:spPr>
          <a:xfrm>
            <a:off x="3200400" y="3346704"/>
            <a:ext cx="310896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little, some</a:t>
            </a:r>
            <a:endParaRPr lang="en-US" sz="2000" dirty="0"/>
          </a:p>
        </p:txBody>
      </p:sp>
      <p:sp>
        <p:nvSpPr>
          <p:cNvPr id="18" name="Shape 15"/>
          <p:cNvSpPr/>
          <p:nvPr/>
        </p:nvSpPr>
        <p:spPr>
          <a:xfrm>
            <a:off x="640080" y="3913632"/>
            <a:ext cx="5760720" cy="493776"/>
          </a:xfrm>
          <a:prstGeom prst="roundRect">
            <a:avLst>
              <a:gd name="adj" fmla="val 14815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 txBox="1"/>
          <p:nvPr/>
        </p:nvSpPr>
        <p:spPr>
          <a:xfrm>
            <a:off x="868680" y="3913632"/>
            <a:ext cx="228600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studieren</a:t>
            </a:r>
            <a:endParaRPr lang="en-US" sz="2200" dirty="0"/>
          </a:p>
        </p:txBody>
      </p:sp>
      <p:sp>
        <p:nvSpPr>
          <p:cNvPr id="20" name="Text 17"/>
          <p:cNvSpPr txBox="1"/>
          <p:nvPr/>
        </p:nvSpPr>
        <p:spPr>
          <a:xfrm>
            <a:off x="3200400" y="3913632"/>
            <a:ext cx="3108960" cy="49377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 study (at university)</a:t>
            </a:r>
            <a:endParaRPr lang="en-US" sz="2000" dirty="0"/>
          </a:p>
        </p:txBody>
      </p:sp>
      <p:sp>
        <p:nvSpPr>
          <p:cNvPr id="21" name="Shape 18"/>
          <p:cNvSpPr/>
          <p:nvPr/>
        </p:nvSpPr>
        <p:spPr>
          <a:xfrm>
            <a:off x="640080" y="4572000"/>
            <a:ext cx="10908792" cy="594360"/>
          </a:xfrm>
          <a:prstGeom prst="roundRect">
            <a:avLst>
              <a:gd name="adj" fmla="val 12308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2" name="Text 19"/>
          <p:cNvSpPr txBox="1"/>
          <p:nvPr/>
        </p:nvSpPr>
        <p:spPr>
          <a:xfrm>
            <a:off x="868680" y="4572000"/>
            <a:ext cx="3657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b="1" dirty="0">
                <a:solidFill>
                  <a:srgbClr val="D689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der</a:t>
            </a: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Student</a:t>
            </a:r>
            <a:endParaRPr lang="en-US" sz="2200" dirty="0"/>
          </a:p>
        </p:txBody>
      </p:sp>
      <p:sp>
        <p:nvSpPr>
          <p:cNvPr id="23" name="Text 20"/>
          <p:cNvSpPr txBox="1"/>
          <p:nvPr/>
        </p:nvSpPr>
        <p:spPr>
          <a:xfrm>
            <a:off x="4572000" y="4572000"/>
            <a:ext cx="67665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(university) student – </a:t>
            </a:r>
            <a:r>
              <a:rPr lang="en-US" sz="2200" b="1" dirty="0">
                <a:solidFill>
                  <a:srgbClr val="D6891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male</a:t>
            </a:r>
            <a:endParaRPr lang="en-US" sz="2200" dirty="0"/>
          </a:p>
        </p:txBody>
      </p:sp>
      <p:sp>
        <p:nvSpPr>
          <p:cNvPr id="24" name="Shape 21"/>
          <p:cNvSpPr/>
          <p:nvPr/>
        </p:nvSpPr>
        <p:spPr>
          <a:xfrm>
            <a:off x="640080" y="5257800"/>
            <a:ext cx="10908792" cy="594360"/>
          </a:xfrm>
          <a:prstGeom prst="roundRect">
            <a:avLst>
              <a:gd name="adj" fmla="val 12308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25" name="Text 22"/>
          <p:cNvSpPr txBox="1"/>
          <p:nvPr/>
        </p:nvSpPr>
        <p:spPr>
          <a:xfrm>
            <a:off x="868680" y="5257800"/>
            <a:ext cx="365760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b="1" dirty="0">
                <a:solidFill>
                  <a:srgbClr val="27AE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die</a:t>
            </a: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Student</a:t>
            </a:r>
            <a:r>
              <a:rPr lang="en-US" sz="2200" b="1" dirty="0">
                <a:solidFill>
                  <a:srgbClr val="27AE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</a:t>
            </a:r>
            <a:endParaRPr lang="en-US" sz="2200" dirty="0"/>
          </a:p>
        </p:txBody>
      </p:sp>
      <p:sp>
        <p:nvSpPr>
          <p:cNvPr id="26" name="Text 23"/>
          <p:cNvSpPr txBox="1"/>
          <p:nvPr/>
        </p:nvSpPr>
        <p:spPr>
          <a:xfrm>
            <a:off x="4572000" y="5257800"/>
            <a:ext cx="67665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Aft>
                <a:spcPts val="600"/>
              </a:spcAft>
              <a:buNone/>
            </a:pPr>
            <a:r>
              <a:rPr lang="en-US" sz="2200" dirty="0">
                <a:solidFill>
                  <a:srgbClr val="1C234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the (university) student – </a:t>
            </a:r>
            <a:r>
              <a:rPr lang="en-US" sz="2200" b="1" dirty="0">
                <a:solidFill>
                  <a:srgbClr val="27AE6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female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33</a:t>
            </a:fld>
            <a:endParaRPr lang="en-GB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Hausaufgabe 1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Homework 1</a:t>
            </a:r>
            <a:endParaRPr lang="en-US" sz="2000" dirty="0"/>
          </a:p>
        </p:txBody>
      </p:sp>
      <p:pic>
        <p:nvPicPr>
          <p:cNvPr id="5" name="Image 0" descr="Textbook page: Sarah Mounier introduces hersel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5120" y="1554480"/>
            <a:ext cx="4873752" cy="2178411"/>
          </a:xfrm>
          <a:prstGeom prst="rect">
            <a:avLst/>
          </a:prstGeom>
        </p:spPr>
      </p:pic>
      <p:sp>
        <p:nvSpPr>
          <p:cNvPr id="6" name="Text 3"/>
          <p:cNvSpPr txBox="1"/>
          <p:nvPr/>
        </p:nvSpPr>
        <p:spPr>
          <a:xfrm>
            <a:off x="640080" y="1691640"/>
            <a:ext cx="5760720" cy="41148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Please find the correct questions for the sentences in Sarah’s introduction!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u="sng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For example:</a:t>
            </a:r>
            <a:endParaRPr lang="en-US" sz="2200" dirty="0"/>
          </a:p>
          <a:p>
            <a:pPr marL="0" indent="0" algn="l">
              <a:lnSpc>
                <a:spcPct val="100000"/>
              </a:lnSpc>
              <a:spcAft>
                <a:spcPts val="800"/>
              </a:spcAft>
              <a:buNone/>
            </a:pPr>
            <a:r>
              <a:rPr lang="en-US" sz="22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Mein Vorname ist Sarah.   →   </a:t>
            </a:r>
            <a:r>
              <a:rPr lang="en-US" sz="2200" b="1" dirty="0">
                <a:solidFill>
                  <a:srgbClr val="C0392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Vorname?</a:t>
            </a:r>
            <a:endParaRPr lang="en-US" sz="22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34</a:t>
            </a:fld>
            <a:endParaRPr lang="en-GB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Hausaufgabe 2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Homework 2: please introduce yourself by answering these questions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640080" y="1691640"/>
            <a:ext cx="5669280" cy="4480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heißen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ist Ihr Vorname? Wie ist Ihr Familienname?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Wohnen Sie in Berlin?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Wohnen Sie in Marburg?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 wohnen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Woher kommen Sie?</a:t>
            </a:r>
            <a:endParaRPr lang="en-US" sz="2000" dirty="0"/>
          </a:p>
        </p:txBody>
      </p:sp>
      <p:sp>
        <p:nvSpPr>
          <p:cNvPr id="6" name="Text 4"/>
          <p:cNvSpPr txBox="1"/>
          <p:nvPr/>
        </p:nvSpPr>
        <p:spPr>
          <a:xfrm>
            <a:off x="6492240" y="1691640"/>
            <a:ext cx="5029200" cy="4480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 alt sind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 Beruf?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Was ist Ihre Muttersprache?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Sprachen sprechen Sie?</a:t>
            </a:r>
            <a:endParaRPr lang="en-US" sz="2000" dirty="0"/>
          </a:p>
          <a:p>
            <a:pPr marL="0" indent="0" algn="l">
              <a:lnSpc>
                <a:spcPct val="100000"/>
              </a:lnSpc>
              <a:spcAft>
                <a:spcPts val="1000"/>
              </a:spcAft>
              <a:buNone/>
            </a:pPr>
            <a:r>
              <a:rPr lang="en-US" sz="20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Welche Sprache lernen Sie?</a:t>
            </a:r>
            <a:endParaRPr lang="en-US" sz="20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35</a:t>
            </a:fld>
            <a:endParaRPr lang="en-GB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1"/>
          <p:cNvSpPr>
            <a:spLocks noGrp="1"/>
          </p:cNvSpPr>
          <p:nvPr>
            <p:ph type="title"/>
          </p:nvPr>
        </p:nvSpPr>
        <p:spPr>
          <a:xfrm>
            <a:off x="640080" y="329184"/>
            <a:ext cx="10908792" cy="7863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40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Tschüss!</a:t>
            </a:r>
            <a:endParaRPr lang="en-US" sz="4000" dirty="0"/>
          </a:p>
        </p:txBody>
      </p:sp>
      <p:sp>
        <p:nvSpPr>
          <p:cNvPr id="4" name="Text 2"/>
          <p:cNvSpPr txBox="1"/>
          <p:nvPr/>
        </p:nvSpPr>
        <p:spPr>
          <a:xfrm>
            <a:off x="640080" y="1097280"/>
            <a:ext cx="10908792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5E668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Saying goodbye</a:t>
            </a:r>
            <a:endParaRPr lang="en-US" sz="2000" dirty="0"/>
          </a:p>
        </p:txBody>
      </p:sp>
      <p:sp>
        <p:nvSpPr>
          <p:cNvPr id="5" name="Shape 3"/>
          <p:cNvSpPr/>
          <p:nvPr/>
        </p:nvSpPr>
        <p:spPr>
          <a:xfrm>
            <a:off x="640080" y="1645920"/>
            <a:ext cx="10908792" cy="822960"/>
          </a:xfrm>
          <a:prstGeom prst="roundRect">
            <a:avLst>
              <a:gd name="adj" fmla="val 8889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 txBox="1"/>
          <p:nvPr/>
        </p:nvSpPr>
        <p:spPr>
          <a:xfrm>
            <a:off x="914400" y="1645920"/>
            <a:ext cx="5486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Tschüss!</a:t>
            </a:r>
            <a:endParaRPr lang="en-US" sz="3400" dirty="0"/>
          </a:p>
        </p:txBody>
      </p:sp>
      <p:sp>
        <p:nvSpPr>
          <p:cNvPr id="7" name="Text 5"/>
          <p:cNvSpPr txBox="1"/>
          <p:nvPr/>
        </p:nvSpPr>
        <p:spPr>
          <a:xfrm>
            <a:off x="6583680" y="164592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Bye bye!</a:t>
            </a:r>
            <a:endParaRPr lang="en-US" sz="2400" dirty="0"/>
          </a:p>
        </p:txBody>
      </p:sp>
      <p:sp>
        <p:nvSpPr>
          <p:cNvPr id="8" name="Shape 6"/>
          <p:cNvSpPr/>
          <p:nvPr/>
        </p:nvSpPr>
        <p:spPr>
          <a:xfrm>
            <a:off x="640080" y="2606040"/>
            <a:ext cx="10908792" cy="822960"/>
          </a:xfrm>
          <a:prstGeom prst="roundRect">
            <a:avLst>
              <a:gd name="adj" fmla="val 8889"/>
            </a:avLst>
          </a:prstGeom>
          <a:solidFill>
            <a:srgbClr val="F4F7E8"/>
          </a:solidFill>
          <a:ln w="12700">
            <a:solidFill>
              <a:srgbClr val="F4F7E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 txBox="1"/>
          <p:nvPr/>
        </p:nvSpPr>
        <p:spPr>
          <a:xfrm>
            <a:off x="914400" y="2606040"/>
            <a:ext cx="5486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Auf Wiedersehen!</a:t>
            </a:r>
            <a:endParaRPr lang="en-US" sz="3400" dirty="0"/>
          </a:p>
        </p:txBody>
      </p:sp>
      <p:sp>
        <p:nvSpPr>
          <p:cNvPr id="10" name="Text 8"/>
          <p:cNvSpPr txBox="1"/>
          <p:nvPr/>
        </p:nvSpPr>
        <p:spPr>
          <a:xfrm>
            <a:off x="6583680" y="260604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See you (again)!</a:t>
            </a:r>
            <a:endParaRPr lang="en-US" sz="2400" dirty="0"/>
          </a:p>
        </p:txBody>
      </p:sp>
      <p:sp>
        <p:nvSpPr>
          <p:cNvPr id="11" name="Shape 9"/>
          <p:cNvSpPr/>
          <p:nvPr/>
        </p:nvSpPr>
        <p:spPr>
          <a:xfrm>
            <a:off x="640080" y="3566160"/>
            <a:ext cx="10908792" cy="822960"/>
          </a:xfrm>
          <a:prstGeom prst="roundRect">
            <a:avLst>
              <a:gd name="adj" fmla="val 8889"/>
            </a:avLst>
          </a:prstGeom>
          <a:solidFill>
            <a:srgbClr val="EEF1F8"/>
          </a:solidFill>
          <a:ln w="12700">
            <a:solidFill>
              <a:srgbClr val="EEF1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 txBox="1"/>
          <p:nvPr/>
        </p:nvSpPr>
        <p:spPr>
          <a:xfrm>
            <a:off x="914400" y="3566160"/>
            <a:ext cx="548640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Bis Mittwoch!</a:t>
            </a:r>
            <a:endParaRPr lang="en-US" sz="3400" dirty="0"/>
          </a:p>
        </p:txBody>
      </p:sp>
      <p:sp>
        <p:nvSpPr>
          <p:cNvPr id="13" name="Text 11"/>
          <p:cNvSpPr txBox="1"/>
          <p:nvPr/>
        </p:nvSpPr>
        <p:spPr>
          <a:xfrm>
            <a:off x="6583680" y="3566160"/>
            <a:ext cx="475488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00115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See you on Wednesday!</a:t>
            </a:r>
            <a:endParaRPr lang="en-US" sz="2400" dirty="0"/>
          </a:p>
        </p:txBody>
      </p:sp>
      <p:sp>
        <p:nvSpPr>
          <p:cNvPr id="14" name="Shape 12"/>
          <p:cNvSpPr/>
          <p:nvPr/>
        </p:nvSpPr>
        <p:spPr>
          <a:xfrm>
            <a:off x="640080" y="4663440"/>
            <a:ext cx="3474720" cy="731520"/>
          </a:xfrm>
          <a:prstGeom prst="roundRect">
            <a:avLst>
              <a:gd name="adj" fmla="val 10000"/>
            </a:avLst>
          </a:prstGeom>
          <a:solidFill>
            <a:srgbClr val="C8F3F8"/>
          </a:solidFill>
          <a:ln w="12700">
            <a:solidFill>
              <a:srgbClr val="C8F3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 txBox="1"/>
          <p:nvPr/>
        </p:nvSpPr>
        <p:spPr>
          <a:xfrm>
            <a:off x="640080" y="4663440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sehen = to see</a:t>
            </a:r>
            <a:endParaRPr lang="en-US" sz="2400" dirty="0"/>
          </a:p>
        </p:txBody>
      </p:sp>
      <p:sp>
        <p:nvSpPr>
          <p:cNvPr id="16" name="Shape 14"/>
          <p:cNvSpPr/>
          <p:nvPr/>
        </p:nvSpPr>
        <p:spPr>
          <a:xfrm>
            <a:off x="4352544" y="4663440"/>
            <a:ext cx="3474720" cy="731520"/>
          </a:xfrm>
          <a:prstGeom prst="roundRect">
            <a:avLst>
              <a:gd name="adj" fmla="val 10000"/>
            </a:avLst>
          </a:prstGeom>
          <a:solidFill>
            <a:srgbClr val="C8F3F8"/>
          </a:solidFill>
          <a:ln w="12700">
            <a:solidFill>
              <a:srgbClr val="C8F3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 txBox="1"/>
          <p:nvPr/>
        </p:nvSpPr>
        <p:spPr>
          <a:xfrm>
            <a:off x="4352544" y="4663440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wieder = again</a:t>
            </a:r>
            <a:endParaRPr lang="en-US" sz="2400" dirty="0"/>
          </a:p>
        </p:txBody>
      </p:sp>
      <p:sp>
        <p:nvSpPr>
          <p:cNvPr id="18" name="Shape 16"/>
          <p:cNvSpPr/>
          <p:nvPr/>
        </p:nvSpPr>
        <p:spPr>
          <a:xfrm>
            <a:off x="8065008" y="4663440"/>
            <a:ext cx="3474720" cy="731520"/>
          </a:xfrm>
          <a:prstGeom prst="roundRect">
            <a:avLst>
              <a:gd name="adj" fmla="val 10000"/>
            </a:avLst>
          </a:prstGeom>
          <a:solidFill>
            <a:srgbClr val="C8F3F8"/>
          </a:solidFill>
          <a:ln w="12700">
            <a:solidFill>
              <a:srgbClr val="C8F3F8"/>
            </a:solidFill>
            <a:prstDash val="solid"/>
          </a:ln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 txBox="1"/>
          <p:nvPr/>
        </p:nvSpPr>
        <p:spPr>
          <a:xfrm>
            <a:off x="8065008" y="4663440"/>
            <a:ext cx="347472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00" b="1" dirty="0">
                <a:solidFill>
                  <a:srgbClr val="2B4C9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bis = until</a:t>
            </a:r>
            <a:endParaRPr lang="en-US" sz="2400" dirty="0"/>
          </a:p>
        </p:txBody>
      </p:sp>
      <p:sp>
        <p:nvSpPr>
          <p:cNvPr id="900" name="Slide Number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/>
              <a:t>36</a:t>
            </a:fld>
            <a:endParaRPr lang="en-GB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7057719" cy="1656184"/>
          </a:xfrm>
        </p:spPr>
        <p:txBody>
          <a:bodyPr/>
          <a:lstStyle/>
          <a:p>
            <a:r>
              <a:rPr lang="en-GB" dirty="0" err="1"/>
              <a:t>Vielen</a:t>
            </a:r>
            <a:r>
              <a:rPr lang="en-GB" sz="4000" dirty="0"/>
              <a:t> </a:t>
            </a:r>
            <a:r>
              <a:rPr lang="en-GB" dirty="0"/>
              <a:t>Dank </a:t>
            </a:r>
            <a:r>
              <a:rPr lang="en-GB" sz="4000" dirty="0"/>
              <a:t>!</a:t>
            </a:r>
            <a:br>
              <a:rPr lang="en-GB" sz="1400" dirty="0"/>
            </a:br>
            <a:endParaRPr lang="nl-NL" sz="1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743BB7-F71C-65E1-B884-238B29C3F0C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0729" y="4692857"/>
            <a:ext cx="7431668" cy="1621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1625</Words>
  <Application>Microsoft Office PowerPoint</Application>
  <PresentationFormat>Custom</PresentationFormat>
  <Paragraphs>406</Paragraphs>
  <Slides>37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1" baseType="lpstr">
      <vt:lpstr>Arial</vt:lpstr>
      <vt:lpstr>Georgia</vt:lpstr>
      <vt:lpstr>Minion</vt:lpstr>
      <vt:lpstr>Corporate template-set Universiteit Leiden</vt:lpstr>
      <vt:lpstr>German Lessons: A1.1 </vt:lpstr>
      <vt:lpstr>Was lernen wir diese Woche?</vt:lpstr>
      <vt:lpstr>Erste Wörter</vt:lpstr>
      <vt:lpstr>Erste Wörter</vt:lpstr>
      <vt:lpstr>Wo wohnen Sie?</vt:lpstr>
      <vt:lpstr>Wo wohnen Sie?</vt:lpstr>
      <vt:lpstr>Wo wohnen Sie?</vt:lpstr>
      <vt:lpstr>Wo wohnen Sie?</vt:lpstr>
      <vt:lpstr>Ja/Nein-Fragen</vt:lpstr>
      <vt:lpstr>Das Alphabet</vt:lpstr>
      <vt:lpstr>Das Alphabet</vt:lpstr>
      <vt:lpstr>Das Alphabet</vt:lpstr>
      <vt:lpstr>Wie ist Ihr Name?</vt:lpstr>
      <vt:lpstr>Der Buchstabe ß</vt:lpstr>
      <vt:lpstr>Der Buchstabe ß</vt:lpstr>
      <vt:lpstr>Wie ist Ihr Name?</vt:lpstr>
      <vt:lpstr>Wie ist Ihr Name?</vt:lpstr>
      <vt:lpstr>Bitte buchstabieren Sie!</vt:lpstr>
      <vt:lpstr>buchstabieren</vt:lpstr>
      <vt:lpstr>buchstabieren</vt:lpstr>
      <vt:lpstr>Bitte buchstabieren Sie…!</vt:lpstr>
      <vt:lpstr>Satzzeichen</vt:lpstr>
      <vt:lpstr>Sich vorstellen</vt:lpstr>
      <vt:lpstr>Sich vorstellen</vt:lpstr>
      <vt:lpstr>Sich vorstellen</vt:lpstr>
      <vt:lpstr>Sich vorstellen</vt:lpstr>
      <vt:lpstr>Sich vorstellen</vt:lpstr>
      <vt:lpstr>Sich vorstellen</vt:lpstr>
      <vt:lpstr>Sich vorstellen: Peter</vt:lpstr>
      <vt:lpstr>Sich vorstellen: Peter</vt:lpstr>
      <vt:lpstr>Sich vorstellen: Peter</vt:lpstr>
      <vt:lpstr>Sich vorstellen: Sarah</vt:lpstr>
      <vt:lpstr>Neue Wörter</vt:lpstr>
      <vt:lpstr>Hausaufgabe 1</vt:lpstr>
      <vt:lpstr>Hausaufgabe 2</vt:lpstr>
      <vt:lpstr>Tschüss!</vt:lpstr>
      <vt:lpstr>Vielen Dank ! 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Dell</cp:lastModifiedBy>
  <cp:revision>5</cp:revision>
  <dcterms:created xsi:type="dcterms:W3CDTF">2026-09-27T13:52:11Z</dcterms:created>
  <dcterms:modified xsi:type="dcterms:W3CDTF">2026-09-28T13:06:23Z</dcterms:modified>
</cp:coreProperties>
</file>