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71" r:id="rId7"/>
    <p:sldId id="261" r:id="rId8"/>
    <p:sldId id="262" r:id="rId9"/>
    <p:sldId id="263" r:id="rId10"/>
    <p:sldId id="264" r:id="rId11"/>
    <p:sldId id="265" r:id="rId12"/>
    <p:sldId id="266" r:id="rId13"/>
    <p:sldId id="272" r:id="rId14"/>
    <p:sldId id="273" r:id="rId15"/>
    <p:sldId id="267" r:id="rId16"/>
    <p:sldId id="268" r:id="rId17"/>
    <p:sldId id="269"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55" d="100"/>
          <a:sy n="55" d="100"/>
        </p:scale>
        <p:origin x="-78" y="-3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AF43054-4C55-40F0-88B3-6EDBC1C4996C}" type="datetimeFigureOut">
              <a:rPr lang="en-US" smtClean="0"/>
              <a:pPr/>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00249D-2EC2-47B2-BD52-47A15D450A75}"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AF43054-4C55-40F0-88B3-6EDBC1C4996C}" type="datetimeFigureOut">
              <a:rPr lang="en-US" smtClean="0"/>
              <a:pPr/>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00249D-2EC2-47B2-BD52-47A15D450A7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AF43054-4C55-40F0-88B3-6EDBC1C4996C}" type="datetimeFigureOut">
              <a:rPr lang="en-US" smtClean="0"/>
              <a:pPr/>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00249D-2EC2-47B2-BD52-47A15D450A75}"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AF43054-4C55-40F0-88B3-6EDBC1C4996C}" type="datetimeFigureOut">
              <a:rPr lang="en-US" smtClean="0"/>
              <a:pPr/>
              <a:t>9/9/2025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00249D-2EC2-47B2-BD52-47A15D450A7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AF43054-4C55-40F0-88B3-6EDBC1C4996C}" type="datetimeFigureOut">
              <a:rPr lang="en-US" smtClean="0"/>
              <a:pPr/>
              <a:t>9/9/2025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300249D-2EC2-47B2-BD52-47A15D450A7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AF43054-4C55-40F0-88B3-6EDBC1C4996C}" type="datetimeFigureOut">
              <a:rPr lang="en-US" smtClean="0"/>
              <a:pPr/>
              <a:t>9/9/2025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300249D-2EC2-47B2-BD52-47A15D450A7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F43054-4C55-40F0-88B3-6EDBC1C4996C}" type="datetimeFigureOut">
              <a:rPr lang="en-US" smtClean="0"/>
              <a:pPr/>
              <a:t>9/9/2025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300249D-2EC2-47B2-BD52-47A15D450A7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AF43054-4C55-40F0-88B3-6EDBC1C4996C}" type="datetimeFigureOut">
              <a:rPr lang="en-US" smtClean="0"/>
              <a:pPr/>
              <a:t>9/9/2025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00249D-2EC2-47B2-BD52-47A15D450A7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AF43054-4C55-40F0-88B3-6EDBC1C4996C}" type="datetimeFigureOut">
              <a:rPr lang="en-US" smtClean="0"/>
              <a:pPr/>
              <a:t>9/9/2025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00249D-2EC2-47B2-BD52-47A15D450A7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AF43054-4C55-40F0-88B3-6EDBC1C4996C}" type="datetimeFigureOut">
              <a:rPr lang="en-US" smtClean="0"/>
              <a:pPr/>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00249D-2EC2-47B2-BD52-47A15D450A7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AF43054-4C55-40F0-88B3-6EDBC1C4996C}" type="datetimeFigureOut">
              <a:rPr lang="en-US" smtClean="0"/>
              <a:pPr/>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00249D-2EC2-47B2-BD52-47A15D450A7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F43054-4C55-40F0-88B3-6EDBC1C4996C}" type="datetimeFigureOut">
              <a:rPr lang="en-US" smtClean="0"/>
              <a:pPr/>
              <a:t>9/9/2025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00249D-2EC2-47B2-BD52-47A15D450A7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doi.org/10.1108/JSTP-05-2020-0109" TargetMode="External"/><Relationship Id="rId2" Type="http://schemas.openxmlformats.org/officeDocument/2006/relationships/hyperlink" Target="https://doi.org/10.1108/9781787566873-001" TargetMode="External"/><Relationship Id="rId1" Type="http://schemas.openxmlformats.org/officeDocument/2006/relationships/slideLayout" Target="../slideLayouts/slideLayout2.xml"/><Relationship Id="rId4" Type="http://schemas.openxmlformats.org/officeDocument/2006/relationships/hyperlink" Target="https://doi.org/10.1016/j.annals.2020.10288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b="1" dirty="0" smtClean="0"/>
              <a:t>FAQ Document for Customers Adapting to AI </a:t>
            </a:r>
            <a:r>
              <a:rPr lang="en-US" b="1" dirty="0" err="1" smtClean="0"/>
              <a:t>Chatbots</a:t>
            </a:r>
            <a:r>
              <a:rPr lang="en-US" b="1" dirty="0" smtClean="0"/>
              <a:t> in Tourism Services</a:t>
            </a:r>
            <a:endParaRPr lang="en-US" b="1" dirty="0"/>
          </a:p>
        </p:txBody>
      </p:sp>
      <p:sp>
        <p:nvSpPr>
          <p:cNvPr id="3" name="Subtitle 2"/>
          <p:cNvSpPr>
            <a:spLocks noGrp="1"/>
          </p:cNvSpPr>
          <p:nvPr>
            <p:ph type="subTitle" idx="1"/>
          </p:nvPr>
        </p:nvSpPr>
        <p:spPr/>
        <p:txBody>
          <a:bodyPr/>
          <a:lstStyle/>
          <a:p>
            <a:r>
              <a:rPr lang="nl-NL" dirty="0" smtClean="0"/>
              <a:t>Student Name: Champion</a:t>
            </a:r>
            <a:endParaRPr lang="en-US" dirty="0" smtClean="0"/>
          </a:p>
          <a:p>
            <a:r>
              <a:rPr lang="nl-NL" dirty="0" smtClean="0"/>
              <a:t>Submission Id: DE240077</a:t>
            </a:r>
            <a:r>
              <a:rPr lang="en-US" smtClean="0"/>
              <a:t/>
            </a:r>
            <a:br>
              <a:rPr lang="en-US" smtClean="0"/>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Table of Contents </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Introduction</a:t>
            </a:r>
            <a:endParaRPr lang="en-US" dirty="0"/>
          </a:p>
          <a:p>
            <a:r>
              <a:rPr lang="en-US" dirty="0" smtClean="0"/>
              <a:t>General Information</a:t>
            </a:r>
            <a:endParaRPr lang="en-US" dirty="0"/>
          </a:p>
          <a:p>
            <a:pPr marL="514350" indent="-514350">
              <a:buFont typeface="+mj-lt"/>
              <a:buAutoNum type="alphaLcParenR"/>
            </a:pPr>
            <a:r>
              <a:rPr lang="en-US" dirty="0"/>
              <a:t>Customer Testimonials and Use </a:t>
            </a:r>
            <a:r>
              <a:rPr lang="en-US" dirty="0" smtClean="0"/>
              <a:t>Cases</a:t>
            </a:r>
            <a:endParaRPr lang="en-US" dirty="0"/>
          </a:p>
          <a:p>
            <a:pPr marL="514350" indent="-514350">
              <a:buFont typeface="+mj-lt"/>
              <a:buAutoNum type="alphaLcParenR"/>
            </a:pPr>
            <a:r>
              <a:rPr lang="en-US" dirty="0"/>
              <a:t>Accessibility and Inclusivity </a:t>
            </a:r>
            <a:r>
              <a:rPr lang="en-US" dirty="0" smtClean="0"/>
              <a:t>Features</a:t>
            </a:r>
            <a:endParaRPr lang="en-US" dirty="0"/>
          </a:p>
          <a:p>
            <a:pPr marL="514350" indent="-514350">
              <a:buFont typeface="+mj-lt"/>
              <a:buAutoNum type="alphaLcParenR"/>
            </a:pPr>
            <a:r>
              <a:rPr lang="en-US" dirty="0"/>
              <a:t>Integration with Other </a:t>
            </a:r>
            <a:r>
              <a:rPr lang="en-US" dirty="0" smtClean="0"/>
              <a:t>Services</a:t>
            </a:r>
            <a:endParaRPr lang="en-US" dirty="0"/>
          </a:p>
          <a:p>
            <a:r>
              <a:rPr lang="en-US" dirty="0" smtClean="0"/>
              <a:t>Using </a:t>
            </a:r>
            <a:r>
              <a:rPr lang="en-US" dirty="0"/>
              <a:t>the AI </a:t>
            </a:r>
            <a:r>
              <a:rPr lang="en-US" dirty="0" err="1" smtClean="0"/>
              <a:t>Chatbot</a:t>
            </a:r>
            <a:endParaRPr lang="en-US" dirty="0"/>
          </a:p>
          <a:p>
            <a:r>
              <a:rPr lang="en-US" dirty="0" smtClean="0"/>
              <a:t>Common </a:t>
            </a:r>
            <a:r>
              <a:rPr lang="en-US" dirty="0"/>
              <a:t>Issues and </a:t>
            </a:r>
            <a:r>
              <a:rPr lang="en-US" dirty="0" smtClean="0"/>
              <a:t>Troubleshooting</a:t>
            </a:r>
            <a:endParaRPr lang="en-US" dirty="0"/>
          </a:p>
          <a:p>
            <a:r>
              <a:rPr lang="en-US" dirty="0" smtClean="0"/>
              <a:t>Data </a:t>
            </a:r>
            <a:r>
              <a:rPr lang="en-US" dirty="0"/>
              <a:t>Privacy and </a:t>
            </a:r>
            <a:r>
              <a:rPr lang="en-US" dirty="0" smtClean="0"/>
              <a:t>Security</a:t>
            </a:r>
            <a:endParaRPr lang="en-US" dirty="0"/>
          </a:p>
          <a:p>
            <a:r>
              <a:rPr lang="en-US" dirty="0" smtClean="0"/>
              <a:t>Conclusion</a:t>
            </a:r>
            <a:endParaRPr lang="en-US" dirty="0"/>
          </a:p>
          <a:p>
            <a:r>
              <a:rPr lang="en-US" dirty="0" smtClean="0"/>
              <a:t>References</a:t>
            </a:r>
            <a:endParaRPr lang="en-US" dirty="0"/>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Introduction</a:t>
            </a:r>
            <a:endParaRPr lang="en-US" dirty="0"/>
          </a:p>
        </p:txBody>
      </p:sp>
      <p:sp>
        <p:nvSpPr>
          <p:cNvPr id="3" name="Content Placeholder 2"/>
          <p:cNvSpPr>
            <a:spLocks noGrp="1"/>
          </p:cNvSpPr>
          <p:nvPr>
            <p:ph idx="1"/>
          </p:nvPr>
        </p:nvSpPr>
        <p:spPr/>
        <p:txBody>
          <a:bodyPr>
            <a:normAutofit fontScale="62500" lnSpcReduction="20000"/>
          </a:bodyPr>
          <a:lstStyle/>
          <a:p>
            <a:r>
              <a:rPr lang="en-US" dirty="0"/>
              <a:t>As part of our ongoing commitment to improve customer experience, we are introducing an AI-powered </a:t>
            </a:r>
            <a:r>
              <a:rPr lang="en-US" dirty="0" err="1"/>
              <a:t>chatbot</a:t>
            </a:r>
            <a:r>
              <a:rPr lang="en-US" dirty="0"/>
              <a:t> to assist our clients in navigating tourism services more efficiently. This innovation aims to enhance convenience, reduce wait times, and provide instant support 24/7. The adoption of </a:t>
            </a:r>
            <a:r>
              <a:rPr lang="en-US" dirty="0" err="1"/>
              <a:t>chatbots</a:t>
            </a:r>
            <a:r>
              <a:rPr lang="en-US" dirty="0"/>
              <a:t> in the tourism sector reflects broader digital transformation trends globally, especially as the travel industry recovers from pandemic-related disruptions and seeks more sustainable, efficient, and scalable service models (Gupta, 2023).</a:t>
            </a:r>
          </a:p>
          <a:p>
            <a:r>
              <a:rPr lang="en-US" dirty="0"/>
              <a:t>Despite the benefits, many customers may be unfamiliar with interacting with a </a:t>
            </a:r>
            <a:r>
              <a:rPr lang="en-US" dirty="0" err="1"/>
              <a:t>chatbot</a:t>
            </a:r>
            <a:r>
              <a:rPr lang="en-US" dirty="0"/>
              <a:t>. This document serves as a comprehensive FAQ guide to help you understand how to use the AI </a:t>
            </a:r>
            <a:r>
              <a:rPr lang="en-US" dirty="0" err="1"/>
              <a:t>chatbot</a:t>
            </a:r>
            <a:r>
              <a:rPr lang="en-US" dirty="0"/>
              <a:t> effectively. It outlines how the </a:t>
            </a:r>
            <a:r>
              <a:rPr lang="en-US" dirty="0" err="1"/>
              <a:t>chatbot</a:t>
            </a:r>
            <a:r>
              <a:rPr lang="en-US" dirty="0"/>
              <a:t> works, its core benefits, the types of assistance it can offer, common technical or usability issues, and how your data is protected. Real-world use cases and practical troubleshooting tips are also included to help you make the most of your experience.</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General Information </a:t>
            </a:r>
            <a:endParaRPr lang="en-US" dirty="0"/>
          </a:p>
        </p:txBody>
      </p:sp>
      <p:sp>
        <p:nvSpPr>
          <p:cNvPr id="3" name="Content Placeholder 2"/>
          <p:cNvSpPr>
            <a:spLocks noGrp="1"/>
          </p:cNvSpPr>
          <p:nvPr>
            <p:ph idx="1"/>
          </p:nvPr>
        </p:nvSpPr>
        <p:spPr/>
        <p:txBody>
          <a:bodyPr>
            <a:normAutofit fontScale="70000" lnSpcReduction="20000"/>
          </a:bodyPr>
          <a:lstStyle/>
          <a:p>
            <a:r>
              <a:rPr lang="en-US" b="1" dirty="0"/>
              <a:t>What is the AI </a:t>
            </a:r>
            <a:r>
              <a:rPr lang="en-US" b="1" dirty="0" err="1"/>
              <a:t>Chatbot</a:t>
            </a:r>
            <a:r>
              <a:rPr lang="en-US" b="1" dirty="0"/>
              <a:t>?</a:t>
            </a:r>
            <a:endParaRPr lang="en-US" dirty="0"/>
          </a:p>
          <a:p>
            <a:r>
              <a:rPr lang="en-US" dirty="0"/>
              <a:t>An AI </a:t>
            </a:r>
            <a:r>
              <a:rPr lang="en-US" dirty="0" err="1"/>
              <a:t>chatbot</a:t>
            </a:r>
            <a:r>
              <a:rPr lang="en-US" dirty="0"/>
              <a:t> is a software application designed to simulate human conversation through text or voice interactions. In the context of tourism services, our AI </a:t>
            </a:r>
            <a:r>
              <a:rPr lang="en-US" dirty="0" err="1"/>
              <a:t>chatbot</a:t>
            </a:r>
            <a:r>
              <a:rPr lang="en-US" dirty="0"/>
              <a:t> acts as a virtual assistant capable of handling a wide range of customer service tasks. These include making hotel or flight reservations, giving travel advice, answering frequently asked questions (FAQs), updating customers on booking statuses, and offering personalized recommendations.</a:t>
            </a:r>
          </a:p>
          <a:p>
            <a:r>
              <a:rPr lang="en-US" dirty="0"/>
              <a:t>Unlike static websites or traditional customer service, </a:t>
            </a:r>
            <a:r>
              <a:rPr lang="en-US" dirty="0" err="1"/>
              <a:t>chatbots</a:t>
            </a:r>
            <a:r>
              <a:rPr lang="en-US" dirty="0"/>
              <a:t> provide a dynamic and conversational interface. They rely on artificial intelligence technologies, including machine learning (ML) and natural language processing (NLP), to understand, interpret, and respond to user inputs in a way that mimics human conversation (Zhang, 2022).</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500726"/>
          </a:xfrm>
        </p:spPr>
        <p:txBody>
          <a:bodyPr>
            <a:normAutofit fontScale="55000" lnSpcReduction="20000"/>
          </a:bodyPr>
          <a:lstStyle/>
          <a:p>
            <a:pPr>
              <a:buNone/>
            </a:pPr>
            <a:r>
              <a:rPr lang="en-US" b="1" dirty="0"/>
              <a:t>How does the AI </a:t>
            </a:r>
            <a:r>
              <a:rPr lang="en-US" b="1" dirty="0" err="1"/>
              <a:t>Chatbot</a:t>
            </a:r>
            <a:r>
              <a:rPr lang="en-US" b="1" dirty="0"/>
              <a:t> work?</a:t>
            </a:r>
            <a:endParaRPr lang="en-US" dirty="0"/>
          </a:p>
          <a:p>
            <a:r>
              <a:rPr lang="en-US" dirty="0"/>
              <a:t>The </a:t>
            </a:r>
            <a:r>
              <a:rPr lang="en-US" dirty="0" err="1"/>
              <a:t>chatbot</a:t>
            </a:r>
            <a:r>
              <a:rPr lang="en-US" dirty="0"/>
              <a:t> processes the messages you type in a chat interface, using NLP to analyze sentence structure and semantics. NLP enables the </a:t>
            </a:r>
            <a:r>
              <a:rPr lang="en-US" dirty="0" err="1"/>
              <a:t>chatbot</a:t>
            </a:r>
            <a:r>
              <a:rPr lang="en-US" dirty="0"/>
              <a:t> to extract intent (what the user wants) and entities (specific items like dates, locations, or names) from the message.</a:t>
            </a:r>
          </a:p>
          <a:p>
            <a:r>
              <a:rPr lang="en-US" dirty="0"/>
              <a:t>For example, if you type, “I need a hotel in Paris for next weekend,” the </a:t>
            </a:r>
            <a:r>
              <a:rPr lang="en-US" dirty="0" err="1"/>
              <a:t>chatbot</a:t>
            </a:r>
            <a:r>
              <a:rPr lang="en-US" dirty="0"/>
              <a:t> will identify "hotel," "Paris," and "next weekend" as key data points. It will then query a connected booking engine and return relevant hotel options for the specified location and timeframe. If the </a:t>
            </a:r>
            <a:r>
              <a:rPr lang="en-US" dirty="0" err="1"/>
              <a:t>chatbot</a:t>
            </a:r>
            <a:r>
              <a:rPr lang="en-US" dirty="0"/>
              <a:t> cannot fulfill a request, it is programmed to escalate the interaction to a human agent, ensuring customer satisfaction is prioritized.</a:t>
            </a:r>
          </a:p>
          <a:p>
            <a:endParaRPr lang="en-US" b="1" dirty="0" smtClean="0"/>
          </a:p>
          <a:p>
            <a:pPr>
              <a:buNone/>
            </a:pPr>
            <a:r>
              <a:rPr lang="en-US" b="1" dirty="0" smtClean="0"/>
              <a:t>What </a:t>
            </a:r>
            <a:r>
              <a:rPr lang="en-US" b="1" dirty="0"/>
              <a:t>are the benefits of using the AI </a:t>
            </a:r>
            <a:r>
              <a:rPr lang="en-US" b="1" dirty="0" err="1"/>
              <a:t>Chatbot</a:t>
            </a:r>
            <a:r>
              <a:rPr lang="en-US" b="1" dirty="0"/>
              <a:t>?</a:t>
            </a:r>
            <a:endParaRPr lang="en-US" dirty="0"/>
          </a:p>
          <a:p>
            <a:pPr lvl="0"/>
            <a:r>
              <a:rPr lang="en-US" b="1" dirty="0"/>
              <a:t>24/7 Availability</a:t>
            </a:r>
            <a:r>
              <a:rPr lang="en-US" dirty="0"/>
              <a:t/>
            </a:r>
            <a:br>
              <a:rPr lang="en-US" dirty="0"/>
            </a:br>
            <a:r>
              <a:rPr lang="en-US" dirty="0" err="1"/>
              <a:t>Chatbots</a:t>
            </a:r>
            <a:r>
              <a:rPr lang="en-US" dirty="0"/>
              <a:t> operate round-the-clock, meaning users can get help at any hour. This is particularly beneficial for international travelers in different time zones.</a:t>
            </a:r>
          </a:p>
          <a:p>
            <a:pPr lvl="0"/>
            <a:r>
              <a:rPr lang="en-US" b="1" dirty="0"/>
              <a:t>Quick and Efficient Service</a:t>
            </a:r>
            <a:r>
              <a:rPr lang="en-US" dirty="0"/>
              <a:t/>
            </a:r>
            <a:br>
              <a:rPr lang="en-US" dirty="0"/>
            </a:br>
            <a:r>
              <a:rPr lang="en-US" dirty="0"/>
              <a:t>By automating common inquiries and transactions, </a:t>
            </a:r>
            <a:r>
              <a:rPr lang="en-US" dirty="0" err="1"/>
              <a:t>chatbots</a:t>
            </a:r>
            <a:r>
              <a:rPr lang="en-US" dirty="0"/>
              <a:t> reduce the workload on human staff and significantly cut down response times (Gupta, 2023). This ensures faster resolutions and an overall smoother customer experience</a:t>
            </a:r>
            <a:r>
              <a:rPr lang="en-US" dirty="0" smtClean="0"/>
              <a:t>.</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500726"/>
          </a:xfrm>
        </p:spPr>
        <p:txBody>
          <a:bodyPr>
            <a:noAutofit/>
          </a:bodyPr>
          <a:lstStyle/>
          <a:p>
            <a:pPr lvl="0"/>
            <a:r>
              <a:rPr lang="en-US" sz="2100" b="1" dirty="0"/>
              <a:t>Personalized Interactions</a:t>
            </a:r>
            <a:r>
              <a:rPr lang="en-US" sz="2100" dirty="0"/>
              <a:t/>
            </a:r>
            <a:br>
              <a:rPr lang="en-US" sz="2100" dirty="0"/>
            </a:br>
            <a:r>
              <a:rPr lang="en-US" sz="2100" dirty="0" err="1"/>
              <a:t>Chatbots</a:t>
            </a:r>
            <a:r>
              <a:rPr lang="en-US" sz="2100" dirty="0"/>
              <a:t> can retain context and use customer history to make personalized recommendations, such as suggesting travel destinations based on past visits or offering loyalty program perks.</a:t>
            </a:r>
          </a:p>
          <a:p>
            <a:pPr lvl="0"/>
            <a:r>
              <a:rPr lang="en-US" sz="2100" b="1" dirty="0"/>
              <a:t>Multilingual Support</a:t>
            </a:r>
            <a:r>
              <a:rPr lang="en-US" sz="2100" dirty="0"/>
              <a:t/>
            </a:r>
            <a:br>
              <a:rPr lang="en-US" sz="2100" dirty="0"/>
            </a:br>
            <a:r>
              <a:rPr lang="en-US" sz="2100" dirty="0"/>
              <a:t>Many AI </a:t>
            </a:r>
            <a:r>
              <a:rPr lang="en-US" sz="2100" dirty="0" err="1"/>
              <a:t>chatbots</a:t>
            </a:r>
            <a:r>
              <a:rPr lang="en-US" sz="2100" dirty="0"/>
              <a:t> are equipped with multilingual capabilities, making them accessible to a global customer base. This can be especially useful in international tourism where language barriers are common.</a:t>
            </a:r>
          </a:p>
          <a:p>
            <a:pPr lvl="0"/>
            <a:r>
              <a:rPr lang="en-US" sz="2100" b="1" dirty="0"/>
              <a:t>Cost-Effective</a:t>
            </a:r>
            <a:r>
              <a:rPr lang="en-US" sz="2100" dirty="0"/>
              <a:t/>
            </a:r>
            <a:br>
              <a:rPr lang="en-US" sz="2100" dirty="0"/>
            </a:br>
            <a:r>
              <a:rPr lang="en-US" sz="2100" dirty="0"/>
              <a:t>Businesses benefit from reduced staffing needs and operational costs, while customers benefit from uninterrupted, high-quality service.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Customer Testimonials and Use Cases</a:t>
            </a:r>
          </a:p>
        </p:txBody>
      </p:sp>
      <p:sp>
        <p:nvSpPr>
          <p:cNvPr id="3" name="Content Placeholder 2"/>
          <p:cNvSpPr>
            <a:spLocks noGrp="1"/>
          </p:cNvSpPr>
          <p:nvPr>
            <p:ph idx="1"/>
          </p:nvPr>
        </p:nvSpPr>
        <p:spPr/>
        <p:txBody>
          <a:bodyPr>
            <a:normAutofit fontScale="70000" lnSpcReduction="20000"/>
          </a:bodyPr>
          <a:lstStyle/>
          <a:p>
            <a:r>
              <a:rPr lang="en-US" dirty="0"/>
              <a:t>Hearing directly from users helps understand the </a:t>
            </a:r>
            <a:r>
              <a:rPr lang="en-US" dirty="0" err="1"/>
              <a:t>chatbot's</a:t>
            </a:r>
            <a:r>
              <a:rPr lang="en-US" dirty="0"/>
              <a:t> real-world value. Here are a few testimonials</a:t>
            </a:r>
            <a:r>
              <a:rPr lang="en-US" dirty="0" smtClean="0"/>
              <a:t>:</a:t>
            </a:r>
          </a:p>
          <a:p>
            <a:endParaRPr lang="en-US" dirty="0"/>
          </a:p>
          <a:p>
            <a:pPr lvl="0"/>
            <a:r>
              <a:rPr lang="en-US" b="1" dirty="0"/>
              <a:t>Maria, Spain:</a:t>
            </a:r>
            <a:r>
              <a:rPr lang="en-US" dirty="0"/>
              <a:t> “The </a:t>
            </a:r>
            <a:r>
              <a:rPr lang="en-US" dirty="0" err="1"/>
              <a:t>chatbot</a:t>
            </a:r>
            <a:r>
              <a:rPr lang="en-US" dirty="0"/>
              <a:t> helped me book a last-minute hotel in Rome in under five minutes. No hold times, no hassle!”</a:t>
            </a:r>
          </a:p>
          <a:p>
            <a:pPr lvl="0"/>
            <a:r>
              <a:rPr lang="en-US" b="1" dirty="0"/>
              <a:t>Ali, UAE:</a:t>
            </a:r>
            <a:r>
              <a:rPr lang="en-US" dirty="0"/>
              <a:t> “I used the AI </a:t>
            </a:r>
            <a:r>
              <a:rPr lang="en-US" dirty="0" err="1"/>
              <a:t>chatbot</a:t>
            </a:r>
            <a:r>
              <a:rPr lang="en-US" dirty="0"/>
              <a:t> to find </a:t>
            </a:r>
            <a:r>
              <a:rPr lang="en-US" dirty="0" err="1"/>
              <a:t>halal</a:t>
            </a:r>
            <a:r>
              <a:rPr lang="en-US" dirty="0"/>
              <a:t>-friendly restaurants in Paris—it even suggested places within walking distance.”</a:t>
            </a:r>
          </a:p>
          <a:p>
            <a:pPr lvl="0"/>
            <a:r>
              <a:rPr lang="en-US" b="1" dirty="0"/>
              <a:t>Anna, Germany:</a:t>
            </a:r>
            <a:r>
              <a:rPr lang="en-US" dirty="0"/>
              <a:t> “I had a complex itinerary across 3 countries. The </a:t>
            </a:r>
            <a:r>
              <a:rPr lang="en-US" dirty="0" err="1"/>
              <a:t>chatbot</a:t>
            </a:r>
            <a:r>
              <a:rPr lang="en-US" dirty="0"/>
              <a:t> handled it well and alerted me of a flight change in time.”</a:t>
            </a:r>
          </a:p>
          <a:p>
            <a:endParaRPr lang="en-US" dirty="0" smtClean="0"/>
          </a:p>
          <a:p>
            <a:r>
              <a:rPr lang="en-US" dirty="0" smtClean="0"/>
              <a:t>These </a:t>
            </a:r>
            <a:r>
              <a:rPr lang="en-US" dirty="0"/>
              <a:t>stories highlight how AI </a:t>
            </a:r>
            <a:r>
              <a:rPr lang="en-US" dirty="0" err="1"/>
              <a:t>chatbots</a:t>
            </a:r>
            <a:r>
              <a:rPr lang="en-US" dirty="0"/>
              <a:t> can go beyond generic service to provide tailored, meaningful assistance to diverse users.</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Accessibility and Inclusivity Features</a:t>
            </a:r>
          </a:p>
        </p:txBody>
      </p:sp>
      <p:sp>
        <p:nvSpPr>
          <p:cNvPr id="3" name="Content Placeholder 2"/>
          <p:cNvSpPr>
            <a:spLocks noGrp="1"/>
          </p:cNvSpPr>
          <p:nvPr>
            <p:ph idx="1"/>
          </p:nvPr>
        </p:nvSpPr>
        <p:spPr/>
        <p:txBody>
          <a:bodyPr>
            <a:normAutofit fontScale="70000" lnSpcReduction="20000"/>
          </a:bodyPr>
          <a:lstStyle/>
          <a:p>
            <a:r>
              <a:rPr lang="en-US" dirty="0"/>
              <a:t>Our </a:t>
            </a:r>
            <a:r>
              <a:rPr lang="en-US" dirty="0" err="1"/>
              <a:t>chatbot</a:t>
            </a:r>
            <a:r>
              <a:rPr lang="en-US" dirty="0"/>
              <a:t> is designed to be accessible to all users, including those with disabilities or special needs:</a:t>
            </a:r>
          </a:p>
          <a:p>
            <a:pPr lvl="0"/>
            <a:r>
              <a:rPr lang="en-US" b="1" dirty="0"/>
              <a:t>Voice-to-Text Input</a:t>
            </a:r>
            <a:r>
              <a:rPr lang="en-US" dirty="0"/>
              <a:t>: Users with motor impairments can use speech to interact with the </a:t>
            </a:r>
            <a:r>
              <a:rPr lang="en-US" dirty="0" err="1"/>
              <a:t>chatbot</a:t>
            </a:r>
            <a:r>
              <a:rPr lang="en-US" dirty="0"/>
              <a:t>.</a:t>
            </a:r>
          </a:p>
          <a:p>
            <a:pPr lvl="0"/>
            <a:r>
              <a:rPr lang="en-US" b="1" dirty="0"/>
              <a:t>Screen Reader Compatibility</a:t>
            </a:r>
            <a:r>
              <a:rPr lang="en-US" dirty="0"/>
              <a:t>: Visually impaired users can rely on screen readers and keyboard navigation.</a:t>
            </a:r>
          </a:p>
          <a:p>
            <a:pPr lvl="0"/>
            <a:r>
              <a:rPr lang="en-US" b="1" dirty="0"/>
              <a:t>Language Simplicity Mode</a:t>
            </a:r>
            <a:r>
              <a:rPr lang="en-US" dirty="0"/>
              <a:t>: Offers simpler language options for users with cognitive challenges or non-native speakers.</a:t>
            </a:r>
          </a:p>
          <a:p>
            <a:pPr lvl="0"/>
            <a:r>
              <a:rPr lang="en-US" b="1" dirty="0"/>
              <a:t>Color Contrast &amp; Font Size Options</a:t>
            </a:r>
            <a:r>
              <a:rPr lang="en-US" dirty="0"/>
              <a:t>: Ensures readability for those with visual impairments</a:t>
            </a:r>
            <a:r>
              <a:rPr lang="en-US" dirty="0" smtClean="0"/>
              <a:t>.</a:t>
            </a:r>
          </a:p>
          <a:p>
            <a:pPr lvl="0"/>
            <a:endParaRPr lang="en-US" dirty="0"/>
          </a:p>
          <a:p>
            <a:r>
              <a:rPr lang="en-US" dirty="0"/>
              <a:t>These features align with global web accessibility standards (WCAG 2.1) to ensure no traveler is left behind in a digital-first service model.</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Integration with Other </a:t>
            </a:r>
            <a:r>
              <a:rPr lang="en-US" dirty="0" smtClean="0"/>
              <a:t>Services</a:t>
            </a:r>
            <a:endParaRPr lang="en-US" dirty="0"/>
          </a:p>
        </p:txBody>
      </p:sp>
      <p:sp>
        <p:nvSpPr>
          <p:cNvPr id="3" name="Content Placeholder 2"/>
          <p:cNvSpPr>
            <a:spLocks noGrp="1"/>
          </p:cNvSpPr>
          <p:nvPr>
            <p:ph idx="1"/>
          </p:nvPr>
        </p:nvSpPr>
        <p:spPr/>
        <p:txBody>
          <a:bodyPr>
            <a:normAutofit fontScale="70000" lnSpcReduction="20000"/>
          </a:bodyPr>
          <a:lstStyle/>
          <a:p>
            <a:r>
              <a:rPr lang="en-US" dirty="0"/>
              <a:t>The AI </a:t>
            </a:r>
            <a:r>
              <a:rPr lang="en-US" dirty="0" err="1"/>
              <a:t>chatbot</a:t>
            </a:r>
            <a:r>
              <a:rPr lang="en-US" dirty="0"/>
              <a:t> doesn’t work in isolation. It’s fully integrated with several services to streamline your experience:</a:t>
            </a:r>
          </a:p>
          <a:p>
            <a:pPr lvl="0"/>
            <a:r>
              <a:rPr lang="en-US" b="1" dirty="0"/>
              <a:t>Payment Gateways</a:t>
            </a:r>
            <a:r>
              <a:rPr lang="en-US" dirty="0"/>
              <a:t>: Book and pay instantly using PayPal, credit cards, or digital wallets.</a:t>
            </a:r>
          </a:p>
          <a:p>
            <a:pPr lvl="0"/>
            <a:r>
              <a:rPr lang="en-US" b="1" dirty="0"/>
              <a:t>Maps and Weather APIs</a:t>
            </a:r>
            <a:r>
              <a:rPr lang="en-US" dirty="0"/>
              <a:t>: Get real-time weather forecasts and directions within the chat.</a:t>
            </a:r>
          </a:p>
          <a:p>
            <a:pPr lvl="0"/>
            <a:r>
              <a:rPr lang="en-US" b="1" dirty="0"/>
              <a:t>Translation Tools</a:t>
            </a:r>
            <a:r>
              <a:rPr lang="en-US" dirty="0"/>
              <a:t>: Built-in translation allows real-time conversion of your query and responses into over 20 languages.</a:t>
            </a:r>
          </a:p>
          <a:p>
            <a:pPr lvl="0"/>
            <a:r>
              <a:rPr lang="en-US" b="1" dirty="0"/>
              <a:t>Calendar Sync</a:t>
            </a:r>
            <a:r>
              <a:rPr lang="en-US" dirty="0"/>
              <a:t>: Add confirmed reservations directly to your Google or Apple calendar</a:t>
            </a:r>
            <a:r>
              <a:rPr lang="en-US" dirty="0" smtClean="0"/>
              <a:t>.</a:t>
            </a:r>
          </a:p>
          <a:p>
            <a:pPr lvl="0"/>
            <a:endParaRPr lang="en-US" dirty="0"/>
          </a:p>
          <a:p>
            <a:r>
              <a:rPr lang="en-US" dirty="0"/>
              <a:t>This ecosystem allows for a one-stop-shop experience, removing the need to toggle between multiple apps or platforms.</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Using the AI </a:t>
            </a:r>
            <a:r>
              <a:rPr lang="en-US" b="1" dirty="0" err="1" smtClean="0"/>
              <a:t>Chatbot</a:t>
            </a:r>
            <a:endParaRPr lang="en-US" dirty="0"/>
          </a:p>
        </p:txBody>
      </p:sp>
      <p:sp>
        <p:nvSpPr>
          <p:cNvPr id="3" name="Content Placeholder 2"/>
          <p:cNvSpPr>
            <a:spLocks noGrp="1"/>
          </p:cNvSpPr>
          <p:nvPr>
            <p:ph idx="1"/>
          </p:nvPr>
        </p:nvSpPr>
        <p:spPr/>
        <p:txBody>
          <a:bodyPr>
            <a:normAutofit fontScale="70000" lnSpcReduction="20000"/>
          </a:bodyPr>
          <a:lstStyle/>
          <a:p>
            <a:r>
              <a:rPr lang="en-US" b="1" dirty="0"/>
              <a:t>How do I interact with the </a:t>
            </a:r>
            <a:r>
              <a:rPr lang="en-US" b="1" dirty="0" err="1"/>
              <a:t>chatbot</a:t>
            </a:r>
            <a:r>
              <a:rPr lang="en-US" b="1" dirty="0" smtClean="0"/>
              <a:t>?</a:t>
            </a:r>
          </a:p>
          <a:p>
            <a:endParaRPr lang="en-US" dirty="0"/>
          </a:p>
          <a:p>
            <a:r>
              <a:rPr lang="en-US" dirty="0"/>
              <a:t>Using the </a:t>
            </a:r>
            <a:r>
              <a:rPr lang="en-US" dirty="0" err="1"/>
              <a:t>chatbot</a:t>
            </a:r>
            <a:r>
              <a:rPr lang="en-US" dirty="0"/>
              <a:t> is simple and intuitive. Here's a step-by-step guide:</a:t>
            </a:r>
          </a:p>
          <a:p>
            <a:pPr lvl="0"/>
            <a:r>
              <a:rPr lang="en-US" b="1" dirty="0"/>
              <a:t>Access the </a:t>
            </a:r>
            <a:r>
              <a:rPr lang="en-US" b="1" dirty="0" err="1"/>
              <a:t>Chatbot</a:t>
            </a:r>
            <a:r>
              <a:rPr lang="en-US" dirty="0"/>
              <a:t>: Navigate to our website or mobile app and click on the chat icon located at the bottom right of your screen.</a:t>
            </a:r>
          </a:p>
          <a:p>
            <a:pPr lvl="0"/>
            <a:r>
              <a:rPr lang="en-US" b="1" dirty="0"/>
              <a:t>Start the Conversation</a:t>
            </a:r>
            <a:r>
              <a:rPr lang="en-US" dirty="0"/>
              <a:t>: The </a:t>
            </a:r>
            <a:r>
              <a:rPr lang="en-US" dirty="0" err="1"/>
              <a:t>chatbot</a:t>
            </a:r>
            <a:r>
              <a:rPr lang="en-US" dirty="0"/>
              <a:t> will greet you with a welcome message and offer some quick action buttons like "Make a booking," "Check reservation," or "Ask a question."</a:t>
            </a:r>
          </a:p>
          <a:p>
            <a:pPr lvl="0"/>
            <a:r>
              <a:rPr lang="en-US" b="1" dirty="0"/>
              <a:t>Type Your Query</a:t>
            </a:r>
            <a:r>
              <a:rPr lang="en-US" dirty="0"/>
              <a:t>: You can type in your question, such as “What’s the weather like in Rome?” or “Book me a flight to Tokyo next Friday.”</a:t>
            </a:r>
          </a:p>
          <a:p>
            <a:pPr lvl="0"/>
            <a:r>
              <a:rPr lang="en-US" b="1" dirty="0"/>
              <a:t>Get a Response</a:t>
            </a:r>
            <a:r>
              <a:rPr lang="en-US" dirty="0"/>
              <a:t>: The </a:t>
            </a:r>
            <a:r>
              <a:rPr lang="en-US" dirty="0" err="1"/>
              <a:t>chatbot</a:t>
            </a:r>
            <a:r>
              <a:rPr lang="en-US" dirty="0"/>
              <a:t> will process your message and return a relevant answer or guide you through a process (e.g., booking or cancellation).</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fontScale="62500" lnSpcReduction="20000"/>
          </a:bodyPr>
          <a:lstStyle/>
          <a:p>
            <a:r>
              <a:rPr lang="en-US" b="1" dirty="0"/>
              <a:t>What types of requests can I make?</a:t>
            </a:r>
            <a:endParaRPr lang="en-US" dirty="0"/>
          </a:p>
          <a:p>
            <a:r>
              <a:rPr lang="en-US" dirty="0"/>
              <a:t>Our </a:t>
            </a:r>
            <a:r>
              <a:rPr lang="en-US" dirty="0" err="1"/>
              <a:t>chatbot</a:t>
            </a:r>
            <a:r>
              <a:rPr lang="en-US" dirty="0"/>
              <a:t> is capable of handling a wide variety of queries, including:</a:t>
            </a:r>
          </a:p>
          <a:p>
            <a:pPr lvl="0"/>
            <a:r>
              <a:rPr lang="en-US" b="1" dirty="0"/>
              <a:t>Reservations</a:t>
            </a:r>
            <a:r>
              <a:rPr lang="en-US" dirty="0"/>
              <a:t>: Book hotels, flights, car rentals, and guided tours.</a:t>
            </a:r>
          </a:p>
          <a:p>
            <a:pPr lvl="0"/>
            <a:r>
              <a:rPr lang="en-US" b="1" dirty="0"/>
              <a:t>Itinerary Updates</a:t>
            </a:r>
            <a:r>
              <a:rPr lang="en-US" dirty="0"/>
              <a:t>: Modify or cancel existing bookings.</a:t>
            </a:r>
          </a:p>
          <a:p>
            <a:pPr lvl="0"/>
            <a:r>
              <a:rPr lang="en-US" b="1" dirty="0"/>
              <a:t>Information Requests</a:t>
            </a:r>
            <a:r>
              <a:rPr lang="en-US" dirty="0"/>
              <a:t>: Ask about local attractions, visa requirements, cultural tips, and more.</a:t>
            </a:r>
          </a:p>
          <a:p>
            <a:pPr lvl="0"/>
            <a:r>
              <a:rPr lang="en-US" b="1" dirty="0"/>
              <a:t>Dining Recommendations</a:t>
            </a:r>
            <a:r>
              <a:rPr lang="en-US" dirty="0"/>
              <a:t>: Get suggestions based on dietary preferences and proximity.</a:t>
            </a:r>
          </a:p>
          <a:p>
            <a:pPr lvl="0"/>
            <a:r>
              <a:rPr lang="en-US" b="1" dirty="0"/>
              <a:t>Loyalty Programs</a:t>
            </a:r>
            <a:r>
              <a:rPr lang="en-US" dirty="0"/>
              <a:t>: Check your points, redeem rewards, or join the program.</a:t>
            </a:r>
          </a:p>
          <a:p>
            <a:pPr lvl="0"/>
            <a:r>
              <a:rPr lang="en-US" b="1" dirty="0"/>
              <a:t>Emergency Assistance</a:t>
            </a:r>
            <a:r>
              <a:rPr lang="en-US" dirty="0"/>
              <a:t>: In case of lost luggage, medical help, or travel delays</a:t>
            </a:r>
            <a:r>
              <a:rPr lang="en-US" dirty="0" smtClean="0"/>
              <a:t>.</a:t>
            </a:r>
          </a:p>
          <a:p>
            <a:pPr lvl="0"/>
            <a:endParaRPr lang="en-US" dirty="0"/>
          </a:p>
          <a:p>
            <a:r>
              <a:rPr lang="en-US" b="1" dirty="0"/>
              <a:t>Can I speak to a human representative instead?</a:t>
            </a:r>
            <a:endParaRPr lang="en-US" dirty="0"/>
          </a:p>
          <a:p>
            <a:r>
              <a:rPr lang="en-US" dirty="0"/>
              <a:t>Absolutely. While our AI </a:t>
            </a:r>
            <a:r>
              <a:rPr lang="en-US" dirty="0" err="1"/>
              <a:t>chatbot</a:t>
            </a:r>
            <a:r>
              <a:rPr lang="en-US" dirty="0"/>
              <a:t> is designed to handle most tasks efficiently, we understand that some issues require human intervention. You can type “Talk to an agent,” “Speak to a person,” or “Human help,” and the </a:t>
            </a:r>
            <a:r>
              <a:rPr lang="en-US" dirty="0" err="1"/>
              <a:t>chatbot</a:t>
            </a:r>
            <a:r>
              <a:rPr lang="en-US" dirty="0"/>
              <a:t> will transfer your session to a live representative. The system also automatically escalates queries it cannot resolve.</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Common Issues and Troubleshooting</a:t>
            </a:r>
            <a:endParaRPr lang="en-US" dirty="0"/>
          </a:p>
        </p:txBody>
      </p:sp>
      <p:sp>
        <p:nvSpPr>
          <p:cNvPr id="3" name="Content Placeholder 2"/>
          <p:cNvSpPr>
            <a:spLocks noGrp="1"/>
          </p:cNvSpPr>
          <p:nvPr>
            <p:ph idx="1"/>
          </p:nvPr>
        </p:nvSpPr>
        <p:spPr/>
        <p:txBody>
          <a:bodyPr>
            <a:normAutofit fontScale="70000" lnSpcReduction="20000"/>
          </a:bodyPr>
          <a:lstStyle/>
          <a:p>
            <a:r>
              <a:rPr lang="en-US" b="1" dirty="0"/>
              <a:t>What should I do if the </a:t>
            </a:r>
            <a:r>
              <a:rPr lang="en-US" b="1" dirty="0" err="1"/>
              <a:t>chatbot</a:t>
            </a:r>
            <a:r>
              <a:rPr lang="en-US" b="1" dirty="0"/>
              <a:t> doesn’t understand my question?</a:t>
            </a:r>
            <a:endParaRPr lang="en-US" dirty="0"/>
          </a:p>
          <a:p>
            <a:r>
              <a:rPr lang="en-US" dirty="0"/>
              <a:t>If the </a:t>
            </a:r>
            <a:r>
              <a:rPr lang="en-US" dirty="0" err="1"/>
              <a:t>chatbot</a:t>
            </a:r>
            <a:r>
              <a:rPr lang="en-US" dirty="0"/>
              <a:t> responds with “I didn’t understand that,” it may be due to ambiguous wording or a complex query. Here’s what you can do:</a:t>
            </a:r>
          </a:p>
          <a:p>
            <a:pPr lvl="0"/>
            <a:r>
              <a:rPr lang="en-US" b="1" dirty="0"/>
              <a:t>Rephrase</a:t>
            </a:r>
            <a:r>
              <a:rPr lang="en-US" dirty="0"/>
              <a:t>: Use simpler or more direct language.</a:t>
            </a:r>
          </a:p>
          <a:p>
            <a:pPr lvl="0"/>
            <a:r>
              <a:rPr lang="en-US" b="1" dirty="0"/>
              <a:t>Be Specific</a:t>
            </a:r>
            <a:r>
              <a:rPr lang="en-US" dirty="0"/>
              <a:t>: Instead of “I want to go there,” say “Book a hotel in Berlin.”</a:t>
            </a:r>
          </a:p>
          <a:p>
            <a:pPr lvl="0"/>
            <a:r>
              <a:rPr lang="en-US" b="1" dirty="0"/>
              <a:t>Use Common Phrases</a:t>
            </a:r>
            <a:r>
              <a:rPr lang="en-US" dirty="0"/>
              <a:t>: The </a:t>
            </a:r>
            <a:r>
              <a:rPr lang="en-US" dirty="0" err="1"/>
              <a:t>chatbot</a:t>
            </a:r>
            <a:r>
              <a:rPr lang="en-US" dirty="0"/>
              <a:t> is trained on standard sentence patterns</a:t>
            </a:r>
            <a:r>
              <a:rPr lang="en-US" dirty="0" smtClean="0"/>
              <a:t>.</a:t>
            </a:r>
          </a:p>
          <a:p>
            <a:pPr lvl="0"/>
            <a:endParaRPr lang="en-US" dirty="0"/>
          </a:p>
          <a:p>
            <a:r>
              <a:rPr lang="en-US" b="1" dirty="0"/>
              <a:t>Example:</a:t>
            </a:r>
            <a:r>
              <a:rPr lang="en-US" dirty="0"/>
              <a:t/>
            </a:r>
            <a:br>
              <a:rPr lang="en-US" dirty="0"/>
            </a:br>
            <a:r>
              <a:rPr lang="en-US" dirty="0"/>
              <a:t>A user in Japan tried to ask, “Is it okay if I bring my dog to the accommodation?” but got an unclear response. After rephrasing it to “Are pets allowed in the hotel?”, the </a:t>
            </a:r>
            <a:r>
              <a:rPr lang="en-US" dirty="0" err="1"/>
              <a:t>chatbot</a:t>
            </a:r>
            <a:r>
              <a:rPr lang="en-US" dirty="0"/>
              <a:t> provided accurate information.</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Autofit/>
          </a:bodyPr>
          <a:lstStyle/>
          <a:p>
            <a:r>
              <a:rPr lang="en-US" sz="2200" b="1" dirty="0"/>
              <a:t>What should I do if I can’t get the information I need?</a:t>
            </a:r>
            <a:endParaRPr lang="en-US" sz="2200" dirty="0"/>
          </a:p>
          <a:p>
            <a:r>
              <a:rPr lang="en-US" sz="2200" dirty="0"/>
              <a:t>If your question falls outside the </a:t>
            </a:r>
            <a:r>
              <a:rPr lang="en-US" sz="2200" dirty="0" err="1"/>
              <a:t>chatbot’s</a:t>
            </a:r>
            <a:r>
              <a:rPr lang="en-US" sz="2200" dirty="0"/>
              <a:t> training data, it might not be able to respond accurately. You can:</a:t>
            </a:r>
          </a:p>
          <a:p>
            <a:pPr lvl="0"/>
            <a:r>
              <a:rPr lang="en-US" sz="2200" dirty="0"/>
              <a:t>Ask to speak with a human agent</a:t>
            </a:r>
          </a:p>
          <a:p>
            <a:pPr lvl="0"/>
            <a:r>
              <a:rPr lang="en-US" sz="2200" dirty="0"/>
              <a:t>Check the FAQ section on our website</a:t>
            </a:r>
          </a:p>
          <a:p>
            <a:pPr lvl="0"/>
            <a:r>
              <a:rPr lang="en-US" sz="2200" dirty="0"/>
              <a:t>Use our mobile app’s help section for quick </a:t>
            </a:r>
            <a:r>
              <a:rPr lang="en-US" sz="2200" dirty="0" smtClean="0"/>
              <a:t>tutorials</a:t>
            </a:r>
          </a:p>
          <a:p>
            <a:pPr lvl="0"/>
            <a:endParaRPr lang="en-US" sz="2200" dirty="0"/>
          </a:p>
          <a:p>
            <a:r>
              <a:rPr lang="en-US" sz="2200" b="1" dirty="0"/>
              <a:t>Real-World Examples of Challenges:</a:t>
            </a:r>
            <a:endParaRPr lang="en-US" sz="2200" dirty="0"/>
          </a:p>
          <a:p>
            <a:pPr lvl="0"/>
            <a:r>
              <a:rPr lang="en-US" sz="2200" b="1" dirty="0"/>
              <a:t>Language and Cultural Barriers</a:t>
            </a:r>
            <a:r>
              <a:rPr lang="en-US" sz="2200" dirty="0"/>
              <a:t>: In 2023, a tourism agency in Spain reported that non-native English speakers were having trouble using slang or idioms with the </a:t>
            </a:r>
            <a:r>
              <a:rPr lang="en-US" sz="2200" dirty="0" err="1"/>
              <a:t>chatbot</a:t>
            </a:r>
            <a:r>
              <a:rPr lang="en-US" sz="2200" dirty="0"/>
              <a:t>, which led to misunderstandings. Developers addressed this by updating the NLP engine with more inclusive training data (Zhang, 2022).</a:t>
            </a:r>
          </a:p>
          <a:p>
            <a:pPr lvl="0"/>
            <a:endParaRPr lang="en-US" sz="2200" dirty="0" smtClean="0"/>
          </a:p>
          <a:p>
            <a:pPr lvl="0"/>
            <a:endParaRPr lang="en-US" sz="2200" dirty="0"/>
          </a:p>
          <a:p>
            <a:endParaRPr lang="en-US" sz="22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fontScale="70000" lnSpcReduction="20000"/>
          </a:bodyPr>
          <a:lstStyle/>
          <a:p>
            <a:pPr lvl="0"/>
            <a:r>
              <a:rPr lang="en-US" b="1" dirty="0"/>
              <a:t>Technical Glitches</a:t>
            </a:r>
            <a:r>
              <a:rPr lang="en-US" dirty="0"/>
              <a:t>: During a major festival in Bali, increased traffic caused latency in </a:t>
            </a:r>
            <a:r>
              <a:rPr lang="en-US" dirty="0" err="1"/>
              <a:t>chatbot</a:t>
            </a:r>
            <a:r>
              <a:rPr lang="en-US" dirty="0"/>
              <a:t> responses, frustrating customers. The company resolved this by scaling up their cloud infrastructure during peak times (Gupta, 2023).</a:t>
            </a:r>
          </a:p>
          <a:p>
            <a:pPr lvl="0"/>
            <a:r>
              <a:rPr lang="en-US" b="1" dirty="0"/>
              <a:t>Over-Reliance on Automation</a:t>
            </a:r>
            <a:r>
              <a:rPr lang="en-US" dirty="0"/>
              <a:t>: In 2022, a user reported a missed flight due to incorrect rebooking advice from a </a:t>
            </a:r>
            <a:r>
              <a:rPr lang="en-US" dirty="0" err="1"/>
              <a:t>chatbot</a:t>
            </a:r>
            <a:r>
              <a:rPr lang="en-US" dirty="0"/>
              <a:t> during a flight delay. The incident highlighted the importance of timely human intervention in critical issues.</a:t>
            </a:r>
          </a:p>
          <a:p>
            <a:pPr lvl="0"/>
            <a:r>
              <a:rPr lang="en-US" b="1" dirty="0"/>
              <a:t>Impersonal Interaction</a:t>
            </a:r>
            <a:r>
              <a:rPr lang="en-US" dirty="0"/>
              <a:t>: Some users still prefer human warmth over automated efficiency. To address this, companies now design </a:t>
            </a:r>
            <a:r>
              <a:rPr lang="en-US" dirty="0" err="1"/>
              <a:t>chatbots</a:t>
            </a:r>
            <a:r>
              <a:rPr lang="en-US" dirty="0"/>
              <a:t> with more human-like responses and empathetic tones (Mori, 2023</a:t>
            </a:r>
            <a:r>
              <a:rPr lang="en-US" dirty="0" smtClean="0"/>
              <a:t>).</a:t>
            </a:r>
          </a:p>
          <a:p>
            <a:pPr lvl="0"/>
            <a:endParaRPr lang="en-US" dirty="0"/>
          </a:p>
          <a:p>
            <a:r>
              <a:rPr lang="en-US" b="1" dirty="0"/>
              <a:t>Tips for Smooth Use:</a:t>
            </a:r>
            <a:endParaRPr lang="en-US" dirty="0"/>
          </a:p>
          <a:p>
            <a:pPr lvl="0"/>
            <a:r>
              <a:rPr lang="en-US" dirty="0"/>
              <a:t>Use clear keywords (e.g., "cancel booking" or "refund")</a:t>
            </a:r>
          </a:p>
          <a:p>
            <a:pPr lvl="0"/>
            <a:r>
              <a:rPr lang="en-US" dirty="0"/>
              <a:t>Avoid using sarcasm, </a:t>
            </a:r>
            <a:r>
              <a:rPr lang="en-US" dirty="0" err="1"/>
              <a:t>emojis</a:t>
            </a:r>
            <a:r>
              <a:rPr lang="en-US" dirty="0"/>
              <a:t>, or vague phrases</a:t>
            </a:r>
          </a:p>
          <a:p>
            <a:pPr lvl="0"/>
            <a:r>
              <a:rPr lang="en-US" dirty="0"/>
              <a:t>Type complete sentences for better understanding</a:t>
            </a:r>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Data Privacy and Security</a:t>
            </a:r>
            <a:endParaRPr lang="en-US" dirty="0"/>
          </a:p>
        </p:txBody>
      </p:sp>
      <p:sp>
        <p:nvSpPr>
          <p:cNvPr id="3" name="Content Placeholder 2"/>
          <p:cNvSpPr>
            <a:spLocks noGrp="1"/>
          </p:cNvSpPr>
          <p:nvPr>
            <p:ph idx="1"/>
          </p:nvPr>
        </p:nvSpPr>
        <p:spPr>
          <a:xfrm>
            <a:off x="457200" y="1600200"/>
            <a:ext cx="8229600" cy="4757758"/>
          </a:xfrm>
        </p:spPr>
        <p:txBody>
          <a:bodyPr>
            <a:normAutofit fontScale="55000" lnSpcReduction="20000"/>
          </a:bodyPr>
          <a:lstStyle/>
          <a:p>
            <a:pPr>
              <a:buNone/>
            </a:pPr>
            <a:r>
              <a:rPr lang="en-US" b="1" dirty="0"/>
              <a:t>Is my data safe with the AI </a:t>
            </a:r>
            <a:r>
              <a:rPr lang="en-US" b="1" dirty="0" err="1"/>
              <a:t>chatbot</a:t>
            </a:r>
            <a:r>
              <a:rPr lang="en-US" b="1" dirty="0"/>
              <a:t>?</a:t>
            </a:r>
            <a:endParaRPr lang="en-US" dirty="0"/>
          </a:p>
          <a:p>
            <a:r>
              <a:rPr lang="en-US" dirty="0"/>
              <a:t>Yes. Our system follows strict data protection protocols, including encryption, two-factor authentication, and regular audits. All conversations are encrypted both in transit and at rest, ensuring that your data cannot be intercepted or accessed by unauthorized users.</a:t>
            </a:r>
          </a:p>
          <a:p>
            <a:r>
              <a:rPr lang="en-US" dirty="0"/>
              <a:t>We comply with GDPR and other regional privacy laws to protect your rights as a user (Zhang, 2022). Your personal information is only used for service improvement or personalization with your consent</a:t>
            </a:r>
            <a:r>
              <a:rPr lang="en-US" dirty="0" smtClean="0"/>
              <a:t>.</a:t>
            </a:r>
          </a:p>
          <a:p>
            <a:endParaRPr lang="en-US" dirty="0"/>
          </a:p>
          <a:p>
            <a:pPr>
              <a:buNone/>
            </a:pPr>
            <a:r>
              <a:rPr lang="en-US" b="1" dirty="0"/>
              <a:t>Will the </a:t>
            </a:r>
            <a:r>
              <a:rPr lang="en-US" b="1" dirty="0" err="1"/>
              <a:t>chatbot</a:t>
            </a:r>
            <a:r>
              <a:rPr lang="en-US" b="1" dirty="0"/>
              <a:t> store my information?</a:t>
            </a:r>
            <a:endParaRPr lang="en-US" dirty="0"/>
          </a:p>
          <a:p>
            <a:r>
              <a:rPr lang="en-US" dirty="0"/>
              <a:t>Yes, but with limitations. The </a:t>
            </a:r>
            <a:r>
              <a:rPr lang="en-US" dirty="0" err="1"/>
              <a:t>chatbot</a:t>
            </a:r>
            <a:r>
              <a:rPr lang="en-US" dirty="0"/>
              <a:t> stores essential data to enhance personalization—such as remembering your name, preferences, or previous bookings. However, you always have the right to:</a:t>
            </a:r>
          </a:p>
          <a:p>
            <a:pPr lvl="0"/>
            <a:r>
              <a:rPr lang="en-US" dirty="0"/>
              <a:t>View your stored data</a:t>
            </a:r>
          </a:p>
          <a:p>
            <a:pPr lvl="0"/>
            <a:r>
              <a:rPr lang="en-US" dirty="0"/>
              <a:t>Request corrections</a:t>
            </a:r>
          </a:p>
          <a:p>
            <a:pPr lvl="0"/>
            <a:r>
              <a:rPr lang="en-US" dirty="0"/>
              <a:t>Ask for complete deletion (“right to be forgotten”)</a:t>
            </a:r>
          </a:p>
          <a:p>
            <a:r>
              <a:rPr lang="en-US" dirty="0"/>
              <a:t>Simply type “Delete my data” in the chat or contact support directly.</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Conclusion</a:t>
            </a:r>
            <a:endParaRPr lang="en-US" dirty="0"/>
          </a:p>
        </p:txBody>
      </p:sp>
      <p:sp>
        <p:nvSpPr>
          <p:cNvPr id="3" name="Content Placeholder 2"/>
          <p:cNvSpPr>
            <a:spLocks noGrp="1"/>
          </p:cNvSpPr>
          <p:nvPr>
            <p:ph idx="1"/>
          </p:nvPr>
        </p:nvSpPr>
        <p:spPr>
          <a:xfrm>
            <a:off x="457200" y="1600200"/>
            <a:ext cx="8229600" cy="4829196"/>
          </a:xfrm>
        </p:spPr>
        <p:txBody>
          <a:bodyPr>
            <a:noAutofit/>
          </a:bodyPr>
          <a:lstStyle/>
          <a:p>
            <a:r>
              <a:rPr lang="en-US" sz="1500" dirty="0"/>
              <a:t>The integration of AI </a:t>
            </a:r>
            <a:r>
              <a:rPr lang="en-US" sz="1500" dirty="0" err="1"/>
              <a:t>chatbots</a:t>
            </a:r>
            <a:r>
              <a:rPr lang="en-US" sz="1500" dirty="0"/>
              <a:t> into tourism services marks a transformative shift in how customers engage with travel providers. These intelligent systems are not only enhancing operational efficiency but also significantly improving the user experience by offering immediate, accurate, and relevant information. As travelers increasingly seek seamless, personalized, and responsive service, the </a:t>
            </a:r>
            <a:r>
              <a:rPr lang="en-US" sz="1500" dirty="0" err="1"/>
              <a:t>chatbot</a:t>
            </a:r>
            <a:r>
              <a:rPr lang="en-US" sz="1500" dirty="0"/>
              <a:t> becomes a vital </a:t>
            </a:r>
            <a:r>
              <a:rPr lang="en-US" sz="1500" dirty="0" err="1"/>
              <a:t>touchpoint</a:t>
            </a:r>
            <a:r>
              <a:rPr lang="en-US" sz="1500" dirty="0"/>
              <a:t> in their journey. According to </a:t>
            </a:r>
            <a:r>
              <a:rPr lang="en-US" sz="1500" dirty="0" err="1"/>
              <a:t>Tussyadiah</a:t>
            </a:r>
            <a:r>
              <a:rPr lang="en-US" sz="1500" dirty="0"/>
              <a:t> (2020), the rise of AI-driven tools in tourism is not just about convenience but also about building trust through consistent and proactive digital engagement.</a:t>
            </a:r>
          </a:p>
          <a:p>
            <a:r>
              <a:rPr lang="en-US" sz="1500" dirty="0"/>
              <a:t>While AI </a:t>
            </a:r>
            <a:r>
              <a:rPr lang="en-US" sz="1500" dirty="0" err="1"/>
              <a:t>chatbots</a:t>
            </a:r>
            <a:r>
              <a:rPr lang="en-US" sz="1500" dirty="0"/>
              <a:t> offer numerous benefits—including 24/7 availability, multilingual support, and personalized responses—they are not without limitations. Many users, particularly those less familiar with digital platforms, may initially find </a:t>
            </a:r>
            <a:r>
              <a:rPr lang="en-US" sz="1500" dirty="0" err="1"/>
              <a:t>chatbot</a:t>
            </a:r>
            <a:r>
              <a:rPr lang="en-US" sz="1500" dirty="0"/>
              <a:t> interactions impersonal or confusing. However, as research by </a:t>
            </a:r>
            <a:r>
              <a:rPr lang="en-US" sz="1500" dirty="0" err="1"/>
              <a:t>Ivanov</a:t>
            </a:r>
            <a:r>
              <a:rPr lang="en-US" sz="1500" dirty="0"/>
              <a:t> and Webster (2019) shows, user satisfaction improves significantly after the first few interactions, as familiarity with </a:t>
            </a:r>
            <a:r>
              <a:rPr lang="en-US" sz="1500" dirty="0" err="1"/>
              <a:t>chatbot</a:t>
            </a:r>
            <a:r>
              <a:rPr lang="en-US" sz="1500" dirty="0"/>
              <a:t> behavior grows. To bridge this learning curve, this FAQ document has aimed to answer common questions, address usage concerns, and offer practical troubleshooting tips that empower users to engage with the technology confidently.</a:t>
            </a:r>
          </a:p>
          <a:p>
            <a:r>
              <a:rPr lang="en-US" sz="1500" dirty="0"/>
              <a:t>In summary, the AI </a:t>
            </a:r>
            <a:r>
              <a:rPr lang="en-US" sz="1500" dirty="0" err="1"/>
              <a:t>chatbot</a:t>
            </a:r>
            <a:r>
              <a:rPr lang="en-US" sz="1500" dirty="0"/>
              <a:t> is more than just a digital assistant; it is a travel companion, ready to guide, suggest, and support. As tourism continues to digitize, tools like these will become increasingly central to how travelers plan and experience their journeys. We encourage all users to explore the </a:t>
            </a:r>
            <a:r>
              <a:rPr lang="en-US" sz="1500" dirty="0" err="1"/>
              <a:t>chatbot's</a:t>
            </a:r>
            <a:r>
              <a:rPr lang="en-US" sz="1500" dirty="0"/>
              <a:t> capabilities, knowing that support—both virtual and human—is always available. By embracing this technology with awareness and openness, customers can unlock smoother, smarter, and more personalized travel experiences, supported by innovation and backed by trust</a:t>
            </a:r>
            <a:r>
              <a:rPr lang="en-US" sz="1500" dirty="0" smtClean="0"/>
              <a:t>.</a:t>
            </a:r>
            <a:endParaRPr lang="en-US" sz="15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References</a:t>
            </a:r>
            <a:endParaRPr lang="en-US" dirty="0"/>
          </a:p>
        </p:txBody>
      </p:sp>
      <p:sp>
        <p:nvSpPr>
          <p:cNvPr id="3" name="Content Placeholder 2"/>
          <p:cNvSpPr>
            <a:spLocks noGrp="1"/>
          </p:cNvSpPr>
          <p:nvPr>
            <p:ph idx="1"/>
          </p:nvPr>
        </p:nvSpPr>
        <p:spPr/>
        <p:txBody>
          <a:bodyPr>
            <a:normAutofit fontScale="47500" lnSpcReduction="20000"/>
          </a:bodyPr>
          <a:lstStyle/>
          <a:p>
            <a:pPr lvl="0"/>
            <a:r>
              <a:rPr lang="en-US" dirty="0"/>
              <a:t>Gupta, S. (2023). </a:t>
            </a:r>
            <a:r>
              <a:rPr lang="en-US" i="1" dirty="0"/>
              <a:t>AI </a:t>
            </a:r>
            <a:r>
              <a:rPr lang="en-US" i="1" dirty="0" err="1"/>
              <a:t>chatbots</a:t>
            </a:r>
            <a:r>
              <a:rPr lang="en-US" i="1" dirty="0"/>
              <a:t> in tourism: Enhancing customer interaction</a:t>
            </a:r>
            <a:r>
              <a:rPr lang="en-US" dirty="0"/>
              <a:t>. Journal of Digital Tourism, 10(2), 45–60.</a:t>
            </a:r>
          </a:p>
          <a:p>
            <a:pPr lvl="0"/>
            <a:r>
              <a:rPr lang="en-US" dirty="0"/>
              <a:t>Zhang, M. (2022). </a:t>
            </a:r>
            <a:r>
              <a:rPr lang="en-US" i="1" dirty="0"/>
              <a:t>Data privacy in AI-powered tourism systems</a:t>
            </a:r>
            <a:r>
              <a:rPr lang="en-US" dirty="0"/>
              <a:t>. </a:t>
            </a:r>
            <a:r>
              <a:rPr lang="en-US" dirty="0" err="1"/>
              <a:t>Cybersecurity</a:t>
            </a:r>
            <a:r>
              <a:rPr lang="en-US" dirty="0"/>
              <a:t> and Tourism Journal, 7(1), 110–121.</a:t>
            </a:r>
          </a:p>
          <a:p>
            <a:pPr lvl="0"/>
            <a:r>
              <a:rPr lang="en-US" dirty="0"/>
              <a:t>Mori, L. (2023). </a:t>
            </a:r>
            <a:r>
              <a:rPr lang="en-US" i="1" dirty="0"/>
              <a:t>Humanizing AI: Designing emotionally intelligent travel assistants</a:t>
            </a:r>
            <a:r>
              <a:rPr lang="en-US" dirty="0"/>
              <a:t>. International Journal of Travel Tech, 5(4), 90–105.</a:t>
            </a:r>
          </a:p>
          <a:p>
            <a:pPr lvl="0"/>
            <a:r>
              <a:rPr lang="en-US" dirty="0"/>
              <a:t>Lee, R. (2022). </a:t>
            </a:r>
            <a:r>
              <a:rPr lang="en-US" i="1" dirty="0"/>
              <a:t>AI and user experience in hospitality</a:t>
            </a:r>
            <a:r>
              <a:rPr lang="en-US" dirty="0"/>
              <a:t>. Tourism AI Review, 6(3), 78–88.</a:t>
            </a:r>
          </a:p>
          <a:p>
            <a:pPr lvl="0"/>
            <a:r>
              <a:rPr lang="en-US" dirty="0" err="1"/>
              <a:t>Ivanov</a:t>
            </a:r>
            <a:r>
              <a:rPr lang="en-US" dirty="0"/>
              <a:t>, S., &amp; Webster, C. (2019). </a:t>
            </a:r>
            <a:r>
              <a:rPr lang="en-US" i="1" dirty="0"/>
              <a:t>Adoption of robots and service automation by tourism and hospitality companies</a:t>
            </a:r>
            <a:r>
              <a:rPr lang="en-US" dirty="0"/>
              <a:t>. In </a:t>
            </a:r>
            <a:r>
              <a:rPr lang="en-US" i="1" dirty="0"/>
              <a:t>Robots, Artificial Intelligence and Service Automation in Travel, Tourism and Hospitality</a:t>
            </a:r>
            <a:r>
              <a:rPr lang="en-US" dirty="0"/>
              <a:t> (pp. 19–50). Emerald Publishing Limited. </a:t>
            </a:r>
            <a:r>
              <a:rPr lang="en-US" u="sng" dirty="0">
                <a:hlinkClick r:id="rId2"/>
              </a:rPr>
              <a:t>https://doi.org/10.1108/9781787566873-001</a:t>
            </a:r>
            <a:endParaRPr lang="en-US" dirty="0"/>
          </a:p>
          <a:p>
            <a:pPr lvl="0"/>
            <a:r>
              <a:rPr lang="en-US" dirty="0"/>
              <a:t>Lu, V. N., </a:t>
            </a:r>
            <a:r>
              <a:rPr lang="en-US" dirty="0" err="1"/>
              <a:t>Wirtz</a:t>
            </a:r>
            <a:r>
              <a:rPr lang="en-US" dirty="0"/>
              <a:t>, J., Kunz, W. H., </a:t>
            </a:r>
            <a:r>
              <a:rPr lang="en-US" dirty="0" err="1"/>
              <a:t>Paluch</a:t>
            </a:r>
            <a:r>
              <a:rPr lang="en-US" dirty="0"/>
              <a:t>, S., Gruber, T., Martins, A., &amp; Patterson, P. G. (2021). Service robots, customers and service employees: What can we learn from the academic literature and where are the gaps? </a:t>
            </a:r>
            <a:r>
              <a:rPr lang="en-US" i="1" dirty="0"/>
              <a:t>Journal of Service Theory and Practice</a:t>
            </a:r>
            <a:r>
              <a:rPr lang="en-US" dirty="0"/>
              <a:t>, 31(3), 305–328. </a:t>
            </a:r>
            <a:r>
              <a:rPr lang="en-US" u="sng" dirty="0">
                <a:hlinkClick r:id="rId3"/>
              </a:rPr>
              <a:t>https://doi.org/10.1108/JSTP-05-2020-0109</a:t>
            </a:r>
            <a:endParaRPr lang="en-US" dirty="0"/>
          </a:p>
          <a:p>
            <a:pPr lvl="0"/>
            <a:r>
              <a:rPr lang="en-US" dirty="0" err="1"/>
              <a:t>Tussyadiah</a:t>
            </a:r>
            <a:r>
              <a:rPr lang="en-US" dirty="0"/>
              <a:t>, I. P. (2020). A review of research into automation in tourism: Launching the annals of tourism research </a:t>
            </a:r>
            <a:r>
              <a:rPr lang="en-US" dirty="0" err="1"/>
              <a:t>curated</a:t>
            </a:r>
            <a:r>
              <a:rPr lang="en-US" dirty="0"/>
              <a:t> collection on artificial intelligence and robotics in tourism. </a:t>
            </a:r>
            <a:r>
              <a:rPr lang="en-US" i="1" dirty="0"/>
              <a:t>Annals of Tourism Research</a:t>
            </a:r>
            <a:r>
              <a:rPr lang="en-US" dirty="0"/>
              <a:t>, 81, 102883. </a:t>
            </a:r>
            <a:r>
              <a:rPr lang="en-US" u="sng" dirty="0">
                <a:hlinkClick r:id="rId4"/>
              </a:rPr>
              <a:t>https://doi.org/10.1016/j.annals.2020.102883</a:t>
            </a:r>
            <a:endParaRPr lang="en-US" dirty="0"/>
          </a:p>
          <a:p>
            <a:pPr lvl="0"/>
            <a:r>
              <a:rPr lang="en-US" dirty="0"/>
              <a:t>Zhang, M. (2022). Data privacy in AI-powered tourism systems. </a:t>
            </a:r>
            <a:r>
              <a:rPr lang="en-US" i="1" dirty="0" err="1"/>
              <a:t>Cybersecurity</a:t>
            </a:r>
            <a:r>
              <a:rPr lang="en-US" i="1" dirty="0"/>
              <a:t> and Tourism Journal</a:t>
            </a:r>
            <a:r>
              <a:rPr lang="en-US" dirty="0"/>
              <a:t>, 7(1), 110–121.</a:t>
            </a:r>
          </a:p>
          <a:p>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TotalTime>
  <Words>2294</Words>
  <Application>Microsoft Office PowerPoint</Application>
  <PresentationFormat>On-screen Show (4:3)</PresentationFormat>
  <Paragraphs>123</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FAQ Document for Customers Adapting to AI Chatbots in Tourism Services</vt:lpstr>
      <vt:lpstr>Table of Contents </vt:lpstr>
      <vt:lpstr>Introduction</vt:lpstr>
      <vt:lpstr>General Information </vt:lpstr>
      <vt:lpstr>Slide 5</vt:lpstr>
      <vt:lpstr>Slide 6</vt:lpstr>
      <vt:lpstr>Customer Testimonials and Use Cases</vt:lpstr>
      <vt:lpstr>Accessibility and Inclusivity Features</vt:lpstr>
      <vt:lpstr>Integration with Other Services</vt:lpstr>
      <vt:lpstr>Using the AI Chatbot</vt:lpstr>
      <vt:lpstr>Slide 11</vt:lpstr>
      <vt:lpstr>Common Issues and Troubleshooting</vt:lpstr>
      <vt:lpstr>Slide 13</vt:lpstr>
      <vt:lpstr>Slide 14</vt:lpstr>
      <vt:lpstr>Data Privacy and Security</vt:lpstr>
      <vt:lpstr>Conclusion</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FAQ Document for Customers Adapting to AI Chatbots in Tourism Services</dc:title>
  <dc:creator>ANCHALIKA</dc:creator>
  <cp:lastModifiedBy>ANCHALIKA</cp:lastModifiedBy>
  <cp:revision>6</cp:revision>
  <dcterms:created xsi:type="dcterms:W3CDTF">2025-05-03T11:01:23Z</dcterms:created>
  <dcterms:modified xsi:type="dcterms:W3CDTF">2025-09-09T04:02:50Z</dcterms:modified>
</cp:coreProperties>
</file>