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2.xml" ContentType="application/vnd.openxmlformats-officedocument.drawingml.chart+xml"/>
  <Override PartName="/ppt/notesSlides/notesSlide27.xml" ContentType="application/vnd.openxmlformats-officedocument.presentationml.notesSlide+xml"/>
  <Override PartName="/ppt/charts/chart3.xml" ContentType="application/vnd.openxmlformats-officedocument.drawingml.chart+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7"/>
  </p:notesMasterIdLst>
  <p:sldIdLst>
    <p:sldId id="301"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300" r:id="rId43"/>
    <p:sldId id="298" r:id="rId44"/>
    <p:sldId id="299" r:id="rId45"/>
    <p:sldId id="302" r:id="rId46"/>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60" d="100"/>
          <a:sy n="60" d="100"/>
        </p:scale>
        <p:origin x="72" y="5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400" b="0" i="0" u="none" strike="noStrike">
                <a:solidFill>
                  <a:srgbClr val="1F3B2D"/>
                </a:solidFill>
                <a:latin typeface="Georgia"/>
              </a:defRPr>
            </a:pPr>
            <a:r>
              <a:rPr lang="en-US" sz="1400" b="0" i="0" u="none" strike="noStrike">
                <a:solidFill>
                  <a:srgbClr val="1F3B2D"/>
                </a:solidFill>
                <a:latin typeface="Georgia"/>
              </a:rPr>
              <a:t>Hepatitis C cure rate (%)</a:t>
            </a:r>
          </a:p>
        </c:rich>
      </c:tx>
      <c:overlay val="0"/>
    </c:title>
    <c:autoTitleDeleted val="0"/>
    <c:plotArea>
      <c:layout/>
      <c:barChart>
        <c:barDir val="col"/>
        <c:grouping val="clustered"/>
        <c:varyColors val="0"/>
        <c:ser>
          <c:idx val="0"/>
          <c:order val="0"/>
          <c:tx>
            <c:strRef>
              <c:f>Sheet1!$B$1</c:f>
              <c:strCache>
                <c:ptCount val="1"/>
                <c:pt idx="0">
                  <c:v>Cure rate</c:v>
                </c:pt>
              </c:strCache>
            </c:strRef>
          </c:tx>
          <c:spPr>
            <a:solidFill>
              <a:srgbClr val="2E7D5B"/>
            </a:solidFill>
            <a:effectLst/>
          </c:spPr>
          <c:invertIfNegative val="0"/>
          <c:dLbls>
            <c:numFmt formatCode="0.0" sourceLinked="0"/>
            <c:spPr>
              <a:noFill/>
              <a:ln>
                <a:noFill/>
              </a:ln>
              <a:effectLst/>
            </c:spPr>
            <c:txPr>
              <a:bodyPr/>
              <a:lstStyle/>
              <a:p>
                <a:pPr>
                  <a:defRPr sz="1300" b="0" i="0" u="none" strike="noStrike">
                    <a:solidFill>
                      <a:srgbClr val="1F3B2D"/>
                    </a:solidFill>
                    <a:latin typeface="Georgia"/>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University clinic</c:v>
                </c:pt>
                <c:pt idx="1">
                  <c:v>ECHO rural sites</c:v>
                </c:pt>
              </c:strCache>
            </c:strRef>
          </c:cat>
          <c:val>
            <c:numRef>
              <c:f>Sheet1!$B$2:$B$3</c:f>
              <c:numCache>
                <c:formatCode>General</c:formatCode>
                <c:ptCount val="2"/>
                <c:pt idx="0">
                  <c:v>57.5</c:v>
                </c:pt>
                <c:pt idx="1">
                  <c:v>58.2</c:v>
                </c:pt>
              </c:numCache>
            </c:numRef>
          </c:val>
          <c:extLst>
            <c:ext xmlns:c16="http://schemas.microsoft.com/office/drawing/2014/chart" uri="{C3380CC4-5D6E-409C-BE32-E72D297353CC}">
              <c16:uniqueId val="{00000000-AD68-4BCB-A931-C4416B6A414C}"/>
            </c:ext>
          </c:extLst>
        </c:ser>
        <c:dLbls>
          <c:showLegendKey val="0"/>
          <c:showVal val="1"/>
          <c:showCatName val="0"/>
          <c:showSerName val="0"/>
          <c:showPercent val="0"/>
          <c:showBubbleSize val="0"/>
        </c:dLbls>
        <c:gapWidth val="8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300" b="0" i="0" u="none" strike="noStrike">
                <a:solidFill>
                  <a:srgbClr val="1F3B2D"/>
                </a:solidFill>
                <a:latin typeface="Georgia"/>
              </a:defRPr>
            </a:pPr>
            <a:endParaRPr lang="en-US"/>
          </a:p>
        </c:txPr>
        <c:crossAx val="2094734552"/>
        <c:crosses val="autoZero"/>
        <c:auto val="1"/>
        <c:lblAlgn val="ctr"/>
        <c:lblOffset val="100"/>
        <c:noMultiLvlLbl val="1"/>
      </c:catAx>
      <c:valAx>
        <c:axId val="2094734552"/>
        <c:scaling>
          <c:orientation val="minMax"/>
          <c:max val="70"/>
          <c:min val="0"/>
        </c:scaling>
        <c:delete val="0"/>
        <c:axPos val="l"/>
        <c:majorGridlines>
          <c:spPr>
            <a:ln w="6350" cap="flat">
              <a:solidFill>
                <a:srgbClr val="E1EAE4"/>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100" b="0" i="0" u="none" strike="noStrike">
                <a:solidFill>
                  <a:srgbClr val="5F6F66"/>
                </a:solidFill>
                <a:latin typeface="Georgia"/>
              </a:defRPr>
            </a:pPr>
            <a:endParaRPr lang="en-US"/>
          </a:p>
        </c:txPr>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400" b="0" i="0" u="none" strike="noStrike">
                <a:solidFill>
                  <a:srgbClr val="1F3B2D"/>
                </a:solidFill>
                <a:latin typeface="Georgia"/>
              </a:defRPr>
            </a:pPr>
            <a:r>
              <a:rPr lang="en-US" sz="1400" b="0" i="0" u="none" strike="noStrike">
                <a:solidFill>
                  <a:srgbClr val="1F3B2D"/>
                </a:solidFill>
                <a:latin typeface="Georgia"/>
              </a:rPr>
              <a:t>Rate before and after the checklist (%)</a:t>
            </a:r>
          </a:p>
        </c:rich>
      </c:tx>
      <c:overlay val="0"/>
    </c:title>
    <c:autoTitleDeleted val="0"/>
    <c:plotArea>
      <c:layout/>
      <c:barChart>
        <c:barDir val="col"/>
        <c:grouping val="clustered"/>
        <c:varyColors val="0"/>
        <c:ser>
          <c:idx val="0"/>
          <c:order val="0"/>
          <c:tx>
            <c:strRef>
              <c:f>Sheet1!$B$1</c:f>
              <c:strCache>
                <c:ptCount val="1"/>
                <c:pt idx="0">
                  <c:v>Before</c:v>
                </c:pt>
              </c:strCache>
            </c:strRef>
          </c:tx>
          <c:spPr>
            <a:solidFill>
              <a:srgbClr val="B5C4BB"/>
            </a:solidFill>
            <a:effectLst/>
          </c:spPr>
          <c:invertIfNegative val="0"/>
          <c:dLbls>
            <c:numFmt formatCode="0.0" sourceLinked="0"/>
            <c:spPr>
              <a:noFill/>
              <a:ln>
                <a:noFill/>
              </a:ln>
              <a:effectLst/>
            </c:spPr>
            <c:txPr>
              <a:bodyPr/>
              <a:lstStyle/>
              <a:p>
                <a:pPr>
                  <a:defRPr sz="1300" b="0" i="0" u="none" strike="noStrike">
                    <a:solidFill>
                      <a:srgbClr val="1F3B2D"/>
                    </a:solidFill>
                    <a:latin typeface="Georgia"/>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Death</c:v>
                </c:pt>
                <c:pt idx="1">
                  <c:v>Complications</c:v>
                </c:pt>
              </c:strCache>
            </c:strRef>
          </c:cat>
          <c:val>
            <c:numRef>
              <c:f>Sheet1!$B$2:$B$3</c:f>
              <c:numCache>
                <c:formatCode>General</c:formatCode>
                <c:ptCount val="2"/>
                <c:pt idx="0">
                  <c:v>1.5</c:v>
                </c:pt>
                <c:pt idx="1">
                  <c:v>11</c:v>
                </c:pt>
              </c:numCache>
            </c:numRef>
          </c:val>
          <c:extLst>
            <c:ext xmlns:c16="http://schemas.microsoft.com/office/drawing/2014/chart" uri="{C3380CC4-5D6E-409C-BE32-E72D297353CC}">
              <c16:uniqueId val="{00000000-7726-41EB-9CF9-CF0A4A155B8A}"/>
            </c:ext>
          </c:extLst>
        </c:ser>
        <c:ser>
          <c:idx val="1"/>
          <c:order val="1"/>
          <c:tx>
            <c:strRef>
              <c:f>Sheet1!$C$1</c:f>
              <c:strCache>
                <c:ptCount val="1"/>
                <c:pt idx="0">
                  <c:v>After</c:v>
                </c:pt>
              </c:strCache>
            </c:strRef>
          </c:tx>
          <c:spPr>
            <a:solidFill>
              <a:srgbClr val="2E7D5B"/>
            </a:solidFill>
            <a:effectLst/>
          </c:spPr>
          <c:invertIfNegative val="0"/>
          <c:dLbls>
            <c:numFmt formatCode="0.0" sourceLinked="0"/>
            <c:spPr>
              <a:noFill/>
              <a:ln>
                <a:noFill/>
              </a:ln>
              <a:effectLst/>
            </c:spPr>
            <c:txPr>
              <a:bodyPr/>
              <a:lstStyle/>
              <a:p>
                <a:pPr>
                  <a:defRPr sz="1300" b="0" i="0" u="none" strike="noStrike">
                    <a:solidFill>
                      <a:srgbClr val="1F3B2D"/>
                    </a:solidFill>
                    <a:latin typeface="Georgia"/>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Death</c:v>
                </c:pt>
                <c:pt idx="1">
                  <c:v>Complications</c:v>
                </c:pt>
              </c:strCache>
            </c:strRef>
          </c:cat>
          <c:val>
            <c:numRef>
              <c:f>Sheet1!$C$2:$C$3</c:f>
              <c:numCache>
                <c:formatCode>General</c:formatCode>
                <c:ptCount val="2"/>
                <c:pt idx="0">
                  <c:v>0.8</c:v>
                </c:pt>
                <c:pt idx="1">
                  <c:v>7</c:v>
                </c:pt>
              </c:numCache>
            </c:numRef>
          </c:val>
          <c:extLst>
            <c:ext xmlns:c16="http://schemas.microsoft.com/office/drawing/2014/chart" uri="{C3380CC4-5D6E-409C-BE32-E72D297353CC}">
              <c16:uniqueId val="{00000001-7726-41EB-9CF9-CF0A4A155B8A}"/>
            </c:ext>
          </c:extLst>
        </c:ser>
        <c:dLbls>
          <c:showLegendKey val="0"/>
          <c:showVal val="1"/>
          <c:showCatName val="0"/>
          <c:showSerName val="0"/>
          <c:showPercent val="0"/>
          <c:showBubbleSize val="0"/>
        </c:dLbls>
        <c:gapWidth val="6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300" b="0" i="0" u="none" strike="noStrike">
                <a:solidFill>
                  <a:srgbClr val="1F3B2D"/>
                </a:solidFill>
                <a:latin typeface="Georgia"/>
              </a:defRPr>
            </a:pPr>
            <a:endParaRPr lang="en-US"/>
          </a:p>
        </c:txPr>
        <c:crossAx val="2094734552"/>
        <c:crosses val="autoZero"/>
        <c:auto val="1"/>
        <c:lblAlgn val="ctr"/>
        <c:lblOffset val="100"/>
        <c:noMultiLvlLbl val="1"/>
      </c:catAx>
      <c:valAx>
        <c:axId val="2094734552"/>
        <c:scaling>
          <c:orientation val="minMax"/>
          <c:max val="13"/>
          <c:min val="0"/>
        </c:scaling>
        <c:delete val="0"/>
        <c:axPos val="l"/>
        <c:majorGridlines>
          <c:spPr>
            <a:ln w="6350" cap="flat">
              <a:solidFill>
                <a:srgbClr val="E1EAE4"/>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100" b="0" i="0" u="none" strike="noStrike">
                <a:solidFill>
                  <a:srgbClr val="5F6F66"/>
                </a:solidFill>
                <a:latin typeface="Georgia"/>
              </a:defRPr>
            </a:pPr>
            <a:endParaRPr lang="en-US"/>
          </a:p>
        </c:txPr>
        <c:crossAx val="2094734554"/>
        <c:crosses val="autoZero"/>
        <c:crossBetween val="between"/>
      </c:valAx>
      <c:spPr>
        <a:noFill/>
        <a:ln>
          <a:noFill/>
        </a:ln>
        <a:effectLst/>
      </c:spPr>
    </c:plotArea>
    <c:legend>
      <c:legendPos val="b"/>
      <c:overlay val="0"/>
      <c:txPr>
        <a:bodyPr/>
        <a:lstStyle/>
        <a:p>
          <a:pPr>
            <a:defRPr sz="1200">
              <a:latin typeface="Georgia"/>
              <a:cs typeface="Georgia"/>
            </a:defRPr>
          </a:pPr>
          <a:endParaRPr lang="en-US"/>
        </a:p>
      </c:txPr>
    </c:legend>
    <c:plotVisOnly val="1"/>
    <c:dispBlanksAs val="span"/>
    <c:showDLblsOverMax val="1"/>
  </c:chart>
  <c:spPr>
    <a:noFill/>
    <a:ln>
      <a:noFill/>
    </a:ln>
    <a:effectLst/>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400" b="0" i="0" u="none" strike="noStrike">
                <a:solidFill>
                  <a:srgbClr val="1F3B2D"/>
                </a:solidFill>
                <a:latin typeface="Georgia"/>
              </a:defRPr>
            </a:pPr>
            <a:r>
              <a:rPr lang="en-US" sz="1400" b="0" i="0" u="none" strike="noStrike">
                <a:solidFill>
                  <a:srgbClr val="1F3B2D"/>
                </a:solidFill>
                <a:latin typeface="Georgia"/>
              </a:rPr>
              <a:t>Mean infections per 1,000 catheter-days</a:t>
            </a:r>
          </a:p>
        </c:rich>
      </c:tx>
      <c:overlay val="0"/>
    </c:title>
    <c:autoTitleDeleted val="0"/>
    <c:plotArea>
      <c:layout/>
      <c:barChart>
        <c:barDir val="col"/>
        <c:grouping val="clustered"/>
        <c:varyColors val="0"/>
        <c:ser>
          <c:idx val="0"/>
          <c:order val="0"/>
          <c:tx>
            <c:strRef>
              <c:f>Sheet1!$B$1</c:f>
              <c:strCache>
                <c:ptCount val="1"/>
                <c:pt idx="0">
                  <c:v>Rate</c:v>
                </c:pt>
              </c:strCache>
            </c:strRef>
          </c:tx>
          <c:spPr>
            <a:solidFill>
              <a:srgbClr val="2E7D5B"/>
            </a:solidFill>
            <a:effectLst/>
          </c:spPr>
          <c:invertIfNegative val="0"/>
          <c:dLbls>
            <c:numFmt formatCode="0.0" sourceLinked="0"/>
            <c:spPr>
              <a:noFill/>
              <a:ln>
                <a:noFill/>
              </a:ln>
              <a:effectLst/>
            </c:spPr>
            <c:txPr>
              <a:bodyPr/>
              <a:lstStyle/>
              <a:p>
                <a:pPr>
                  <a:defRPr sz="1300" b="0" i="0" u="none" strike="noStrike">
                    <a:solidFill>
                      <a:srgbClr val="1F3B2D"/>
                    </a:solidFill>
                    <a:latin typeface="Georgia"/>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Baseline</c:v>
                </c:pt>
                <c:pt idx="1">
                  <c:v>16–18 months</c:v>
                </c:pt>
              </c:strCache>
            </c:strRef>
          </c:cat>
          <c:val>
            <c:numRef>
              <c:f>Sheet1!$B$2:$B$3</c:f>
              <c:numCache>
                <c:formatCode>General</c:formatCode>
                <c:ptCount val="2"/>
                <c:pt idx="0">
                  <c:v>7.7</c:v>
                </c:pt>
                <c:pt idx="1">
                  <c:v>1.4</c:v>
                </c:pt>
              </c:numCache>
            </c:numRef>
          </c:val>
          <c:extLst>
            <c:ext xmlns:c16="http://schemas.microsoft.com/office/drawing/2014/chart" uri="{C3380CC4-5D6E-409C-BE32-E72D297353CC}">
              <c16:uniqueId val="{00000000-18DC-4A0B-A949-654E43FCC480}"/>
            </c:ext>
          </c:extLst>
        </c:ser>
        <c:dLbls>
          <c:showLegendKey val="0"/>
          <c:showVal val="1"/>
          <c:showCatName val="0"/>
          <c:showSerName val="0"/>
          <c:showPercent val="0"/>
          <c:showBubbleSize val="0"/>
        </c:dLbls>
        <c:gapWidth val="8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300" b="0" i="0" u="none" strike="noStrike">
                <a:solidFill>
                  <a:srgbClr val="1F3B2D"/>
                </a:solidFill>
                <a:latin typeface="Georgia"/>
              </a:defRPr>
            </a:pPr>
            <a:endParaRPr lang="en-US"/>
          </a:p>
        </c:txPr>
        <c:crossAx val="2094734552"/>
        <c:crosses val="autoZero"/>
        <c:auto val="1"/>
        <c:lblAlgn val="ctr"/>
        <c:lblOffset val="100"/>
        <c:noMultiLvlLbl val="1"/>
      </c:catAx>
      <c:valAx>
        <c:axId val="2094734552"/>
        <c:scaling>
          <c:orientation val="minMax"/>
          <c:max val="9"/>
          <c:min val="0"/>
        </c:scaling>
        <c:delete val="0"/>
        <c:axPos val="l"/>
        <c:majorGridlines>
          <c:spPr>
            <a:ln w="6350" cap="flat">
              <a:solidFill>
                <a:srgbClr val="E1EAE4"/>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100" b="0" i="0" u="none" strike="noStrike">
                <a:solidFill>
                  <a:srgbClr val="5F6F66"/>
                </a:solidFill>
                <a:latin typeface="Georgia"/>
              </a:defRPr>
            </a:pPr>
            <a:endParaRPr lang="en-US"/>
          </a:p>
        </c:txPr>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850079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Workload: one ECTS credit represents roughly 25 to 30 hours of student work, so this 4 ECTS module is about 100 to 120 hours in total, including sessions, workshops, online activities on the virtual campus, reading and assessment.
The eight health-sector cases are: Semmelweis and handwashing, Project ECHO, the WHO Surgical Safety Checklist, the Michigan Keystone ICU project, the Bristol Royal Infirmary inquiry, Virginia Mason's Patient Safety Alert system, Kaiser Permanente's HealthConnect, and the Cochrane story of antenatal steroids. Each one illustrates a particular part of the knowledge cycle, or what happens when it breaks.
Invite students to bring examples from their own health organisations throughout the module. Their experience is the richest case material we have.</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three competences come directly from the module descriptor. They move from understanding (why knowledge matters strategically), to method (the tools for capturing and sharing it), to implementation (designing and running a knowledge management system in a real health setting).
Point out that the third outcome is the most demanding and the one employers care most about. Many health organisations have knowledge management tools; far fewer have systems that people actually use and that measurably improve care.
Quick activity: students rate their confidence on each outcome from 1 to 5 on the virtual campus. Repeat in the final session; the change is useful material for the individual assignment.</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follows the teaching and learning strategy in the descriptor. A typical session has a short lecture, analysis of one KM model, and a group activity where students apply the model to a health case or to their own workplace.
Simulations and workshops focus on two things: knowledge flow (for example simulating a patient handover or a discharge and tracing what information gets lost) and system design (planning a KM system for a unit or service).
The virtual campus is where the blended elements live: pre-reading and short videos, practical templates (knowledge audit, After Action Review guide, knowledge map), and discussion forums. Post a weekly forum prompt linked to each session and ask students to reply to at least one colleague; this is itself a small community of practice.</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Twelve sessions are shown; adjust to your timetable, and to intensive onsite blocks if the module runs that way.
The logic of the sequence: first we establish why knowledge matters and what kinds exist; then we study the main models; then organisational learning; then the practical tools; then the two big enablers, culture and technology; and finally we pull everything together into system design.
The last two sessions are protected for the group workshop and presentations. Encourage students to choose their group topic by session 6 so they can apply each tool to it as we go.</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Three numbers that frame the module.
17 years: Balas and Boren (2000) estimated that it takes an average of 17 years for research evidence to reach clinical practice. Morris, Wooding and Grant (Journal of the Royal Society of Medicine, 2011) reviewed the literature and found the figure widely supported, though the estimates vary a lot and "time lag" is hard to measure.
1 in 10: the World Health Organization estimates that around one in ten patients is harmed in health care, and many of these harms are preventable. Much preventable harm involves knowledge failures: information that was not passed on, not found, or not acted upon.
73 days: Peter Densen (Transactions of the American Clinical and Climatological Association, 2011) projected that by 2020 the doubling time of medical knowledge would be about 73 days, compared with about 50 years in 1950. Treat this as a projection that illustrates scale, not a precise measurement. Ask students how they personally keep up with new evidence, and how their organisation helps them.</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DIKW hierarchy is usually credited to Russell Ackoff (1989), though earlier versions exist. Each step adds context and meaning: data are raw observations; information is data organised and given relevance; knowledge is information combined with experience and judgement so that it can guide action; wisdom is knowing when and how to apply knowledge well, including in unfamiliar situations.
The clinical example walks along the chain for a single patient. A temperature reading is data. The trend on day two after surgery is information. Recognising the pattern as possible sepsis is knowledge. Deciding that this particular frail patient needs escalation now, even though the protocol threshold has not quite been reached, is wisdom.
Critique: the hierarchy is tidy but simplistic. In reality knowledge also shapes what data we collect in the first place. Davenport and Prusak (1998) offer a fuller working definition: "a fluid mix of framed experience, values, contextual information and expert insight".
Ask students for a DIKW chain from their own work: pharmacy, public health surveillance, hospital management.</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resource-based view of the firm (Barney, 1991) argues that sustained advantage comes from resources that are valuable, rare, inimitable and non-substitutable (VRIN). Grant's knowledge-based view (Strategic Management Journal, 1996) goes further: knowledge is the most strategically important resource, and the main role of an organisation is to integrate the specialised knowledge held by individuals.
In health care, "advantage" is not only about competition. For public health services it means better outcomes, safer care and better use of scarce resources. But the logic holds: a hospital whose teams know how to run a stroke pathway well, and can pass that knowledge on to new staff, will deliver better care than one that relies on a few individuals.
Explicit knowledge (a protocol) is easy to copy; the tacit know-how of a high-performing team that uses it well is not. That is why two hospitals with the same guidelines can have very different results.
Discussion: what is the single most valuable piece of knowledge in your organisation, and where does it live?</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distinction goes back to the philosopher and chemist Michael Polanyi, whose book The Tacit Dimension (1966) contains the famous line on the slide. Explicit knowledge can be codified in words, numbers or diagrams and stored in documents or systems. Tacit knowledge is embedded in experience, skill and intuition; it is often learned by watching and doing, and its holders may not be aware of everything they know.
Health care is full of tacit knowledge. Research on nurses' "gut feelings" about patient deterioration shows that experienced nurses often notice subtle changes before vital signs cross formal thresholds; this is one reason some early warning systems now include a "nurse concern" criterion.
Important nuance: tacit and explicit are ends of a spectrum, not two boxes. Some tacit knowledge can be partly articulated through stories, checklists or video; some can only be passed on by working side by side.
Exercise: in pairs, each student describes a task they are expert in and tries to write step-by-step instructions for a novice. Discuss what could not be captured.</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Knowledge is distributed across the organisation in different "containers". People hold most of the tacit knowledge. Processes and routines embody knowledge about how work gets done, often better than any written procedure. Documents and systems hold explicit knowledge. Networks hold knowledge about who knows what, sometimes called transactive memory.
Use the question on the slide as a discussion prompt. Students usually realise that when an experienced person leaves, not only their personal expertise goes, but also a large part of the informal network and the unwritten "how we really do it here". Documents and systems remain, but they may no longer make sense without the people who used them.
This sets up two later topics: knowledge audits (finding where critical knowledge sits) and knowledge retention (keeping it when people leave).
Mini-exercise: pick one service in your organisation, for example the out-of-hours pharmacy, and list the most important knowledge in each of the five containers.</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Ignaz Semmelweis worked at the Vienna General Hospital, which had two maternity clinics. The first, staffed by doctors and medical students, had a far higher maternal death rate from puerperal (childbed) fever than the second, staffed by midwives. After a colleague died from an infection caught during an autopsy, Semmelweis concluded that "cadaverous particles" carried on doctors' hands were causing the deaths. From May 1847 he required chlorinated lime handwashing, and mortality in the first clinic fell dramatically, to roughly the level of the midwives' clinic.
Why the knowledge did not spread: he published his full account only in 1861; his explanation clashed with the dominant theories of disease; he communicated poorly and attacked critics; and there was no mechanism for sharing and testing new practice. Germ theory (Pasteur, Lister) came later and finally explained why he was right.
KM lessons: knowledge must be codified and communicated; it must fit, or change, people's mental models; and the messenger and the culture matter. Discussion: where in today's health systems do we still see "Semmelweis reflex", the rejection of evidence that contradicts established norms? Best and Neuhauser's short article in Quality and Safety in Health Care (2004) is a good reading.</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Sackett and colleagues' 1996 BMJ editorial defined evidence-based medicine as "the conscientious, explicit, and judicious use of current best evidence in making decisions about the care of individual patients", integrating individual clinical expertise with the best available external evidence. Later definitions made patient values and preferences the third explicit element, as shown in the three circles.
The "know-do gap" is the World Health Organization's term for the difference between what is known to be effective and what is actually done in practice. It exists everywhere: examples include under-use of effective treatments (such as secondary prevention after heart attacks), over-use of low-value tests and treatments, and wide unexplained variation between hospitals.
From a KM perspective, evidence-based practice needs three kinds of knowledge to meet: explicit research knowledge, tacit clinical knowledge, and the patient's own knowledge of their life and priorities. Knowledge management systems should support all three, not only the first.
Discussion: choose one guideline in your area. Is it followed consistently? If not, where does the knowledge get stuck?</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Many KM cycles exist. Dalkir (Knowledge Management in Theory and Practice, 3rd edition, 2017) compares several (Zack, Bukowitz and Williams, McElroy, Wiig) and proposes an integrated cycle with three main phases: knowledge capture and/or creation; knowledge sharing and dissemination; and knowledge acquisition and application, with feedback loops that update the knowledge base. The fourth box on this slide makes that updating step explicit, because in health care knowledge goes out of date quickly.
The stroke unit example shows the cycle working in practice: new knowledge is created from local audit data and national evidence, shared through a protocol and briefings, applied in practice, and then reviewed and updated.
Where cycles typically break: knowledge is captured but never shared (reports in drawers), shared but not applied (a guideline nobody reads), or applied but never updated (outdated protocols that stay on the intranet for years).
Exercise: groups trace one piece of knowledge in their organisation around the cycle and identify the weakest step.</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Ikujiro Nonaka and Hirotaka Takeuchi's The Knowledge-Creating Company (1995), based on studies of Japanese firms such as Honda, Canon and Matsushita, is the most cited model in KM. It describes knowledge creation as a continuous conversion between tacit and explicit knowledge through four modes:
Socialisation (tacit to tacit): sharing experience through observation, imitation and practice, as in apprenticeship.
Externalisation (tacit to explicit): articulating tacit knowledge through metaphors, models and stories.
Combination (explicit to explicit): combining and reorganising explicit knowledge, for example integrating several guidelines into one care pathway.
Internalisation (explicit to tacit): absorbing explicit knowledge through practice until it becomes part of a person's skill.
Each full turn of the cycle moves knowledge up a level, from individual to group to organisation: the "knowledge spiral". Nonaka later added the concept of "ba", the shared physical, virtual or mental space where knowledge creation happens.
Critiques: the model is rooted in Japanese corporate culture, and some scholars (for example Tsoukas) argue that tacit knowledge can never be fully converted into explicit form. It remains an excellent diagnostic tool, as the next slide shows.</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turns SECI into a practical diagnostic, using falls prevention on an inpatient ward.
Socialisation happens naturally when staff work side by side, but it is threatened by staff shortages, agency staffing and fragmented rotas. Externalisation, getting experienced people to articulate what they do, is where most units stall: people are busy, and they often do not realise what they know. Combination is where digital systems help most, for example building checklists into EHR templates. Internalisation depends on practice, simulation and feedback.
Ask groups to repeat the table for a different process in their own organisation, such as medication reconciliation, safeguarding referrals, or preparing for an outbreak. Then ask: which mode is weakest in your organisation, and what one tool would strengthen it?
National falls-prevention guidance varies by country (for example NICE guidance in England); students should use their own national guidance in the combination step.</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Hansen, Nohria and Tierney's Harvard Business Review article "What's Your Strategy for Managing Knowledge?" (1999) studied consulting firms and found two distinct strategies. Firms such as Ernst &amp; Young and Andersen invested in codification: capturing knowledge in databases for reuse on similar problems. Firms such as McKinsey and Bain relied on personalisation: connecting people so experts could share knowledge in conversation. They argued that successful firms focus on one strategy (roughly 80 percent) and use the other in support (20 percent); trying to do both equally leads to failure.
Health care needs both, but in different places. High-volume, standardised processes (vaccination, hip replacement pathways, sepsis screening) benefit from codification. Complex, uncertain or rare cases (multimorbidity, rare cancers, ethical dilemmas) need personalisation: multidisciplinary meetings, specialist advice, clinical supervision.
The strategy should fit the work, and the incentives should match: a codification strategy needs people to be rewarded for contributing to and using the knowledge base; a personalisation strategy needs time and rewards for helping colleagues.
Exercise: which strategy dominates in your organisation? Is it the right one for the kind of work you do?</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Knowledge-to-Action (KTA) framework by Ian Graham and colleagues (Journal of Continuing Education in the Health Professions, 2006, "Lost in knowledge translation: time for a map?") is one of the most widely used frameworks in health knowledge translation. It was developed from a review of more than 30 planned-action theories and is used by the Canadian Institutes of Health Research.
It has two parts. The knowledge creation funnel shows knowledge being distilled from many primary studies, through synthesis (systematic reviews), into tools and products such as guidelines, decision aids and care pathways. The action cycle shows the steps needed to put that knowledge into practice locally. The steps are not strictly sequential, and teams often loop back.
The second step, adapting knowledge to the local context, is where KM and knowledge translation meet. A national guideline has to be adapted to local staffing, equipment, patient populations and existing routines.
Good follow-up reading: Straus, Tetroe and Graham (eds), Knowledge Translation in Health Care, 2nd edition (2013).
Exercise: pick a recent guideline change and plan its implementation on a real unit using the seven steps.</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Chris Argyris and Donald Schön (Organizational Learning, 1978) distinguished two kinds of learning. In single-loop learning, people detect an error and correct their actions without questioning the underlying goals, values or assumptions, like a thermostat adjusting the heating. In double-loop learning, they question the governing assumptions themselves, which can lead to changes in policies, structures and goals.
Health care is very good at single-loop learning (retrain, add a reminder, write a new policy) and much weaker at double-loop learning. After an incident the usual response is "more training" or "remind staff", when the real issue may be staffing, workload, design of equipment, or professional hierarchy.
Argyris also argued that professionals can be poor learners precisely because they are used to success and become defensive when things go wrong ("Teaching Smart People How to Learn", Harvard Business Review, 1991). This links to the later topics of just culture and psychological safety.
Some writers add triple-loop learning: questioning how we learn, and the organisation's identity and purpose.
Exercise: take a recent incident report from your organisation (anonymised) and write both a single-loop and a double-loop response.</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Peter Senge's The Fifth Discipline (1990; revised edition 2006) defined learning organisations as places "where people continually expand their capacity to create the results they truly desire". He proposed five disciplines. Personal mastery: individual commitment to lifelong learning. Mental models: deeply held assumptions that shape how we see the world, which need to be surfaced and tested. Shared vision: a genuinely shared picture of the future. Team learning: dialogue that lets a group think together rather than just argue. Systems thinking is the fifth discipline that integrates the others.
Systems thinking is especially relevant to health care, where problems such as delayed discharges or emergency department crowding are caused by interactions across the whole system, not by one department. Senge's "shifting the burden" and "fixes that fail" archetypes appear constantly: for example, using agency staff to fill gaps (quick fix) while the underlying retention problem gets worse.
Critique: the idea is inspiring but hard to operationalise and measure. Garvin, Edmondson and Gino's "Is Yours a Learning Organization?" (Harvard Business Review, 2008) offers a practical diagnostic survey that students can apply.
Exercise: draw a simple causal loop diagram of one recurring problem in your service.</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term "community of practice" comes from Jean Lave and Etienne Wenger's study of apprenticeship, Situated Learning (1991), and Wenger's Communities of Practice (1998). They defined communities of practice as groups of people who share a concern or passion for something they do and learn how to do it better as they interact regularly. The three structural elements are the domain (the shared area of knowledge), the community (relationships and trust) and the practice (the shared repertoire of tools, stories and ways of working).
"Legitimate peripheral participation" describes how newcomers learn: first by taking part in simple, peripheral tasks, then gradually moving to full participation, absorbing tacit knowledge along the way. Think of a junior doctor on a firm, or a new nurse on a ward.
Wenger, McDermott and Snyder's Cultivating Communities of Practice (2002) shows that organisations cannot create communities of practice by decree, but they can cultivate them: provide time, a coordinator, a space (physical or online), and connect them to organisational priorities.
A 2009 systematic review by Li and colleagues (Implementation Science) found that communities of practice in health care vary widely in form and that evidence of their impact on practice is promising but limited. Use this to encourage realistic expectations.</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Project ECHO (Extension for Community Healthcare Outcomes) was founded at the University of New Mexico in 2003 by hepatologist Sanjeev Arora, who was frustrated that patients with hepatitis C were waiting months to see him and often travelling long distances. The model uses regular videoconference "teleECHO" sessions in which primary care clinicians present anonymised cases of their own patients to a specialist hub team, receive advice, and join short didactic presentations. Over time the local clinicians become experts themselves.
Arora and colleagues' 2011 NEJM study compared 407 patients treated either at the university hepatitis C clinic or by primary care clinicians at 21 ECHO sites in rural areas and prisons. Sustained viral response (cure) rates were similar: 57.5 percent at the university clinic and 58.2 percent at ECHO sites, with fewer serious adverse events at ECHO sites.
KM analysis: ECHO is a textbook combination of socialisation and externalisation through case-based learning, a community of practice, and a personalisation strategy. It has since spread to many countries and conditions, including chronic pain, mental health, and COVID-19 response.
Discussion: which specialist knowledge in your health system is concentrated in one place, and could an ECHO-style network share it?</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knowledge audit is a systematic review of an organisation's knowledge needs, assets, flows and gaps. It is usually the first step in any KM initiative, because it tells you where to focus.
Step 1: identify the knowledge that is critical to the service's goals (for example, how to manage a paediatric airway emergency, or how the bed management system really works). Step 2: locate it: in which people, documents, systems or networks? Step 3: map flows: interviews, surveys and social network analysis can show who goes to whom for advice. Step 4: assess risk: knowledge held by one person nearing retirement, or in one undocumented spreadsheet, is high risk. Step 5: prioritise actions such as documentation, mentoring or cross-training.
The map on the right is an example of social network analysis. The red node is a "hub" whom everyone consults. Hubs are valuable, but they are also bottlenecks and single points of failure, and they are at risk of burnout.
A useful practical source is the NHS knowledge and library services' Knowledge Mobilisation Framework, which includes tools such as knowledge audits, peer assists and after action reviews.
Workshop link: students will carry out a mini knowledge audit of a real process in the group project.</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Tacit knowledge can rarely be captured completely, but a lot of it can be surfaced, shared and partly codified.
Expert interviews work best when they focus on specific cases rather than general questions. Techniques from cognitive task analysis, such as the critical decision method, ask experts to walk through a difficult case and explain what they noticed and why.
Storytelling is powerful because stories carry context, emotion and causality. Many patient safety programmes use patient and staff stories deliberately.
Shadowing and job rotation allow socialisation, while video (for example of a skilled procedure, with the expert's commentary) is increasingly used in surgical and nursing education.
Simulation debriefs are one of the most effective ways of turning experience into shared learning, and health care is a leader here.
Knowledge cafés (a format developed by David Gurteen) bring people together in small groups to discuss one open question; they are cheap and very good at crossing professional boundaries.
Workshop: run a 20-minute knowledge café in class on the question "What do experienced staff know that new staff take years to learn?"</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After Action Review (AAR) was developed by the US Army in the 1970s and adopted widely in business and health care. Its power lies in its simplicity: four questions, asked soon after an event, by the people who took part, with the explicit aim of learning rather than blaming.
Health care uses related formats: "hot" debriefs immediately after resuscitations or emergencies, daily safety huddles, morbidity and mortality (M&amp;M) conferences, and structured reviews after serious incidents or outbreaks. The UK's Patient Safety Incident Response Framework (PSIRF), introduced in England from 2022, encourages more proportionate, learning-focused responses to incidents, including after action reviews.
Common failure modes: reviews that turn into blame sessions, reviews that are held but produce no change, and lessons that stay with the team and never reach other units. The fourth question should always produce named actions with owners, and the lessons should go into the organisation's knowledge base.
Peer assist is the "before action" partner of the AAR: before starting a project, a team invites colleagues who have done something similar to share what they learned.
Simulation: run a short team task in class (for example a timed tabletop scenario), then practise facilitating an AAR.</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 handover, between shifts, between teams, or from hospital to community, is a knowledge transfer, and it is one of the highest-risk moments in care. Structured communication tools make the essential knowledge explicit and predictable.
SBAR (Situation, Background, Assessment, Recommendation) was developed by the US Navy and adapted for health care at Kaiser Permanente in the early 2000s. It is now used widely, especially for escalating concerns about a deteriorating patient.
I-PASS (Illness severity, Patient summary, Action list, Situation awareness and contingency planning, Synthesis by receiver) is a more comprehensive handover bundle. Starmer and colleagues (New England Journal of Medicine, 2014) evaluated it in nine children's hospitals: the medical error rate fell by 23 percent and the rate of preventable adverse events by 30 percent, without increasing handover time. Note that the programme included training, a mnemonic, a printed handoff tool, faculty development and culture change, not just a form.
Simulation: students practise SBAR in pairs using a deteriorating-patient scenario, then a handover of a complex patient using I-PASS. Observers note what knowledge was lost.</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Knowledge loss is one of the biggest hidden risks in health systems. Many countries face ageing health workforces and serious staff shortages, and WHO has repeatedly warned of a large global shortfall of health workers by 2030. High turnover, heavy use of temporary staff and frequent restructuring all fragment knowledge.
Tactics, from the knowledge audit onwards: identify critical roles and people at risk of leaving; create overlap time and mentoring before departures (a planned handover of knowledge, not just duties); conduct structured knowledge interviews with departing experts, focusing on specific cases and contacts, not just satisfaction; build cross-training so that no process depends on one person; and support communities of practice, which keep knowledge in circulation even as individuals come and go.
David DeLong's Lost Knowledge: Confronting the Threat of an Aging Workforce (2004) is a classic source on this topic.
Discussion: in your organisation, what happens in the last two weeks before an experienced person leaves? Is anything done to capture what they know? What would you change?</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WHO Surgical Safety Checklist was developed as part of the "Safe Surgery Saves Lives" programme led by Atul Gawande and colleagues. Haynes et al. (NEJM, 2009) studied nearly 8,000 patients in eight hospitals in Toronto, New Delhi, Amman, Auckland, Manila, Ifakara, London and Seattle. After introduction of the checklist, the death rate fell from 1.5 percent to 0.8 percent, and inpatient complications from 11.0 percent to 7.0 percent.
KM interpretation: the checklist codifies explicit knowledge (for example antibiotic timing, confirming the site and procedure), but its bigger effect may come from what it does to team communication. Items such as team introductions and discussing anticipated critical events give junior staff permission to speak, turning tacit concerns into shared knowledge. Gawande's book The Checklist Manifesto (2009) tells the story well.
Critical view: later studies showed that results depend heavily on how the checklist is implemented. In Ontario, a mandatory province-wide roll-out (Urbach et al., NEJM, 2014) found no significant reduction in mortality or complications, suggesting that "ticking the box" without culture change achieves little.
Discussion: why might the same tool work in one setting and not in another?</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Peter Pronovost and colleagues at Johns Hopkins worked with the Michigan Health and Hospital Association on the Keystone ICU project. The intervention targeted five evidence-based practices for inserting central venous catheters: hand washing, full barrier precautions, chlorhexidine skin cleaning, avoiding the femoral site, and removing unnecessary catheters. Around this they built a comprehensive programme: a checklist, a dedicated cart with supplies, empowering nurses to stop the procedure if steps were skipped, a comprehensive unit-based safety programme, and regular feedback of infection data to each ICU.
Across 103 ICUs, the median rate of catheter-related bloodstream infection fell from 2.7 per 1,000 catheter-days at baseline to zero within three months, and the mean rate fell from 7.7 to 1.4 at 16 to 18 months, a reduction of about two-thirds that was sustained in later follow-up.
KM interpretation: the scientific knowledge was not new. What was new was a system for spreading and applying it: a collaborative network (community of practice), codified tools, measurement and feedback, and cultural change that redistributed voice. Dixon-Woods and colleagues (Milbank Quarterly, 2011) argue the success depended as much on social and cultural mechanisms as on the checklist.
Discussion: compare this case with the WHO checklist results in Ontario. What made the difference?</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KM failures are cultural, not technical. Five enablers appear again and again in the literature.
Trust: knowledge sharing is a social exchange, and people share with those they trust to use it well and to reciprocate. Psychological safety: Amy Edmondson's research began in hospital nursing units. In her 1999 study (Administrative Science Quarterly) she was surprised to find that better-led teams reported more medication errors, not fewer. They were not making more mistakes; they felt safe to report and discuss them. Time: sharing and reflection need protected time, which is scarce in health care. Recognition: if promotion rewards only individual expertise, people will hoard knowledge. Leaders who model it: when senior clinicians ask questions, admit uncertainty and thank people for raising concerns, others follow.
Culture can be measured: tools include the Hospital Survey on Patient Safety Culture (AHRQ) and Edmondson's seven-item psychological safety scale.
Discussion: on a scale of 1 to 5, how safe is it for a junior nurse or doctor in your organisation to question a senior colleague's decision? What would raise that score by one point?</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Gabriel Szulanski's 1996 study in the Strategic Management Journal looked at the transfer of best practice between units of large firms. Contrary to the common assumption that people do not share because of lack of motivation, he found that the biggest barriers were knowledge-related: causal ambiguity (the practice was not well understood even by the source), lack of absorptive capacity in the recipient (they lacked the prior knowledge to understand and use it), and an arduous relationship between source and recipient. He called this "stickiness".
This explains why a successful practice in one hospital often fails to spread to another, even within the same group: the receiving unit may not understand why it works, may lack the skills or resources to adopt it, or may not have a relationship with the source team.
Health care adds its own barriers: steep professional hierarchies and separate "tribes" (doctors, nurses, managers, allied professionals), relentless time pressure, a blame culture that discourages sharing mistakes, too much information (hundreds of guidelines and policies), and fragmented IT systems.
Exercise: groups choose one barrier and design a practical countermeasure that costs nothing.</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James Reason's Swiss cheese model (BMJ, 2000, "Human error: models and management") shows how harm usually results from failures in several layers of defence, such as policies, training, equipment, checks and supervision, which line up like holes in slices of cheese. It shifts the focus from blaming the last person in the chain to understanding the system. Reason distinguished active failures (unsafe acts by people at the sharp end) from latent conditions (weaknesses built into the system by design and management decisions).
Just culture, associated with David Marx (2001) and adopted in NHS England's "A just culture guide" (2018), balances learning with accountability. Human error (an inadvertent slip) calls for consoling the person and fixing the system. At-risk behaviour (a shortcut whose risk is not recognised, often because it has become normal) calls for coaching. Reckless behaviour (conscious disregard of substantial risk) may justify sanctions. The key point for KM: if people fear punishment for honest mistakes, they will stop reporting them, and the organisation loses its most valuable learning.
Discussion: think of a common workaround in your organisation. Is it at-risk behaviour that has become "normal"? What system knowledge would explain why people do it?</a:t>
            </a:r>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Bristol Royal Infirmary Inquiry, chaired by Professor Ian Kennedy, reported in 2001. It found that between 1991 and 1995, between 30 and 35 more children under one year old died after open-heart surgery at Bristol than would have been expected if the unit had performed like a typical unit elsewhere in England.
Concerns had been raised repeatedly, most notably by the consultant anaesthetist Stephen Bolsin, who collected and presented data on outcomes. The inquiry described a culture in which there was no agreed way of monitoring performance, no one clearly responsible for acting on the data, professional and managerial silos, deference to senior surgeons, and a "club culture" in which power was held by a small group.
KM lessons: knowledge (the outcome data and the concerns of staff) existed but did not flow to people with the authority and responsibility to act. The inquiry's nearly 200 recommendations included national monitoring of clinical outcomes, openness with patients, and greater involvement of patients in decisions. It helped shape clinical governance and outcome reporting in the NHS.
Discussion: who in your organisation "owns" outcome data, and what happens when a colleague raises a concern? Handle this case with sensitivity; it involves the deaths of children.</a:t>
            </a:r>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Under chief executive Gary Kaplan, Virginia Mason adopted the principles of the Toyota Production System in 2002, calling it the Virginia Mason Production System. Leaders visited Toyota and its suppliers in Japan, and the organisation built lean methods into its management system, including rapid process improvement workshops.
The Patient Safety Alert (PSA) system, modelled on Toyota's "andon cord" that any worker can pull to stop the production line, allows any member of staff to stop a process if they believe a patient is at risk. Reported alerts are investigated quickly, and the aim is to fix the underlying process.
In November 2004 Mary McClinton died after being injected with chlorhexidine, an antiseptic, instead of a contrast dye; the liquids were kept in similar containers. Virginia Mason publicly disclosed and apologised for the error, and redesigned the process to remove the risk. The event deepened the organisation's commitment to its safety system.
KM interpretation: the PSA system is a channel for tacit knowledge of risk held by frontline staff; openness after harm builds the trust needed for people to use it. Charles Kenney's book gives the full story. Discussion: how easy is it in your organisation to "stop the line"?</a:t>
            </a:r>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Digital platforms are essential for storing and spreading explicit knowledge, and increasingly for connecting people who hold tacit knowledge.
Electronic health records hold patient-level knowledge and, when interoperable, allow it to follow the patient. Clinical decision support brings knowledge into the workflow (next slide). Intranets and document management systems provide one authoritative home for policies and guidelines; version control is critical, since outdated documents are dangerous. Collaboration platforms support communities of practice; for example, the FutureNHS collaboration platform hosts thousands of online workspaces for NHS and social care staff. E-learning and virtual simulation deliver training at scale. Expertise directories and staff profiles help people find colleagues with specific knowledge, supporting a personalisation strategy.
Key design principle: technology should follow the knowledge strategy, not lead it. Many health organisations have bought expensive platforms that became "digital graveyards" because they did not fit the way staff actually work.
Exercise: students list the digital platforms in their own organisation and rate each for how much it is actually used and trusted.</a:t>
            </a:r>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Clinical decision support (CDS) systems deliver knowledge to clinicians at the point of care: drug interaction alerts, dosing calculators, order sets, reminders for preventive care, sepsis screening tools and diagnostic support. They are a direct application of the "combination" and "internalisation" modes of SECI.
The "CDS five rights" framework (Osheroff and colleagues, Improving Outcomes with Clinical Decision Support: An Implementer's Guide, 2nd edition, 2012) states that CDS should deliver the right information, to the right person, in the right intervention format, through the right channel, at the right point in the workflow.
When this goes wrong, the result is alert fatigue. Van der Sijs and colleagues' systematic review (Journal of the American Medical Informatics Association, 2006) found that clinicians overrode between 49 and 96 percent of drug safety alerts, often because alerts were irrelevant, poorly timed or repetitive. Overridden alerts sometimes include important ones, which leads to harm.
KM lesson: more knowledge is not always better. Knowledge must be filtered, prioritised and designed around the user's work.
Discussion: which alerts or prompts in your system do staff routinely ignore, and why?</a:t>
            </a:r>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Newer digital tools, including advanced search, analytics and artificial intelligence, are changing how health organisations find and use knowledge. This slide gives a balanced view; the goal is informed judgement, not enthusiasm or fear.
Opportunities: search tools that retrieve answers from large collections of guidelines and local policies; tools that summarise long records before a consultation; drafting of patient information leaflets for review by clinicians; and analysis of free-text incident reports to spot recurring themes that humans might miss.
Risks: generative AI systems can produce fluent but incorrect answers and invented references; models trained on unrepresentative data can perform worse for some groups of patients; uploading patient data to external tools raises serious data protection issues; and over-reliance may erode the tacit skills that clinicians need when systems fail.
Ground rules: clear human accountability; validation on local data and ongoing monitoring; and compliance with law. In the EU this includes the GDPR (Regulation 2016/679), the Medical Device Regulation for software that counts as a medical device, and the EU AI Act (Regulation 2024/1689), under which many AI systems used in medical devices are classified as high-risk.
Discussion: what policy does your organisation have on staff use of AI tools? If there is none, what should it say?</a:t>
            </a:r>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Kaiser Permanente is one of the largest integrated health systems in the United States, combining insurance, hospitals and medical groups. KP HealthConnect, built on Epic software, was implemented across the organisation between about 2003 and 2010 at an estimated cost of around $4 billion, one of the largest private-sector EHR projects of its time.
Chen and colleagues (Health Affairs, 2009) analysed the effect in Kaiser Permanente Hawaii. Between 2004 and 2007 the age- and sex-adjusted rate of office visits fell by about 26 percent, while scheduled telephone visits and secure messaging with clinicians grew rapidly. The authors argued that the electronic record enabled new ways of delivering care, rather than simply digitising paper.
KM interpretation: an integrated record makes explicit patient knowledge available to every clinician, and patient portals give patients access to their own knowledge. But the benefits depended on redesigned workflows, new roles and a culture that supported change. Many other organisations have implemented EHRs without similar gains.
Balance the story: EHRs are also associated with documentation burden and clinician burnout. Discussion: in your system, has the EHR made knowledge easier or harder to find and share?</a:t>
            </a:r>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KM system is not a piece of software. It is the combination of people, processes, technology and governance that together make knowledge flow.
People: clear roles (for example a knowledge manager or chief knowledge officer, clinical knowledge champions on each unit, and librarians or knowledge specialists), skills, and above all protected time. Process: defined routines for capturing, reviewing, sharing and applying knowledge: after action reviews, handover standards, guideline review cycles, onboarding. Technology: platforms chosen to fit the workflow and the chosen strategy. Governance: policy, ownership of knowledge assets, quality control (who approves a guideline, when it is reviewed), and alignment with clinical governance.
ISO 30401:2018, "Knowledge management systems: Requirements", is the first international standard for KM. It sets out requirements covering the organisation's context, leadership and policy, roles, knowledge development and conversion processes, culture, and evaluation and improvement. It follows the same high-level structure as ISO 9001 and other management system standards, which helps health organisations integrate KM with existing quality systems.
Design sequence for the group project: start with the knowledge audit, choose a strategy (codification or personalisation), then design people, process, technology and governance together. Never start with the technology.</a:t>
            </a:r>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KM programmes are often cancelled because they cannot show value, or because they measure the wrong things. A useful approach is to measure at three levels.
Activity measures show whether KM processes are happening: number of after action reviews, forum contributions, community meetings, guidelines reviewed on schedule. They are easy to collect but prove little on their own.
Use measures show whether knowledge is being accessed and applied: search and download statistics, time taken to find a policy, reuse of protocols across units, number of queries answered through an expert network.
Impact measures link KM to the organisation's goals: guideline adherence, reduction in repeat incidents, time for new staff to reach competence, patient experience, staff satisfaction and retention. These are harder to attribute to KM alone, so combine numbers with stories: short case examples of specific decisions that were improved by shared knowledge.
The balanced scorecard (Kaplan and Norton) and the "learning and growth" perspective can help embed KM measures in organisational performance frameworks.
Exercise: groups choose one KPI at each level for their workshop design and explain how they would collect the data.</a:t>
            </a:r>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story behind the Cochrane logo. The first randomised trial of a short course of corticosteroids given to women expected to give birth prematurely was reported by Liggins and Howie in 1972. More trials followed through the 1970s and 1980s. Because the results were not systematically combined, many obstetricians did not realise how effective the treatment was, and it was not widely used. When the trials were combined in a systematic review (Crowley and colleagues, first published in 1989 and in the British Journal of Obstetrics and Gynaecology in 1990), it became clear that the treatment reduced the risk of babies dying from complications of immaturity by around 30 to 50 percent. Cochrane has argued that tens of thousands of premature babies probably suffered or died unnecessarily because of the delay.
Cochrane was founded in 1993, inspired by the epidemiologist Archie Cochrane, who had criticised medicine for not organising a critical summary of all relevant trials. Cochrane systematic reviews, published in the Cochrane Library, are now a central source for clinical guidelines worldwide.
KM interpretation: this is the "combination" mode of SECI, and the knowledge creation funnel of the Knowledge-to-Action framework, at a global scale. It also shows the human cost of the know-do gap.
Discussion: where is important knowledge in your field still scattered, and who could synthesise it?</a:t>
            </a:r>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workshop combines the knowledge flow simulation and the system design exercise described in the module's teaching methods.
Scenario: an 82-year-old patient with heart failure, diabetes and early dementia is discharged from a medical ward to home, with support from a community nursing team, the GP, a community pharmacist and her daughter. In the simulation, give each group member a role card (ward nurse, hospital doctor, pharmacist, community nurse, GP, family carer) containing different pieces of information. Ask them to "discharge" the patient using only the channels your organisation typically uses (a discharge letter, a phone call, a form). Then compare what each role ended up knowing with what they needed to know.
Suggested timing: 45 minutes simulation and debrief (use the After Action Review questions), 30 minutes mapping the knowledge flow, 30 minutes identifying gaps and classifying knowledge, 45 minutes designing the KM system using the four pillars, and 30 minutes preparing and delivering pitches.
Assessment of pitches: realism, fit with the knowledge audit, balance of codification and personalisation, and quality of the proposed measures. The best designs usually include simple, low-tech elements, such as a structured discharge conversation, alongside digital ones.</a:t>
            </a:r>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Return to the stories collected in the first session about knowledge that did not reach the right person. For each one, ask the group which model or tool from the module would have helped: a knowledge audit, a structured handover, an after action review, a community of practice, decision support, or a change in culture.
The five takeaways follow the arc of the module: knowledge as a strategic resource, the tacit and explicit distinction, culture, technology, and measurement.
Final activity: each student writes down one knowledge management change they will make in their own organisation within the next three months, and posts it on the virtual campus forum. Revisit the forum after the module to see what happened; that is organisational learning in action.
Remind students of the deadlines for the group design project and the individual case analysis report.</a:t>
            </a:r>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path: Dalkir is the core textbook and covers most of the KM models in the module. Nonaka and Takeuchi, and Davenport and Prusak, are the two classic foundations. Straus, Tetroe and Graham is the key health-specific text on knowledge translation. Wenger, McDermott and Snyder supports the communities of practice session, and Senge the organisational learning session.
Further books referred to in this deck: Argyris, C. and Schön, D.A. (1978) Organizational Learning: A Theory of Action Perspective, Addison-Wesley; Lave, J. and Wenger, E. (1991) Situated Learning, Cambridge University Press; Wenger, E. (1998) Communities of Practice, Cambridge University Press; Gawande, A. (2009) The Checklist Manifesto, Metropolitan Books; Kenney, C. (2011) Transforming Health Care, Productivity Press; DeLong, D.W. (2004) Lost Knowledge, Oxford University Press; Osheroff, J.A. et al. (2012) Improving Outcomes with Clinical Decision Support, 2nd edn, HIMSS; Edmondson, A.C. (2019) The Fearless Organization, Wiley. Standard: ISO 30401:2018 Knowledge management systems: Requirements, International Organization for Standardization.</a:t>
            </a:r>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Further articles and reports used in this deck:
Ackoff, R.L. (1989) "From data to wisdom", Journal of Applied Systems Analysis, 16, pp. 3-9.
Balas, E.A. and Boren, S.A. (2000) "Managing clinical knowledge for health care improvement", Yearbook of Medical Informatics, pp. 65-70.
Chen, C. et al. (2009) "The Kaiser Permanente electronic health record: transforming and streamlining modalities of care", Health Affairs, 28(2), pp. 323-333.
Densen, P. (2011) "Challenges and opportunities facing medical education", Transactions of the American Clinical and Climatological Association, 122, pp. 48-58.
Edmondson, A. (1999) "Psychological safety and learning behavior in work teams", Administrative Science Quarterly, 44(2), pp. 350-383.
Grant, R.M. (1996) "Toward a knowledge-based theory of the firm", Strategic Management Journal, 17(S2), pp. 109-122.
Kennedy, I. (2001) Learning from Bristol: The Report of the Public Inquiry into Children's Heart Surgery at the Bristol Royal Infirmary 1984-1995. London: The Stationery Office.
Morris, Z.S., Wooding, S. and Grant, J. (2011) "The answer is 17 years, what is the question", Journal of the Royal Society of Medicine, 104(12), pp. 510-520.
Reason, J. (2000) "Human error: models and management", BMJ, 320(7237), pp. 768-770.
Sackett, D.L. et al. (1996) "Evidence based medicine: what it is and what it isn't", BMJ, 312(7023), pp. 71-72.
Starmer, A.J. et al. (2014) "Changes in medical errors after implementation of a handoff program", New England Journal of Medicine, 371(19), pp. 1803-1812.
van der Sijs, H. et al. (2006) "Overriding of drug safety alerts in computerized physician order entry", Journal of the American Medical Informatics Association, 13(2), pp. 138-147.
World Health Organization (2023) Patient safety: fact sheet. Geneva: WHO.</a:t>
            </a:r>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20.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30.pn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2.png"/><Relationship Id="rId7"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33.png"/><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4.png"/><Relationship Id="rId7"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23.png"/><Relationship Id="rId9"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3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8.png"/><Relationship Id="rId7" Type="http://schemas.openxmlformats.org/officeDocument/2006/relationships/image" Target="../media/image50.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7.png"/><Relationship Id="rId4" Type="http://schemas.openxmlformats.org/officeDocument/2006/relationships/image" Target="../media/image49.png"/><Relationship Id="rId9" Type="http://schemas.openxmlformats.org/officeDocument/2006/relationships/image" Target="../media/image47.png"/></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image" Target="../media/image51.png"/><Relationship Id="rId4" Type="http://schemas.openxmlformats.org/officeDocument/2006/relationships/image" Target="../media/image46.png"/></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38.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13.png"/><Relationship Id="rId7" Type="http://schemas.openxmlformats.org/officeDocument/2006/relationships/image" Target="../media/image52.pn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image" Target="../media/image51.png"/><Relationship Id="rId5" Type="http://schemas.openxmlformats.org/officeDocument/2006/relationships/image" Target="../media/image27.png"/><Relationship Id="rId4" Type="http://schemas.openxmlformats.org/officeDocument/2006/relationships/image" Target="../media/image25.png"/></Relationships>
</file>

<file path=ppt/slides/_rels/slide3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9D2AD67-5892-64D6-CBB4-060FA1A0FD1B}"/>
              </a:ext>
            </a:extLst>
          </p:cNvPr>
          <p:cNvPicPr>
            <a:picLocks noChangeAspect="1"/>
          </p:cNvPicPr>
          <p:nvPr/>
        </p:nvPicPr>
        <p:blipFill>
          <a:blip r:embed="rId2"/>
          <a:stretch>
            <a:fillRect/>
          </a:stretch>
        </p:blipFill>
        <p:spPr>
          <a:xfrm>
            <a:off x="0" y="0"/>
            <a:ext cx="12192000" cy="4204447"/>
          </a:xfrm>
          <a:prstGeom prst="rect">
            <a:avLst/>
          </a:prstGeom>
        </p:spPr>
      </p:pic>
      <p:pic>
        <p:nvPicPr>
          <p:cNvPr id="5" name="Picture 4">
            <a:extLst>
              <a:ext uri="{FF2B5EF4-FFF2-40B4-BE49-F238E27FC236}">
                <a16:creationId xmlns:a16="http://schemas.microsoft.com/office/drawing/2014/main" id="{8C23FFC9-5017-FC68-23A9-661522E8AC68}"/>
              </a:ext>
            </a:extLst>
          </p:cNvPr>
          <p:cNvPicPr>
            <a:picLocks noChangeAspect="1"/>
          </p:cNvPicPr>
          <p:nvPr/>
        </p:nvPicPr>
        <p:blipFill>
          <a:blip r:embed="rId3"/>
          <a:stretch>
            <a:fillRect/>
          </a:stretch>
        </p:blipFill>
        <p:spPr>
          <a:xfrm>
            <a:off x="0" y="13060"/>
            <a:ext cx="12192000" cy="3685881"/>
          </a:xfrm>
          <a:prstGeom prst="rect">
            <a:avLst/>
          </a:prstGeom>
        </p:spPr>
      </p:pic>
      <p:pic>
        <p:nvPicPr>
          <p:cNvPr id="7" name="Picture 6">
            <a:extLst>
              <a:ext uri="{FF2B5EF4-FFF2-40B4-BE49-F238E27FC236}">
                <a16:creationId xmlns:a16="http://schemas.microsoft.com/office/drawing/2014/main" id="{3C4EC13F-2DAB-FDE5-ED67-425CE1E55630}"/>
              </a:ext>
            </a:extLst>
          </p:cNvPr>
          <p:cNvPicPr>
            <a:picLocks noChangeAspect="1"/>
          </p:cNvPicPr>
          <p:nvPr/>
        </p:nvPicPr>
        <p:blipFill>
          <a:blip r:embed="rId4"/>
          <a:stretch>
            <a:fillRect/>
          </a:stretch>
        </p:blipFill>
        <p:spPr>
          <a:xfrm>
            <a:off x="875335" y="921214"/>
            <a:ext cx="9772735" cy="1554615"/>
          </a:xfrm>
          <a:prstGeom prst="rect">
            <a:avLst/>
          </a:prstGeom>
        </p:spPr>
      </p:pic>
      <p:pic>
        <p:nvPicPr>
          <p:cNvPr id="9" name="Picture 8">
            <a:extLst>
              <a:ext uri="{FF2B5EF4-FFF2-40B4-BE49-F238E27FC236}">
                <a16:creationId xmlns:a16="http://schemas.microsoft.com/office/drawing/2014/main" id="{6AA19DAC-AC57-179E-6A91-C184E37F7FA4}"/>
              </a:ext>
            </a:extLst>
          </p:cNvPr>
          <p:cNvPicPr>
            <a:picLocks noChangeAspect="1"/>
          </p:cNvPicPr>
          <p:nvPr/>
        </p:nvPicPr>
        <p:blipFill>
          <a:blip r:embed="rId5"/>
          <a:stretch>
            <a:fillRect/>
          </a:stretch>
        </p:blipFill>
        <p:spPr>
          <a:xfrm>
            <a:off x="972671" y="4394616"/>
            <a:ext cx="1600200" cy="1719313"/>
          </a:xfrm>
          <a:prstGeom prst="rect">
            <a:avLst/>
          </a:prstGeom>
        </p:spPr>
      </p:pic>
      <p:pic>
        <p:nvPicPr>
          <p:cNvPr id="13" name="Picture 12">
            <a:extLst>
              <a:ext uri="{FF2B5EF4-FFF2-40B4-BE49-F238E27FC236}">
                <a16:creationId xmlns:a16="http://schemas.microsoft.com/office/drawing/2014/main" id="{E089E3BF-2E99-0D8F-B3B8-D77F89FC8145}"/>
              </a:ext>
            </a:extLst>
          </p:cNvPr>
          <p:cNvPicPr>
            <a:picLocks noChangeAspect="1"/>
          </p:cNvPicPr>
          <p:nvPr/>
        </p:nvPicPr>
        <p:blipFill>
          <a:blip r:embed="rId6"/>
          <a:stretch>
            <a:fillRect/>
          </a:stretch>
        </p:blipFill>
        <p:spPr>
          <a:xfrm>
            <a:off x="0" y="6455865"/>
            <a:ext cx="12192000" cy="402135"/>
          </a:xfrm>
          <a:prstGeom prst="rect">
            <a:avLst/>
          </a:prstGeom>
        </p:spPr>
      </p:pic>
      <p:sp>
        <p:nvSpPr>
          <p:cNvPr id="15" name="TextBox 14">
            <a:extLst>
              <a:ext uri="{FF2B5EF4-FFF2-40B4-BE49-F238E27FC236}">
                <a16:creationId xmlns:a16="http://schemas.microsoft.com/office/drawing/2014/main" id="{C2E9E899-EA5E-3EF6-02F0-1EF77F0F1488}"/>
              </a:ext>
            </a:extLst>
          </p:cNvPr>
          <p:cNvSpPr txBox="1"/>
          <p:nvPr/>
        </p:nvSpPr>
        <p:spPr>
          <a:xfrm>
            <a:off x="972671" y="6427694"/>
            <a:ext cx="6158752" cy="461665"/>
          </a:xfrm>
          <a:prstGeom prst="rect">
            <a:avLst/>
          </a:prstGeom>
          <a:noFill/>
        </p:spPr>
        <p:txBody>
          <a:bodyPr wrap="square">
            <a:spAutoFit/>
          </a:bodyPr>
          <a:lstStyle/>
          <a:p>
            <a:r>
              <a:rPr lang="en-US" sz="2400" dirty="0">
                <a:solidFill>
                  <a:schemeClr val="bg1"/>
                </a:solidFill>
              </a:rPr>
              <a:t>Discover the world of EIIET</a:t>
            </a:r>
          </a:p>
        </p:txBody>
      </p:sp>
      <p:pic>
        <p:nvPicPr>
          <p:cNvPr id="19" name="Picture 18">
            <a:extLst>
              <a:ext uri="{FF2B5EF4-FFF2-40B4-BE49-F238E27FC236}">
                <a16:creationId xmlns:a16="http://schemas.microsoft.com/office/drawing/2014/main" id="{E7212197-FDB0-8E42-5002-EE764BCF10A5}"/>
              </a:ext>
            </a:extLst>
          </p:cNvPr>
          <p:cNvPicPr>
            <a:picLocks noChangeAspect="1"/>
          </p:cNvPicPr>
          <p:nvPr/>
        </p:nvPicPr>
        <p:blipFill>
          <a:blip r:embed="rId7"/>
          <a:stretch>
            <a:fillRect/>
          </a:stretch>
        </p:blipFill>
        <p:spPr>
          <a:xfrm>
            <a:off x="4615426" y="4315109"/>
            <a:ext cx="7425572" cy="1621677"/>
          </a:xfrm>
          <a:prstGeom prst="rect">
            <a:avLst/>
          </a:prstGeom>
        </p:spPr>
      </p:pic>
    </p:spTree>
    <p:extLst>
      <p:ext uri="{BB962C8B-B14F-4D97-AF65-F5344CB8AC3E}">
        <p14:creationId xmlns:p14="http://schemas.microsoft.com/office/powerpoint/2010/main" val="166870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MODULE OVERVIEW</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2</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The Module at a Glance</a:t>
            </a:r>
            <a:endParaRPr lang="en-US" sz="4000" dirty="0"/>
          </a:p>
        </p:txBody>
      </p:sp>
      <p:sp>
        <p:nvSpPr>
          <p:cNvPr id="6" name="Shape 4"/>
          <p:cNvSpPr/>
          <p:nvPr/>
        </p:nvSpPr>
        <p:spPr>
          <a:xfrm>
            <a:off x="548640" y="1691640"/>
            <a:ext cx="2606040" cy="2057400"/>
          </a:xfrm>
          <a:prstGeom prst="roundRect">
            <a:avLst>
              <a:gd name="adj" fmla="val 5333"/>
            </a:avLst>
          </a:prstGeom>
          <a:solidFill>
            <a:srgbClr val="EAF4EE"/>
          </a:solidFill>
          <a:ln w="12700">
            <a:solidFill>
              <a:srgbClr val="EAF4EE"/>
            </a:solidFill>
            <a:prstDash val="solid"/>
          </a:ln>
        </p:spPr>
        <p:txBody>
          <a:bodyPr/>
          <a:lstStyle/>
          <a:p>
            <a:endParaRPr lang="en-US"/>
          </a:p>
        </p:txBody>
      </p:sp>
      <p:sp>
        <p:nvSpPr>
          <p:cNvPr id="7" name="Text 5"/>
          <p:cNvSpPr txBox="1"/>
          <p:nvPr/>
        </p:nvSpPr>
        <p:spPr>
          <a:xfrm>
            <a:off x="731520" y="1828800"/>
            <a:ext cx="2240280" cy="868680"/>
          </a:xfrm>
          <a:prstGeom prst="rect">
            <a:avLst/>
          </a:prstGeom>
          <a:noFill/>
          <a:ln/>
        </p:spPr>
        <p:txBody>
          <a:bodyPr wrap="square" lIns="635" tIns="635" rIns="635" bIns="635" rtlCol="0" anchor="ctr"/>
          <a:lstStyle/>
          <a:p>
            <a:pPr marL="0" indent="0" algn="l">
              <a:buNone/>
            </a:pPr>
            <a:r>
              <a:rPr lang="en-US" sz="3600" b="1" dirty="0">
                <a:solidFill>
                  <a:srgbClr val="2E7D5B"/>
                </a:solidFill>
                <a:latin typeface="Georgia" pitchFamily="34" charset="0"/>
                <a:ea typeface="Georgia" pitchFamily="34" charset="-122"/>
                <a:cs typeface="Georgia" pitchFamily="34" charset="-120"/>
              </a:rPr>
              <a:t>4</a:t>
            </a:r>
            <a:endParaRPr lang="en-US" sz="3600" dirty="0"/>
          </a:p>
        </p:txBody>
      </p:sp>
      <p:sp>
        <p:nvSpPr>
          <p:cNvPr id="8" name="Text 6"/>
          <p:cNvSpPr txBox="1"/>
          <p:nvPr/>
        </p:nvSpPr>
        <p:spPr>
          <a:xfrm>
            <a:off x="731520" y="2697480"/>
            <a:ext cx="2240280" cy="91440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ECTS credits</a:t>
            </a:r>
            <a:endParaRPr lang="en-US" sz="2000" dirty="0"/>
          </a:p>
        </p:txBody>
      </p:sp>
      <p:sp>
        <p:nvSpPr>
          <p:cNvPr id="9" name="Shape 7"/>
          <p:cNvSpPr/>
          <p:nvPr/>
        </p:nvSpPr>
        <p:spPr>
          <a:xfrm>
            <a:off x="3364992" y="1691640"/>
            <a:ext cx="2606040" cy="2057400"/>
          </a:xfrm>
          <a:prstGeom prst="roundRect">
            <a:avLst>
              <a:gd name="adj" fmla="val 5333"/>
            </a:avLst>
          </a:prstGeom>
          <a:solidFill>
            <a:srgbClr val="EAF4EE"/>
          </a:solidFill>
          <a:ln w="12700">
            <a:solidFill>
              <a:srgbClr val="EAF4EE"/>
            </a:solidFill>
            <a:prstDash val="solid"/>
          </a:ln>
        </p:spPr>
        <p:txBody>
          <a:bodyPr/>
          <a:lstStyle/>
          <a:p>
            <a:endParaRPr lang="en-US"/>
          </a:p>
        </p:txBody>
      </p:sp>
      <p:sp>
        <p:nvSpPr>
          <p:cNvPr id="10" name="Text 8"/>
          <p:cNvSpPr txBox="1"/>
          <p:nvPr/>
        </p:nvSpPr>
        <p:spPr>
          <a:xfrm>
            <a:off x="3547872" y="1828800"/>
            <a:ext cx="2240280" cy="868680"/>
          </a:xfrm>
          <a:prstGeom prst="rect">
            <a:avLst/>
          </a:prstGeom>
          <a:noFill/>
          <a:ln/>
        </p:spPr>
        <p:txBody>
          <a:bodyPr wrap="square" lIns="635" tIns="635" rIns="635" bIns="635" rtlCol="0" anchor="ctr"/>
          <a:lstStyle/>
          <a:p>
            <a:pPr marL="0" indent="0" algn="l">
              <a:buNone/>
            </a:pPr>
            <a:r>
              <a:rPr lang="en-US" sz="3600" b="1" dirty="0">
                <a:solidFill>
                  <a:srgbClr val="2E7D5B"/>
                </a:solidFill>
                <a:latin typeface="Georgia" pitchFamily="34" charset="0"/>
                <a:ea typeface="Georgia" pitchFamily="34" charset="-122"/>
                <a:cs typeface="Georgia" pitchFamily="34" charset="-120"/>
              </a:rPr>
              <a:t>100–120</a:t>
            </a:r>
            <a:endParaRPr lang="en-US" sz="3600" dirty="0"/>
          </a:p>
        </p:txBody>
      </p:sp>
      <p:sp>
        <p:nvSpPr>
          <p:cNvPr id="11" name="Text 9"/>
          <p:cNvSpPr txBox="1"/>
          <p:nvPr/>
        </p:nvSpPr>
        <p:spPr>
          <a:xfrm>
            <a:off x="3547872" y="2697480"/>
            <a:ext cx="2240280" cy="91440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Hours of total study</a:t>
            </a:r>
            <a:endParaRPr lang="en-US" sz="2000" dirty="0"/>
          </a:p>
        </p:txBody>
      </p:sp>
      <p:sp>
        <p:nvSpPr>
          <p:cNvPr id="12" name="Shape 10"/>
          <p:cNvSpPr/>
          <p:nvPr/>
        </p:nvSpPr>
        <p:spPr>
          <a:xfrm>
            <a:off x="6181344" y="1691640"/>
            <a:ext cx="2606040" cy="2057400"/>
          </a:xfrm>
          <a:prstGeom prst="roundRect">
            <a:avLst>
              <a:gd name="adj" fmla="val 5333"/>
            </a:avLst>
          </a:prstGeom>
          <a:solidFill>
            <a:srgbClr val="EAF4EE"/>
          </a:solidFill>
          <a:ln w="12700">
            <a:solidFill>
              <a:srgbClr val="EAF4EE"/>
            </a:solidFill>
            <a:prstDash val="solid"/>
          </a:ln>
        </p:spPr>
        <p:txBody>
          <a:bodyPr/>
          <a:lstStyle/>
          <a:p>
            <a:endParaRPr lang="en-US"/>
          </a:p>
        </p:txBody>
      </p:sp>
      <p:sp>
        <p:nvSpPr>
          <p:cNvPr id="13" name="Text 11"/>
          <p:cNvSpPr txBox="1"/>
          <p:nvPr/>
        </p:nvSpPr>
        <p:spPr>
          <a:xfrm>
            <a:off x="6364224" y="1828800"/>
            <a:ext cx="2240280" cy="868680"/>
          </a:xfrm>
          <a:prstGeom prst="rect">
            <a:avLst/>
          </a:prstGeom>
          <a:noFill/>
          <a:ln/>
        </p:spPr>
        <p:txBody>
          <a:bodyPr wrap="square" lIns="635" tIns="635" rIns="635" bIns="635" rtlCol="0" anchor="ctr"/>
          <a:lstStyle/>
          <a:p>
            <a:pPr marL="0" indent="0" algn="l">
              <a:buNone/>
            </a:pPr>
            <a:r>
              <a:rPr lang="en-US" sz="3600" b="1" dirty="0">
                <a:solidFill>
                  <a:srgbClr val="2E7D5B"/>
                </a:solidFill>
                <a:latin typeface="Georgia" pitchFamily="34" charset="0"/>
                <a:ea typeface="Georgia" pitchFamily="34" charset="-122"/>
                <a:cs typeface="Georgia" pitchFamily="34" charset="-120"/>
              </a:rPr>
              <a:t>3</a:t>
            </a:r>
            <a:endParaRPr lang="en-US" sz="3600" dirty="0"/>
          </a:p>
        </p:txBody>
      </p:sp>
      <p:sp>
        <p:nvSpPr>
          <p:cNvPr id="14" name="Text 12"/>
          <p:cNvSpPr txBox="1"/>
          <p:nvPr/>
        </p:nvSpPr>
        <p:spPr>
          <a:xfrm>
            <a:off x="6364224" y="2697480"/>
            <a:ext cx="2240280" cy="91440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Core competences</a:t>
            </a:r>
            <a:endParaRPr lang="en-US" sz="2000" dirty="0"/>
          </a:p>
        </p:txBody>
      </p:sp>
      <p:sp>
        <p:nvSpPr>
          <p:cNvPr id="15" name="Shape 13"/>
          <p:cNvSpPr/>
          <p:nvPr/>
        </p:nvSpPr>
        <p:spPr>
          <a:xfrm>
            <a:off x="8997696" y="1691640"/>
            <a:ext cx="2606040" cy="2057400"/>
          </a:xfrm>
          <a:prstGeom prst="roundRect">
            <a:avLst>
              <a:gd name="adj" fmla="val 5333"/>
            </a:avLst>
          </a:prstGeom>
          <a:solidFill>
            <a:srgbClr val="EAF4EE"/>
          </a:solidFill>
          <a:ln w="12700">
            <a:solidFill>
              <a:srgbClr val="EAF4EE"/>
            </a:solidFill>
            <a:prstDash val="solid"/>
          </a:ln>
        </p:spPr>
        <p:txBody>
          <a:bodyPr/>
          <a:lstStyle/>
          <a:p>
            <a:endParaRPr lang="en-US"/>
          </a:p>
        </p:txBody>
      </p:sp>
      <p:sp>
        <p:nvSpPr>
          <p:cNvPr id="16" name="Text 14"/>
          <p:cNvSpPr txBox="1"/>
          <p:nvPr/>
        </p:nvSpPr>
        <p:spPr>
          <a:xfrm>
            <a:off x="9180576" y="1828800"/>
            <a:ext cx="2240280" cy="868680"/>
          </a:xfrm>
          <a:prstGeom prst="rect">
            <a:avLst/>
          </a:prstGeom>
          <a:noFill/>
          <a:ln/>
        </p:spPr>
        <p:txBody>
          <a:bodyPr wrap="square" lIns="635" tIns="635" rIns="635" bIns="635" rtlCol="0" anchor="ctr"/>
          <a:lstStyle/>
          <a:p>
            <a:pPr marL="0" indent="0" algn="l">
              <a:buNone/>
            </a:pPr>
            <a:r>
              <a:rPr lang="en-US" sz="3600" b="1" dirty="0">
                <a:solidFill>
                  <a:srgbClr val="2E7D5B"/>
                </a:solidFill>
                <a:latin typeface="Georgia" pitchFamily="34" charset="0"/>
                <a:ea typeface="Georgia" pitchFamily="34" charset="-122"/>
                <a:cs typeface="Georgia" pitchFamily="34" charset="-120"/>
              </a:rPr>
              <a:t>8</a:t>
            </a:r>
            <a:endParaRPr lang="en-US" sz="3600" dirty="0"/>
          </a:p>
        </p:txBody>
      </p:sp>
      <p:sp>
        <p:nvSpPr>
          <p:cNvPr id="17" name="Text 15"/>
          <p:cNvSpPr txBox="1"/>
          <p:nvPr/>
        </p:nvSpPr>
        <p:spPr>
          <a:xfrm>
            <a:off x="9180576" y="2697480"/>
            <a:ext cx="2240280" cy="91440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Health-sector case studies</a:t>
            </a:r>
            <a:endParaRPr lang="en-US" sz="2000" dirty="0"/>
          </a:p>
        </p:txBody>
      </p:sp>
      <p:sp>
        <p:nvSpPr>
          <p:cNvPr id="18" name="Shape 16"/>
          <p:cNvSpPr/>
          <p:nvPr/>
        </p:nvSpPr>
        <p:spPr>
          <a:xfrm>
            <a:off x="548640" y="4160520"/>
            <a:ext cx="731520" cy="731520"/>
          </a:xfrm>
          <a:prstGeom prst="ellipse">
            <a:avLst/>
          </a:prstGeom>
          <a:solidFill>
            <a:srgbClr val="1F3B2D"/>
          </a:solidFill>
          <a:ln w="12700">
            <a:solidFill>
              <a:srgbClr val="1F3B2D"/>
            </a:solidFill>
            <a:prstDash val="solid"/>
          </a:ln>
        </p:spPr>
        <p:txBody>
          <a:bodyPr/>
          <a:lstStyle/>
          <a:p>
            <a:endParaRPr lang="en-US"/>
          </a:p>
        </p:txBody>
      </p:sp>
      <p:pic>
        <p:nvPicPr>
          <p:cNvPr id="19" name="Image 0" descr="preencoded.png"/>
          <p:cNvPicPr>
            <a:picLocks noChangeAspect="1"/>
          </p:cNvPicPr>
          <p:nvPr/>
        </p:nvPicPr>
        <p:blipFill>
          <a:blip r:embed="rId3"/>
          <a:stretch>
            <a:fillRect/>
          </a:stretch>
        </p:blipFill>
        <p:spPr>
          <a:xfrm>
            <a:off x="731520" y="4343400"/>
            <a:ext cx="365760" cy="365760"/>
          </a:xfrm>
          <a:prstGeom prst="rect">
            <a:avLst/>
          </a:prstGeom>
        </p:spPr>
      </p:pic>
      <p:sp>
        <p:nvSpPr>
          <p:cNvPr id="20" name="Text 17"/>
          <p:cNvSpPr txBox="1"/>
          <p:nvPr/>
        </p:nvSpPr>
        <p:spPr>
          <a:xfrm>
            <a:off x="1508760" y="4114800"/>
            <a:ext cx="960120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What this module is really about</a:t>
            </a:r>
            <a:endParaRPr lang="en-US" sz="2000" dirty="0"/>
          </a:p>
        </p:txBody>
      </p:sp>
      <p:sp>
        <p:nvSpPr>
          <p:cNvPr id="21" name="Text 18"/>
          <p:cNvSpPr txBox="1"/>
          <p:nvPr/>
        </p:nvSpPr>
        <p:spPr>
          <a:xfrm>
            <a:off x="1508760" y="4572000"/>
            <a:ext cx="10058400" cy="146304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Health organisations run on knowledge: clinical expertise, protocols, patient data and the lessons of past mistakes. This module shows how to find that knowledge, share it and put it to work for safer care and stronger teams.</a:t>
            </a:r>
            <a:endParaRPr lang="en-US" sz="2000" dirty="0"/>
          </a:p>
        </p:txBody>
      </p:sp>
      <p:pic>
        <p:nvPicPr>
          <p:cNvPr id="23" name="Picture 22">
            <a:extLst>
              <a:ext uri="{FF2B5EF4-FFF2-40B4-BE49-F238E27FC236}">
                <a16:creationId xmlns:a16="http://schemas.microsoft.com/office/drawing/2014/main" id="{C0FD19A0-F21D-ABEC-F8F0-AFE88812353C}"/>
              </a:ext>
            </a:extLst>
          </p:cNvPr>
          <p:cNvPicPr>
            <a:picLocks noChangeAspect="1"/>
          </p:cNvPicPr>
          <p:nvPr/>
        </p:nvPicPr>
        <p:blipFill>
          <a:blip r:embed="rId4"/>
          <a:stretch>
            <a:fillRect/>
          </a:stretch>
        </p:blipFill>
        <p:spPr>
          <a:xfrm>
            <a:off x="0" y="6455865"/>
            <a:ext cx="12192000" cy="402135"/>
          </a:xfrm>
          <a:prstGeom prst="rect">
            <a:avLst/>
          </a:prstGeom>
        </p:spPr>
      </p:pic>
      <p:sp>
        <p:nvSpPr>
          <p:cNvPr id="25" name="TextBox 24">
            <a:extLst>
              <a:ext uri="{FF2B5EF4-FFF2-40B4-BE49-F238E27FC236}">
                <a16:creationId xmlns:a16="http://schemas.microsoft.com/office/drawing/2014/main" id="{0669B63E-E265-88C8-ABDF-5F9E015EEC18}"/>
              </a:ext>
            </a:extLst>
          </p:cNvPr>
          <p:cNvSpPr txBox="1"/>
          <p:nvPr/>
        </p:nvSpPr>
        <p:spPr>
          <a:xfrm>
            <a:off x="1097280" y="6462575"/>
            <a:ext cx="6158752" cy="461665"/>
          </a:xfrm>
          <a:prstGeom prst="rect">
            <a:avLst/>
          </a:prstGeom>
          <a:noFill/>
        </p:spPr>
        <p:txBody>
          <a:bodyPr wrap="square">
            <a:spAutoFit/>
          </a:bodyPr>
          <a:lstStyle/>
          <a:p>
            <a:r>
              <a:rPr lang="en-GB" sz="2400" dirty="0">
                <a:solidFill>
                  <a:schemeClr val="bg1"/>
                </a:solidFill>
              </a:rPr>
              <a:t>Discover the world of EIIET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MODULE OVERVIEW</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3</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What You Will Be Able to Do ?</a:t>
            </a:r>
            <a:endParaRPr lang="en-US" sz="4000" dirty="0"/>
          </a:p>
        </p:txBody>
      </p:sp>
      <p:sp>
        <p:nvSpPr>
          <p:cNvPr id="6" name="Shape 4"/>
          <p:cNvSpPr/>
          <p:nvPr/>
        </p:nvSpPr>
        <p:spPr>
          <a:xfrm>
            <a:off x="548640" y="1691640"/>
            <a:ext cx="3566160" cy="4389120"/>
          </a:xfrm>
          <a:prstGeom prst="roundRect">
            <a:avLst>
              <a:gd name="adj" fmla="val 3077"/>
            </a:avLst>
          </a:prstGeom>
          <a:solidFill>
            <a:srgbClr val="EAF4EE"/>
          </a:solidFill>
          <a:ln w="12700">
            <a:solidFill>
              <a:srgbClr val="EAF4EE"/>
            </a:solidFill>
            <a:prstDash val="solid"/>
          </a:ln>
        </p:spPr>
        <p:txBody>
          <a:bodyPr/>
          <a:lstStyle/>
          <a:p>
            <a:endParaRPr lang="en-US"/>
          </a:p>
        </p:txBody>
      </p:sp>
      <p:sp>
        <p:nvSpPr>
          <p:cNvPr id="7" name="Shape 5"/>
          <p:cNvSpPr/>
          <p:nvPr/>
        </p:nvSpPr>
        <p:spPr>
          <a:xfrm>
            <a:off x="822960" y="1920240"/>
            <a:ext cx="914400" cy="914400"/>
          </a:xfrm>
          <a:prstGeom prst="ellipse">
            <a:avLst/>
          </a:prstGeom>
          <a:solidFill>
            <a:srgbClr val="2E7D5B"/>
          </a:solidFill>
          <a:ln w="12700">
            <a:solidFill>
              <a:srgbClr val="2E7D5B"/>
            </a:solidFill>
            <a:prstDash val="solid"/>
          </a:ln>
        </p:spPr>
        <p:txBody>
          <a:bodyPr/>
          <a:lstStyle/>
          <a:p>
            <a:endParaRPr lang="en-US"/>
          </a:p>
        </p:txBody>
      </p:sp>
      <p:pic>
        <p:nvPicPr>
          <p:cNvPr id="8" name="Image 0" descr="preencoded.png"/>
          <p:cNvPicPr>
            <a:picLocks noChangeAspect="1"/>
          </p:cNvPicPr>
          <p:nvPr/>
        </p:nvPicPr>
        <p:blipFill>
          <a:blip r:embed="rId3"/>
          <a:stretch>
            <a:fillRect/>
          </a:stretch>
        </p:blipFill>
        <p:spPr>
          <a:xfrm>
            <a:off x="1051560" y="2148840"/>
            <a:ext cx="457200" cy="457200"/>
          </a:xfrm>
          <a:prstGeom prst="rect">
            <a:avLst/>
          </a:prstGeom>
        </p:spPr>
      </p:pic>
      <p:sp>
        <p:nvSpPr>
          <p:cNvPr id="9" name="Text 6"/>
          <p:cNvSpPr txBox="1"/>
          <p:nvPr/>
        </p:nvSpPr>
        <p:spPr>
          <a:xfrm>
            <a:off x="822960" y="3017520"/>
            <a:ext cx="3017520" cy="100584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See knowledge as a strategic resource</a:t>
            </a:r>
            <a:endParaRPr lang="en-US" sz="2000" dirty="0"/>
          </a:p>
        </p:txBody>
      </p:sp>
      <p:sp>
        <p:nvSpPr>
          <p:cNvPr id="10" name="Text 7"/>
          <p:cNvSpPr txBox="1"/>
          <p:nvPr/>
        </p:nvSpPr>
        <p:spPr>
          <a:xfrm>
            <a:off x="822960" y="4069080"/>
            <a:ext cx="3017520" cy="192024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Explain why knowledge is one of the most valuable assets in health organisations and systems.</a:t>
            </a:r>
            <a:endParaRPr lang="en-US" sz="2000" dirty="0"/>
          </a:p>
        </p:txBody>
      </p:sp>
      <p:sp>
        <p:nvSpPr>
          <p:cNvPr id="11" name="Shape 8"/>
          <p:cNvSpPr/>
          <p:nvPr/>
        </p:nvSpPr>
        <p:spPr>
          <a:xfrm>
            <a:off x="4297680" y="1691640"/>
            <a:ext cx="3566160" cy="4389120"/>
          </a:xfrm>
          <a:prstGeom prst="roundRect">
            <a:avLst>
              <a:gd name="adj" fmla="val 3077"/>
            </a:avLst>
          </a:prstGeom>
          <a:solidFill>
            <a:srgbClr val="F4F9F6"/>
          </a:solidFill>
          <a:ln w="12700">
            <a:solidFill>
              <a:srgbClr val="F4F9F6"/>
            </a:solidFill>
            <a:prstDash val="solid"/>
          </a:ln>
        </p:spPr>
        <p:txBody>
          <a:bodyPr/>
          <a:lstStyle/>
          <a:p>
            <a:endParaRPr lang="en-US"/>
          </a:p>
        </p:txBody>
      </p:sp>
      <p:sp>
        <p:nvSpPr>
          <p:cNvPr id="12" name="Shape 9"/>
          <p:cNvSpPr/>
          <p:nvPr/>
        </p:nvSpPr>
        <p:spPr>
          <a:xfrm>
            <a:off x="4572000" y="1920240"/>
            <a:ext cx="914400" cy="914400"/>
          </a:xfrm>
          <a:prstGeom prst="ellipse">
            <a:avLst/>
          </a:prstGeom>
          <a:solidFill>
            <a:srgbClr val="2E7D5B"/>
          </a:solidFill>
          <a:ln w="12700">
            <a:solidFill>
              <a:srgbClr val="2E7D5B"/>
            </a:solidFill>
            <a:prstDash val="solid"/>
          </a:ln>
        </p:spPr>
        <p:txBody>
          <a:bodyPr/>
          <a:lstStyle/>
          <a:p>
            <a:endParaRPr lang="en-US"/>
          </a:p>
        </p:txBody>
      </p:sp>
      <p:pic>
        <p:nvPicPr>
          <p:cNvPr id="13" name="Image 1" descr="preencoded.png"/>
          <p:cNvPicPr>
            <a:picLocks noChangeAspect="1"/>
          </p:cNvPicPr>
          <p:nvPr/>
        </p:nvPicPr>
        <p:blipFill>
          <a:blip r:embed="rId4"/>
          <a:stretch>
            <a:fillRect/>
          </a:stretch>
        </p:blipFill>
        <p:spPr>
          <a:xfrm>
            <a:off x="4800600" y="2148840"/>
            <a:ext cx="457200" cy="457200"/>
          </a:xfrm>
          <a:prstGeom prst="rect">
            <a:avLst/>
          </a:prstGeom>
        </p:spPr>
      </p:pic>
      <p:sp>
        <p:nvSpPr>
          <p:cNvPr id="14" name="Text 10"/>
          <p:cNvSpPr txBox="1"/>
          <p:nvPr/>
        </p:nvSpPr>
        <p:spPr>
          <a:xfrm>
            <a:off x="4572000" y="3017520"/>
            <a:ext cx="3017520" cy="100584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Use KM tools and methods</a:t>
            </a:r>
            <a:endParaRPr lang="en-US" sz="2000" dirty="0"/>
          </a:p>
        </p:txBody>
      </p:sp>
      <p:sp>
        <p:nvSpPr>
          <p:cNvPr id="15" name="Text 11"/>
          <p:cNvSpPr txBox="1"/>
          <p:nvPr/>
        </p:nvSpPr>
        <p:spPr>
          <a:xfrm>
            <a:off x="4572000" y="4069080"/>
            <a:ext cx="3017520" cy="192024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Identify, capture, share and apply institutional knowledge with proven techniques.</a:t>
            </a:r>
            <a:endParaRPr lang="en-US" sz="2000" dirty="0"/>
          </a:p>
        </p:txBody>
      </p:sp>
      <p:sp>
        <p:nvSpPr>
          <p:cNvPr id="16" name="Shape 12"/>
          <p:cNvSpPr/>
          <p:nvPr/>
        </p:nvSpPr>
        <p:spPr>
          <a:xfrm>
            <a:off x="8046720" y="1691640"/>
            <a:ext cx="3566160" cy="4389120"/>
          </a:xfrm>
          <a:prstGeom prst="roundRect">
            <a:avLst>
              <a:gd name="adj" fmla="val 3077"/>
            </a:avLst>
          </a:prstGeom>
          <a:solidFill>
            <a:srgbClr val="EAF4EE"/>
          </a:solidFill>
          <a:ln w="12700">
            <a:solidFill>
              <a:srgbClr val="EAF4EE"/>
            </a:solidFill>
            <a:prstDash val="solid"/>
          </a:ln>
        </p:spPr>
        <p:txBody>
          <a:bodyPr/>
          <a:lstStyle/>
          <a:p>
            <a:endParaRPr lang="en-US"/>
          </a:p>
        </p:txBody>
      </p:sp>
      <p:sp>
        <p:nvSpPr>
          <p:cNvPr id="17" name="Shape 13"/>
          <p:cNvSpPr/>
          <p:nvPr/>
        </p:nvSpPr>
        <p:spPr>
          <a:xfrm>
            <a:off x="8321040" y="1920240"/>
            <a:ext cx="914400" cy="914400"/>
          </a:xfrm>
          <a:prstGeom prst="ellipse">
            <a:avLst/>
          </a:prstGeom>
          <a:solidFill>
            <a:srgbClr val="F2B134"/>
          </a:solidFill>
          <a:ln w="12700">
            <a:solidFill>
              <a:srgbClr val="F2B134"/>
            </a:solidFill>
            <a:prstDash val="solid"/>
          </a:ln>
        </p:spPr>
        <p:txBody>
          <a:bodyPr/>
          <a:lstStyle/>
          <a:p>
            <a:endParaRPr lang="en-US"/>
          </a:p>
        </p:txBody>
      </p:sp>
      <p:pic>
        <p:nvPicPr>
          <p:cNvPr id="18" name="Image 2" descr="preencoded.png"/>
          <p:cNvPicPr>
            <a:picLocks noChangeAspect="1"/>
          </p:cNvPicPr>
          <p:nvPr/>
        </p:nvPicPr>
        <p:blipFill>
          <a:blip r:embed="rId5"/>
          <a:stretch>
            <a:fillRect/>
          </a:stretch>
        </p:blipFill>
        <p:spPr>
          <a:xfrm>
            <a:off x="8549640" y="2148840"/>
            <a:ext cx="457200" cy="457200"/>
          </a:xfrm>
          <a:prstGeom prst="rect">
            <a:avLst/>
          </a:prstGeom>
        </p:spPr>
      </p:pic>
      <p:sp>
        <p:nvSpPr>
          <p:cNvPr id="19" name="Text 14"/>
          <p:cNvSpPr txBox="1"/>
          <p:nvPr/>
        </p:nvSpPr>
        <p:spPr>
          <a:xfrm>
            <a:off x="8321040" y="3017520"/>
            <a:ext cx="3017520" cy="100584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Implement KM systems</a:t>
            </a:r>
            <a:endParaRPr lang="en-US" sz="2000" dirty="0"/>
          </a:p>
        </p:txBody>
      </p:sp>
      <p:sp>
        <p:nvSpPr>
          <p:cNvPr id="20" name="Text 15"/>
          <p:cNvSpPr txBox="1"/>
          <p:nvPr/>
        </p:nvSpPr>
        <p:spPr>
          <a:xfrm>
            <a:off x="8321040" y="4069080"/>
            <a:ext cx="3017520" cy="192024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Design systems that support innovation, collaboration and continuous improvement in care.</a:t>
            </a:r>
            <a:endParaRPr lang="en-US" sz="2000" dirty="0"/>
          </a:p>
        </p:txBody>
      </p:sp>
      <p:pic>
        <p:nvPicPr>
          <p:cNvPr id="22" name="Picture 21">
            <a:extLst>
              <a:ext uri="{FF2B5EF4-FFF2-40B4-BE49-F238E27FC236}">
                <a16:creationId xmlns:a16="http://schemas.microsoft.com/office/drawing/2014/main" id="{F88439B6-1474-CDB7-EE91-742E45362361}"/>
              </a:ext>
            </a:extLst>
          </p:cNvPr>
          <p:cNvPicPr>
            <a:picLocks noChangeAspect="1"/>
          </p:cNvPicPr>
          <p:nvPr/>
        </p:nvPicPr>
        <p:blipFill>
          <a:blip r:embed="rId6"/>
          <a:stretch>
            <a:fillRect/>
          </a:stretch>
        </p:blipFill>
        <p:spPr>
          <a:xfrm>
            <a:off x="0" y="6480045"/>
            <a:ext cx="12192000" cy="402135"/>
          </a:xfrm>
          <a:prstGeom prst="rect">
            <a:avLst/>
          </a:prstGeom>
        </p:spPr>
      </p:pic>
      <p:sp>
        <p:nvSpPr>
          <p:cNvPr id="24" name="TextBox 23">
            <a:extLst>
              <a:ext uri="{FF2B5EF4-FFF2-40B4-BE49-F238E27FC236}">
                <a16:creationId xmlns:a16="http://schemas.microsoft.com/office/drawing/2014/main" id="{C2CFF282-B19C-938A-870E-F044A7CF9240}"/>
              </a:ext>
            </a:extLst>
          </p:cNvPr>
          <p:cNvSpPr txBox="1"/>
          <p:nvPr/>
        </p:nvSpPr>
        <p:spPr>
          <a:xfrm>
            <a:off x="822960" y="6480045"/>
            <a:ext cx="6158752"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MODULE OVERVIEW</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4</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How Will We Learn ?</a:t>
            </a:r>
            <a:endParaRPr lang="en-US" sz="4000" dirty="0"/>
          </a:p>
        </p:txBody>
      </p:sp>
      <p:sp>
        <p:nvSpPr>
          <p:cNvPr id="6" name="Shape 4"/>
          <p:cNvSpPr/>
          <p:nvPr/>
        </p:nvSpPr>
        <p:spPr>
          <a:xfrm>
            <a:off x="548640" y="1691640"/>
            <a:ext cx="3566160" cy="2103120"/>
          </a:xfrm>
          <a:prstGeom prst="roundRect">
            <a:avLst>
              <a:gd name="adj" fmla="val 5217"/>
            </a:avLst>
          </a:prstGeom>
          <a:solidFill>
            <a:srgbClr val="EAF4EE"/>
          </a:solidFill>
          <a:ln w="12700">
            <a:solidFill>
              <a:srgbClr val="EAF4EE"/>
            </a:solidFill>
            <a:prstDash val="solid"/>
          </a:ln>
        </p:spPr>
        <p:txBody>
          <a:bodyPr/>
          <a:lstStyle/>
          <a:p>
            <a:endParaRPr lang="en-US"/>
          </a:p>
        </p:txBody>
      </p:sp>
      <p:sp>
        <p:nvSpPr>
          <p:cNvPr id="7" name="Shape 5"/>
          <p:cNvSpPr/>
          <p:nvPr/>
        </p:nvSpPr>
        <p:spPr>
          <a:xfrm>
            <a:off x="777240" y="1920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8" name="Image 0" descr="preencoded.png"/>
          <p:cNvPicPr>
            <a:picLocks noChangeAspect="1"/>
          </p:cNvPicPr>
          <p:nvPr/>
        </p:nvPicPr>
        <p:blipFill>
          <a:blip r:embed="rId3"/>
          <a:stretch>
            <a:fillRect/>
          </a:stretch>
        </p:blipFill>
        <p:spPr>
          <a:xfrm>
            <a:off x="937260" y="2080260"/>
            <a:ext cx="320040" cy="320040"/>
          </a:xfrm>
          <a:prstGeom prst="rect">
            <a:avLst/>
          </a:prstGeom>
        </p:spPr>
      </p:pic>
      <p:sp>
        <p:nvSpPr>
          <p:cNvPr id="9" name="Text 6"/>
          <p:cNvSpPr txBox="1"/>
          <p:nvPr/>
        </p:nvSpPr>
        <p:spPr>
          <a:xfrm>
            <a:off x="1508760" y="1920240"/>
            <a:ext cx="2514600" cy="6858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Lectures</a:t>
            </a:r>
            <a:endParaRPr lang="en-US" sz="2000" dirty="0"/>
          </a:p>
        </p:txBody>
      </p:sp>
      <p:sp>
        <p:nvSpPr>
          <p:cNvPr id="10" name="Text 7"/>
          <p:cNvSpPr txBox="1"/>
          <p:nvPr/>
        </p:nvSpPr>
        <p:spPr>
          <a:xfrm>
            <a:off x="777240" y="2743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Core concepts, theories and evidence</a:t>
            </a:r>
            <a:endParaRPr lang="en-US" sz="2000" dirty="0"/>
          </a:p>
        </p:txBody>
      </p:sp>
      <p:sp>
        <p:nvSpPr>
          <p:cNvPr id="11" name="Shape 8"/>
          <p:cNvSpPr/>
          <p:nvPr/>
        </p:nvSpPr>
        <p:spPr>
          <a:xfrm>
            <a:off x="4297680" y="1691640"/>
            <a:ext cx="3566160" cy="2103120"/>
          </a:xfrm>
          <a:prstGeom prst="roundRect">
            <a:avLst>
              <a:gd name="adj" fmla="val 5217"/>
            </a:avLst>
          </a:prstGeom>
          <a:solidFill>
            <a:srgbClr val="F4F9F6"/>
          </a:solidFill>
          <a:ln w="12700">
            <a:solidFill>
              <a:srgbClr val="F4F9F6"/>
            </a:solidFill>
            <a:prstDash val="solid"/>
          </a:ln>
        </p:spPr>
        <p:txBody>
          <a:bodyPr/>
          <a:lstStyle/>
          <a:p>
            <a:endParaRPr lang="en-US"/>
          </a:p>
        </p:txBody>
      </p:sp>
      <p:sp>
        <p:nvSpPr>
          <p:cNvPr id="12" name="Shape 9"/>
          <p:cNvSpPr/>
          <p:nvPr/>
        </p:nvSpPr>
        <p:spPr>
          <a:xfrm>
            <a:off x="4526280" y="1920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13" name="Image 1" descr="preencoded.png"/>
          <p:cNvPicPr>
            <a:picLocks noChangeAspect="1"/>
          </p:cNvPicPr>
          <p:nvPr/>
        </p:nvPicPr>
        <p:blipFill>
          <a:blip r:embed="rId4"/>
          <a:stretch>
            <a:fillRect/>
          </a:stretch>
        </p:blipFill>
        <p:spPr>
          <a:xfrm>
            <a:off x="4686300" y="2080260"/>
            <a:ext cx="320040" cy="320040"/>
          </a:xfrm>
          <a:prstGeom prst="rect">
            <a:avLst/>
          </a:prstGeom>
        </p:spPr>
      </p:pic>
      <p:sp>
        <p:nvSpPr>
          <p:cNvPr id="14" name="Text 10"/>
          <p:cNvSpPr txBox="1"/>
          <p:nvPr/>
        </p:nvSpPr>
        <p:spPr>
          <a:xfrm>
            <a:off x="5257800" y="1920240"/>
            <a:ext cx="2514600" cy="6858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Analysis of KM models</a:t>
            </a:r>
            <a:endParaRPr lang="en-US" sz="2000" dirty="0"/>
          </a:p>
        </p:txBody>
      </p:sp>
      <p:sp>
        <p:nvSpPr>
          <p:cNvPr id="15" name="Text 11"/>
          <p:cNvSpPr txBox="1"/>
          <p:nvPr/>
        </p:nvSpPr>
        <p:spPr>
          <a:xfrm>
            <a:off x="4526280" y="2743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Testing models against practice</a:t>
            </a:r>
            <a:endParaRPr lang="en-US" sz="2000" dirty="0"/>
          </a:p>
        </p:txBody>
      </p:sp>
      <p:sp>
        <p:nvSpPr>
          <p:cNvPr id="16" name="Shape 12"/>
          <p:cNvSpPr/>
          <p:nvPr/>
        </p:nvSpPr>
        <p:spPr>
          <a:xfrm>
            <a:off x="8046720" y="1691640"/>
            <a:ext cx="3566160" cy="2103120"/>
          </a:xfrm>
          <a:prstGeom prst="roundRect">
            <a:avLst>
              <a:gd name="adj" fmla="val 5217"/>
            </a:avLst>
          </a:prstGeom>
          <a:solidFill>
            <a:srgbClr val="EAF4EE"/>
          </a:solidFill>
          <a:ln w="12700">
            <a:solidFill>
              <a:srgbClr val="EAF4EE"/>
            </a:solidFill>
            <a:prstDash val="solid"/>
          </a:ln>
        </p:spPr>
        <p:txBody>
          <a:bodyPr/>
          <a:lstStyle/>
          <a:p>
            <a:endParaRPr lang="en-US"/>
          </a:p>
        </p:txBody>
      </p:sp>
      <p:sp>
        <p:nvSpPr>
          <p:cNvPr id="17" name="Shape 13"/>
          <p:cNvSpPr/>
          <p:nvPr/>
        </p:nvSpPr>
        <p:spPr>
          <a:xfrm>
            <a:off x="8275320" y="1920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18" name="Image 2" descr="preencoded.png"/>
          <p:cNvPicPr>
            <a:picLocks noChangeAspect="1"/>
          </p:cNvPicPr>
          <p:nvPr/>
        </p:nvPicPr>
        <p:blipFill>
          <a:blip r:embed="rId5"/>
          <a:stretch>
            <a:fillRect/>
          </a:stretch>
        </p:blipFill>
        <p:spPr>
          <a:xfrm>
            <a:off x="8435340" y="2080260"/>
            <a:ext cx="320040" cy="320040"/>
          </a:xfrm>
          <a:prstGeom prst="rect">
            <a:avLst/>
          </a:prstGeom>
        </p:spPr>
      </p:pic>
      <p:sp>
        <p:nvSpPr>
          <p:cNvPr id="19" name="Text 14"/>
          <p:cNvSpPr txBox="1"/>
          <p:nvPr/>
        </p:nvSpPr>
        <p:spPr>
          <a:xfrm>
            <a:off x="9006840" y="1920240"/>
            <a:ext cx="2514600" cy="6858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Collaborative group work</a:t>
            </a:r>
            <a:endParaRPr lang="en-US" sz="2000" dirty="0"/>
          </a:p>
        </p:txBody>
      </p:sp>
      <p:sp>
        <p:nvSpPr>
          <p:cNvPr id="20" name="Text 15"/>
          <p:cNvSpPr txBox="1"/>
          <p:nvPr/>
        </p:nvSpPr>
        <p:spPr>
          <a:xfrm>
            <a:off x="8275320" y="2743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Solving real problems together</a:t>
            </a:r>
            <a:endParaRPr lang="en-US" sz="2000" dirty="0"/>
          </a:p>
        </p:txBody>
      </p:sp>
      <p:sp>
        <p:nvSpPr>
          <p:cNvPr id="21" name="Shape 16"/>
          <p:cNvSpPr/>
          <p:nvPr/>
        </p:nvSpPr>
        <p:spPr>
          <a:xfrm>
            <a:off x="548640" y="3977640"/>
            <a:ext cx="3566160" cy="2103120"/>
          </a:xfrm>
          <a:prstGeom prst="roundRect">
            <a:avLst>
              <a:gd name="adj" fmla="val 5217"/>
            </a:avLst>
          </a:prstGeom>
          <a:solidFill>
            <a:srgbClr val="F4F9F6"/>
          </a:solidFill>
          <a:ln w="12700">
            <a:solidFill>
              <a:srgbClr val="F4F9F6"/>
            </a:solidFill>
            <a:prstDash val="solid"/>
          </a:ln>
        </p:spPr>
        <p:txBody>
          <a:bodyPr/>
          <a:lstStyle/>
          <a:p>
            <a:endParaRPr lang="en-US"/>
          </a:p>
        </p:txBody>
      </p:sp>
      <p:sp>
        <p:nvSpPr>
          <p:cNvPr id="22" name="Shape 17"/>
          <p:cNvSpPr/>
          <p:nvPr/>
        </p:nvSpPr>
        <p:spPr>
          <a:xfrm>
            <a:off x="777240" y="4206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23" name="Image 3" descr="preencoded.png"/>
          <p:cNvPicPr>
            <a:picLocks noChangeAspect="1"/>
          </p:cNvPicPr>
          <p:nvPr/>
        </p:nvPicPr>
        <p:blipFill>
          <a:blip r:embed="rId6"/>
          <a:stretch>
            <a:fillRect/>
          </a:stretch>
        </p:blipFill>
        <p:spPr>
          <a:xfrm>
            <a:off x="937260" y="4366260"/>
            <a:ext cx="320040" cy="320040"/>
          </a:xfrm>
          <a:prstGeom prst="rect">
            <a:avLst/>
          </a:prstGeom>
        </p:spPr>
      </p:pic>
      <p:sp>
        <p:nvSpPr>
          <p:cNvPr id="24" name="Text 18"/>
          <p:cNvSpPr txBox="1"/>
          <p:nvPr/>
        </p:nvSpPr>
        <p:spPr>
          <a:xfrm>
            <a:off x="1508760" y="4206240"/>
            <a:ext cx="2514600" cy="6858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Health case studies</a:t>
            </a:r>
            <a:endParaRPr lang="en-US" sz="2000" dirty="0"/>
          </a:p>
        </p:txBody>
      </p:sp>
      <p:sp>
        <p:nvSpPr>
          <p:cNvPr id="25" name="Text 19"/>
          <p:cNvSpPr txBox="1"/>
          <p:nvPr/>
        </p:nvSpPr>
        <p:spPr>
          <a:xfrm>
            <a:off x="777240" y="5029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What worked, and what failed</a:t>
            </a:r>
            <a:endParaRPr lang="en-US" sz="2000" dirty="0"/>
          </a:p>
        </p:txBody>
      </p:sp>
      <p:sp>
        <p:nvSpPr>
          <p:cNvPr id="26" name="Shape 20"/>
          <p:cNvSpPr/>
          <p:nvPr/>
        </p:nvSpPr>
        <p:spPr>
          <a:xfrm>
            <a:off x="4297680" y="3977640"/>
            <a:ext cx="3566160" cy="2103120"/>
          </a:xfrm>
          <a:prstGeom prst="roundRect">
            <a:avLst>
              <a:gd name="adj" fmla="val 5217"/>
            </a:avLst>
          </a:prstGeom>
          <a:solidFill>
            <a:srgbClr val="EAF4EE"/>
          </a:solidFill>
          <a:ln w="12700">
            <a:solidFill>
              <a:srgbClr val="EAF4EE"/>
            </a:solidFill>
            <a:prstDash val="solid"/>
          </a:ln>
        </p:spPr>
        <p:txBody>
          <a:bodyPr/>
          <a:lstStyle/>
          <a:p>
            <a:endParaRPr lang="en-US"/>
          </a:p>
        </p:txBody>
      </p:sp>
      <p:sp>
        <p:nvSpPr>
          <p:cNvPr id="27" name="Shape 21"/>
          <p:cNvSpPr/>
          <p:nvPr/>
        </p:nvSpPr>
        <p:spPr>
          <a:xfrm>
            <a:off x="4526280" y="4206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28" name="Image 4" descr="preencoded.png"/>
          <p:cNvPicPr>
            <a:picLocks noChangeAspect="1"/>
          </p:cNvPicPr>
          <p:nvPr/>
        </p:nvPicPr>
        <p:blipFill>
          <a:blip r:embed="rId7"/>
          <a:stretch>
            <a:fillRect/>
          </a:stretch>
        </p:blipFill>
        <p:spPr>
          <a:xfrm>
            <a:off x="4686300" y="4366260"/>
            <a:ext cx="320040" cy="320040"/>
          </a:xfrm>
          <a:prstGeom prst="rect">
            <a:avLst/>
          </a:prstGeom>
        </p:spPr>
      </p:pic>
      <p:sp>
        <p:nvSpPr>
          <p:cNvPr id="29" name="Text 22"/>
          <p:cNvSpPr txBox="1"/>
          <p:nvPr/>
        </p:nvSpPr>
        <p:spPr>
          <a:xfrm>
            <a:off x="5257800" y="4206240"/>
            <a:ext cx="2514600" cy="6858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Simulations and workshops</a:t>
            </a:r>
            <a:endParaRPr lang="en-US" sz="2000" dirty="0"/>
          </a:p>
        </p:txBody>
      </p:sp>
      <p:sp>
        <p:nvSpPr>
          <p:cNvPr id="30" name="Text 23"/>
          <p:cNvSpPr txBox="1"/>
          <p:nvPr/>
        </p:nvSpPr>
        <p:spPr>
          <a:xfrm>
            <a:off x="4526280" y="5029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Knowledge flow and system design</a:t>
            </a:r>
            <a:endParaRPr lang="en-US" sz="2000" dirty="0"/>
          </a:p>
        </p:txBody>
      </p:sp>
      <p:sp>
        <p:nvSpPr>
          <p:cNvPr id="31" name="Shape 24"/>
          <p:cNvSpPr/>
          <p:nvPr/>
        </p:nvSpPr>
        <p:spPr>
          <a:xfrm>
            <a:off x="8046720" y="3977640"/>
            <a:ext cx="3566160" cy="2103120"/>
          </a:xfrm>
          <a:prstGeom prst="roundRect">
            <a:avLst>
              <a:gd name="adj" fmla="val 5217"/>
            </a:avLst>
          </a:prstGeom>
          <a:solidFill>
            <a:srgbClr val="F4F9F6"/>
          </a:solidFill>
          <a:ln w="12700">
            <a:solidFill>
              <a:srgbClr val="F4F9F6"/>
            </a:solidFill>
            <a:prstDash val="solid"/>
          </a:ln>
        </p:spPr>
        <p:txBody>
          <a:bodyPr/>
          <a:lstStyle/>
          <a:p>
            <a:endParaRPr lang="en-US"/>
          </a:p>
        </p:txBody>
      </p:sp>
      <p:sp>
        <p:nvSpPr>
          <p:cNvPr id="32" name="Shape 25"/>
          <p:cNvSpPr/>
          <p:nvPr/>
        </p:nvSpPr>
        <p:spPr>
          <a:xfrm>
            <a:off x="8275320" y="4206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33" name="Image 5" descr="preencoded.png"/>
          <p:cNvPicPr>
            <a:picLocks noChangeAspect="1"/>
          </p:cNvPicPr>
          <p:nvPr/>
        </p:nvPicPr>
        <p:blipFill>
          <a:blip r:embed="rId8"/>
          <a:stretch>
            <a:fillRect/>
          </a:stretch>
        </p:blipFill>
        <p:spPr>
          <a:xfrm>
            <a:off x="8435340" y="4366260"/>
            <a:ext cx="320040" cy="320040"/>
          </a:xfrm>
          <a:prstGeom prst="rect">
            <a:avLst/>
          </a:prstGeom>
        </p:spPr>
      </p:pic>
      <p:sp>
        <p:nvSpPr>
          <p:cNvPr id="34" name="Text 26"/>
          <p:cNvSpPr txBox="1"/>
          <p:nvPr/>
        </p:nvSpPr>
        <p:spPr>
          <a:xfrm>
            <a:off x="9006840" y="4206240"/>
            <a:ext cx="2514600" cy="6858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Virtual campus</a:t>
            </a:r>
            <a:endParaRPr lang="en-US" sz="2000" dirty="0"/>
          </a:p>
        </p:txBody>
      </p:sp>
      <p:sp>
        <p:nvSpPr>
          <p:cNvPr id="35" name="Text 27"/>
          <p:cNvSpPr txBox="1"/>
          <p:nvPr/>
        </p:nvSpPr>
        <p:spPr>
          <a:xfrm>
            <a:off x="8275320" y="5029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Online content, tools and forums</a:t>
            </a:r>
            <a:endParaRPr lang="en-US" sz="2000" dirty="0"/>
          </a:p>
        </p:txBody>
      </p:sp>
      <p:pic>
        <p:nvPicPr>
          <p:cNvPr id="37" name="Picture 36">
            <a:extLst>
              <a:ext uri="{FF2B5EF4-FFF2-40B4-BE49-F238E27FC236}">
                <a16:creationId xmlns:a16="http://schemas.microsoft.com/office/drawing/2014/main" id="{CA8857FA-FAD3-7C86-02AE-B04F374AE63C}"/>
              </a:ext>
            </a:extLst>
          </p:cNvPr>
          <p:cNvPicPr>
            <a:picLocks noChangeAspect="1"/>
          </p:cNvPicPr>
          <p:nvPr/>
        </p:nvPicPr>
        <p:blipFill>
          <a:blip r:embed="rId9"/>
          <a:stretch>
            <a:fillRect/>
          </a:stretch>
        </p:blipFill>
        <p:spPr>
          <a:xfrm>
            <a:off x="7620" y="6492340"/>
            <a:ext cx="12192000" cy="402135"/>
          </a:xfrm>
          <a:prstGeom prst="rect">
            <a:avLst/>
          </a:prstGeom>
        </p:spPr>
      </p:pic>
      <p:sp>
        <p:nvSpPr>
          <p:cNvPr id="39" name="TextBox 38">
            <a:extLst>
              <a:ext uri="{FF2B5EF4-FFF2-40B4-BE49-F238E27FC236}">
                <a16:creationId xmlns:a16="http://schemas.microsoft.com/office/drawing/2014/main" id="{7062E359-D265-8E59-1D0C-AD036FB48D4B}"/>
              </a:ext>
            </a:extLst>
          </p:cNvPr>
          <p:cNvSpPr txBox="1"/>
          <p:nvPr/>
        </p:nvSpPr>
        <p:spPr>
          <a:xfrm>
            <a:off x="669664" y="6504898"/>
            <a:ext cx="6158752" cy="461665"/>
          </a:xfrm>
          <a:prstGeom prst="rect">
            <a:avLst/>
          </a:prstGeom>
          <a:noFill/>
        </p:spPr>
        <p:txBody>
          <a:bodyPr wrap="square">
            <a:spAutoFit/>
          </a:bodyPr>
          <a:lstStyle/>
          <a:p>
            <a:r>
              <a:rPr lang="en-GB" sz="2400"/>
              <a:t>Discover the world of EIIET</a:t>
            </a:r>
            <a:endParaRPr lang="en-GB" sz="2400" dirty="0"/>
          </a:p>
        </p:txBody>
      </p:sp>
      <p:sp>
        <p:nvSpPr>
          <p:cNvPr id="41" name="TextBox 40">
            <a:extLst>
              <a:ext uri="{FF2B5EF4-FFF2-40B4-BE49-F238E27FC236}">
                <a16:creationId xmlns:a16="http://schemas.microsoft.com/office/drawing/2014/main" id="{75D1EB08-E908-2B15-074A-108C14821E00}"/>
              </a:ext>
            </a:extLst>
          </p:cNvPr>
          <p:cNvSpPr txBox="1"/>
          <p:nvPr/>
        </p:nvSpPr>
        <p:spPr>
          <a:xfrm>
            <a:off x="973119" y="6458815"/>
            <a:ext cx="6100482"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MODULE OVERVIEW</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5</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Our Route Through the Module</a:t>
            </a:r>
            <a:endParaRPr lang="en-US" sz="4000" dirty="0"/>
          </a:p>
        </p:txBody>
      </p:sp>
      <p:sp>
        <p:nvSpPr>
          <p:cNvPr id="6" name="Shape 4"/>
          <p:cNvSpPr/>
          <p:nvPr/>
        </p:nvSpPr>
        <p:spPr>
          <a:xfrm>
            <a:off x="548640" y="1691640"/>
            <a:ext cx="5394960" cy="1371600"/>
          </a:xfrm>
          <a:prstGeom prst="roundRect">
            <a:avLst>
              <a:gd name="adj" fmla="val 8000"/>
            </a:avLst>
          </a:prstGeom>
          <a:solidFill>
            <a:srgbClr val="EAF4EE"/>
          </a:solidFill>
          <a:ln w="12700">
            <a:solidFill>
              <a:srgbClr val="EAF4EE"/>
            </a:solidFill>
            <a:prstDash val="solid"/>
          </a:ln>
        </p:spPr>
        <p:txBody>
          <a:bodyPr/>
          <a:lstStyle/>
          <a:p>
            <a:endParaRPr lang="en-US"/>
          </a:p>
        </p:txBody>
      </p:sp>
      <p:sp>
        <p:nvSpPr>
          <p:cNvPr id="7" name="Shape 5"/>
          <p:cNvSpPr/>
          <p:nvPr/>
        </p:nvSpPr>
        <p:spPr>
          <a:xfrm>
            <a:off x="777240" y="2011680"/>
            <a:ext cx="731520" cy="731520"/>
          </a:xfrm>
          <a:prstGeom prst="ellipse">
            <a:avLst/>
          </a:prstGeom>
          <a:solidFill>
            <a:srgbClr val="2E7D5B"/>
          </a:solidFill>
          <a:ln w="12700">
            <a:solidFill>
              <a:srgbClr val="2E7D5B"/>
            </a:solidFill>
            <a:prstDash val="solid"/>
          </a:ln>
        </p:spPr>
        <p:txBody>
          <a:bodyPr/>
          <a:lstStyle/>
          <a:p>
            <a:endParaRPr lang="en-US"/>
          </a:p>
        </p:txBody>
      </p:sp>
      <p:sp>
        <p:nvSpPr>
          <p:cNvPr id="8" name="Text 6"/>
          <p:cNvSpPr txBox="1"/>
          <p:nvPr/>
        </p:nvSpPr>
        <p:spPr>
          <a:xfrm>
            <a:off x="777240" y="2011680"/>
            <a:ext cx="731520" cy="73152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1</a:t>
            </a:r>
            <a:endParaRPr lang="en-US" sz="2000" dirty="0"/>
          </a:p>
        </p:txBody>
      </p:sp>
      <p:sp>
        <p:nvSpPr>
          <p:cNvPr id="9" name="Text 7"/>
          <p:cNvSpPr txBox="1"/>
          <p:nvPr/>
        </p:nvSpPr>
        <p:spPr>
          <a:xfrm>
            <a:off x="1737360" y="1783080"/>
            <a:ext cx="4114800" cy="274320"/>
          </a:xfrm>
          <a:prstGeom prst="rect">
            <a:avLst/>
          </a:prstGeom>
          <a:noFill/>
          <a:ln/>
        </p:spPr>
        <p:txBody>
          <a:bodyPr wrap="square" lIns="635" tIns="635" rIns="635" bIns="635" rtlCol="0" anchor="t"/>
          <a:lstStyle/>
          <a:p>
            <a:pPr marL="0" indent="0" algn="l">
              <a:buNone/>
            </a:pPr>
            <a:r>
              <a:rPr lang="en-US" sz="1200" b="1" dirty="0">
                <a:solidFill>
                  <a:srgbClr val="2E7D5B"/>
                </a:solidFill>
                <a:latin typeface="Georgia" pitchFamily="34" charset="0"/>
                <a:ea typeface="Georgia" pitchFamily="34" charset="-122"/>
                <a:cs typeface="Georgia" pitchFamily="34" charset="-120"/>
              </a:rPr>
              <a:t>SESSIONS 1–2</a:t>
            </a:r>
            <a:endParaRPr lang="en-US" sz="1200" dirty="0"/>
          </a:p>
        </p:txBody>
      </p:sp>
      <p:sp>
        <p:nvSpPr>
          <p:cNvPr id="10" name="Text 8"/>
          <p:cNvSpPr txBox="1"/>
          <p:nvPr/>
        </p:nvSpPr>
        <p:spPr>
          <a:xfrm>
            <a:off x="1737360" y="2039112"/>
            <a:ext cx="4114800" cy="384048"/>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Knowledge in healthcare</a:t>
            </a:r>
            <a:endParaRPr lang="en-US" sz="2000" dirty="0"/>
          </a:p>
        </p:txBody>
      </p:sp>
      <p:sp>
        <p:nvSpPr>
          <p:cNvPr id="11" name="Text 9"/>
          <p:cNvSpPr txBox="1"/>
          <p:nvPr/>
        </p:nvSpPr>
        <p:spPr>
          <a:xfrm>
            <a:off x="1737360" y="2423160"/>
            <a:ext cx="4114800" cy="59436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Strategic resource; tacit and explicit</a:t>
            </a:r>
            <a:endParaRPr lang="en-US" sz="2000" dirty="0"/>
          </a:p>
        </p:txBody>
      </p:sp>
      <p:sp>
        <p:nvSpPr>
          <p:cNvPr id="12" name="Shape 10"/>
          <p:cNvSpPr/>
          <p:nvPr/>
        </p:nvSpPr>
        <p:spPr>
          <a:xfrm>
            <a:off x="548640" y="3200400"/>
            <a:ext cx="5394960" cy="1371600"/>
          </a:xfrm>
          <a:prstGeom prst="roundRect">
            <a:avLst>
              <a:gd name="adj" fmla="val 8000"/>
            </a:avLst>
          </a:prstGeom>
          <a:solidFill>
            <a:srgbClr val="F4F9F6"/>
          </a:solidFill>
          <a:ln w="12700">
            <a:solidFill>
              <a:srgbClr val="F4F9F6"/>
            </a:solidFill>
            <a:prstDash val="solid"/>
          </a:ln>
        </p:spPr>
        <p:txBody>
          <a:bodyPr/>
          <a:lstStyle/>
          <a:p>
            <a:endParaRPr lang="en-US"/>
          </a:p>
        </p:txBody>
      </p:sp>
      <p:sp>
        <p:nvSpPr>
          <p:cNvPr id="13" name="Shape 11"/>
          <p:cNvSpPr/>
          <p:nvPr/>
        </p:nvSpPr>
        <p:spPr>
          <a:xfrm>
            <a:off x="777240" y="3520440"/>
            <a:ext cx="731520" cy="731520"/>
          </a:xfrm>
          <a:prstGeom prst="ellipse">
            <a:avLst/>
          </a:prstGeom>
          <a:solidFill>
            <a:srgbClr val="2E7D5B"/>
          </a:solidFill>
          <a:ln w="12700">
            <a:solidFill>
              <a:srgbClr val="2E7D5B"/>
            </a:solidFill>
            <a:prstDash val="solid"/>
          </a:ln>
        </p:spPr>
        <p:txBody>
          <a:bodyPr/>
          <a:lstStyle/>
          <a:p>
            <a:endParaRPr lang="en-US"/>
          </a:p>
        </p:txBody>
      </p:sp>
      <p:sp>
        <p:nvSpPr>
          <p:cNvPr id="14" name="Text 12"/>
          <p:cNvSpPr txBox="1"/>
          <p:nvPr/>
        </p:nvSpPr>
        <p:spPr>
          <a:xfrm>
            <a:off x="777240" y="3520440"/>
            <a:ext cx="731520" cy="73152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2</a:t>
            </a:r>
            <a:endParaRPr lang="en-US" sz="2000" dirty="0"/>
          </a:p>
        </p:txBody>
      </p:sp>
      <p:sp>
        <p:nvSpPr>
          <p:cNvPr id="15" name="Text 13"/>
          <p:cNvSpPr txBox="1"/>
          <p:nvPr/>
        </p:nvSpPr>
        <p:spPr>
          <a:xfrm>
            <a:off x="1737360" y="3291840"/>
            <a:ext cx="4114800" cy="274320"/>
          </a:xfrm>
          <a:prstGeom prst="rect">
            <a:avLst/>
          </a:prstGeom>
          <a:noFill/>
          <a:ln/>
        </p:spPr>
        <p:txBody>
          <a:bodyPr wrap="square" lIns="635" tIns="635" rIns="635" bIns="635" rtlCol="0" anchor="t"/>
          <a:lstStyle/>
          <a:p>
            <a:pPr marL="0" indent="0" algn="l">
              <a:buNone/>
            </a:pPr>
            <a:r>
              <a:rPr lang="en-US" sz="1200" b="1" dirty="0">
                <a:solidFill>
                  <a:srgbClr val="2E7D5B"/>
                </a:solidFill>
                <a:latin typeface="Georgia" pitchFamily="34" charset="0"/>
                <a:ea typeface="Georgia" pitchFamily="34" charset="-122"/>
                <a:cs typeface="Georgia" pitchFamily="34" charset="-120"/>
              </a:rPr>
              <a:t>SESSIONS 3–4</a:t>
            </a:r>
            <a:endParaRPr lang="en-US" sz="1200" dirty="0"/>
          </a:p>
        </p:txBody>
      </p:sp>
      <p:sp>
        <p:nvSpPr>
          <p:cNvPr id="16" name="Text 14"/>
          <p:cNvSpPr txBox="1"/>
          <p:nvPr/>
        </p:nvSpPr>
        <p:spPr>
          <a:xfrm>
            <a:off x="1737360" y="3547872"/>
            <a:ext cx="4114800" cy="384048"/>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KM models</a:t>
            </a:r>
            <a:endParaRPr lang="en-US" sz="2000" dirty="0"/>
          </a:p>
        </p:txBody>
      </p:sp>
      <p:sp>
        <p:nvSpPr>
          <p:cNvPr id="17" name="Text 15"/>
          <p:cNvSpPr txBox="1"/>
          <p:nvPr/>
        </p:nvSpPr>
        <p:spPr>
          <a:xfrm>
            <a:off x="1737360" y="3931920"/>
            <a:ext cx="4114800" cy="59436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KM cycle, SECI, knowledge translation</a:t>
            </a:r>
            <a:endParaRPr lang="en-US" sz="2000" dirty="0"/>
          </a:p>
        </p:txBody>
      </p:sp>
      <p:sp>
        <p:nvSpPr>
          <p:cNvPr id="18" name="Shape 16"/>
          <p:cNvSpPr/>
          <p:nvPr/>
        </p:nvSpPr>
        <p:spPr>
          <a:xfrm>
            <a:off x="548640" y="4709160"/>
            <a:ext cx="5394960" cy="1371600"/>
          </a:xfrm>
          <a:prstGeom prst="roundRect">
            <a:avLst>
              <a:gd name="adj" fmla="val 8000"/>
            </a:avLst>
          </a:prstGeom>
          <a:solidFill>
            <a:srgbClr val="EAF4EE"/>
          </a:solidFill>
          <a:ln w="12700">
            <a:solidFill>
              <a:srgbClr val="EAF4EE"/>
            </a:solidFill>
            <a:prstDash val="solid"/>
          </a:ln>
        </p:spPr>
        <p:txBody>
          <a:bodyPr/>
          <a:lstStyle/>
          <a:p>
            <a:endParaRPr lang="en-US"/>
          </a:p>
        </p:txBody>
      </p:sp>
      <p:sp>
        <p:nvSpPr>
          <p:cNvPr id="19" name="Shape 17"/>
          <p:cNvSpPr/>
          <p:nvPr/>
        </p:nvSpPr>
        <p:spPr>
          <a:xfrm>
            <a:off x="777240" y="5029200"/>
            <a:ext cx="731520" cy="731520"/>
          </a:xfrm>
          <a:prstGeom prst="ellipse">
            <a:avLst/>
          </a:prstGeom>
          <a:solidFill>
            <a:srgbClr val="2E7D5B"/>
          </a:solidFill>
          <a:ln w="12700">
            <a:solidFill>
              <a:srgbClr val="2E7D5B"/>
            </a:solidFill>
            <a:prstDash val="solid"/>
          </a:ln>
        </p:spPr>
        <p:txBody>
          <a:bodyPr/>
          <a:lstStyle/>
          <a:p>
            <a:endParaRPr lang="en-US"/>
          </a:p>
        </p:txBody>
      </p:sp>
      <p:sp>
        <p:nvSpPr>
          <p:cNvPr id="20" name="Text 18"/>
          <p:cNvSpPr txBox="1"/>
          <p:nvPr/>
        </p:nvSpPr>
        <p:spPr>
          <a:xfrm>
            <a:off x="777240" y="5029200"/>
            <a:ext cx="731520" cy="73152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3</a:t>
            </a:r>
            <a:endParaRPr lang="en-US" sz="2000" dirty="0"/>
          </a:p>
        </p:txBody>
      </p:sp>
      <p:sp>
        <p:nvSpPr>
          <p:cNvPr id="21" name="Text 19"/>
          <p:cNvSpPr txBox="1"/>
          <p:nvPr/>
        </p:nvSpPr>
        <p:spPr>
          <a:xfrm>
            <a:off x="1737360" y="4800600"/>
            <a:ext cx="4114800" cy="274320"/>
          </a:xfrm>
          <a:prstGeom prst="rect">
            <a:avLst/>
          </a:prstGeom>
          <a:noFill/>
          <a:ln/>
        </p:spPr>
        <p:txBody>
          <a:bodyPr wrap="square" lIns="635" tIns="635" rIns="635" bIns="635" rtlCol="0" anchor="t"/>
          <a:lstStyle/>
          <a:p>
            <a:pPr marL="0" indent="0" algn="l">
              <a:buNone/>
            </a:pPr>
            <a:r>
              <a:rPr lang="en-US" sz="1200" b="1" dirty="0">
                <a:solidFill>
                  <a:srgbClr val="2E7D5B"/>
                </a:solidFill>
                <a:latin typeface="Georgia" pitchFamily="34" charset="0"/>
                <a:ea typeface="Georgia" pitchFamily="34" charset="-122"/>
                <a:cs typeface="Georgia" pitchFamily="34" charset="-120"/>
              </a:rPr>
              <a:t>SESSIONS 5–6</a:t>
            </a:r>
            <a:endParaRPr lang="en-US" sz="1200" dirty="0"/>
          </a:p>
        </p:txBody>
      </p:sp>
      <p:sp>
        <p:nvSpPr>
          <p:cNvPr id="22" name="Text 20"/>
          <p:cNvSpPr txBox="1"/>
          <p:nvPr/>
        </p:nvSpPr>
        <p:spPr>
          <a:xfrm>
            <a:off x="1737360" y="5056632"/>
            <a:ext cx="4114800" cy="384048"/>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Organisational learning</a:t>
            </a:r>
            <a:endParaRPr lang="en-US" sz="2000" dirty="0"/>
          </a:p>
        </p:txBody>
      </p:sp>
      <p:sp>
        <p:nvSpPr>
          <p:cNvPr id="23" name="Text 21"/>
          <p:cNvSpPr txBox="1"/>
          <p:nvPr/>
        </p:nvSpPr>
        <p:spPr>
          <a:xfrm>
            <a:off x="1737360" y="5440680"/>
            <a:ext cx="4114800" cy="59436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Learning loops and communities of practice</a:t>
            </a:r>
            <a:endParaRPr lang="en-US" sz="2000" dirty="0"/>
          </a:p>
        </p:txBody>
      </p:sp>
      <p:sp>
        <p:nvSpPr>
          <p:cNvPr id="24" name="Shape 22"/>
          <p:cNvSpPr/>
          <p:nvPr/>
        </p:nvSpPr>
        <p:spPr>
          <a:xfrm>
            <a:off x="6217920" y="1691640"/>
            <a:ext cx="5394960" cy="1371600"/>
          </a:xfrm>
          <a:prstGeom prst="roundRect">
            <a:avLst>
              <a:gd name="adj" fmla="val 8000"/>
            </a:avLst>
          </a:prstGeom>
          <a:solidFill>
            <a:srgbClr val="F4F9F6"/>
          </a:solidFill>
          <a:ln w="12700">
            <a:solidFill>
              <a:srgbClr val="F4F9F6"/>
            </a:solidFill>
            <a:prstDash val="solid"/>
          </a:ln>
        </p:spPr>
        <p:txBody>
          <a:bodyPr/>
          <a:lstStyle/>
          <a:p>
            <a:endParaRPr lang="en-US"/>
          </a:p>
        </p:txBody>
      </p:sp>
      <p:sp>
        <p:nvSpPr>
          <p:cNvPr id="25" name="Shape 23"/>
          <p:cNvSpPr/>
          <p:nvPr/>
        </p:nvSpPr>
        <p:spPr>
          <a:xfrm>
            <a:off x="6446520" y="2011680"/>
            <a:ext cx="731520" cy="731520"/>
          </a:xfrm>
          <a:prstGeom prst="ellipse">
            <a:avLst/>
          </a:prstGeom>
          <a:solidFill>
            <a:srgbClr val="2E7D5B"/>
          </a:solidFill>
          <a:ln w="12700">
            <a:solidFill>
              <a:srgbClr val="2E7D5B"/>
            </a:solidFill>
            <a:prstDash val="solid"/>
          </a:ln>
        </p:spPr>
        <p:txBody>
          <a:bodyPr/>
          <a:lstStyle/>
          <a:p>
            <a:endParaRPr lang="en-US"/>
          </a:p>
        </p:txBody>
      </p:sp>
      <p:sp>
        <p:nvSpPr>
          <p:cNvPr id="26" name="Text 24"/>
          <p:cNvSpPr txBox="1"/>
          <p:nvPr/>
        </p:nvSpPr>
        <p:spPr>
          <a:xfrm>
            <a:off x="6446520" y="2011680"/>
            <a:ext cx="731520" cy="73152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4</a:t>
            </a:r>
            <a:endParaRPr lang="en-US" sz="2000" dirty="0"/>
          </a:p>
        </p:txBody>
      </p:sp>
      <p:sp>
        <p:nvSpPr>
          <p:cNvPr id="27" name="Text 25"/>
          <p:cNvSpPr txBox="1"/>
          <p:nvPr/>
        </p:nvSpPr>
        <p:spPr>
          <a:xfrm>
            <a:off x="7406640" y="1783080"/>
            <a:ext cx="4114800" cy="274320"/>
          </a:xfrm>
          <a:prstGeom prst="rect">
            <a:avLst/>
          </a:prstGeom>
          <a:noFill/>
          <a:ln/>
        </p:spPr>
        <p:txBody>
          <a:bodyPr wrap="square" lIns="635" tIns="635" rIns="635" bIns="635" rtlCol="0" anchor="t"/>
          <a:lstStyle/>
          <a:p>
            <a:pPr marL="0" indent="0" algn="l">
              <a:buNone/>
            </a:pPr>
            <a:r>
              <a:rPr lang="en-US" sz="1200" b="1" dirty="0">
                <a:solidFill>
                  <a:srgbClr val="2E7D5B"/>
                </a:solidFill>
                <a:latin typeface="Georgia" pitchFamily="34" charset="0"/>
                <a:ea typeface="Georgia" pitchFamily="34" charset="-122"/>
                <a:cs typeface="Georgia" pitchFamily="34" charset="-120"/>
              </a:rPr>
              <a:t>SESSIONS 7–8</a:t>
            </a:r>
            <a:endParaRPr lang="en-US" sz="1200" dirty="0"/>
          </a:p>
        </p:txBody>
      </p:sp>
      <p:sp>
        <p:nvSpPr>
          <p:cNvPr id="28" name="Text 26"/>
          <p:cNvSpPr txBox="1"/>
          <p:nvPr/>
        </p:nvSpPr>
        <p:spPr>
          <a:xfrm>
            <a:off x="7406640" y="2039112"/>
            <a:ext cx="4114800" cy="384048"/>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Tools and methods</a:t>
            </a:r>
            <a:endParaRPr lang="en-US" sz="2000" dirty="0"/>
          </a:p>
        </p:txBody>
      </p:sp>
      <p:sp>
        <p:nvSpPr>
          <p:cNvPr id="29" name="Text 27"/>
          <p:cNvSpPr txBox="1"/>
          <p:nvPr/>
        </p:nvSpPr>
        <p:spPr>
          <a:xfrm>
            <a:off x="7406640" y="2423160"/>
            <a:ext cx="4114800" cy="59436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Audits, capture, reviews, handover</a:t>
            </a:r>
            <a:endParaRPr lang="en-US" sz="2000" dirty="0"/>
          </a:p>
        </p:txBody>
      </p:sp>
      <p:sp>
        <p:nvSpPr>
          <p:cNvPr id="30" name="Shape 28"/>
          <p:cNvSpPr/>
          <p:nvPr/>
        </p:nvSpPr>
        <p:spPr>
          <a:xfrm>
            <a:off x="6217920" y="3200400"/>
            <a:ext cx="5394960" cy="1371600"/>
          </a:xfrm>
          <a:prstGeom prst="roundRect">
            <a:avLst>
              <a:gd name="adj" fmla="val 8000"/>
            </a:avLst>
          </a:prstGeom>
          <a:solidFill>
            <a:srgbClr val="EAF4EE"/>
          </a:solidFill>
          <a:ln w="12700">
            <a:solidFill>
              <a:srgbClr val="EAF4EE"/>
            </a:solidFill>
            <a:prstDash val="solid"/>
          </a:ln>
        </p:spPr>
        <p:txBody>
          <a:bodyPr/>
          <a:lstStyle/>
          <a:p>
            <a:endParaRPr lang="en-US"/>
          </a:p>
        </p:txBody>
      </p:sp>
      <p:sp>
        <p:nvSpPr>
          <p:cNvPr id="31" name="Shape 29"/>
          <p:cNvSpPr/>
          <p:nvPr/>
        </p:nvSpPr>
        <p:spPr>
          <a:xfrm>
            <a:off x="6446520" y="3520440"/>
            <a:ext cx="731520" cy="731520"/>
          </a:xfrm>
          <a:prstGeom prst="ellipse">
            <a:avLst/>
          </a:prstGeom>
          <a:solidFill>
            <a:srgbClr val="F2B134"/>
          </a:solidFill>
          <a:ln w="12700">
            <a:solidFill>
              <a:srgbClr val="F2B134"/>
            </a:solidFill>
            <a:prstDash val="solid"/>
          </a:ln>
        </p:spPr>
        <p:txBody>
          <a:bodyPr/>
          <a:lstStyle/>
          <a:p>
            <a:endParaRPr lang="en-US"/>
          </a:p>
        </p:txBody>
      </p:sp>
      <p:sp>
        <p:nvSpPr>
          <p:cNvPr id="32" name="Text 30"/>
          <p:cNvSpPr txBox="1"/>
          <p:nvPr/>
        </p:nvSpPr>
        <p:spPr>
          <a:xfrm>
            <a:off x="6446520" y="3520440"/>
            <a:ext cx="731520" cy="731520"/>
          </a:xfrm>
          <a:prstGeom prst="rect">
            <a:avLst/>
          </a:prstGeom>
          <a:noFill/>
          <a:ln/>
        </p:spPr>
        <p:txBody>
          <a:bodyPr wrap="square" lIns="0" tIns="0" rIns="0" bIns="0" rtlCol="0" anchor="ctr"/>
          <a:lstStyle/>
          <a:p>
            <a:pPr marL="0" indent="0" algn="ctr">
              <a:buNone/>
            </a:pPr>
            <a:r>
              <a:rPr lang="en-US" sz="2000" b="1" dirty="0">
                <a:solidFill>
                  <a:srgbClr val="1F3B2D"/>
                </a:solidFill>
                <a:latin typeface="Georgia" pitchFamily="34" charset="0"/>
                <a:ea typeface="Georgia" pitchFamily="34" charset="-122"/>
                <a:cs typeface="Georgia" pitchFamily="34" charset="-120"/>
              </a:rPr>
              <a:t>5</a:t>
            </a:r>
            <a:endParaRPr lang="en-US" sz="2000" dirty="0"/>
          </a:p>
        </p:txBody>
      </p:sp>
      <p:sp>
        <p:nvSpPr>
          <p:cNvPr id="33" name="Text 31"/>
          <p:cNvSpPr txBox="1"/>
          <p:nvPr/>
        </p:nvSpPr>
        <p:spPr>
          <a:xfrm>
            <a:off x="7406640" y="3291840"/>
            <a:ext cx="4114800" cy="274320"/>
          </a:xfrm>
          <a:prstGeom prst="rect">
            <a:avLst/>
          </a:prstGeom>
          <a:noFill/>
          <a:ln/>
        </p:spPr>
        <p:txBody>
          <a:bodyPr wrap="square" lIns="635" tIns="635" rIns="635" bIns="635" rtlCol="0" anchor="t"/>
          <a:lstStyle/>
          <a:p>
            <a:pPr marL="0" indent="0" algn="l">
              <a:buNone/>
            </a:pPr>
            <a:r>
              <a:rPr lang="en-US" sz="1200" b="1" dirty="0">
                <a:solidFill>
                  <a:srgbClr val="2E7D5B"/>
                </a:solidFill>
                <a:latin typeface="Georgia" pitchFamily="34" charset="0"/>
                <a:ea typeface="Georgia" pitchFamily="34" charset="-122"/>
                <a:cs typeface="Georgia" pitchFamily="34" charset="-120"/>
              </a:rPr>
              <a:t>SESSIONS 9–10</a:t>
            </a:r>
            <a:endParaRPr lang="en-US" sz="1200" dirty="0"/>
          </a:p>
        </p:txBody>
      </p:sp>
      <p:sp>
        <p:nvSpPr>
          <p:cNvPr id="34" name="Text 32"/>
          <p:cNvSpPr txBox="1"/>
          <p:nvPr/>
        </p:nvSpPr>
        <p:spPr>
          <a:xfrm>
            <a:off x="7406640" y="3547872"/>
            <a:ext cx="4114800" cy="384048"/>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Culture and digital platforms</a:t>
            </a:r>
            <a:endParaRPr lang="en-US" sz="2000" dirty="0"/>
          </a:p>
        </p:txBody>
      </p:sp>
      <p:sp>
        <p:nvSpPr>
          <p:cNvPr id="35" name="Text 33"/>
          <p:cNvSpPr txBox="1"/>
          <p:nvPr/>
        </p:nvSpPr>
        <p:spPr>
          <a:xfrm>
            <a:off x="7406640" y="3931920"/>
            <a:ext cx="4114800" cy="59436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Sharing culture, EHR, decision support</a:t>
            </a:r>
            <a:endParaRPr lang="en-US" sz="2000" dirty="0"/>
          </a:p>
        </p:txBody>
      </p:sp>
      <p:sp>
        <p:nvSpPr>
          <p:cNvPr id="36" name="Shape 34"/>
          <p:cNvSpPr/>
          <p:nvPr/>
        </p:nvSpPr>
        <p:spPr>
          <a:xfrm>
            <a:off x="6217920" y="4709160"/>
            <a:ext cx="5394960" cy="1371600"/>
          </a:xfrm>
          <a:prstGeom prst="roundRect">
            <a:avLst>
              <a:gd name="adj" fmla="val 8000"/>
            </a:avLst>
          </a:prstGeom>
          <a:solidFill>
            <a:srgbClr val="F4F9F6"/>
          </a:solidFill>
          <a:ln w="12700">
            <a:solidFill>
              <a:srgbClr val="F4F9F6"/>
            </a:solidFill>
            <a:prstDash val="solid"/>
          </a:ln>
        </p:spPr>
        <p:txBody>
          <a:bodyPr/>
          <a:lstStyle/>
          <a:p>
            <a:endParaRPr lang="en-US"/>
          </a:p>
        </p:txBody>
      </p:sp>
      <p:sp>
        <p:nvSpPr>
          <p:cNvPr id="37" name="Shape 35"/>
          <p:cNvSpPr/>
          <p:nvPr/>
        </p:nvSpPr>
        <p:spPr>
          <a:xfrm>
            <a:off x="6446520" y="5029200"/>
            <a:ext cx="731520" cy="731520"/>
          </a:xfrm>
          <a:prstGeom prst="ellipse">
            <a:avLst/>
          </a:prstGeom>
          <a:solidFill>
            <a:srgbClr val="F2B134"/>
          </a:solidFill>
          <a:ln w="12700">
            <a:solidFill>
              <a:srgbClr val="F2B134"/>
            </a:solidFill>
            <a:prstDash val="solid"/>
          </a:ln>
        </p:spPr>
        <p:txBody>
          <a:bodyPr/>
          <a:lstStyle/>
          <a:p>
            <a:endParaRPr lang="en-US"/>
          </a:p>
        </p:txBody>
      </p:sp>
      <p:sp>
        <p:nvSpPr>
          <p:cNvPr id="38" name="Text 36"/>
          <p:cNvSpPr txBox="1"/>
          <p:nvPr/>
        </p:nvSpPr>
        <p:spPr>
          <a:xfrm>
            <a:off x="6446520" y="5029200"/>
            <a:ext cx="731520" cy="731520"/>
          </a:xfrm>
          <a:prstGeom prst="rect">
            <a:avLst/>
          </a:prstGeom>
          <a:noFill/>
          <a:ln/>
        </p:spPr>
        <p:txBody>
          <a:bodyPr wrap="square" lIns="0" tIns="0" rIns="0" bIns="0" rtlCol="0" anchor="ctr"/>
          <a:lstStyle/>
          <a:p>
            <a:pPr marL="0" indent="0" algn="ctr">
              <a:buNone/>
            </a:pPr>
            <a:r>
              <a:rPr lang="en-US" sz="2000" b="1" dirty="0">
                <a:solidFill>
                  <a:srgbClr val="1F3B2D"/>
                </a:solidFill>
                <a:latin typeface="Georgia" pitchFamily="34" charset="0"/>
                <a:ea typeface="Georgia" pitchFamily="34" charset="-122"/>
                <a:cs typeface="Georgia" pitchFamily="34" charset="-120"/>
              </a:rPr>
              <a:t>6</a:t>
            </a:r>
            <a:endParaRPr lang="en-US" sz="2000" dirty="0"/>
          </a:p>
        </p:txBody>
      </p:sp>
      <p:sp>
        <p:nvSpPr>
          <p:cNvPr id="39" name="Text 37"/>
          <p:cNvSpPr txBox="1"/>
          <p:nvPr/>
        </p:nvSpPr>
        <p:spPr>
          <a:xfrm>
            <a:off x="7406640" y="4800600"/>
            <a:ext cx="4114800" cy="274320"/>
          </a:xfrm>
          <a:prstGeom prst="rect">
            <a:avLst/>
          </a:prstGeom>
          <a:noFill/>
          <a:ln/>
        </p:spPr>
        <p:txBody>
          <a:bodyPr wrap="square" lIns="635" tIns="635" rIns="635" bIns="635" rtlCol="0" anchor="t"/>
          <a:lstStyle/>
          <a:p>
            <a:pPr marL="0" indent="0" algn="l">
              <a:buNone/>
            </a:pPr>
            <a:r>
              <a:rPr lang="en-US" sz="1200" b="1" dirty="0">
                <a:solidFill>
                  <a:srgbClr val="2E7D5B"/>
                </a:solidFill>
                <a:latin typeface="Georgia" pitchFamily="34" charset="0"/>
                <a:ea typeface="Georgia" pitchFamily="34" charset="-122"/>
                <a:cs typeface="Georgia" pitchFamily="34" charset="-120"/>
              </a:rPr>
              <a:t>SESSIONS 11–12</a:t>
            </a:r>
            <a:endParaRPr lang="en-US" sz="1200" dirty="0"/>
          </a:p>
        </p:txBody>
      </p:sp>
      <p:sp>
        <p:nvSpPr>
          <p:cNvPr id="40" name="Text 38"/>
          <p:cNvSpPr txBox="1"/>
          <p:nvPr/>
        </p:nvSpPr>
        <p:spPr>
          <a:xfrm>
            <a:off x="7406640" y="5056632"/>
            <a:ext cx="4114800" cy="384048"/>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System design</a:t>
            </a:r>
            <a:endParaRPr lang="en-US" sz="2000" dirty="0"/>
          </a:p>
        </p:txBody>
      </p:sp>
      <p:sp>
        <p:nvSpPr>
          <p:cNvPr id="41" name="Text 39"/>
          <p:cNvSpPr txBox="1"/>
          <p:nvPr/>
        </p:nvSpPr>
        <p:spPr>
          <a:xfrm>
            <a:off x="7406640" y="5440680"/>
            <a:ext cx="4114800" cy="59436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Design, measurement, presentations</a:t>
            </a:r>
            <a:endParaRPr lang="en-US" sz="2000" dirty="0"/>
          </a:p>
        </p:txBody>
      </p:sp>
      <p:pic>
        <p:nvPicPr>
          <p:cNvPr id="43" name="Picture 42">
            <a:extLst>
              <a:ext uri="{FF2B5EF4-FFF2-40B4-BE49-F238E27FC236}">
                <a16:creationId xmlns:a16="http://schemas.microsoft.com/office/drawing/2014/main" id="{06841BB2-8779-06AB-43BA-C05A7CF815BD}"/>
              </a:ext>
            </a:extLst>
          </p:cNvPr>
          <p:cNvPicPr>
            <a:picLocks noChangeAspect="1"/>
          </p:cNvPicPr>
          <p:nvPr/>
        </p:nvPicPr>
        <p:blipFill>
          <a:blip r:embed="rId3"/>
          <a:stretch>
            <a:fillRect/>
          </a:stretch>
        </p:blipFill>
        <p:spPr>
          <a:xfrm>
            <a:off x="-15240" y="6492340"/>
            <a:ext cx="12192000" cy="402135"/>
          </a:xfrm>
          <a:prstGeom prst="rect">
            <a:avLst/>
          </a:prstGeom>
        </p:spPr>
      </p:pic>
      <p:sp>
        <p:nvSpPr>
          <p:cNvPr id="45" name="TextBox 44">
            <a:extLst>
              <a:ext uri="{FF2B5EF4-FFF2-40B4-BE49-F238E27FC236}">
                <a16:creationId xmlns:a16="http://schemas.microsoft.com/office/drawing/2014/main" id="{84EEADEE-ADA5-1F38-D2D2-D678D6A36B19}"/>
              </a:ext>
            </a:extLst>
          </p:cNvPr>
          <p:cNvSpPr txBox="1"/>
          <p:nvPr/>
        </p:nvSpPr>
        <p:spPr>
          <a:xfrm>
            <a:off x="755725" y="6446520"/>
            <a:ext cx="6104964"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1 · KNOWLEDGE AS A STRATEGIC RESOURCE</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6</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Why Knowledge Matters in Health ?</a:t>
            </a:r>
            <a:endParaRPr lang="en-US" sz="4000" dirty="0"/>
          </a:p>
        </p:txBody>
      </p:sp>
      <p:sp>
        <p:nvSpPr>
          <p:cNvPr id="6" name="Shape 4"/>
          <p:cNvSpPr/>
          <p:nvPr/>
        </p:nvSpPr>
        <p:spPr>
          <a:xfrm>
            <a:off x="548640" y="1691640"/>
            <a:ext cx="3566160" cy="3017520"/>
          </a:xfrm>
          <a:prstGeom prst="roundRect">
            <a:avLst>
              <a:gd name="adj" fmla="val 3636"/>
            </a:avLst>
          </a:prstGeom>
          <a:solidFill>
            <a:srgbClr val="EAF4EE"/>
          </a:solidFill>
          <a:ln w="12700">
            <a:solidFill>
              <a:srgbClr val="EAF4EE"/>
            </a:solidFill>
            <a:prstDash val="solid"/>
          </a:ln>
        </p:spPr>
        <p:txBody>
          <a:bodyPr/>
          <a:lstStyle/>
          <a:p>
            <a:endParaRPr lang="en-US"/>
          </a:p>
        </p:txBody>
      </p:sp>
      <p:sp>
        <p:nvSpPr>
          <p:cNvPr id="7" name="Text 5"/>
          <p:cNvSpPr txBox="1"/>
          <p:nvPr/>
        </p:nvSpPr>
        <p:spPr>
          <a:xfrm>
            <a:off x="777240" y="1828800"/>
            <a:ext cx="3108960" cy="1097280"/>
          </a:xfrm>
          <a:prstGeom prst="rect">
            <a:avLst/>
          </a:prstGeom>
          <a:noFill/>
          <a:ln/>
        </p:spPr>
        <p:txBody>
          <a:bodyPr wrap="square" lIns="635" tIns="635" rIns="635" bIns="635" rtlCol="0" anchor="ctr"/>
          <a:lstStyle/>
          <a:p>
            <a:pPr marL="0" indent="0" algn="l">
              <a:buNone/>
            </a:pPr>
            <a:r>
              <a:rPr lang="en-US" sz="2800" b="1" dirty="0">
                <a:solidFill>
                  <a:srgbClr val="2E7D5B"/>
                </a:solidFill>
                <a:latin typeface="Georgia" pitchFamily="34" charset="0"/>
                <a:ea typeface="Georgia" pitchFamily="34" charset="-122"/>
                <a:cs typeface="Georgia" pitchFamily="34" charset="-120"/>
              </a:rPr>
              <a:t>17 Years</a:t>
            </a:r>
            <a:endParaRPr lang="en-US" sz="2800" dirty="0"/>
          </a:p>
        </p:txBody>
      </p:sp>
      <p:sp>
        <p:nvSpPr>
          <p:cNvPr id="8" name="Text 6"/>
          <p:cNvSpPr txBox="1"/>
          <p:nvPr/>
        </p:nvSpPr>
        <p:spPr>
          <a:xfrm>
            <a:off x="777240" y="2971800"/>
            <a:ext cx="3108960" cy="16459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Average time for research to reach routine practice</a:t>
            </a:r>
            <a:endParaRPr lang="en-US" sz="2000" dirty="0"/>
          </a:p>
        </p:txBody>
      </p:sp>
      <p:sp>
        <p:nvSpPr>
          <p:cNvPr id="9" name="Shape 7"/>
          <p:cNvSpPr/>
          <p:nvPr/>
        </p:nvSpPr>
        <p:spPr>
          <a:xfrm>
            <a:off x="4297680" y="1691640"/>
            <a:ext cx="3566160" cy="3017520"/>
          </a:xfrm>
          <a:prstGeom prst="roundRect">
            <a:avLst>
              <a:gd name="adj" fmla="val 3636"/>
            </a:avLst>
          </a:prstGeom>
          <a:solidFill>
            <a:srgbClr val="1F3B2D"/>
          </a:solidFill>
          <a:ln w="12700">
            <a:solidFill>
              <a:srgbClr val="1F3B2D"/>
            </a:solidFill>
            <a:prstDash val="solid"/>
          </a:ln>
        </p:spPr>
        <p:txBody>
          <a:bodyPr/>
          <a:lstStyle/>
          <a:p>
            <a:endParaRPr lang="en-US"/>
          </a:p>
        </p:txBody>
      </p:sp>
      <p:sp>
        <p:nvSpPr>
          <p:cNvPr id="10" name="Text 8"/>
          <p:cNvSpPr txBox="1"/>
          <p:nvPr/>
        </p:nvSpPr>
        <p:spPr>
          <a:xfrm>
            <a:off x="4526280" y="1828800"/>
            <a:ext cx="3108960" cy="1097280"/>
          </a:xfrm>
          <a:prstGeom prst="rect">
            <a:avLst/>
          </a:prstGeom>
          <a:noFill/>
          <a:ln/>
        </p:spPr>
        <p:txBody>
          <a:bodyPr wrap="square" lIns="635" tIns="635" rIns="635" bIns="635" rtlCol="0" anchor="ctr"/>
          <a:lstStyle/>
          <a:p>
            <a:pPr marL="0" indent="0" algn="l">
              <a:buNone/>
            </a:pPr>
            <a:r>
              <a:rPr lang="en-US" sz="2800" b="1" dirty="0">
                <a:solidFill>
                  <a:srgbClr val="F2B134"/>
                </a:solidFill>
                <a:latin typeface="Georgia" pitchFamily="34" charset="0"/>
                <a:ea typeface="Georgia" pitchFamily="34" charset="-122"/>
                <a:cs typeface="Georgia" pitchFamily="34" charset="-120"/>
              </a:rPr>
              <a:t>1 in 10</a:t>
            </a:r>
            <a:endParaRPr lang="en-US" sz="2800" dirty="0"/>
          </a:p>
        </p:txBody>
      </p:sp>
      <p:sp>
        <p:nvSpPr>
          <p:cNvPr id="11" name="Text 9"/>
          <p:cNvSpPr txBox="1"/>
          <p:nvPr/>
        </p:nvSpPr>
        <p:spPr>
          <a:xfrm>
            <a:off x="4526280" y="2971800"/>
            <a:ext cx="3108960" cy="1645920"/>
          </a:xfrm>
          <a:prstGeom prst="rect">
            <a:avLst/>
          </a:prstGeom>
          <a:noFill/>
          <a:ln/>
        </p:spPr>
        <p:txBody>
          <a:bodyPr wrap="square" lIns="635" tIns="635" rIns="635" bIns="635" rtlCol="0" anchor="t"/>
          <a:lstStyle/>
          <a:p>
            <a:pPr marL="0" indent="0" algn="l">
              <a:buNone/>
            </a:pPr>
            <a:r>
              <a:rPr lang="en-US" sz="2000" dirty="0">
                <a:solidFill>
                  <a:srgbClr val="FFFFFF"/>
                </a:solidFill>
                <a:latin typeface="Georgia" pitchFamily="34" charset="0"/>
                <a:ea typeface="Georgia" pitchFamily="34" charset="-122"/>
                <a:cs typeface="Georgia" pitchFamily="34" charset="-120"/>
              </a:rPr>
              <a:t>Patients harmed while receiving health care, WHO estimates</a:t>
            </a:r>
            <a:endParaRPr lang="en-US" sz="2000" dirty="0"/>
          </a:p>
        </p:txBody>
      </p:sp>
      <p:sp>
        <p:nvSpPr>
          <p:cNvPr id="12" name="Shape 10"/>
          <p:cNvSpPr/>
          <p:nvPr/>
        </p:nvSpPr>
        <p:spPr>
          <a:xfrm>
            <a:off x="8046720" y="1691640"/>
            <a:ext cx="3566160" cy="3017520"/>
          </a:xfrm>
          <a:prstGeom prst="roundRect">
            <a:avLst>
              <a:gd name="adj" fmla="val 3636"/>
            </a:avLst>
          </a:prstGeom>
          <a:solidFill>
            <a:srgbClr val="EAF4EE"/>
          </a:solidFill>
          <a:ln w="12700">
            <a:solidFill>
              <a:srgbClr val="EAF4EE"/>
            </a:solidFill>
            <a:prstDash val="solid"/>
          </a:ln>
        </p:spPr>
        <p:txBody>
          <a:bodyPr/>
          <a:lstStyle/>
          <a:p>
            <a:endParaRPr lang="en-US"/>
          </a:p>
        </p:txBody>
      </p:sp>
      <p:sp>
        <p:nvSpPr>
          <p:cNvPr id="13" name="Text 11"/>
          <p:cNvSpPr txBox="1"/>
          <p:nvPr/>
        </p:nvSpPr>
        <p:spPr>
          <a:xfrm>
            <a:off x="8275320" y="1828800"/>
            <a:ext cx="3108960" cy="1097280"/>
          </a:xfrm>
          <a:prstGeom prst="rect">
            <a:avLst/>
          </a:prstGeom>
          <a:noFill/>
          <a:ln/>
        </p:spPr>
        <p:txBody>
          <a:bodyPr wrap="square" lIns="635" tIns="635" rIns="635" bIns="635" rtlCol="0" anchor="ctr"/>
          <a:lstStyle/>
          <a:p>
            <a:pPr marL="0" indent="0" algn="l">
              <a:buNone/>
            </a:pPr>
            <a:r>
              <a:rPr lang="en-US" sz="2000" b="1" dirty="0">
                <a:solidFill>
                  <a:srgbClr val="2E7D5B"/>
                </a:solidFill>
                <a:latin typeface="Georgia" pitchFamily="34" charset="0"/>
                <a:ea typeface="Georgia" pitchFamily="34" charset="-122"/>
                <a:cs typeface="Georgia" pitchFamily="34" charset="-120"/>
              </a:rPr>
              <a:t>73 days</a:t>
            </a:r>
            <a:endParaRPr lang="en-US" sz="2000" dirty="0"/>
          </a:p>
        </p:txBody>
      </p:sp>
      <p:sp>
        <p:nvSpPr>
          <p:cNvPr id="14" name="Text 12"/>
          <p:cNvSpPr txBox="1"/>
          <p:nvPr/>
        </p:nvSpPr>
        <p:spPr>
          <a:xfrm>
            <a:off x="8275320" y="2971800"/>
            <a:ext cx="3108960" cy="16459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Projected doubling time of medical knowledge by 2020</a:t>
            </a:r>
            <a:endParaRPr lang="en-US" sz="2000" dirty="0"/>
          </a:p>
        </p:txBody>
      </p:sp>
      <p:sp>
        <p:nvSpPr>
          <p:cNvPr id="15" name="Shape 13"/>
          <p:cNvSpPr/>
          <p:nvPr/>
        </p:nvSpPr>
        <p:spPr>
          <a:xfrm>
            <a:off x="548640" y="5029200"/>
            <a:ext cx="594360" cy="594360"/>
          </a:xfrm>
          <a:prstGeom prst="ellipse">
            <a:avLst/>
          </a:prstGeom>
          <a:solidFill>
            <a:srgbClr val="F2B134"/>
          </a:solidFill>
          <a:ln w="12700">
            <a:solidFill>
              <a:srgbClr val="F2B134"/>
            </a:solidFill>
            <a:prstDash val="solid"/>
          </a:ln>
        </p:spPr>
        <p:txBody>
          <a:bodyPr/>
          <a:lstStyle/>
          <a:p>
            <a:endParaRPr lang="en-US"/>
          </a:p>
        </p:txBody>
      </p:sp>
      <p:pic>
        <p:nvPicPr>
          <p:cNvPr id="16" name="Image 0" descr="preencoded.png"/>
          <p:cNvPicPr>
            <a:picLocks noChangeAspect="1"/>
          </p:cNvPicPr>
          <p:nvPr/>
        </p:nvPicPr>
        <p:blipFill>
          <a:blip r:embed="rId3"/>
          <a:stretch>
            <a:fillRect/>
          </a:stretch>
        </p:blipFill>
        <p:spPr>
          <a:xfrm>
            <a:off x="697230" y="5177790"/>
            <a:ext cx="297180" cy="297180"/>
          </a:xfrm>
          <a:prstGeom prst="rect">
            <a:avLst/>
          </a:prstGeom>
        </p:spPr>
      </p:pic>
      <p:sp>
        <p:nvSpPr>
          <p:cNvPr id="17" name="Text 14"/>
          <p:cNvSpPr txBox="1"/>
          <p:nvPr/>
        </p:nvSpPr>
        <p:spPr>
          <a:xfrm>
            <a:off x="1325880" y="4937760"/>
            <a:ext cx="10241280" cy="822960"/>
          </a:xfrm>
          <a:prstGeom prst="rect">
            <a:avLst/>
          </a:prstGeom>
          <a:noFill/>
          <a:ln/>
        </p:spPr>
        <p:txBody>
          <a:bodyPr wrap="square" lIns="635" tIns="635" rIns="635" bIns="635" rtlCol="0" anchor="ctr"/>
          <a:lstStyle/>
          <a:p>
            <a:pPr marL="0" indent="0" algn="l">
              <a:buNone/>
            </a:pPr>
            <a:r>
              <a:rPr lang="en-US" sz="2000" dirty="0">
                <a:solidFill>
                  <a:srgbClr val="1F3B2D"/>
                </a:solidFill>
                <a:latin typeface="Georgia" pitchFamily="34" charset="0"/>
                <a:ea typeface="Georgia" pitchFamily="34" charset="-122"/>
                <a:cs typeface="Georgia" pitchFamily="34" charset="-120"/>
              </a:rPr>
              <a:t>No clinician can keep up alone. Organisations must manage knowledge, not just store it.</a:t>
            </a:r>
            <a:endParaRPr lang="en-US" sz="2000" dirty="0"/>
          </a:p>
        </p:txBody>
      </p:sp>
      <p:sp>
        <p:nvSpPr>
          <p:cNvPr id="18" name="Text 15"/>
          <p:cNvSpPr txBox="1"/>
          <p:nvPr/>
        </p:nvSpPr>
        <p:spPr>
          <a:xfrm>
            <a:off x="548640" y="6126480"/>
            <a:ext cx="10424160" cy="274320"/>
          </a:xfrm>
          <a:prstGeom prst="rect">
            <a:avLst/>
          </a:prstGeom>
          <a:noFill/>
          <a:ln/>
        </p:spPr>
        <p:txBody>
          <a:bodyPr wrap="square" lIns="0" tIns="0" rIns="0" bIns="0" rtlCol="0" anchor="ctr"/>
          <a:lstStyle/>
          <a:p>
            <a:pPr marL="0" indent="0">
              <a:buNone/>
            </a:pPr>
            <a:r>
              <a:rPr lang="en-US" sz="1200" i="1" dirty="0">
                <a:solidFill>
                  <a:srgbClr val="5F6F66"/>
                </a:solidFill>
                <a:latin typeface="Georgia" pitchFamily="34" charset="0"/>
                <a:ea typeface="Georgia" pitchFamily="34" charset="-122"/>
                <a:cs typeface="Georgia" pitchFamily="34" charset="-120"/>
              </a:rPr>
              <a:t>Sources: Balas and Boren (2000); Morris, Wooding and Grant (2011); WHO patient safety fact sheet; Densen (2011).</a:t>
            </a:r>
            <a:endParaRPr lang="en-US" sz="1200" dirty="0"/>
          </a:p>
        </p:txBody>
      </p:sp>
      <p:pic>
        <p:nvPicPr>
          <p:cNvPr id="20" name="Picture 19">
            <a:extLst>
              <a:ext uri="{FF2B5EF4-FFF2-40B4-BE49-F238E27FC236}">
                <a16:creationId xmlns:a16="http://schemas.microsoft.com/office/drawing/2014/main" id="{FF8AB5D6-CF60-166F-8EEC-92AE248F09CD}"/>
              </a:ext>
            </a:extLst>
          </p:cNvPr>
          <p:cNvPicPr>
            <a:picLocks noChangeAspect="1"/>
          </p:cNvPicPr>
          <p:nvPr/>
        </p:nvPicPr>
        <p:blipFill>
          <a:blip r:embed="rId4"/>
          <a:stretch>
            <a:fillRect/>
          </a:stretch>
        </p:blipFill>
        <p:spPr>
          <a:xfrm>
            <a:off x="0" y="6455865"/>
            <a:ext cx="12192000" cy="402135"/>
          </a:xfrm>
          <a:prstGeom prst="rect">
            <a:avLst/>
          </a:prstGeom>
        </p:spPr>
      </p:pic>
      <p:sp>
        <p:nvSpPr>
          <p:cNvPr id="22" name="TextBox 21">
            <a:extLst>
              <a:ext uri="{FF2B5EF4-FFF2-40B4-BE49-F238E27FC236}">
                <a16:creationId xmlns:a16="http://schemas.microsoft.com/office/drawing/2014/main" id="{A245F68B-289D-5439-A97F-F8B4BA2BF804}"/>
              </a:ext>
            </a:extLst>
          </p:cNvPr>
          <p:cNvSpPr txBox="1"/>
          <p:nvPr/>
        </p:nvSpPr>
        <p:spPr>
          <a:xfrm>
            <a:off x="853440" y="6426099"/>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1 · KNOWLEDGE AS A STRATEGIC RESOURCE</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7</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From Data to Wisdom</a:t>
            </a:r>
            <a:endParaRPr lang="en-US" sz="4000" dirty="0"/>
          </a:p>
        </p:txBody>
      </p:sp>
      <p:sp>
        <p:nvSpPr>
          <p:cNvPr id="6" name="Shape 4"/>
          <p:cNvSpPr/>
          <p:nvPr/>
        </p:nvSpPr>
        <p:spPr>
          <a:xfrm>
            <a:off x="1280160" y="1783080"/>
            <a:ext cx="1188720" cy="1188720"/>
          </a:xfrm>
          <a:prstGeom prst="ellipse">
            <a:avLst/>
          </a:prstGeom>
          <a:solidFill>
            <a:srgbClr val="2E7D5B"/>
          </a:solidFill>
          <a:ln w="12700">
            <a:solidFill>
              <a:srgbClr val="2E7D5B"/>
            </a:solidFill>
            <a:prstDash val="solid"/>
          </a:ln>
        </p:spPr>
        <p:txBody>
          <a:bodyPr/>
          <a:lstStyle/>
          <a:p>
            <a:endParaRPr lang="en-US"/>
          </a:p>
        </p:txBody>
      </p:sp>
      <p:pic>
        <p:nvPicPr>
          <p:cNvPr id="7" name="Image 0" descr="preencoded.png"/>
          <p:cNvPicPr>
            <a:picLocks noChangeAspect="1"/>
          </p:cNvPicPr>
          <p:nvPr/>
        </p:nvPicPr>
        <p:blipFill>
          <a:blip r:embed="rId3"/>
          <a:stretch>
            <a:fillRect/>
          </a:stretch>
        </p:blipFill>
        <p:spPr>
          <a:xfrm>
            <a:off x="1577340" y="2080260"/>
            <a:ext cx="594360" cy="594360"/>
          </a:xfrm>
          <a:prstGeom prst="rect">
            <a:avLst/>
          </a:prstGeom>
        </p:spPr>
      </p:pic>
      <p:sp>
        <p:nvSpPr>
          <p:cNvPr id="8" name="Text 5"/>
          <p:cNvSpPr txBox="1"/>
          <p:nvPr/>
        </p:nvSpPr>
        <p:spPr>
          <a:xfrm>
            <a:off x="548640" y="3108960"/>
            <a:ext cx="2651760" cy="45720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Data</a:t>
            </a:r>
            <a:endParaRPr lang="en-US" sz="2000" dirty="0"/>
          </a:p>
        </p:txBody>
      </p:sp>
      <p:sp>
        <p:nvSpPr>
          <p:cNvPr id="9" name="Text 6"/>
          <p:cNvSpPr txBox="1"/>
          <p:nvPr/>
        </p:nvSpPr>
        <p:spPr>
          <a:xfrm>
            <a:off x="685800" y="3566160"/>
            <a:ext cx="2377440" cy="1463040"/>
          </a:xfrm>
          <a:prstGeom prst="rect">
            <a:avLst/>
          </a:prstGeom>
          <a:noFill/>
          <a:ln/>
        </p:spPr>
        <p:txBody>
          <a:bodyPr wrap="square" lIns="635" tIns="635" rIns="635" bIns="635" rtlCol="0" anchor="t"/>
          <a:lstStyle/>
          <a:p>
            <a:pPr marL="0" indent="0" algn="ctr">
              <a:buNone/>
            </a:pPr>
            <a:r>
              <a:rPr lang="en-US" sz="2000" dirty="0">
                <a:solidFill>
                  <a:srgbClr val="1F2A24"/>
                </a:solidFill>
                <a:latin typeface="Georgia" pitchFamily="34" charset="0"/>
                <a:ea typeface="Georgia" pitchFamily="34" charset="-122"/>
                <a:cs typeface="Georgia" pitchFamily="34" charset="-120"/>
              </a:rPr>
              <a:t>Temperature: 38.9°C</a:t>
            </a:r>
            <a:endParaRPr lang="en-US" sz="2000" dirty="0"/>
          </a:p>
        </p:txBody>
      </p:sp>
      <p:sp>
        <p:nvSpPr>
          <p:cNvPr id="10" name="Shape 7"/>
          <p:cNvSpPr/>
          <p:nvPr/>
        </p:nvSpPr>
        <p:spPr>
          <a:xfrm>
            <a:off x="2606040" y="2377440"/>
            <a:ext cx="1280160" cy="0"/>
          </a:xfrm>
          <a:prstGeom prst="line">
            <a:avLst/>
          </a:prstGeom>
          <a:noFill/>
          <a:ln w="31750">
            <a:solidFill>
              <a:srgbClr val="B5C4BB"/>
            </a:solidFill>
            <a:prstDash val="solid"/>
            <a:tailEnd type="triangle"/>
          </a:ln>
        </p:spPr>
        <p:txBody>
          <a:bodyPr/>
          <a:lstStyle/>
          <a:p>
            <a:endParaRPr lang="en-US"/>
          </a:p>
        </p:txBody>
      </p:sp>
      <p:sp>
        <p:nvSpPr>
          <p:cNvPr id="11" name="Shape 8"/>
          <p:cNvSpPr/>
          <p:nvPr/>
        </p:nvSpPr>
        <p:spPr>
          <a:xfrm>
            <a:off x="4114800" y="1783080"/>
            <a:ext cx="1188720" cy="1188720"/>
          </a:xfrm>
          <a:prstGeom prst="ellipse">
            <a:avLst/>
          </a:prstGeom>
          <a:solidFill>
            <a:srgbClr val="2E7D5B"/>
          </a:solidFill>
          <a:ln w="12700">
            <a:solidFill>
              <a:srgbClr val="2E7D5B"/>
            </a:solidFill>
            <a:prstDash val="solid"/>
          </a:ln>
        </p:spPr>
        <p:txBody>
          <a:bodyPr/>
          <a:lstStyle/>
          <a:p>
            <a:endParaRPr lang="en-US"/>
          </a:p>
        </p:txBody>
      </p:sp>
      <p:pic>
        <p:nvPicPr>
          <p:cNvPr id="12" name="Image 1" descr="preencoded.png"/>
          <p:cNvPicPr>
            <a:picLocks noChangeAspect="1"/>
          </p:cNvPicPr>
          <p:nvPr/>
        </p:nvPicPr>
        <p:blipFill>
          <a:blip r:embed="rId4"/>
          <a:stretch>
            <a:fillRect/>
          </a:stretch>
        </p:blipFill>
        <p:spPr>
          <a:xfrm>
            <a:off x="4411980" y="2080260"/>
            <a:ext cx="594360" cy="594360"/>
          </a:xfrm>
          <a:prstGeom prst="rect">
            <a:avLst/>
          </a:prstGeom>
        </p:spPr>
      </p:pic>
      <p:sp>
        <p:nvSpPr>
          <p:cNvPr id="13" name="Text 9"/>
          <p:cNvSpPr txBox="1"/>
          <p:nvPr/>
        </p:nvSpPr>
        <p:spPr>
          <a:xfrm>
            <a:off x="3383280" y="3108960"/>
            <a:ext cx="2651760" cy="45720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Information</a:t>
            </a:r>
            <a:endParaRPr lang="en-US" sz="2000" dirty="0"/>
          </a:p>
        </p:txBody>
      </p:sp>
      <p:sp>
        <p:nvSpPr>
          <p:cNvPr id="14" name="Text 10"/>
          <p:cNvSpPr txBox="1"/>
          <p:nvPr/>
        </p:nvSpPr>
        <p:spPr>
          <a:xfrm>
            <a:off x="3520440" y="3566160"/>
            <a:ext cx="2377440" cy="1463040"/>
          </a:xfrm>
          <a:prstGeom prst="rect">
            <a:avLst/>
          </a:prstGeom>
          <a:noFill/>
          <a:ln/>
        </p:spPr>
        <p:txBody>
          <a:bodyPr wrap="square" lIns="635" tIns="635" rIns="635" bIns="635" rtlCol="0" anchor="t"/>
          <a:lstStyle/>
          <a:p>
            <a:pPr marL="0" indent="0" algn="ctr">
              <a:buNone/>
            </a:pPr>
            <a:r>
              <a:rPr lang="en-US" sz="2000" dirty="0">
                <a:solidFill>
                  <a:srgbClr val="1F2A24"/>
                </a:solidFill>
                <a:latin typeface="Georgia" pitchFamily="34" charset="0"/>
                <a:ea typeface="Georgia" pitchFamily="34" charset="-122"/>
                <a:cs typeface="Georgia" pitchFamily="34" charset="-120"/>
              </a:rPr>
              <a:t>Temperature rising for six hours, day two after surgery</a:t>
            </a:r>
            <a:endParaRPr lang="en-US" sz="2000" dirty="0"/>
          </a:p>
        </p:txBody>
      </p:sp>
      <p:sp>
        <p:nvSpPr>
          <p:cNvPr id="15" name="Shape 11"/>
          <p:cNvSpPr/>
          <p:nvPr/>
        </p:nvSpPr>
        <p:spPr>
          <a:xfrm>
            <a:off x="5440680" y="2377440"/>
            <a:ext cx="1280160" cy="0"/>
          </a:xfrm>
          <a:prstGeom prst="line">
            <a:avLst/>
          </a:prstGeom>
          <a:noFill/>
          <a:ln w="31750">
            <a:solidFill>
              <a:srgbClr val="B5C4BB"/>
            </a:solidFill>
            <a:prstDash val="solid"/>
            <a:tailEnd type="triangle"/>
          </a:ln>
        </p:spPr>
        <p:txBody>
          <a:bodyPr/>
          <a:lstStyle/>
          <a:p>
            <a:endParaRPr lang="en-US"/>
          </a:p>
        </p:txBody>
      </p:sp>
      <p:sp>
        <p:nvSpPr>
          <p:cNvPr id="16" name="Shape 12"/>
          <p:cNvSpPr/>
          <p:nvPr/>
        </p:nvSpPr>
        <p:spPr>
          <a:xfrm>
            <a:off x="6949440" y="1783080"/>
            <a:ext cx="1188720" cy="1188720"/>
          </a:xfrm>
          <a:prstGeom prst="ellipse">
            <a:avLst/>
          </a:prstGeom>
          <a:solidFill>
            <a:srgbClr val="2E7D5B"/>
          </a:solidFill>
          <a:ln w="12700">
            <a:solidFill>
              <a:srgbClr val="2E7D5B"/>
            </a:solidFill>
            <a:prstDash val="solid"/>
          </a:ln>
        </p:spPr>
        <p:txBody>
          <a:bodyPr/>
          <a:lstStyle/>
          <a:p>
            <a:endParaRPr lang="en-US"/>
          </a:p>
        </p:txBody>
      </p:sp>
      <p:pic>
        <p:nvPicPr>
          <p:cNvPr id="17" name="Image 2" descr="preencoded.png"/>
          <p:cNvPicPr>
            <a:picLocks noChangeAspect="1"/>
          </p:cNvPicPr>
          <p:nvPr/>
        </p:nvPicPr>
        <p:blipFill>
          <a:blip r:embed="rId5"/>
          <a:stretch>
            <a:fillRect/>
          </a:stretch>
        </p:blipFill>
        <p:spPr>
          <a:xfrm>
            <a:off x="7246620" y="2080260"/>
            <a:ext cx="594360" cy="594360"/>
          </a:xfrm>
          <a:prstGeom prst="rect">
            <a:avLst/>
          </a:prstGeom>
        </p:spPr>
      </p:pic>
      <p:sp>
        <p:nvSpPr>
          <p:cNvPr id="18" name="Text 13"/>
          <p:cNvSpPr txBox="1"/>
          <p:nvPr/>
        </p:nvSpPr>
        <p:spPr>
          <a:xfrm>
            <a:off x="6217920" y="3108960"/>
            <a:ext cx="2651760" cy="45720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Knowledge</a:t>
            </a:r>
            <a:endParaRPr lang="en-US" sz="2000" dirty="0"/>
          </a:p>
        </p:txBody>
      </p:sp>
      <p:sp>
        <p:nvSpPr>
          <p:cNvPr id="19" name="Text 14"/>
          <p:cNvSpPr txBox="1"/>
          <p:nvPr/>
        </p:nvSpPr>
        <p:spPr>
          <a:xfrm>
            <a:off x="6355080" y="3566160"/>
            <a:ext cx="2377440" cy="1463040"/>
          </a:xfrm>
          <a:prstGeom prst="rect">
            <a:avLst/>
          </a:prstGeom>
          <a:noFill/>
          <a:ln/>
        </p:spPr>
        <p:txBody>
          <a:bodyPr wrap="square" lIns="635" tIns="635" rIns="635" bIns="635" rtlCol="0" anchor="t"/>
          <a:lstStyle/>
          <a:p>
            <a:pPr marL="0" indent="0" algn="ctr">
              <a:buNone/>
            </a:pPr>
            <a:r>
              <a:rPr lang="en-US" sz="2000" dirty="0">
                <a:solidFill>
                  <a:srgbClr val="1F2A24"/>
                </a:solidFill>
                <a:latin typeface="Georgia" pitchFamily="34" charset="0"/>
                <a:ea typeface="Georgia" pitchFamily="34" charset="-122"/>
                <a:cs typeface="Georgia" pitchFamily="34" charset="-120"/>
              </a:rPr>
              <a:t>This pattern suggests infection; start the sepsis pathway</a:t>
            </a:r>
            <a:endParaRPr lang="en-US" sz="2000" dirty="0"/>
          </a:p>
        </p:txBody>
      </p:sp>
      <p:sp>
        <p:nvSpPr>
          <p:cNvPr id="20" name="Shape 15"/>
          <p:cNvSpPr/>
          <p:nvPr/>
        </p:nvSpPr>
        <p:spPr>
          <a:xfrm>
            <a:off x="8275320" y="2377440"/>
            <a:ext cx="1280160" cy="0"/>
          </a:xfrm>
          <a:prstGeom prst="line">
            <a:avLst/>
          </a:prstGeom>
          <a:noFill/>
          <a:ln w="31750">
            <a:solidFill>
              <a:srgbClr val="B5C4BB"/>
            </a:solidFill>
            <a:prstDash val="solid"/>
            <a:tailEnd type="triangle"/>
          </a:ln>
        </p:spPr>
        <p:txBody>
          <a:bodyPr/>
          <a:lstStyle/>
          <a:p>
            <a:endParaRPr lang="en-US"/>
          </a:p>
        </p:txBody>
      </p:sp>
      <p:sp>
        <p:nvSpPr>
          <p:cNvPr id="21" name="Shape 16"/>
          <p:cNvSpPr/>
          <p:nvPr/>
        </p:nvSpPr>
        <p:spPr>
          <a:xfrm>
            <a:off x="9784080" y="1783080"/>
            <a:ext cx="1188720" cy="1188720"/>
          </a:xfrm>
          <a:prstGeom prst="ellipse">
            <a:avLst/>
          </a:prstGeom>
          <a:solidFill>
            <a:srgbClr val="F2B134"/>
          </a:solidFill>
          <a:ln w="12700">
            <a:solidFill>
              <a:srgbClr val="F2B134"/>
            </a:solidFill>
            <a:prstDash val="solid"/>
          </a:ln>
        </p:spPr>
        <p:txBody>
          <a:bodyPr/>
          <a:lstStyle/>
          <a:p>
            <a:endParaRPr lang="en-US"/>
          </a:p>
        </p:txBody>
      </p:sp>
      <p:pic>
        <p:nvPicPr>
          <p:cNvPr id="22" name="Image 3" descr="preencoded.png"/>
          <p:cNvPicPr>
            <a:picLocks noChangeAspect="1"/>
          </p:cNvPicPr>
          <p:nvPr/>
        </p:nvPicPr>
        <p:blipFill>
          <a:blip r:embed="rId6"/>
          <a:stretch>
            <a:fillRect/>
          </a:stretch>
        </p:blipFill>
        <p:spPr>
          <a:xfrm>
            <a:off x="10081260" y="2080260"/>
            <a:ext cx="594360" cy="594360"/>
          </a:xfrm>
          <a:prstGeom prst="rect">
            <a:avLst/>
          </a:prstGeom>
        </p:spPr>
      </p:pic>
      <p:sp>
        <p:nvSpPr>
          <p:cNvPr id="23" name="Text 17"/>
          <p:cNvSpPr txBox="1"/>
          <p:nvPr/>
        </p:nvSpPr>
        <p:spPr>
          <a:xfrm>
            <a:off x="9052560" y="3108960"/>
            <a:ext cx="2651760" cy="45720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Wisdom</a:t>
            </a:r>
            <a:endParaRPr lang="en-US" sz="2000" dirty="0"/>
          </a:p>
        </p:txBody>
      </p:sp>
      <p:sp>
        <p:nvSpPr>
          <p:cNvPr id="24" name="Text 18"/>
          <p:cNvSpPr txBox="1"/>
          <p:nvPr/>
        </p:nvSpPr>
        <p:spPr>
          <a:xfrm>
            <a:off x="9189720" y="3566160"/>
            <a:ext cx="2377440" cy="1463040"/>
          </a:xfrm>
          <a:prstGeom prst="rect">
            <a:avLst/>
          </a:prstGeom>
          <a:noFill/>
          <a:ln/>
        </p:spPr>
        <p:txBody>
          <a:bodyPr wrap="square" lIns="635" tIns="635" rIns="635" bIns="635" rtlCol="0" anchor="t"/>
          <a:lstStyle/>
          <a:p>
            <a:pPr marL="0" indent="0" algn="ctr">
              <a:buNone/>
            </a:pPr>
            <a:r>
              <a:rPr lang="en-US" sz="2000" dirty="0">
                <a:solidFill>
                  <a:srgbClr val="1F2A24"/>
                </a:solidFill>
                <a:latin typeface="Georgia" pitchFamily="34" charset="0"/>
                <a:ea typeface="Georgia" pitchFamily="34" charset="-122"/>
                <a:cs typeface="Georgia" pitchFamily="34" charset="-120"/>
              </a:rPr>
              <a:t>This patient is frail; escalate now, don't wait</a:t>
            </a:r>
            <a:endParaRPr lang="en-US" sz="2000" dirty="0"/>
          </a:p>
        </p:txBody>
      </p:sp>
      <p:sp>
        <p:nvSpPr>
          <p:cNvPr id="25" name="Shape 19"/>
          <p:cNvSpPr/>
          <p:nvPr/>
        </p:nvSpPr>
        <p:spPr>
          <a:xfrm>
            <a:off x="548640" y="5120640"/>
            <a:ext cx="11064240" cy="960120"/>
          </a:xfrm>
          <a:prstGeom prst="roundRect">
            <a:avLst>
              <a:gd name="adj" fmla="val 11429"/>
            </a:avLst>
          </a:prstGeom>
          <a:solidFill>
            <a:srgbClr val="EAF4EE"/>
          </a:solidFill>
          <a:ln w="12700">
            <a:solidFill>
              <a:srgbClr val="EAF4EE"/>
            </a:solidFill>
            <a:prstDash val="solid"/>
          </a:ln>
        </p:spPr>
        <p:txBody>
          <a:bodyPr/>
          <a:lstStyle/>
          <a:p>
            <a:endParaRPr lang="en-US"/>
          </a:p>
        </p:txBody>
      </p:sp>
      <p:sp>
        <p:nvSpPr>
          <p:cNvPr id="26" name="Text 20"/>
          <p:cNvSpPr txBox="1"/>
          <p:nvPr/>
        </p:nvSpPr>
        <p:spPr>
          <a:xfrm>
            <a:off x="822960" y="5120640"/>
            <a:ext cx="10607040" cy="960120"/>
          </a:xfrm>
          <a:prstGeom prst="rect">
            <a:avLst/>
          </a:prstGeom>
          <a:noFill/>
          <a:ln/>
        </p:spPr>
        <p:txBody>
          <a:bodyPr wrap="square" lIns="635" tIns="635" rIns="635" bIns="635" rtlCol="0" anchor="ctr"/>
          <a:lstStyle/>
          <a:p>
            <a:pPr marL="0" indent="0" algn="l">
              <a:buNone/>
            </a:pPr>
            <a:r>
              <a:rPr lang="en-US" sz="2000" i="1" dirty="0">
                <a:solidFill>
                  <a:srgbClr val="1F3B2D"/>
                </a:solidFill>
                <a:latin typeface="Georgia" pitchFamily="34" charset="0"/>
                <a:ea typeface="Georgia" pitchFamily="34" charset="-122"/>
                <a:cs typeface="Georgia" pitchFamily="34" charset="-120"/>
              </a:rPr>
              <a:t>Knowledge is information put into context by experience. That is why it is so hard to write down.</a:t>
            </a:r>
            <a:endParaRPr lang="en-US" sz="2000" dirty="0"/>
          </a:p>
        </p:txBody>
      </p:sp>
      <p:pic>
        <p:nvPicPr>
          <p:cNvPr id="28" name="Picture 27">
            <a:extLst>
              <a:ext uri="{FF2B5EF4-FFF2-40B4-BE49-F238E27FC236}">
                <a16:creationId xmlns:a16="http://schemas.microsoft.com/office/drawing/2014/main" id="{36C049FF-9536-3BDF-7AFB-138DE3F0E148}"/>
              </a:ext>
            </a:extLst>
          </p:cNvPr>
          <p:cNvPicPr>
            <a:picLocks noChangeAspect="1"/>
          </p:cNvPicPr>
          <p:nvPr/>
        </p:nvPicPr>
        <p:blipFill>
          <a:blip r:embed="rId7"/>
          <a:stretch>
            <a:fillRect/>
          </a:stretch>
        </p:blipFill>
        <p:spPr>
          <a:xfrm>
            <a:off x="0" y="6455865"/>
            <a:ext cx="12192000" cy="402135"/>
          </a:xfrm>
          <a:prstGeom prst="rect">
            <a:avLst/>
          </a:prstGeom>
        </p:spPr>
      </p:pic>
      <p:sp>
        <p:nvSpPr>
          <p:cNvPr id="30" name="TextBox 29">
            <a:extLst>
              <a:ext uri="{FF2B5EF4-FFF2-40B4-BE49-F238E27FC236}">
                <a16:creationId xmlns:a16="http://schemas.microsoft.com/office/drawing/2014/main" id="{1F8E6CE9-4EFD-0A4F-84F5-D09CFD91A79E}"/>
              </a:ext>
            </a:extLst>
          </p:cNvPr>
          <p:cNvSpPr txBox="1"/>
          <p:nvPr/>
        </p:nvSpPr>
        <p:spPr>
          <a:xfrm>
            <a:off x="959223" y="6436128"/>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1 · KNOWLEDGE AS A STRATEGIC RESOURCE</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8</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Knowledge as a Strategic Resource</a:t>
            </a:r>
            <a:endParaRPr lang="en-US" sz="4000" dirty="0"/>
          </a:p>
        </p:txBody>
      </p:sp>
      <p:sp>
        <p:nvSpPr>
          <p:cNvPr id="6" name="Text 4"/>
          <p:cNvSpPr txBox="1"/>
          <p:nvPr/>
        </p:nvSpPr>
        <p:spPr>
          <a:xfrm>
            <a:off x="548640" y="1645920"/>
            <a:ext cx="548640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A resource gives lasting advantage if:</a:t>
            </a:r>
            <a:endParaRPr lang="en-US" sz="2000" dirty="0"/>
          </a:p>
        </p:txBody>
      </p:sp>
      <p:sp>
        <p:nvSpPr>
          <p:cNvPr id="7" name="Shape 5"/>
          <p:cNvSpPr/>
          <p:nvPr/>
        </p:nvSpPr>
        <p:spPr>
          <a:xfrm>
            <a:off x="548640" y="2194560"/>
            <a:ext cx="731520" cy="731520"/>
          </a:xfrm>
          <a:prstGeom prst="ellipse">
            <a:avLst/>
          </a:prstGeom>
          <a:solidFill>
            <a:srgbClr val="2E7D5B"/>
          </a:solidFill>
          <a:ln w="12700">
            <a:solidFill>
              <a:srgbClr val="2E7D5B"/>
            </a:solidFill>
            <a:prstDash val="solid"/>
          </a:ln>
        </p:spPr>
        <p:txBody>
          <a:bodyPr/>
          <a:lstStyle/>
          <a:p>
            <a:endParaRPr lang="en-US"/>
          </a:p>
        </p:txBody>
      </p:sp>
      <p:sp>
        <p:nvSpPr>
          <p:cNvPr id="8" name="Text 6"/>
          <p:cNvSpPr txBox="1"/>
          <p:nvPr/>
        </p:nvSpPr>
        <p:spPr>
          <a:xfrm>
            <a:off x="548640" y="2194560"/>
            <a:ext cx="731520" cy="731520"/>
          </a:xfrm>
          <a:prstGeom prst="rect">
            <a:avLst/>
          </a:prstGeom>
          <a:noFill/>
          <a:ln/>
        </p:spPr>
        <p:txBody>
          <a:bodyPr wrap="square" lIns="0" tIns="0" rIns="0" bIns="0" rtlCol="0" anchor="ctr"/>
          <a:lstStyle/>
          <a:p>
            <a:pPr marL="0" indent="0" algn="ctr">
              <a:buNone/>
            </a:pPr>
            <a:r>
              <a:rPr lang="en-US" sz="2400" b="1" dirty="0">
                <a:solidFill>
                  <a:srgbClr val="FFFFFF"/>
                </a:solidFill>
                <a:latin typeface="Georgia" pitchFamily="34" charset="0"/>
                <a:ea typeface="Georgia" pitchFamily="34" charset="-122"/>
                <a:cs typeface="Georgia" pitchFamily="34" charset="-120"/>
              </a:rPr>
              <a:t>V</a:t>
            </a:r>
            <a:endParaRPr lang="en-US" sz="2400" dirty="0"/>
          </a:p>
        </p:txBody>
      </p:sp>
      <p:sp>
        <p:nvSpPr>
          <p:cNvPr id="9" name="Text 7"/>
          <p:cNvSpPr txBox="1"/>
          <p:nvPr/>
        </p:nvSpPr>
        <p:spPr>
          <a:xfrm>
            <a:off x="1463040" y="2194560"/>
            <a:ext cx="4389120" cy="731520"/>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Valuable</a:t>
            </a:r>
            <a:endParaRPr lang="en-US" sz="2000" dirty="0"/>
          </a:p>
        </p:txBody>
      </p:sp>
      <p:sp>
        <p:nvSpPr>
          <p:cNvPr id="10" name="Shape 8"/>
          <p:cNvSpPr/>
          <p:nvPr/>
        </p:nvSpPr>
        <p:spPr>
          <a:xfrm>
            <a:off x="548640" y="3035808"/>
            <a:ext cx="731520" cy="731520"/>
          </a:xfrm>
          <a:prstGeom prst="ellipse">
            <a:avLst/>
          </a:prstGeom>
          <a:solidFill>
            <a:srgbClr val="2E7D5B"/>
          </a:solidFill>
          <a:ln w="12700">
            <a:solidFill>
              <a:srgbClr val="2E7D5B"/>
            </a:solidFill>
            <a:prstDash val="solid"/>
          </a:ln>
        </p:spPr>
        <p:txBody>
          <a:bodyPr/>
          <a:lstStyle/>
          <a:p>
            <a:endParaRPr lang="en-US"/>
          </a:p>
        </p:txBody>
      </p:sp>
      <p:sp>
        <p:nvSpPr>
          <p:cNvPr id="11" name="Text 9"/>
          <p:cNvSpPr txBox="1"/>
          <p:nvPr/>
        </p:nvSpPr>
        <p:spPr>
          <a:xfrm>
            <a:off x="548640" y="3035808"/>
            <a:ext cx="731520" cy="731520"/>
          </a:xfrm>
          <a:prstGeom prst="rect">
            <a:avLst/>
          </a:prstGeom>
          <a:noFill/>
          <a:ln/>
        </p:spPr>
        <p:txBody>
          <a:bodyPr wrap="square" lIns="0" tIns="0" rIns="0" bIns="0" rtlCol="0" anchor="ctr"/>
          <a:lstStyle/>
          <a:p>
            <a:pPr marL="0" indent="0" algn="ctr">
              <a:buNone/>
            </a:pPr>
            <a:r>
              <a:rPr lang="en-US" sz="2400" b="1" dirty="0">
                <a:solidFill>
                  <a:srgbClr val="FFFFFF"/>
                </a:solidFill>
                <a:latin typeface="Georgia" pitchFamily="34" charset="0"/>
                <a:ea typeface="Georgia" pitchFamily="34" charset="-122"/>
                <a:cs typeface="Georgia" pitchFamily="34" charset="-120"/>
              </a:rPr>
              <a:t>R</a:t>
            </a:r>
            <a:endParaRPr lang="en-US" sz="2400" dirty="0"/>
          </a:p>
        </p:txBody>
      </p:sp>
      <p:sp>
        <p:nvSpPr>
          <p:cNvPr id="12" name="Text 10"/>
          <p:cNvSpPr txBox="1"/>
          <p:nvPr/>
        </p:nvSpPr>
        <p:spPr>
          <a:xfrm>
            <a:off x="1463040" y="3035808"/>
            <a:ext cx="4389120" cy="731520"/>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Rare</a:t>
            </a:r>
            <a:endParaRPr lang="en-US" sz="2000" dirty="0"/>
          </a:p>
        </p:txBody>
      </p:sp>
      <p:sp>
        <p:nvSpPr>
          <p:cNvPr id="13" name="Shape 11"/>
          <p:cNvSpPr/>
          <p:nvPr/>
        </p:nvSpPr>
        <p:spPr>
          <a:xfrm>
            <a:off x="548640" y="3877056"/>
            <a:ext cx="731520" cy="731520"/>
          </a:xfrm>
          <a:prstGeom prst="ellipse">
            <a:avLst/>
          </a:prstGeom>
          <a:solidFill>
            <a:srgbClr val="F2B134"/>
          </a:solidFill>
          <a:ln w="12700">
            <a:solidFill>
              <a:srgbClr val="F2B134"/>
            </a:solidFill>
            <a:prstDash val="solid"/>
          </a:ln>
        </p:spPr>
        <p:txBody>
          <a:bodyPr/>
          <a:lstStyle/>
          <a:p>
            <a:endParaRPr lang="en-US"/>
          </a:p>
        </p:txBody>
      </p:sp>
      <p:sp>
        <p:nvSpPr>
          <p:cNvPr id="14" name="Text 12"/>
          <p:cNvSpPr txBox="1"/>
          <p:nvPr/>
        </p:nvSpPr>
        <p:spPr>
          <a:xfrm>
            <a:off x="548640" y="3877056"/>
            <a:ext cx="731520" cy="731520"/>
          </a:xfrm>
          <a:prstGeom prst="rect">
            <a:avLst/>
          </a:prstGeom>
          <a:noFill/>
          <a:ln/>
        </p:spPr>
        <p:txBody>
          <a:bodyPr wrap="square" lIns="0" tIns="0" rIns="0" bIns="0" rtlCol="0" anchor="ctr"/>
          <a:lstStyle/>
          <a:p>
            <a:pPr marL="0" indent="0" algn="ctr">
              <a:buNone/>
            </a:pPr>
            <a:r>
              <a:rPr lang="en-US" sz="2400" b="1" dirty="0">
                <a:solidFill>
                  <a:srgbClr val="1F3B2D"/>
                </a:solidFill>
                <a:latin typeface="Georgia" pitchFamily="34" charset="0"/>
                <a:ea typeface="Georgia" pitchFamily="34" charset="-122"/>
                <a:cs typeface="Georgia" pitchFamily="34" charset="-120"/>
              </a:rPr>
              <a:t>I</a:t>
            </a:r>
            <a:endParaRPr lang="en-US" sz="2400" dirty="0"/>
          </a:p>
        </p:txBody>
      </p:sp>
      <p:sp>
        <p:nvSpPr>
          <p:cNvPr id="15" name="Text 13"/>
          <p:cNvSpPr txBox="1"/>
          <p:nvPr/>
        </p:nvSpPr>
        <p:spPr>
          <a:xfrm>
            <a:off x="1463040" y="3877056"/>
            <a:ext cx="4389120" cy="731520"/>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Hard to imitate</a:t>
            </a:r>
            <a:endParaRPr lang="en-US" sz="2000" dirty="0"/>
          </a:p>
        </p:txBody>
      </p:sp>
      <p:sp>
        <p:nvSpPr>
          <p:cNvPr id="16" name="Shape 14"/>
          <p:cNvSpPr/>
          <p:nvPr/>
        </p:nvSpPr>
        <p:spPr>
          <a:xfrm>
            <a:off x="548640" y="4718304"/>
            <a:ext cx="731520" cy="731520"/>
          </a:xfrm>
          <a:prstGeom prst="ellipse">
            <a:avLst/>
          </a:prstGeom>
          <a:solidFill>
            <a:srgbClr val="2E7D5B"/>
          </a:solidFill>
          <a:ln w="12700">
            <a:solidFill>
              <a:srgbClr val="2E7D5B"/>
            </a:solidFill>
            <a:prstDash val="solid"/>
          </a:ln>
        </p:spPr>
        <p:txBody>
          <a:bodyPr/>
          <a:lstStyle/>
          <a:p>
            <a:endParaRPr lang="en-US"/>
          </a:p>
        </p:txBody>
      </p:sp>
      <p:sp>
        <p:nvSpPr>
          <p:cNvPr id="17" name="Text 15"/>
          <p:cNvSpPr txBox="1"/>
          <p:nvPr/>
        </p:nvSpPr>
        <p:spPr>
          <a:xfrm>
            <a:off x="548640" y="4718304"/>
            <a:ext cx="731520" cy="731520"/>
          </a:xfrm>
          <a:prstGeom prst="rect">
            <a:avLst/>
          </a:prstGeom>
          <a:noFill/>
          <a:ln/>
        </p:spPr>
        <p:txBody>
          <a:bodyPr wrap="square" lIns="0" tIns="0" rIns="0" bIns="0" rtlCol="0" anchor="ctr"/>
          <a:lstStyle/>
          <a:p>
            <a:pPr marL="0" indent="0" algn="ctr">
              <a:buNone/>
            </a:pPr>
            <a:r>
              <a:rPr lang="en-US" sz="2400" b="1" dirty="0">
                <a:solidFill>
                  <a:srgbClr val="FFFFFF"/>
                </a:solidFill>
                <a:latin typeface="Georgia" pitchFamily="34" charset="0"/>
                <a:ea typeface="Georgia" pitchFamily="34" charset="-122"/>
                <a:cs typeface="Georgia" pitchFamily="34" charset="-120"/>
              </a:rPr>
              <a:t>N</a:t>
            </a:r>
            <a:endParaRPr lang="en-US" sz="2400" dirty="0"/>
          </a:p>
        </p:txBody>
      </p:sp>
      <p:sp>
        <p:nvSpPr>
          <p:cNvPr id="18" name="Text 16"/>
          <p:cNvSpPr txBox="1"/>
          <p:nvPr/>
        </p:nvSpPr>
        <p:spPr>
          <a:xfrm>
            <a:off x="1463040" y="4718304"/>
            <a:ext cx="4389120" cy="731520"/>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Hard to substitute</a:t>
            </a:r>
            <a:endParaRPr lang="en-US" sz="2000" dirty="0"/>
          </a:p>
        </p:txBody>
      </p:sp>
      <p:sp>
        <p:nvSpPr>
          <p:cNvPr id="19" name="Text 17"/>
          <p:cNvSpPr txBox="1"/>
          <p:nvPr/>
        </p:nvSpPr>
        <p:spPr>
          <a:xfrm>
            <a:off x="548640" y="5623560"/>
            <a:ext cx="5486400" cy="457200"/>
          </a:xfrm>
          <a:prstGeom prst="rect">
            <a:avLst/>
          </a:prstGeom>
          <a:noFill/>
          <a:ln/>
        </p:spPr>
        <p:txBody>
          <a:bodyPr wrap="square" lIns="635" tIns="635" rIns="635" bIns="635" rtlCol="0" anchor="t"/>
          <a:lstStyle/>
          <a:p>
            <a:pPr marL="0" indent="0" algn="l">
              <a:buNone/>
            </a:pPr>
            <a:r>
              <a:rPr lang="en-US" sz="2000" i="1" dirty="0">
                <a:solidFill>
                  <a:srgbClr val="215E44"/>
                </a:solidFill>
                <a:latin typeface="Georgia" pitchFamily="34" charset="0"/>
                <a:ea typeface="Georgia" pitchFamily="34" charset="-122"/>
                <a:cs typeface="Georgia" pitchFamily="34" charset="-120"/>
              </a:rPr>
              <a:t>Tacit expertise often ticks all four.</a:t>
            </a:r>
            <a:endParaRPr lang="en-US" sz="2000" dirty="0"/>
          </a:p>
        </p:txBody>
      </p:sp>
      <p:sp>
        <p:nvSpPr>
          <p:cNvPr id="20" name="Shape 18"/>
          <p:cNvSpPr/>
          <p:nvPr/>
        </p:nvSpPr>
        <p:spPr>
          <a:xfrm>
            <a:off x="6309360" y="1691640"/>
            <a:ext cx="5303520" cy="4389120"/>
          </a:xfrm>
          <a:prstGeom prst="roundRect">
            <a:avLst>
              <a:gd name="adj" fmla="val 2500"/>
            </a:avLst>
          </a:prstGeom>
          <a:solidFill>
            <a:srgbClr val="EAF4EE"/>
          </a:solidFill>
          <a:ln w="12700">
            <a:solidFill>
              <a:srgbClr val="EAF4EE"/>
            </a:solidFill>
            <a:prstDash val="solid"/>
          </a:ln>
        </p:spPr>
        <p:txBody>
          <a:bodyPr/>
          <a:lstStyle/>
          <a:p>
            <a:endParaRPr lang="en-US"/>
          </a:p>
        </p:txBody>
      </p:sp>
      <p:sp>
        <p:nvSpPr>
          <p:cNvPr id="21" name="Shape 19"/>
          <p:cNvSpPr/>
          <p:nvPr/>
        </p:nvSpPr>
        <p:spPr>
          <a:xfrm>
            <a:off x="6537960" y="1874520"/>
            <a:ext cx="685800" cy="685800"/>
          </a:xfrm>
          <a:prstGeom prst="ellipse">
            <a:avLst/>
          </a:prstGeom>
          <a:solidFill>
            <a:srgbClr val="2E7D5B"/>
          </a:solidFill>
          <a:ln w="12700">
            <a:solidFill>
              <a:srgbClr val="2E7D5B"/>
            </a:solidFill>
            <a:prstDash val="solid"/>
          </a:ln>
        </p:spPr>
        <p:txBody>
          <a:bodyPr/>
          <a:lstStyle/>
          <a:p>
            <a:endParaRPr lang="en-US"/>
          </a:p>
        </p:txBody>
      </p:sp>
      <p:pic>
        <p:nvPicPr>
          <p:cNvPr id="22" name="Image 0" descr="preencoded.png"/>
          <p:cNvPicPr>
            <a:picLocks noChangeAspect="1"/>
          </p:cNvPicPr>
          <p:nvPr/>
        </p:nvPicPr>
        <p:blipFill>
          <a:blip r:embed="rId3"/>
          <a:stretch>
            <a:fillRect/>
          </a:stretch>
        </p:blipFill>
        <p:spPr>
          <a:xfrm>
            <a:off x="6709410" y="2045970"/>
            <a:ext cx="342900" cy="342900"/>
          </a:xfrm>
          <a:prstGeom prst="rect">
            <a:avLst/>
          </a:prstGeom>
        </p:spPr>
      </p:pic>
      <p:sp>
        <p:nvSpPr>
          <p:cNvPr id="23" name="Text 20"/>
          <p:cNvSpPr txBox="1"/>
          <p:nvPr/>
        </p:nvSpPr>
        <p:spPr>
          <a:xfrm>
            <a:off x="7360920" y="1828800"/>
            <a:ext cx="4114800" cy="77724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Knowledge assets in a health system</a:t>
            </a:r>
            <a:endParaRPr lang="en-US" sz="2000" dirty="0"/>
          </a:p>
        </p:txBody>
      </p:sp>
      <p:sp>
        <p:nvSpPr>
          <p:cNvPr id="24" name="Text 21"/>
          <p:cNvSpPr txBox="1"/>
          <p:nvPr/>
        </p:nvSpPr>
        <p:spPr>
          <a:xfrm>
            <a:off x="6537960" y="2834640"/>
            <a:ext cx="4846320" cy="3200400"/>
          </a:xfrm>
          <a:prstGeom prst="rect">
            <a:avLst/>
          </a:prstGeom>
          <a:noFill/>
          <a:ln/>
        </p:spPr>
        <p:txBody>
          <a:bodyPr wrap="square" lIns="635" tIns="635" rIns="635" bIns="635" rtlCol="0" anchor="t"/>
          <a:lstStyle/>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Clinical expertise and judgement</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Care pathways and protocols</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Patient and population data</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Networks and relationships</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Lessons from incidents and audits</a:t>
            </a:r>
            <a:endParaRPr lang="en-US" sz="2000" dirty="0"/>
          </a:p>
        </p:txBody>
      </p:sp>
      <p:pic>
        <p:nvPicPr>
          <p:cNvPr id="26" name="Picture 25">
            <a:extLst>
              <a:ext uri="{FF2B5EF4-FFF2-40B4-BE49-F238E27FC236}">
                <a16:creationId xmlns:a16="http://schemas.microsoft.com/office/drawing/2014/main" id="{44300288-6B75-01EF-6B43-D5746D5F2B60}"/>
              </a:ext>
            </a:extLst>
          </p:cNvPr>
          <p:cNvPicPr>
            <a:picLocks noChangeAspect="1"/>
          </p:cNvPicPr>
          <p:nvPr/>
        </p:nvPicPr>
        <p:blipFill>
          <a:blip r:embed="rId4"/>
          <a:stretch>
            <a:fillRect/>
          </a:stretch>
        </p:blipFill>
        <p:spPr>
          <a:xfrm>
            <a:off x="0" y="6455865"/>
            <a:ext cx="12192000" cy="402135"/>
          </a:xfrm>
          <a:prstGeom prst="rect">
            <a:avLst/>
          </a:prstGeom>
        </p:spPr>
      </p:pic>
      <p:sp>
        <p:nvSpPr>
          <p:cNvPr id="28" name="TextBox 27">
            <a:extLst>
              <a:ext uri="{FF2B5EF4-FFF2-40B4-BE49-F238E27FC236}">
                <a16:creationId xmlns:a16="http://schemas.microsoft.com/office/drawing/2014/main" id="{4E609521-997D-E009-14B4-B41A1BBD291E}"/>
              </a:ext>
            </a:extLst>
          </p:cNvPr>
          <p:cNvSpPr txBox="1"/>
          <p:nvPr/>
        </p:nvSpPr>
        <p:spPr>
          <a:xfrm>
            <a:off x="956310" y="6396335"/>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1 · KNOWLEDGE AS A STRATEGIC RESOURCE</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9</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Tacit and Explicit Knowledge</a:t>
            </a:r>
            <a:endParaRPr lang="en-US" sz="4000" dirty="0"/>
          </a:p>
        </p:txBody>
      </p:sp>
      <p:sp>
        <p:nvSpPr>
          <p:cNvPr id="6" name="Shape 4"/>
          <p:cNvSpPr/>
          <p:nvPr/>
        </p:nvSpPr>
        <p:spPr>
          <a:xfrm>
            <a:off x="548640" y="1691640"/>
            <a:ext cx="5394960" cy="3566160"/>
          </a:xfrm>
          <a:prstGeom prst="roundRect">
            <a:avLst>
              <a:gd name="adj" fmla="val 3077"/>
            </a:avLst>
          </a:prstGeom>
          <a:solidFill>
            <a:srgbClr val="EAF4EE"/>
          </a:solidFill>
          <a:ln w="12700">
            <a:solidFill>
              <a:srgbClr val="EAF4EE"/>
            </a:solidFill>
            <a:prstDash val="solid"/>
          </a:ln>
        </p:spPr>
        <p:txBody>
          <a:bodyPr/>
          <a:lstStyle/>
          <a:p>
            <a:endParaRPr lang="en-US"/>
          </a:p>
        </p:txBody>
      </p:sp>
      <p:sp>
        <p:nvSpPr>
          <p:cNvPr id="7" name="Shape 5"/>
          <p:cNvSpPr/>
          <p:nvPr/>
        </p:nvSpPr>
        <p:spPr>
          <a:xfrm>
            <a:off x="822960" y="1874520"/>
            <a:ext cx="731520" cy="731520"/>
          </a:xfrm>
          <a:prstGeom prst="ellipse">
            <a:avLst/>
          </a:prstGeom>
          <a:solidFill>
            <a:srgbClr val="2E7D5B"/>
          </a:solidFill>
          <a:ln w="12700">
            <a:solidFill>
              <a:srgbClr val="2E7D5B"/>
            </a:solidFill>
            <a:prstDash val="solid"/>
          </a:ln>
        </p:spPr>
        <p:txBody>
          <a:bodyPr/>
          <a:lstStyle/>
          <a:p>
            <a:endParaRPr lang="en-US"/>
          </a:p>
        </p:txBody>
      </p:sp>
      <p:pic>
        <p:nvPicPr>
          <p:cNvPr id="8" name="Image 0" descr="preencoded.png"/>
          <p:cNvPicPr>
            <a:picLocks noChangeAspect="1"/>
          </p:cNvPicPr>
          <p:nvPr/>
        </p:nvPicPr>
        <p:blipFill>
          <a:blip r:embed="rId3"/>
          <a:stretch>
            <a:fillRect/>
          </a:stretch>
        </p:blipFill>
        <p:spPr>
          <a:xfrm>
            <a:off x="1005840" y="2057400"/>
            <a:ext cx="365760" cy="365760"/>
          </a:xfrm>
          <a:prstGeom prst="rect">
            <a:avLst/>
          </a:prstGeom>
        </p:spPr>
      </p:pic>
      <p:sp>
        <p:nvSpPr>
          <p:cNvPr id="9" name="Text 6"/>
          <p:cNvSpPr txBox="1"/>
          <p:nvPr/>
        </p:nvSpPr>
        <p:spPr>
          <a:xfrm>
            <a:off x="1737360" y="1828800"/>
            <a:ext cx="402336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Explicit</a:t>
            </a:r>
            <a:endParaRPr lang="en-US" sz="2000" dirty="0"/>
          </a:p>
        </p:txBody>
      </p:sp>
      <p:sp>
        <p:nvSpPr>
          <p:cNvPr id="10" name="Text 7"/>
          <p:cNvSpPr txBox="1"/>
          <p:nvPr/>
        </p:nvSpPr>
        <p:spPr>
          <a:xfrm>
            <a:off x="1737360" y="2240280"/>
            <a:ext cx="4023360" cy="685800"/>
          </a:xfrm>
          <a:prstGeom prst="rect">
            <a:avLst/>
          </a:prstGeom>
          <a:noFill/>
          <a:ln/>
        </p:spPr>
        <p:txBody>
          <a:bodyPr wrap="square" lIns="635" tIns="635" rIns="635" bIns="635" rtlCol="0" anchor="t"/>
          <a:lstStyle/>
          <a:p>
            <a:pPr marL="0" indent="0" algn="l">
              <a:buNone/>
            </a:pPr>
            <a:r>
              <a:rPr lang="en-US" sz="1800" i="1" dirty="0">
                <a:solidFill>
                  <a:srgbClr val="215E44"/>
                </a:solidFill>
                <a:latin typeface="Georgia" pitchFamily="34" charset="0"/>
                <a:ea typeface="Georgia" pitchFamily="34" charset="-122"/>
                <a:cs typeface="Georgia" pitchFamily="34" charset="-120"/>
              </a:rPr>
              <a:t>Written, shareable, easy to store</a:t>
            </a:r>
            <a:endParaRPr lang="en-US" sz="1800" dirty="0"/>
          </a:p>
        </p:txBody>
      </p:sp>
      <p:sp>
        <p:nvSpPr>
          <p:cNvPr id="11" name="Text 8"/>
          <p:cNvSpPr txBox="1"/>
          <p:nvPr/>
        </p:nvSpPr>
        <p:spPr>
          <a:xfrm>
            <a:off x="822960" y="2880460"/>
            <a:ext cx="4846320" cy="2191131"/>
          </a:xfrm>
          <a:prstGeom prst="rect">
            <a:avLst/>
          </a:prstGeom>
          <a:noFill/>
          <a:ln/>
        </p:spPr>
        <p:txBody>
          <a:bodyPr wrap="square" lIns="635" tIns="635" rIns="635" bIns="635" rtlCol="0" anchor="t"/>
          <a:lstStyle/>
          <a:p>
            <a:pPr marL="279400" indent="-279400" algn="l">
              <a:spcAft>
                <a:spcPts val="800"/>
              </a:spcAft>
              <a:buSzPct val="100000"/>
              <a:buChar char="•"/>
            </a:pPr>
            <a:r>
              <a:rPr lang="en-US" sz="2000" dirty="0">
                <a:solidFill>
                  <a:srgbClr val="1F3B2D"/>
                </a:solidFill>
                <a:latin typeface="Georgia" pitchFamily="34" charset="0"/>
                <a:ea typeface="Georgia" pitchFamily="34" charset="-122"/>
                <a:cs typeface="Georgia" pitchFamily="34" charset="-120"/>
              </a:rPr>
              <a:t>Clinical guidelines and protocols</a:t>
            </a:r>
            <a:endParaRPr lang="en-US" sz="2000" dirty="0"/>
          </a:p>
          <a:p>
            <a:pPr marL="279400" indent="-279400" algn="l">
              <a:spcAft>
                <a:spcPts val="800"/>
              </a:spcAft>
              <a:buSzPct val="100000"/>
              <a:buChar char="•"/>
            </a:pPr>
            <a:r>
              <a:rPr lang="en-US" sz="2000" dirty="0">
                <a:solidFill>
                  <a:srgbClr val="1F3B2D"/>
                </a:solidFill>
                <a:latin typeface="Georgia" pitchFamily="34" charset="0"/>
                <a:ea typeface="Georgia" pitchFamily="34" charset="-122"/>
                <a:cs typeface="Georgia" pitchFamily="34" charset="-120"/>
              </a:rPr>
              <a:t>EHR notes and discharge letters</a:t>
            </a:r>
            <a:endParaRPr lang="en-US" sz="2000" dirty="0"/>
          </a:p>
          <a:p>
            <a:pPr marL="279400" indent="-279400" algn="l">
              <a:spcAft>
                <a:spcPts val="800"/>
              </a:spcAft>
              <a:buSzPct val="100000"/>
              <a:buChar char="•"/>
            </a:pPr>
            <a:r>
              <a:rPr lang="en-US" sz="2000" dirty="0">
                <a:solidFill>
                  <a:srgbClr val="1F3B2D"/>
                </a:solidFill>
                <a:latin typeface="Georgia" pitchFamily="34" charset="0"/>
                <a:ea typeface="Georgia" pitchFamily="34" charset="-122"/>
                <a:cs typeface="Georgia" pitchFamily="34" charset="-120"/>
              </a:rPr>
              <a:t>Policies, audits, training manuals</a:t>
            </a:r>
            <a:endParaRPr lang="en-US" sz="2000" dirty="0"/>
          </a:p>
        </p:txBody>
      </p:sp>
      <p:sp>
        <p:nvSpPr>
          <p:cNvPr id="12" name="Shape 9"/>
          <p:cNvSpPr/>
          <p:nvPr/>
        </p:nvSpPr>
        <p:spPr>
          <a:xfrm>
            <a:off x="6217920" y="1691640"/>
            <a:ext cx="5394960" cy="3566160"/>
          </a:xfrm>
          <a:prstGeom prst="roundRect">
            <a:avLst>
              <a:gd name="adj" fmla="val 3077"/>
            </a:avLst>
          </a:prstGeom>
          <a:solidFill>
            <a:srgbClr val="1F3B2D"/>
          </a:solidFill>
          <a:ln w="12700">
            <a:solidFill>
              <a:srgbClr val="1F3B2D"/>
            </a:solidFill>
            <a:prstDash val="solid"/>
          </a:ln>
        </p:spPr>
        <p:txBody>
          <a:bodyPr/>
          <a:lstStyle/>
          <a:p>
            <a:endParaRPr lang="en-US"/>
          </a:p>
        </p:txBody>
      </p:sp>
      <p:sp>
        <p:nvSpPr>
          <p:cNvPr id="13" name="Shape 10"/>
          <p:cNvSpPr/>
          <p:nvPr/>
        </p:nvSpPr>
        <p:spPr>
          <a:xfrm>
            <a:off x="6492240" y="1874520"/>
            <a:ext cx="731520" cy="731520"/>
          </a:xfrm>
          <a:prstGeom prst="ellipse">
            <a:avLst/>
          </a:prstGeom>
          <a:solidFill>
            <a:srgbClr val="F2B134"/>
          </a:solidFill>
          <a:ln w="12700">
            <a:solidFill>
              <a:srgbClr val="F2B134"/>
            </a:solidFill>
            <a:prstDash val="solid"/>
          </a:ln>
        </p:spPr>
        <p:txBody>
          <a:bodyPr/>
          <a:lstStyle/>
          <a:p>
            <a:endParaRPr lang="en-US"/>
          </a:p>
        </p:txBody>
      </p:sp>
      <p:pic>
        <p:nvPicPr>
          <p:cNvPr id="14" name="Image 1" descr="preencoded.png"/>
          <p:cNvPicPr>
            <a:picLocks noChangeAspect="1"/>
          </p:cNvPicPr>
          <p:nvPr/>
        </p:nvPicPr>
        <p:blipFill>
          <a:blip r:embed="rId4"/>
          <a:stretch>
            <a:fillRect/>
          </a:stretch>
        </p:blipFill>
        <p:spPr>
          <a:xfrm>
            <a:off x="6675120" y="2057400"/>
            <a:ext cx="365760" cy="365760"/>
          </a:xfrm>
          <a:prstGeom prst="rect">
            <a:avLst/>
          </a:prstGeom>
        </p:spPr>
      </p:pic>
      <p:sp>
        <p:nvSpPr>
          <p:cNvPr id="15" name="Text 11"/>
          <p:cNvSpPr txBox="1"/>
          <p:nvPr/>
        </p:nvSpPr>
        <p:spPr>
          <a:xfrm>
            <a:off x="7406640" y="1828800"/>
            <a:ext cx="4023360" cy="457200"/>
          </a:xfrm>
          <a:prstGeom prst="rect">
            <a:avLst/>
          </a:prstGeom>
          <a:noFill/>
          <a:ln/>
        </p:spPr>
        <p:txBody>
          <a:bodyPr wrap="square" lIns="635" tIns="635" rIns="635" bIns="635" rtlCol="0" anchor="t"/>
          <a:lstStyle/>
          <a:p>
            <a:pPr marL="0" indent="0" algn="l">
              <a:buNone/>
            </a:pPr>
            <a:r>
              <a:rPr lang="en-US" sz="2000" b="1" dirty="0">
                <a:solidFill>
                  <a:srgbClr val="F2B134"/>
                </a:solidFill>
                <a:latin typeface="Georgia" pitchFamily="34" charset="0"/>
                <a:ea typeface="Georgia" pitchFamily="34" charset="-122"/>
                <a:cs typeface="Georgia" pitchFamily="34" charset="-120"/>
              </a:rPr>
              <a:t>Tacit</a:t>
            </a:r>
            <a:endParaRPr lang="en-US" sz="2000" dirty="0"/>
          </a:p>
        </p:txBody>
      </p:sp>
      <p:sp>
        <p:nvSpPr>
          <p:cNvPr id="16" name="Text 12"/>
          <p:cNvSpPr txBox="1"/>
          <p:nvPr/>
        </p:nvSpPr>
        <p:spPr>
          <a:xfrm>
            <a:off x="7406640" y="2240280"/>
            <a:ext cx="4023360" cy="685800"/>
          </a:xfrm>
          <a:prstGeom prst="rect">
            <a:avLst/>
          </a:prstGeom>
          <a:noFill/>
          <a:ln/>
        </p:spPr>
        <p:txBody>
          <a:bodyPr wrap="square" lIns="635" tIns="635" rIns="635" bIns="635" rtlCol="0" anchor="t"/>
          <a:lstStyle/>
          <a:p>
            <a:pPr marL="0" indent="0" algn="l">
              <a:buNone/>
            </a:pPr>
            <a:r>
              <a:rPr lang="en-US" sz="1800" i="1" dirty="0">
                <a:solidFill>
                  <a:srgbClr val="D8EAE0"/>
                </a:solidFill>
                <a:latin typeface="Georgia" pitchFamily="34" charset="0"/>
                <a:ea typeface="Georgia" pitchFamily="34" charset="-122"/>
                <a:cs typeface="Georgia" pitchFamily="34" charset="-120"/>
              </a:rPr>
              <a:t>Personal, learned by doing, hard to put into words</a:t>
            </a:r>
            <a:endParaRPr lang="en-US" sz="1800" dirty="0"/>
          </a:p>
        </p:txBody>
      </p:sp>
      <p:sp>
        <p:nvSpPr>
          <p:cNvPr id="17" name="Text 13"/>
          <p:cNvSpPr txBox="1"/>
          <p:nvPr/>
        </p:nvSpPr>
        <p:spPr>
          <a:xfrm>
            <a:off x="6492240" y="3063240"/>
            <a:ext cx="4846320" cy="2103120"/>
          </a:xfrm>
          <a:prstGeom prst="rect">
            <a:avLst/>
          </a:prstGeom>
          <a:noFill/>
          <a:ln/>
        </p:spPr>
        <p:txBody>
          <a:bodyPr wrap="square" lIns="635" tIns="635" rIns="635" bIns="635" rtlCol="0" anchor="t"/>
          <a:lstStyle/>
          <a:p>
            <a:pPr marL="279400" indent="-279400" algn="l">
              <a:spcAft>
                <a:spcPts val="800"/>
              </a:spcAft>
              <a:buSzPct val="100000"/>
              <a:buChar char="•"/>
            </a:pPr>
            <a:r>
              <a:rPr lang="en-US" sz="2000" dirty="0">
                <a:solidFill>
                  <a:srgbClr val="FFFFFF"/>
                </a:solidFill>
                <a:latin typeface="Georgia" pitchFamily="34" charset="0"/>
                <a:ea typeface="Georgia" pitchFamily="34" charset="-122"/>
                <a:cs typeface="Georgia" pitchFamily="34" charset="-120"/>
              </a:rPr>
              <a:t>A nurse sensing a patient is "not right"</a:t>
            </a:r>
            <a:endParaRPr lang="en-US" sz="2000" dirty="0"/>
          </a:p>
          <a:p>
            <a:pPr marL="279400" indent="-279400" algn="l">
              <a:spcAft>
                <a:spcPts val="800"/>
              </a:spcAft>
              <a:buSzPct val="100000"/>
              <a:buChar char="•"/>
            </a:pPr>
            <a:r>
              <a:rPr lang="en-US" sz="2000" dirty="0">
                <a:solidFill>
                  <a:srgbClr val="FFFFFF"/>
                </a:solidFill>
                <a:latin typeface="Georgia" pitchFamily="34" charset="0"/>
                <a:ea typeface="Georgia" pitchFamily="34" charset="-122"/>
                <a:cs typeface="Georgia" pitchFamily="34" charset="-120"/>
              </a:rPr>
              <a:t>A surgeon's feel for tissue</a:t>
            </a:r>
            <a:endParaRPr lang="en-US" sz="2000" dirty="0"/>
          </a:p>
          <a:p>
            <a:pPr marL="279400" indent="-279400" algn="l">
              <a:spcAft>
                <a:spcPts val="800"/>
              </a:spcAft>
              <a:buSzPct val="100000"/>
              <a:buChar char="•"/>
            </a:pPr>
            <a:r>
              <a:rPr lang="en-US" sz="2000" dirty="0">
                <a:solidFill>
                  <a:srgbClr val="FFFFFF"/>
                </a:solidFill>
                <a:latin typeface="Georgia" pitchFamily="34" charset="0"/>
                <a:ea typeface="Georgia" pitchFamily="34" charset="-122"/>
                <a:cs typeface="Georgia" pitchFamily="34" charset="-120"/>
              </a:rPr>
              <a:t>How to calm a frightened family</a:t>
            </a:r>
            <a:endParaRPr lang="en-US" sz="2000" dirty="0"/>
          </a:p>
        </p:txBody>
      </p:sp>
      <p:sp>
        <p:nvSpPr>
          <p:cNvPr id="18" name="Shape 14"/>
          <p:cNvSpPr/>
          <p:nvPr/>
        </p:nvSpPr>
        <p:spPr>
          <a:xfrm>
            <a:off x="548640" y="5486400"/>
            <a:ext cx="548640" cy="548640"/>
          </a:xfrm>
          <a:prstGeom prst="ellipse">
            <a:avLst/>
          </a:prstGeom>
          <a:solidFill>
            <a:srgbClr val="F2B134"/>
          </a:solidFill>
          <a:ln w="12700">
            <a:solidFill>
              <a:srgbClr val="F2B134"/>
            </a:solidFill>
            <a:prstDash val="solid"/>
          </a:ln>
        </p:spPr>
        <p:txBody>
          <a:bodyPr/>
          <a:lstStyle/>
          <a:p>
            <a:endParaRPr lang="en-US"/>
          </a:p>
        </p:txBody>
      </p:sp>
      <p:pic>
        <p:nvPicPr>
          <p:cNvPr id="19" name="Image 2" descr="preencoded.png"/>
          <p:cNvPicPr>
            <a:picLocks noChangeAspect="1"/>
          </p:cNvPicPr>
          <p:nvPr/>
        </p:nvPicPr>
        <p:blipFill>
          <a:blip r:embed="rId5"/>
          <a:stretch>
            <a:fillRect/>
          </a:stretch>
        </p:blipFill>
        <p:spPr>
          <a:xfrm>
            <a:off x="685800" y="5623560"/>
            <a:ext cx="274320" cy="274320"/>
          </a:xfrm>
          <a:prstGeom prst="rect">
            <a:avLst/>
          </a:prstGeom>
        </p:spPr>
      </p:pic>
      <p:sp>
        <p:nvSpPr>
          <p:cNvPr id="20" name="Text 15"/>
          <p:cNvSpPr txBox="1"/>
          <p:nvPr/>
        </p:nvSpPr>
        <p:spPr>
          <a:xfrm>
            <a:off x="1280160" y="5440680"/>
            <a:ext cx="10332720" cy="640080"/>
          </a:xfrm>
          <a:prstGeom prst="rect">
            <a:avLst/>
          </a:prstGeom>
          <a:noFill/>
          <a:ln/>
        </p:spPr>
        <p:txBody>
          <a:bodyPr wrap="square" lIns="635" tIns="635" rIns="635" bIns="635" rtlCol="0" anchor="ctr"/>
          <a:lstStyle/>
          <a:p>
            <a:pPr marL="0" indent="0" algn="l">
              <a:buNone/>
            </a:pPr>
            <a:r>
              <a:rPr lang="en-US" sz="2000" i="1" dirty="0">
                <a:solidFill>
                  <a:srgbClr val="1F3B2D"/>
                </a:solidFill>
                <a:latin typeface="Georgia" pitchFamily="34" charset="0"/>
                <a:ea typeface="Georgia" pitchFamily="34" charset="-122"/>
                <a:cs typeface="Georgia" pitchFamily="34" charset="-120"/>
              </a:rPr>
              <a:t>"We can know more than we can tell."  Michael Polanyi (1966)</a:t>
            </a:r>
            <a:endParaRPr lang="en-US" sz="2000" dirty="0"/>
          </a:p>
        </p:txBody>
      </p:sp>
      <p:pic>
        <p:nvPicPr>
          <p:cNvPr id="22" name="Picture 21">
            <a:extLst>
              <a:ext uri="{FF2B5EF4-FFF2-40B4-BE49-F238E27FC236}">
                <a16:creationId xmlns:a16="http://schemas.microsoft.com/office/drawing/2014/main" id="{4C258ECB-606D-FE3F-8469-9A3FB3F7B336}"/>
              </a:ext>
            </a:extLst>
          </p:cNvPr>
          <p:cNvPicPr>
            <a:picLocks noChangeAspect="1"/>
          </p:cNvPicPr>
          <p:nvPr/>
        </p:nvPicPr>
        <p:blipFill>
          <a:blip r:embed="rId6"/>
          <a:stretch>
            <a:fillRect/>
          </a:stretch>
        </p:blipFill>
        <p:spPr>
          <a:xfrm>
            <a:off x="0" y="6492340"/>
            <a:ext cx="12192000" cy="402135"/>
          </a:xfrm>
          <a:prstGeom prst="rect">
            <a:avLst/>
          </a:prstGeom>
        </p:spPr>
      </p:pic>
      <p:sp>
        <p:nvSpPr>
          <p:cNvPr id="24" name="TextBox 23">
            <a:extLst>
              <a:ext uri="{FF2B5EF4-FFF2-40B4-BE49-F238E27FC236}">
                <a16:creationId xmlns:a16="http://schemas.microsoft.com/office/drawing/2014/main" id="{2F85AEC7-0AD9-35FC-4C5B-DDF880CC28CB}"/>
              </a:ext>
            </a:extLst>
          </p:cNvPr>
          <p:cNvSpPr txBox="1"/>
          <p:nvPr/>
        </p:nvSpPr>
        <p:spPr>
          <a:xfrm>
            <a:off x="853440" y="6449849"/>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1 · KNOWLEDGE AS A STRATEGIC RESOURCE</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10</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Where Knowledge Lives ?</a:t>
            </a:r>
            <a:endParaRPr lang="en-US" sz="4000" dirty="0"/>
          </a:p>
        </p:txBody>
      </p:sp>
      <p:sp>
        <p:nvSpPr>
          <p:cNvPr id="6" name="Shape 4"/>
          <p:cNvSpPr/>
          <p:nvPr/>
        </p:nvSpPr>
        <p:spPr>
          <a:xfrm>
            <a:off x="1051560" y="1783080"/>
            <a:ext cx="1097280" cy="1097280"/>
          </a:xfrm>
          <a:prstGeom prst="ellipse">
            <a:avLst/>
          </a:prstGeom>
          <a:solidFill>
            <a:srgbClr val="F2B134"/>
          </a:solidFill>
          <a:ln w="12700">
            <a:solidFill>
              <a:srgbClr val="F2B134"/>
            </a:solidFill>
            <a:prstDash val="solid"/>
          </a:ln>
        </p:spPr>
        <p:txBody>
          <a:bodyPr/>
          <a:lstStyle/>
          <a:p>
            <a:endParaRPr lang="en-US"/>
          </a:p>
        </p:txBody>
      </p:sp>
      <p:pic>
        <p:nvPicPr>
          <p:cNvPr id="7" name="Image 0" descr="preencoded.png"/>
          <p:cNvPicPr>
            <a:picLocks noChangeAspect="1"/>
          </p:cNvPicPr>
          <p:nvPr/>
        </p:nvPicPr>
        <p:blipFill>
          <a:blip r:embed="rId3"/>
          <a:stretch>
            <a:fillRect/>
          </a:stretch>
        </p:blipFill>
        <p:spPr>
          <a:xfrm>
            <a:off x="1325880" y="2057400"/>
            <a:ext cx="548640" cy="548640"/>
          </a:xfrm>
          <a:prstGeom prst="rect">
            <a:avLst/>
          </a:prstGeom>
        </p:spPr>
      </p:pic>
      <p:sp>
        <p:nvSpPr>
          <p:cNvPr id="8" name="Text 5"/>
          <p:cNvSpPr txBox="1"/>
          <p:nvPr/>
        </p:nvSpPr>
        <p:spPr>
          <a:xfrm>
            <a:off x="548640" y="3017520"/>
            <a:ext cx="2148840" cy="45720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People</a:t>
            </a:r>
            <a:endParaRPr lang="en-US" sz="2000" dirty="0"/>
          </a:p>
        </p:txBody>
      </p:sp>
      <p:sp>
        <p:nvSpPr>
          <p:cNvPr id="9" name="Text 6"/>
          <p:cNvSpPr txBox="1"/>
          <p:nvPr/>
        </p:nvSpPr>
        <p:spPr>
          <a:xfrm>
            <a:off x="640080" y="3474720"/>
            <a:ext cx="1965960" cy="1280160"/>
          </a:xfrm>
          <a:prstGeom prst="rect">
            <a:avLst/>
          </a:prstGeom>
          <a:noFill/>
          <a:ln/>
        </p:spPr>
        <p:txBody>
          <a:bodyPr wrap="square" lIns="635" tIns="635" rIns="635" bIns="635" rtlCol="0" anchor="t"/>
          <a:lstStyle/>
          <a:p>
            <a:pPr marL="0" indent="0" algn="ctr">
              <a:buNone/>
            </a:pPr>
            <a:r>
              <a:rPr lang="en-US" sz="2000" dirty="0">
                <a:solidFill>
                  <a:srgbClr val="1F2A24"/>
                </a:solidFill>
                <a:latin typeface="Georgia" pitchFamily="34" charset="0"/>
                <a:ea typeface="Georgia" pitchFamily="34" charset="-122"/>
                <a:cs typeface="Georgia" pitchFamily="34" charset="-120"/>
              </a:rPr>
              <a:t>Skills, experience and judgement</a:t>
            </a:r>
            <a:endParaRPr lang="en-US" sz="2000" dirty="0"/>
          </a:p>
        </p:txBody>
      </p:sp>
      <p:sp>
        <p:nvSpPr>
          <p:cNvPr id="10" name="Shape 7"/>
          <p:cNvSpPr/>
          <p:nvPr/>
        </p:nvSpPr>
        <p:spPr>
          <a:xfrm>
            <a:off x="3291840" y="1783080"/>
            <a:ext cx="1097280" cy="1097280"/>
          </a:xfrm>
          <a:prstGeom prst="ellipse">
            <a:avLst/>
          </a:prstGeom>
          <a:solidFill>
            <a:srgbClr val="2E7D5B"/>
          </a:solidFill>
          <a:ln w="12700">
            <a:solidFill>
              <a:srgbClr val="2E7D5B"/>
            </a:solidFill>
            <a:prstDash val="solid"/>
          </a:ln>
        </p:spPr>
        <p:txBody>
          <a:bodyPr/>
          <a:lstStyle/>
          <a:p>
            <a:endParaRPr lang="en-US"/>
          </a:p>
        </p:txBody>
      </p:sp>
      <p:pic>
        <p:nvPicPr>
          <p:cNvPr id="11" name="Image 1" descr="preencoded.png"/>
          <p:cNvPicPr>
            <a:picLocks noChangeAspect="1"/>
          </p:cNvPicPr>
          <p:nvPr/>
        </p:nvPicPr>
        <p:blipFill>
          <a:blip r:embed="rId4"/>
          <a:stretch>
            <a:fillRect/>
          </a:stretch>
        </p:blipFill>
        <p:spPr>
          <a:xfrm>
            <a:off x="3566160" y="2057400"/>
            <a:ext cx="548640" cy="548640"/>
          </a:xfrm>
          <a:prstGeom prst="rect">
            <a:avLst/>
          </a:prstGeom>
        </p:spPr>
      </p:pic>
      <p:sp>
        <p:nvSpPr>
          <p:cNvPr id="12" name="Text 8"/>
          <p:cNvSpPr txBox="1"/>
          <p:nvPr/>
        </p:nvSpPr>
        <p:spPr>
          <a:xfrm>
            <a:off x="2788920" y="3017520"/>
            <a:ext cx="2148840" cy="45720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Processes</a:t>
            </a:r>
            <a:endParaRPr lang="en-US" sz="2000" dirty="0"/>
          </a:p>
        </p:txBody>
      </p:sp>
      <p:sp>
        <p:nvSpPr>
          <p:cNvPr id="13" name="Text 9"/>
          <p:cNvSpPr txBox="1"/>
          <p:nvPr/>
        </p:nvSpPr>
        <p:spPr>
          <a:xfrm>
            <a:off x="2880360" y="3474720"/>
            <a:ext cx="1965960" cy="1280160"/>
          </a:xfrm>
          <a:prstGeom prst="rect">
            <a:avLst/>
          </a:prstGeom>
          <a:noFill/>
          <a:ln/>
        </p:spPr>
        <p:txBody>
          <a:bodyPr wrap="square" lIns="635" tIns="635" rIns="635" bIns="635" rtlCol="0" anchor="t"/>
          <a:lstStyle/>
          <a:p>
            <a:pPr marL="0" indent="0" algn="ctr">
              <a:buNone/>
            </a:pPr>
            <a:r>
              <a:rPr lang="en-US" sz="2000" dirty="0">
                <a:solidFill>
                  <a:srgbClr val="1F2A24"/>
                </a:solidFill>
                <a:latin typeface="Georgia" pitchFamily="34" charset="0"/>
                <a:ea typeface="Georgia" pitchFamily="34" charset="-122"/>
                <a:cs typeface="Georgia" pitchFamily="34" charset="-120"/>
              </a:rPr>
              <a:t>How work is actually done</a:t>
            </a:r>
            <a:endParaRPr lang="en-US" sz="2000" dirty="0"/>
          </a:p>
        </p:txBody>
      </p:sp>
      <p:sp>
        <p:nvSpPr>
          <p:cNvPr id="14" name="Shape 10"/>
          <p:cNvSpPr/>
          <p:nvPr/>
        </p:nvSpPr>
        <p:spPr>
          <a:xfrm>
            <a:off x="5532120" y="1783080"/>
            <a:ext cx="1097280" cy="1097280"/>
          </a:xfrm>
          <a:prstGeom prst="ellipse">
            <a:avLst/>
          </a:prstGeom>
          <a:solidFill>
            <a:srgbClr val="2E7D5B"/>
          </a:solidFill>
          <a:ln w="12700">
            <a:solidFill>
              <a:srgbClr val="2E7D5B"/>
            </a:solidFill>
            <a:prstDash val="solid"/>
          </a:ln>
        </p:spPr>
        <p:txBody>
          <a:bodyPr/>
          <a:lstStyle/>
          <a:p>
            <a:endParaRPr lang="en-US"/>
          </a:p>
        </p:txBody>
      </p:sp>
      <p:pic>
        <p:nvPicPr>
          <p:cNvPr id="15" name="Image 2" descr="preencoded.png"/>
          <p:cNvPicPr>
            <a:picLocks noChangeAspect="1"/>
          </p:cNvPicPr>
          <p:nvPr/>
        </p:nvPicPr>
        <p:blipFill>
          <a:blip r:embed="rId5"/>
          <a:stretch>
            <a:fillRect/>
          </a:stretch>
        </p:blipFill>
        <p:spPr>
          <a:xfrm>
            <a:off x="5806440" y="2057400"/>
            <a:ext cx="548640" cy="548640"/>
          </a:xfrm>
          <a:prstGeom prst="rect">
            <a:avLst/>
          </a:prstGeom>
        </p:spPr>
      </p:pic>
      <p:sp>
        <p:nvSpPr>
          <p:cNvPr id="16" name="Text 11"/>
          <p:cNvSpPr txBox="1"/>
          <p:nvPr/>
        </p:nvSpPr>
        <p:spPr>
          <a:xfrm>
            <a:off x="5029200" y="3017520"/>
            <a:ext cx="2148840" cy="45720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Documents</a:t>
            </a:r>
            <a:endParaRPr lang="en-US" sz="2000" dirty="0"/>
          </a:p>
        </p:txBody>
      </p:sp>
      <p:sp>
        <p:nvSpPr>
          <p:cNvPr id="17" name="Text 12"/>
          <p:cNvSpPr txBox="1"/>
          <p:nvPr/>
        </p:nvSpPr>
        <p:spPr>
          <a:xfrm>
            <a:off x="5120640" y="3474720"/>
            <a:ext cx="1965960" cy="1280160"/>
          </a:xfrm>
          <a:prstGeom prst="rect">
            <a:avLst/>
          </a:prstGeom>
          <a:noFill/>
          <a:ln/>
        </p:spPr>
        <p:txBody>
          <a:bodyPr wrap="square" lIns="635" tIns="635" rIns="635" bIns="635" rtlCol="0" anchor="t"/>
          <a:lstStyle/>
          <a:p>
            <a:pPr marL="0" indent="0" algn="ctr">
              <a:buNone/>
            </a:pPr>
            <a:r>
              <a:rPr lang="en-US" sz="2000" dirty="0">
                <a:solidFill>
                  <a:srgbClr val="1F2A24"/>
                </a:solidFill>
                <a:latin typeface="Georgia" pitchFamily="34" charset="0"/>
                <a:ea typeface="Georgia" pitchFamily="34" charset="-122"/>
                <a:cs typeface="Georgia" pitchFamily="34" charset="-120"/>
              </a:rPr>
              <a:t>Guidelines, policies, reports</a:t>
            </a:r>
            <a:endParaRPr lang="en-US" sz="2000" dirty="0"/>
          </a:p>
        </p:txBody>
      </p:sp>
      <p:sp>
        <p:nvSpPr>
          <p:cNvPr id="18" name="Shape 13"/>
          <p:cNvSpPr/>
          <p:nvPr/>
        </p:nvSpPr>
        <p:spPr>
          <a:xfrm>
            <a:off x="7772400" y="1783080"/>
            <a:ext cx="1097280" cy="1097280"/>
          </a:xfrm>
          <a:prstGeom prst="ellipse">
            <a:avLst/>
          </a:prstGeom>
          <a:solidFill>
            <a:srgbClr val="2E7D5B"/>
          </a:solidFill>
          <a:ln w="12700">
            <a:solidFill>
              <a:srgbClr val="2E7D5B"/>
            </a:solidFill>
            <a:prstDash val="solid"/>
          </a:ln>
        </p:spPr>
        <p:txBody>
          <a:bodyPr/>
          <a:lstStyle/>
          <a:p>
            <a:endParaRPr lang="en-US"/>
          </a:p>
        </p:txBody>
      </p:sp>
      <p:pic>
        <p:nvPicPr>
          <p:cNvPr id="19" name="Image 3" descr="preencoded.png"/>
          <p:cNvPicPr>
            <a:picLocks noChangeAspect="1"/>
          </p:cNvPicPr>
          <p:nvPr/>
        </p:nvPicPr>
        <p:blipFill>
          <a:blip r:embed="rId6"/>
          <a:stretch>
            <a:fillRect/>
          </a:stretch>
        </p:blipFill>
        <p:spPr>
          <a:xfrm>
            <a:off x="8046720" y="2057400"/>
            <a:ext cx="548640" cy="548640"/>
          </a:xfrm>
          <a:prstGeom prst="rect">
            <a:avLst/>
          </a:prstGeom>
        </p:spPr>
      </p:pic>
      <p:sp>
        <p:nvSpPr>
          <p:cNvPr id="20" name="Text 14"/>
          <p:cNvSpPr txBox="1"/>
          <p:nvPr/>
        </p:nvSpPr>
        <p:spPr>
          <a:xfrm>
            <a:off x="7269480" y="3017520"/>
            <a:ext cx="2148840" cy="45720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Systems</a:t>
            </a:r>
            <a:endParaRPr lang="en-US" sz="2000" dirty="0"/>
          </a:p>
        </p:txBody>
      </p:sp>
      <p:sp>
        <p:nvSpPr>
          <p:cNvPr id="21" name="Text 15"/>
          <p:cNvSpPr txBox="1"/>
          <p:nvPr/>
        </p:nvSpPr>
        <p:spPr>
          <a:xfrm>
            <a:off x="7360920" y="3474720"/>
            <a:ext cx="1965960" cy="1280160"/>
          </a:xfrm>
          <a:prstGeom prst="rect">
            <a:avLst/>
          </a:prstGeom>
          <a:noFill/>
          <a:ln/>
        </p:spPr>
        <p:txBody>
          <a:bodyPr wrap="square" lIns="635" tIns="635" rIns="635" bIns="635" rtlCol="0" anchor="t"/>
          <a:lstStyle/>
          <a:p>
            <a:pPr marL="0" indent="0" algn="ctr">
              <a:buNone/>
            </a:pPr>
            <a:r>
              <a:rPr lang="en-US" sz="2000" dirty="0">
                <a:solidFill>
                  <a:srgbClr val="1F2A24"/>
                </a:solidFill>
                <a:latin typeface="Georgia" pitchFamily="34" charset="0"/>
                <a:ea typeface="Georgia" pitchFamily="34" charset="-122"/>
                <a:cs typeface="Georgia" pitchFamily="34" charset="-120"/>
              </a:rPr>
              <a:t>EHR, databases, intranets</a:t>
            </a:r>
            <a:endParaRPr lang="en-US" sz="2000" dirty="0"/>
          </a:p>
        </p:txBody>
      </p:sp>
      <p:sp>
        <p:nvSpPr>
          <p:cNvPr id="22" name="Shape 16"/>
          <p:cNvSpPr/>
          <p:nvPr/>
        </p:nvSpPr>
        <p:spPr>
          <a:xfrm>
            <a:off x="10012680" y="1783080"/>
            <a:ext cx="1097280" cy="1097280"/>
          </a:xfrm>
          <a:prstGeom prst="ellipse">
            <a:avLst/>
          </a:prstGeom>
          <a:solidFill>
            <a:srgbClr val="2E7D5B"/>
          </a:solidFill>
          <a:ln w="12700">
            <a:solidFill>
              <a:srgbClr val="2E7D5B"/>
            </a:solidFill>
            <a:prstDash val="solid"/>
          </a:ln>
        </p:spPr>
        <p:txBody>
          <a:bodyPr/>
          <a:lstStyle/>
          <a:p>
            <a:endParaRPr lang="en-US"/>
          </a:p>
        </p:txBody>
      </p:sp>
      <p:pic>
        <p:nvPicPr>
          <p:cNvPr id="23" name="Image 4" descr="preencoded.png"/>
          <p:cNvPicPr>
            <a:picLocks noChangeAspect="1"/>
          </p:cNvPicPr>
          <p:nvPr/>
        </p:nvPicPr>
        <p:blipFill>
          <a:blip r:embed="rId7"/>
          <a:stretch>
            <a:fillRect/>
          </a:stretch>
        </p:blipFill>
        <p:spPr>
          <a:xfrm>
            <a:off x="10287000" y="2057400"/>
            <a:ext cx="548640" cy="548640"/>
          </a:xfrm>
          <a:prstGeom prst="rect">
            <a:avLst/>
          </a:prstGeom>
        </p:spPr>
      </p:pic>
      <p:sp>
        <p:nvSpPr>
          <p:cNvPr id="24" name="Text 17"/>
          <p:cNvSpPr txBox="1"/>
          <p:nvPr/>
        </p:nvSpPr>
        <p:spPr>
          <a:xfrm>
            <a:off x="9509760" y="3017520"/>
            <a:ext cx="2148840" cy="45720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Networks</a:t>
            </a:r>
            <a:endParaRPr lang="en-US" sz="2000" dirty="0"/>
          </a:p>
        </p:txBody>
      </p:sp>
      <p:sp>
        <p:nvSpPr>
          <p:cNvPr id="25" name="Text 18"/>
          <p:cNvSpPr txBox="1"/>
          <p:nvPr/>
        </p:nvSpPr>
        <p:spPr>
          <a:xfrm>
            <a:off x="9601200" y="3474720"/>
            <a:ext cx="1965960" cy="1280160"/>
          </a:xfrm>
          <a:prstGeom prst="rect">
            <a:avLst/>
          </a:prstGeom>
          <a:noFill/>
          <a:ln/>
        </p:spPr>
        <p:txBody>
          <a:bodyPr wrap="square" lIns="635" tIns="635" rIns="635" bIns="635" rtlCol="0" anchor="t"/>
          <a:lstStyle/>
          <a:p>
            <a:pPr marL="0" indent="0" algn="ctr">
              <a:buNone/>
            </a:pPr>
            <a:r>
              <a:rPr lang="en-US" sz="2000" dirty="0">
                <a:solidFill>
                  <a:srgbClr val="1F2A24"/>
                </a:solidFill>
                <a:latin typeface="Georgia" pitchFamily="34" charset="0"/>
                <a:ea typeface="Georgia" pitchFamily="34" charset="-122"/>
                <a:cs typeface="Georgia" pitchFamily="34" charset="-120"/>
              </a:rPr>
              <a:t>Who knows whom, and who to ask</a:t>
            </a:r>
            <a:endParaRPr lang="en-US" sz="2000" dirty="0"/>
          </a:p>
        </p:txBody>
      </p:sp>
      <p:sp>
        <p:nvSpPr>
          <p:cNvPr id="26" name="Shape 19"/>
          <p:cNvSpPr/>
          <p:nvPr/>
        </p:nvSpPr>
        <p:spPr>
          <a:xfrm>
            <a:off x="548640" y="5029200"/>
            <a:ext cx="11064240" cy="1051560"/>
          </a:xfrm>
          <a:prstGeom prst="roundRect">
            <a:avLst>
              <a:gd name="adj" fmla="val 10435"/>
            </a:avLst>
          </a:prstGeom>
          <a:solidFill>
            <a:srgbClr val="1F3B2D"/>
          </a:solidFill>
          <a:ln w="12700">
            <a:solidFill>
              <a:srgbClr val="1F3B2D"/>
            </a:solidFill>
            <a:prstDash val="solid"/>
          </a:ln>
        </p:spPr>
        <p:txBody>
          <a:bodyPr/>
          <a:lstStyle/>
          <a:p>
            <a:endParaRPr lang="en-US"/>
          </a:p>
        </p:txBody>
      </p:sp>
      <p:sp>
        <p:nvSpPr>
          <p:cNvPr id="27" name="Text 20"/>
          <p:cNvSpPr txBox="1"/>
          <p:nvPr/>
        </p:nvSpPr>
        <p:spPr>
          <a:xfrm>
            <a:off x="822960" y="5029200"/>
            <a:ext cx="10607040" cy="1051560"/>
          </a:xfrm>
          <a:prstGeom prst="rect">
            <a:avLst/>
          </a:prstGeom>
          <a:noFill/>
          <a:ln/>
        </p:spPr>
        <p:txBody>
          <a:bodyPr wrap="square" lIns="635" tIns="635" rIns="635" bIns="635" rtlCol="0" anchor="ctr"/>
          <a:lstStyle/>
          <a:p>
            <a:pPr marL="0" indent="0" algn="l">
              <a:buNone/>
            </a:pPr>
            <a:r>
              <a:rPr lang="en-US" sz="2000" dirty="0">
                <a:solidFill>
                  <a:srgbClr val="FFFFFF"/>
                </a:solidFill>
                <a:latin typeface="Georgia" pitchFamily="34" charset="0"/>
                <a:ea typeface="Georgia" pitchFamily="34" charset="-122"/>
                <a:cs typeface="Georgia" pitchFamily="34" charset="-120"/>
              </a:rPr>
              <a:t>When a senior nurse retires after thirty years, which of these five leave with her?</a:t>
            </a:r>
            <a:endParaRPr lang="en-US" sz="2000" dirty="0"/>
          </a:p>
        </p:txBody>
      </p:sp>
      <p:pic>
        <p:nvPicPr>
          <p:cNvPr id="29" name="Picture 28">
            <a:extLst>
              <a:ext uri="{FF2B5EF4-FFF2-40B4-BE49-F238E27FC236}">
                <a16:creationId xmlns:a16="http://schemas.microsoft.com/office/drawing/2014/main" id="{941B9AF8-BDFF-AF38-8163-F9FBA2958522}"/>
              </a:ext>
            </a:extLst>
          </p:cNvPr>
          <p:cNvPicPr>
            <a:picLocks noChangeAspect="1"/>
          </p:cNvPicPr>
          <p:nvPr/>
        </p:nvPicPr>
        <p:blipFill>
          <a:blip r:embed="rId8"/>
          <a:stretch>
            <a:fillRect/>
          </a:stretch>
        </p:blipFill>
        <p:spPr>
          <a:xfrm>
            <a:off x="-34413" y="6473952"/>
            <a:ext cx="12192000" cy="402135"/>
          </a:xfrm>
          <a:prstGeom prst="rect">
            <a:avLst/>
          </a:prstGeom>
        </p:spPr>
      </p:pic>
      <p:sp>
        <p:nvSpPr>
          <p:cNvPr id="31" name="TextBox 30">
            <a:extLst>
              <a:ext uri="{FF2B5EF4-FFF2-40B4-BE49-F238E27FC236}">
                <a16:creationId xmlns:a16="http://schemas.microsoft.com/office/drawing/2014/main" id="{0C5718F8-980C-6982-F303-6AD17B0B46BC}"/>
              </a:ext>
            </a:extLst>
          </p:cNvPr>
          <p:cNvSpPr txBox="1"/>
          <p:nvPr/>
        </p:nvSpPr>
        <p:spPr>
          <a:xfrm>
            <a:off x="1015701" y="6444186"/>
            <a:ext cx="6113928"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1F3B2D"/>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F2B134"/>
                </a:solidFill>
                <a:latin typeface="Georgia" pitchFamily="34" charset="0"/>
                <a:ea typeface="Georgia" pitchFamily="34" charset="-122"/>
                <a:cs typeface="Georgia" pitchFamily="34" charset="-120"/>
              </a:rPr>
              <a:t>CASE STUDY · KNOWLEDGE THAT WAS NOT ACCEPTED</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9DB8A8"/>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9DB8A8"/>
                </a:solidFill>
                <a:latin typeface="Georgia" pitchFamily="34" charset="0"/>
                <a:ea typeface="Georgia" pitchFamily="34" charset="-122"/>
                <a:cs typeface="Georgia" pitchFamily="34" charset="-120"/>
              </a:rPr>
              <a:t>11</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FFFFFF"/>
                </a:solidFill>
                <a:latin typeface="Georgia" pitchFamily="34" charset="0"/>
                <a:ea typeface="Georgia" pitchFamily="34" charset="-122"/>
                <a:cs typeface="Georgia" pitchFamily="34" charset="-120"/>
              </a:rPr>
              <a:t>Case: Semmelweis</a:t>
            </a:r>
            <a:endParaRPr lang="en-US" sz="4000" dirty="0"/>
          </a:p>
        </p:txBody>
      </p:sp>
      <p:sp>
        <p:nvSpPr>
          <p:cNvPr id="6" name="Text 4"/>
          <p:cNvSpPr txBox="1"/>
          <p:nvPr/>
        </p:nvSpPr>
        <p:spPr>
          <a:xfrm>
            <a:off x="548640" y="1691640"/>
            <a:ext cx="6126480" cy="4389120"/>
          </a:xfrm>
          <a:prstGeom prst="rect">
            <a:avLst/>
          </a:prstGeom>
          <a:noFill/>
          <a:ln/>
        </p:spPr>
        <p:txBody>
          <a:bodyPr wrap="square" lIns="635" tIns="635" rIns="635" bIns="635" rtlCol="0" anchor="t"/>
          <a:lstStyle/>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1840s Vienna: in one maternity clinic, run by doctors, far more mothers died of childbed fever than in the clinic run by midwives.</a:t>
            </a:r>
            <a:endParaRPr lang="en-US" sz="2000" dirty="0"/>
          </a:p>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Ignaz Semmelweis linked the deaths to doctors coming straight from autopsies. In 1847 he ordered handwashing with chlorinated lime.</a:t>
            </a:r>
            <a:endParaRPr lang="en-US" sz="2000" dirty="0"/>
          </a:p>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Deaths in his clinic fell to around 1–2%. Yet many colleagues rejected his idea, and it spread only decades later.</a:t>
            </a:r>
            <a:endParaRPr lang="en-US" sz="2000" dirty="0"/>
          </a:p>
        </p:txBody>
      </p:sp>
      <p:sp>
        <p:nvSpPr>
          <p:cNvPr id="7" name="Shape 5"/>
          <p:cNvSpPr/>
          <p:nvPr/>
        </p:nvSpPr>
        <p:spPr>
          <a:xfrm>
            <a:off x="7040880" y="1691640"/>
            <a:ext cx="4572000" cy="1737360"/>
          </a:xfrm>
          <a:prstGeom prst="roundRect">
            <a:avLst>
              <a:gd name="adj" fmla="val 6316"/>
            </a:avLst>
          </a:prstGeom>
          <a:solidFill>
            <a:srgbClr val="2D5040"/>
          </a:solidFill>
          <a:ln w="12700">
            <a:solidFill>
              <a:srgbClr val="2D5040"/>
            </a:solidFill>
            <a:prstDash val="solid"/>
          </a:ln>
        </p:spPr>
        <p:txBody>
          <a:bodyPr/>
          <a:lstStyle/>
          <a:p>
            <a:endParaRPr lang="en-US"/>
          </a:p>
        </p:txBody>
      </p:sp>
      <p:sp>
        <p:nvSpPr>
          <p:cNvPr id="8" name="Text 6"/>
          <p:cNvSpPr txBox="1"/>
          <p:nvPr/>
        </p:nvSpPr>
        <p:spPr>
          <a:xfrm>
            <a:off x="7269480" y="1783080"/>
            <a:ext cx="4206240" cy="868680"/>
          </a:xfrm>
          <a:prstGeom prst="rect">
            <a:avLst/>
          </a:prstGeom>
          <a:noFill/>
          <a:ln/>
        </p:spPr>
        <p:txBody>
          <a:bodyPr wrap="square" lIns="635" tIns="635" rIns="635" bIns="635" rtlCol="0" anchor="ctr"/>
          <a:lstStyle/>
          <a:p>
            <a:pPr marL="0" indent="0" algn="l">
              <a:buNone/>
            </a:pPr>
            <a:r>
              <a:rPr lang="en-US" sz="4800" b="1" dirty="0">
                <a:solidFill>
                  <a:srgbClr val="F2B134"/>
                </a:solidFill>
                <a:latin typeface="Georgia" pitchFamily="34" charset="0"/>
                <a:ea typeface="Georgia" pitchFamily="34" charset="-122"/>
                <a:cs typeface="Georgia" pitchFamily="34" charset="-120"/>
              </a:rPr>
              <a:t>1847</a:t>
            </a:r>
            <a:endParaRPr lang="en-US" sz="4800" dirty="0"/>
          </a:p>
        </p:txBody>
      </p:sp>
      <p:sp>
        <p:nvSpPr>
          <p:cNvPr id="9" name="Text 7"/>
          <p:cNvSpPr txBox="1"/>
          <p:nvPr/>
        </p:nvSpPr>
        <p:spPr>
          <a:xfrm>
            <a:off x="7269480" y="2651760"/>
            <a:ext cx="4206240" cy="731520"/>
          </a:xfrm>
          <a:prstGeom prst="rect">
            <a:avLst/>
          </a:prstGeom>
          <a:noFill/>
          <a:ln/>
        </p:spPr>
        <p:txBody>
          <a:bodyPr wrap="square" lIns="635" tIns="635" rIns="635" bIns="635" rtlCol="0" anchor="t"/>
          <a:lstStyle/>
          <a:p>
            <a:pPr marL="0" indent="0" algn="l">
              <a:buNone/>
            </a:pPr>
            <a:r>
              <a:rPr lang="en-US" sz="2000" dirty="0">
                <a:solidFill>
                  <a:srgbClr val="D8EAE0"/>
                </a:solidFill>
                <a:latin typeface="Georgia" pitchFamily="34" charset="0"/>
                <a:ea typeface="Georgia" pitchFamily="34" charset="-122"/>
                <a:cs typeface="Georgia" pitchFamily="34" charset="-120"/>
              </a:rPr>
              <a:t>the year Semmelweis introduced handwashing on his ward</a:t>
            </a:r>
            <a:endParaRPr lang="en-US" sz="2000" dirty="0"/>
          </a:p>
        </p:txBody>
      </p:sp>
      <p:sp>
        <p:nvSpPr>
          <p:cNvPr id="10" name="Shape 8"/>
          <p:cNvSpPr/>
          <p:nvPr/>
        </p:nvSpPr>
        <p:spPr>
          <a:xfrm>
            <a:off x="7040880" y="3611880"/>
            <a:ext cx="4572000" cy="2423160"/>
          </a:xfrm>
          <a:prstGeom prst="roundRect">
            <a:avLst>
              <a:gd name="adj" fmla="val 4528"/>
            </a:avLst>
          </a:prstGeom>
          <a:solidFill>
            <a:srgbClr val="FFFFFF"/>
          </a:solidFill>
          <a:ln w="12700">
            <a:solidFill>
              <a:srgbClr val="FFFFFF"/>
            </a:solidFill>
            <a:prstDash val="solid"/>
          </a:ln>
        </p:spPr>
        <p:txBody>
          <a:bodyPr/>
          <a:lstStyle/>
          <a:p>
            <a:endParaRPr lang="en-US"/>
          </a:p>
        </p:txBody>
      </p:sp>
      <p:sp>
        <p:nvSpPr>
          <p:cNvPr id="11" name="Shape 9"/>
          <p:cNvSpPr/>
          <p:nvPr/>
        </p:nvSpPr>
        <p:spPr>
          <a:xfrm>
            <a:off x="7269480" y="3794760"/>
            <a:ext cx="502920" cy="502920"/>
          </a:xfrm>
          <a:prstGeom prst="ellipse">
            <a:avLst/>
          </a:prstGeom>
          <a:solidFill>
            <a:srgbClr val="F2B134"/>
          </a:solidFill>
          <a:ln w="12700">
            <a:solidFill>
              <a:srgbClr val="F2B134"/>
            </a:solidFill>
            <a:prstDash val="solid"/>
          </a:ln>
        </p:spPr>
        <p:txBody>
          <a:bodyPr/>
          <a:lstStyle/>
          <a:p>
            <a:endParaRPr lang="en-US"/>
          </a:p>
        </p:txBody>
      </p:sp>
      <p:pic>
        <p:nvPicPr>
          <p:cNvPr id="12" name="Image 0" descr="preencoded.png"/>
          <p:cNvPicPr>
            <a:picLocks noChangeAspect="1"/>
          </p:cNvPicPr>
          <p:nvPr/>
        </p:nvPicPr>
        <p:blipFill>
          <a:blip r:embed="rId3"/>
          <a:stretch>
            <a:fillRect/>
          </a:stretch>
        </p:blipFill>
        <p:spPr>
          <a:xfrm>
            <a:off x="7395210" y="3920490"/>
            <a:ext cx="251460" cy="251460"/>
          </a:xfrm>
          <a:prstGeom prst="rect">
            <a:avLst/>
          </a:prstGeom>
        </p:spPr>
      </p:pic>
      <p:sp>
        <p:nvSpPr>
          <p:cNvPr id="13" name="Text 10"/>
          <p:cNvSpPr txBox="1"/>
          <p:nvPr/>
        </p:nvSpPr>
        <p:spPr>
          <a:xfrm>
            <a:off x="7909560" y="3813048"/>
            <a:ext cx="3566160" cy="4572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The lesson</a:t>
            </a:r>
            <a:endParaRPr lang="en-US" sz="2000" dirty="0"/>
          </a:p>
        </p:txBody>
      </p:sp>
      <p:sp>
        <p:nvSpPr>
          <p:cNvPr id="14" name="Text 11"/>
          <p:cNvSpPr txBox="1"/>
          <p:nvPr/>
        </p:nvSpPr>
        <p:spPr>
          <a:xfrm>
            <a:off x="7269480" y="4389120"/>
            <a:ext cx="4160520" cy="160020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Having the right knowledge is not enough. Evidence must be explained, shared and accepted by the people who need to act on it.</a:t>
            </a:r>
            <a:endParaRPr lang="en-US" sz="2000" dirty="0"/>
          </a:p>
        </p:txBody>
      </p:sp>
      <p:sp>
        <p:nvSpPr>
          <p:cNvPr id="15" name="Text 12"/>
          <p:cNvSpPr txBox="1"/>
          <p:nvPr/>
        </p:nvSpPr>
        <p:spPr>
          <a:xfrm>
            <a:off x="548640" y="6126480"/>
            <a:ext cx="10424160" cy="274320"/>
          </a:xfrm>
          <a:prstGeom prst="rect">
            <a:avLst/>
          </a:prstGeom>
          <a:noFill/>
          <a:ln/>
        </p:spPr>
        <p:txBody>
          <a:bodyPr wrap="square" lIns="0" tIns="0" rIns="0" bIns="0" rtlCol="0" anchor="ctr"/>
          <a:lstStyle/>
          <a:p>
            <a:pPr marL="0" indent="0">
              <a:buNone/>
            </a:pPr>
            <a:r>
              <a:rPr lang="en-US" sz="1200" i="1" dirty="0">
                <a:solidFill>
                  <a:srgbClr val="9DB8A8"/>
                </a:solidFill>
                <a:latin typeface="Georgia" pitchFamily="34" charset="0"/>
                <a:ea typeface="Georgia" pitchFamily="34" charset="-122"/>
                <a:cs typeface="Georgia" pitchFamily="34" charset="-120"/>
              </a:rPr>
              <a:t>Sources: Semmelweis (1861); Best, M. and Neuhauser, D. (2004) Quality and Safety in Health Care, 13(3), pp. 233–234.</a:t>
            </a:r>
            <a:endParaRPr lang="en-US" sz="1200" dirty="0"/>
          </a:p>
        </p:txBody>
      </p:sp>
      <p:pic>
        <p:nvPicPr>
          <p:cNvPr id="17" name="Picture 16">
            <a:extLst>
              <a:ext uri="{FF2B5EF4-FFF2-40B4-BE49-F238E27FC236}">
                <a16:creationId xmlns:a16="http://schemas.microsoft.com/office/drawing/2014/main" id="{310455A5-4E49-B675-65DE-8EEFF038EA43}"/>
              </a:ext>
            </a:extLst>
          </p:cNvPr>
          <p:cNvPicPr>
            <a:picLocks noChangeAspect="1"/>
          </p:cNvPicPr>
          <p:nvPr/>
        </p:nvPicPr>
        <p:blipFill>
          <a:blip r:embed="rId4"/>
          <a:stretch>
            <a:fillRect/>
          </a:stretch>
        </p:blipFill>
        <p:spPr>
          <a:xfrm>
            <a:off x="0" y="6547305"/>
            <a:ext cx="12192000" cy="402135"/>
          </a:xfrm>
          <a:prstGeom prst="rect">
            <a:avLst/>
          </a:prstGeom>
        </p:spPr>
      </p:pic>
      <p:sp>
        <p:nvSpPr>
          <p:cNvPr id="19" name="TextBox 18">
            <a:extLst>
              <a:ext uri="{FF2B5EF4-FFF2-40B4-BE49-F238E27FC236}">
                <a16:creationId xmlns:a16="http://schemas.microsoft.com/office/drawing/2014/main" id="{92573896-7CE0-3212-3178-3B867FB4F51C}"/>
              </a:ext>
            </a:extLst>
          </p:cNvPr>
          <p:cNvSpPr txBox="1"/>
          <p:nvPr/>
        </p:nvSpPr>
        <p:spPr>
          <a:xfrm>
            <a:off x="1143000" y="6517539"/>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1 · KNOWLEDGE AS A STRATEGIC RESOURCE</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12</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Evidence-Based Practice and the Gap</a:t>
            </a:r>
            <a:endParaRPr lang="en-US" sz="4000" dirty="0"/>
          </a:p>
        </p:txBody>
      </p:sp>
      <p:sp>
        <p:nvSpPr>
          <p:cNvPr id="6" name="Shape 4"/>
          <p:cNvSpPr/>
          <p:nvPr/>
        </p:nvSpPr>
        <p:spPr>
          <a:xfrm>
            <a:off x="1188720" y="1737360"/>
            <a:ext cx="2377440" cy="2377440"/>
          </a:xfrm>
          <a:prstGeom prst="ellipse">
            <a:avLst/>
          </a:prstGeom>
          <a:solidFill>
            <a:srgbClr val="2E7D5B">
              <a:alpha val="65000"/>
            </a:srgbClr>
          </a:solidFill>
          <a:ln w="19050">
            <a:solidFill>
              <a:srgbClr val="2E7D5B"/>
            </a:solidFill>
            <a:prstDash val="solid"/>
          </a:ln>
        </p:spPr>
        <p:txBody>
          <a:bodyPr/>
          <a:lstStyle/>
          <a:p>
            <a:endParaRPr lang="en-US"/>
          </a:p>
        </p:txBody>
      </p:sp>
      <p:sp>
        <p:nvSpPr>
          <p:cNvPr id="7" name="Shape 5"/>
          <p:cNvSpPr/>
          <p:nvPr/>
        </p:nvSpPr>
        <p:spPr>
          <a:xfrm>
            <a:off x="3017520" y="1737360"/>
            <a:ext cx="2377440" cy="2377440"/>
          </a:xfrm>
          <a:prstGeom prst="ellipse">
            <a:avLst/>
          </a:prstGeom>
          <a:solidFill>
            <a:srgbClr val="F2B134">
              <a:alpha val="65000"/>
            </a:srgbClr>
          </a:solidFill>
          <a:ln w="19050">
            <a:solidFill>
              <a:srgbClr val="F2B134"/>
            </a:solidFill>
            <a:prstDash val="solid"/>
          </a:ln>
        </p:spPr>
        <p:txBody>
          <a:bodyPr/>
          <a:lstStyle/>
          <a:p>
            <a:endParaRPr lang="en-US"/>
          </a:p>
        </p:txBody>
      </p:sp>
      <p:sp>
        <p:nvSpPr>
          <p:cNvPr id="8" name="Shape 6"/>
          <p:cNvSpPr/>
          <p:nvPr/>
        </p:nvSpPr>
        <p:spPr>
          <a:xfrm>
            <a:off x="2103120" y="3246120"/>
            <a:ext cx="2377440" cy="2377440"/>
          </a:xfrm>
          <a:prstGeom prst="ellipse">
            <a:avLst/>
          </a:prstGeom>
          <a:solidFill>
            <a:srgbClr val="5FA884">
              <a:alpha val="65000"/>
            </a:srgbClr>
          </a:solidFill>
          <a:ln w="19050">
            <a:solidFill>
              <a:srgbClr val="5FA884"/>
            </a:solidFill>
            <a:prstDash val="solid"/>
          </a:ln>
        </p:spPr>
        <p:txBody>
          <a:bodyPr/>
          <a:lstStyle/>
          <a:p>
            <a:endParaRPr lang="en-US"/>
          </a:p>
        </p:txBody>
      </p:sp>
      <p:sp>
        <p:nvSpPr>
          <p:cNvPr id="9" name="Text 7"/>
          <p:cNvSpPr txBox="1"/>
          <p:nvPr/>
        </p:nvSpPr>
        <p:spPr>
          <a:xfrm>
            <a:off x="1234440" y="2148840"/>
            <a:ext cx="1554480" cy="914400"/>
          </a:xfrm>
          <a:prstGeom prst="rect">
            <a:avLst/>
          </a:prstGeom>
          <a:noFill/>
          <a:ln/>
        </p:spPr>
        <p:txBody>
          <a:bodyPr wrap="square" lIns="635" tIns="635" rIns="635" bIns="635" rtlCol="0" anchor="t"/>
          <a:lstStyle/>
          <a:p>
            <a:pPr marL="0" indent="0" algn="ctr">
              <a:buNone/>
            </a:pPr>
            <a:r>
              <a:rPr lang="en-US" sz="1800" b="1" dirty="0">
                <a:solidFill>
                  <a:srgbClr val="1F3B2D"/>
                </a:solidFill>
                <a:latin typeface="Georgia" pitchFamily="34" charset="0"/>
                <a:ea typeface="Georgia" pitchFamily="34" charset="-122"/>
                <a:cs typeface="Georgia" pitchFamily="34" charset="-120"/>
              </a:rPr>
              <a:t>Research</a:t>
            </a:r>
            <a:endParaRPr lang="en-US" sz="1800" dirty="0"/>
          </a:p>
          <a:p>
            <a:pPr marL="0" indent="0" algn="ctr">
              <a:buNone/>
            </a:pPr>
            <a:r>
              <a:rPr lang="en-US" sz="1800" b="1" dirty="0">
                <a:solidFill>
                  <a:srgbClr val="1F3B2D"/>
                </a:solidFill>
                <a:latin typeface="Georgia" pitchFamily="34" charset="0"/>
                <a:ea typeface="Georgia" pitchFamily="34" charset="-122"/>
                <a:cs typeface="Georgia" pitchFamily="34" charset="-120"/>
              </a:rPr>
              <a:t>evidence</a:t>
            </a:r>
            <a:endParaRPr lang="en-US" sz="1800" dirty="0"/>
          </a:p>
        </p:txBody>
      </p:sp>
      <p:sp>
        <p:nvSpPr>
          <p:cNvPr id="10" name="Text 8"/>
          <p:cNvSpPr txBox="1"/>
          <p:nvPr/>
        </p:nvSpPr>
        <p:spPr>
          <a:xfrm>
            <a:off x="3794760" y="2148840"/>
            <a:ext cx="1554480" cy="914400"/>
          </a:xfrm>
          <a:prstGeom prst="rect">
            <a:avLst/>
          </a:prstGeom>
          <a:noFill/>
          <a:ln/>
        </p:spPr>
        <p:txBody>
          <a:bodyPr wrap="square" lIns="635" tIns="635" rIns="635" bIns="635" rtlCol="0" anchor="t"/>
          <a:lstStyle/>
          <a:p>
            <a:pPr marL="0" indent="0" algn="ctr">
              <a:buNone/>
            </a:pPr>
            <a:r>
              <a:rPr lang="en-US" sz="1800" b="1" dirty="0">
                <a:solidFill>
                  <a:srgbClr val="1F3B2D"/>
                </a:solidFill>
                <a:latin typeface="Georgia" pitchFamily="34" charset="0"/>
                <a:ea typeface="Georgia" pitchFamily="34" charset="-122"/>
                <a:cs typeface="Georgia" pitchFamily="34" charset="-120"/>
              </a:rPr>
              <a:t>Clinical</a:t>
            </a:r>
            <a:endParaRPr lang="en-US" sz="1800" dirty="0"/>
          </a:p>
          <a:p>
            <a:pPr marL="0" indent="0" algn="ctr">
              <a:buNone/>
            </a:pPr>
            <a:r>
              <a:rPr lang="en-US" sz="1800" b="1" dirty="0">
                <a:solidFill>
                  <a:srgbClr val="1F3B2D"/>
                </a:solidFill>
                <a:latin typeface="Georgia" pitchFamily="34" charset="0"/>
                <a:ea typeface="Georgia" pitchFamily="34" charset="-122"/>
                <a:cs typeface="Georgia" pitchFamily="34" charset="-120"/>
              </a:rPr>
              <a:t>expertise</a:t>
            </a:r>
            <a:endParaRPr lang="en-US" sz="1800" dirty="0"/>
          </a:p>
        </p:txBody>
      </p:sp>
      <p:sp>
        <p:nvSpPr>
          <p:cNvPr id="11" name="Text 9"/>
          <p:cNvSpPr txBox="1"/>
          <p:nvPr/>
        </p:nvSpPr>
        <p:spPr>
          <a:xfrm>
            <a:off x="2514600" y="4572000"/>
            <a:ext cx="1554480" cy="914400"/>
          </a:xfrm>
          <a:prstGeom prst="rect">
            <a:avLst/>
          </a:prstGeom>
          <a:noFill/>
          <a:ln/>
        </p:spPr>
        <p:txBody>
          <a:bodyPr wrap="square" lIns="635" tIns="635" rIns="635" bIns="635" rtlCol="0" anchor="t"/>
          <a:lstStyle/>
          <a:p>
            <a:pPr marL="0" indent="0" algn="ctr">
              <a:buNone/>
            </a:pPr>
            <a:r>
              <a:rPr lang="en-US" sz="1800" b="1" dirty="0">
                <a:solidFill>
                  <a:srgbClr val="1F3B2D"/>
                </a:solidFill>
                <a:latin typeface="Georgia" pitchFamily="34" charset="0"/>
                <a:ea typeface="Georgia" pitchFamily="34" charset="-122"/>
                <a:cs typeface="Georgia" pitchFamily="34" charset="-120"/>
              </a:rPr>
              <a:t>Patient</a:t>
            </a:r>
            <a:endParaRPr lang="en-US" sz="1800" dirty="0"/>
          </a:p>
          <a:p>
            <a:pPr marL="0" indent="0" algn="ctr">
              <a:buNone/>
            </a:pPr>
            <a:r>
              <a:rPr lang="en-US" sz="1800" b="1" dirty="0">
                <a:solidFill>
                  <a:srgbClr val="1F3B2D"/>
                </a:solidFill>
                <a:latin typeface="Georgia" pitchFamily="34" charset="0"/>
                <a:ea typeface="Georgia" pitchFamily="34" charset="-122"/>
                <a:cs typeface="Georgia" pitchFamily="34" charset="-120"/>
              </a:rPr>
              <a:t>values</a:t>
            </a:r>
            <a:endParaRPr lang="en-US" sz="1800" dirty="0"/>
          </a:p>
        </p:txBody>
      </p:sp>
      <p:sp>
        <p:nvSpPr>
          <p:cNvPr id="12" name="Text 10"/>
          <p:cNvSpPr txBox="1"/>
          <p:nvPr/>
        </p:nvSpPr>
        <p:spPr>
          <a:xfrm>
            <a:off x="2834640" y="3108960"/>
            <a:ext cx="914400" cy="457200"/>
          </a:xfrm>
          <a:prstGeom prst="rect">
            <a:avLst/>
          </a:prstGeom>
          <a:noFill/>
          <a:ln/>
        </p:spPr>
        <p:txBody>
          <a:bodyPr wrap="square" lIns="635" tIns="635" rIns="635" bIns="635" rtlCol="0" anchor="t"/>
          <a:lstStyle/>
          <a:p>
            <a:pPr marL="0" indent="0" algn="ctr">
              <a:buNone/>
            </a:pPr>
            <a:r>
              <a:rPr lang="en-US" sz="1800" b="1" dirty="0">
                <a:solidFill>
                  <a:srgbClr val="FFFFFF"/>
                </a:solidFill>
                <a:latin typeface="Georgia" pitchFamily="34" charset="0"/>
                <a:ea typeface="Georgia" pitchFamily="34" charset="-122"/>
                <a:cs typeface="Georgia" pitchFamily="34" charset="-120"/>
              </a:rPr>
              <a:t>EBP</a:t>
            </a:r>
            <a:endParaRPr lang="en-US" sz="1800" dirty="0"/>
          </a:p>
        </p:txBody>
      </p:sp>
      <p:sp>
        <p:nvSpPr>
          <p:cNvPr id="13" name="Shape 11"/>
          <p:cNvSpPr/>
          <p:nvPr/>
        </p:nvSpPr>
        <p:spPr>
          <a:xfrm>
            <a:off x="6400800" y="1691640"/>
            <a:ext cx="5212080" cy="4389120"/>
          </a:xfrm>
          <a:prstGeom prst="roundRect">
            <a:avLst>
              <a:gd name="adj" fmla="val 2500"/>
            </a:avLst>
          </a:prstGeom>
          <a:solidFill>
            <a:srgbClr val="EAF4EE"/>
          </a:solidFill>
          <a:ln w="12700">
            <a:solidFill>
              <a:srgbClr val="EAF4EE"/>
            </a:solidFill>
            <a:prstDash val="solid"/>
          </a:ln>
        </p:spPr>
        <p:txBody>
          <a:bodyPr/>
          <a:lstStyle/>
          <a:p>
            <a:endParaRPr lang="en-US"/>
          </a:p>
        </p:txBody>
      </p:sp>
      <p:sp>
        <p:nvSpPr>
          <p:cNvPr id="14" name="Text 12"/>
          <p:cNvSpPr txBox="1"/>
          <p:nvPr/>
        </p:nvSpPr>
        <p:spPr>
          <a:xfrm>
            <a:off x="6629400" y="1828800"/>
            <a:ext cx="475488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The know-do gap</a:t>
            </a:r>
            <a:endParaRPr lang="en-US" sz="2000" dirty="0"/>
          </a:p>
        </p:txBody>
      </p:sp>
      <p:sp>
        <p:nvSpPr>
          <p:cNvPr id="15" name="Text 13"/>
          <p:cNvSpPr txBox="1"/>
          <p:nvPr/>
        </p:nvSpPr>
        <p:spPr>
          <a:xfrm>
            <a:off x="6629400" y="2377440"/>
            <a:ext cx="4754880" cy="2468880"/>
          </a:xfrm>
          <a:prstGeom prst="rect">
            <a:avLst/>
          </a:prstGeom>
          <a:noFill/>
          <a:ln/>
        </p:spPr>
        <p:txBody>
          <a:bodyPr wrap="square" lIns="635" tIns="635" rIns="635" bIns="635" rtlCol="0" anchor="t"/>
          <a:lstStyle/>
          <a:p>
            <a:pPr marL="279400" indent="-279400" algn="l">
              <a:spcAft>
                <a:spcPts val="1000"/>
              </a:spcAft>
              <a:buSzPct val="100000"/>
              <a:buChar char="•"/>
            </a:pPr>
            <a:r>
              <a:rPr lang="en-US" sz="2000" dirty="0">
                <a:solidFill>
                  <a:srgbClr val="1F2A24"/>
                </a:solidFill>
                <a:latin typeface="Georgia" pitchFamily="34" charset="0"/>
                <a:ea typeface="Georgia" pitchFamily="34" charset="-122"/>
                <a:cs typeface="Georgia" pitchFamily="34" charset="-120"/>
              </a:rPr>
              <a:t>The gap between what we know works and what we actually do</a:t>
            </a:r>
            <a:endParaRPr lang="en-US" sz="2000" dirty="0"/>
          </a:p>
          <a:p>
            <a:pPr marL="279400" indent="-279400" algn="l">
              <a:spcAft>
                <a:spcPts val="1000"/>
              </a:spcAft>
              <a:buSzPct val="100000"/>
              <a:buChar char="•"/>
            </a:pPr>
            <a:r>
              <a:rPr lang="en-US" sz="2000" dirty="0">
                <a:solidFill>
                  <a:srgbClr val="1F2A24"/>
                </a:solidFill>
                <a:latin typeface="Georgia" pitchFamily="34" charset="0"/>
                <a:ea typeface="Georgia" pitchFamily="34" charset="-122"/>
                <a:cs typeface="Georgia" pitchFamily="34" charset="-120"/>
              </a:rPr>
              <a:t>Found in every health system, rich or poor</a:t>
            </a:r>
            <a:endParaRPr lang="en-US" sz="2000" dirty="0"/>
          </a:p>
          <a:p>
            <a:pPr marL="279400" indent="-279400" algn="l">
              <a:spcAft>
                <a:spcPts val="1000"/>
              </a:spcAft>
              <a:buSzPct val="100000"/>
              <a:buChar char="•"/>
            </a:pPr>
            <a:r>
              <a:rPr lang="en-US" sz="2000" dirty="0">
                <a:solidFill>
                  <a:srgbClr val="1F2A24"/>
                </a:solidFill>
                <a:latin typeface="Georgia" pitchFamily="34" charset="0"/>
                <a:ea typeface="Georgia" pitchFamily="34" charset="-122"/>
                <a:cs typeface="Georgia" pitchFamily="34" charset="-120"/>
              </a:rPr>
              <a:t>Closing it is the job of knowledge translation</a:t>
            </a:r>
            <a:endParaRPr lang="en-US" sz="2000" dirty="0"/>
          </a:p>
        </p:txBody>
      </p:sp>
      <p:sp>
        <p:nvSpPr>
          <p:cNvPr id="16" name="Text 14"/>
          <p:cNvSpPr txBox="1"/>
          <p:nvPr/>
        </p:nvSpPr>
        <p:spPr>
          <a:xfrm>
            <a:off x="6629400" y="5394960"/>
            <a:ext cx="4754880" cy="457200"/>
          </a:xfrm>
          <a:prstGeom prst="rect">
            <a:avLst/>
          </a:prstGeom>
          <a:noFill/>
          <a:ln/>
        </p:spPr>
        <p:txBody>
          <a:bodyPr wrap="square" lIns="635" tIns="635" rIns="635" bIns="635" rtlCol="0" anchor="t"/>
          <a:lstStyle/>
          <a:p>
            <a:pPr marL="0" indent="0" algn="l">
              <a:buNone/>
            </a:pPr>
            <a:r>
              <a:rPr lang="en-US" sz="1600" i="1" dirty="0">
                <a:solidFill>
                  <a:srgbClr val="5F6F66"/>
                </a:solidFill>
                <a:latin typeface="Georgia" pitchFamily="34" charset="0"/>
                <a:ea typeface="Georgia" pitchFamily="34" charset="-122"/>
                <a:cs typeface="Georgia" pitchFamily="34" charset="-120"/>
              </a:rPr>
              <a:t>Sackett et al. (1996); WHO</a:t>
            </a:r>
            <a:endParaRPr lang="en-US" sz="1600" dirty="0"/>
          </a:p>
        </p:txBody>
      </p:sp>
      <p:pic>
        <p:nvPicPr>
          <p:cNvPr id="18" name="Picture 17">
            <a:extLst>
              <a:ext uri="{FF2B5EF4-FFF2-40B4-BE49-F238E27FC236}">
                <a16:creationId xmlns:a16="http://schemas.microsoft.com/office/drawing/2014/main" id="{05EB066A-6E63-6361-FD96-372661FE90B6}"/>
              </a:ext>
            </a:extLst>
          </p:cNvPr>
          <p:cNvPicPr>
            <a:picLocks noChangeAspect="1"/>
          </p:cNvPicPr>
          <p:nvPr/>
        </p:nvPicPr>
        <p:blipFill>
          <a:blip r:embed="rId3"/>
          <a:stretch>
            <a:fillRect/>
          </a:stretch>
        </p:blipFill>
        <p:spPr>
          <a:xfrm>
            <a:off x="78658" y="6537960"/>
            <a:ext cx="12192000" cy="402135"/>
          </a:xfrm>
          <a:prstGeom prst="rect">
            <a:avLst/>
          </a:prstGeom>
        </p:spPr>
      </p:pic>
      <p:sp>
        <p:nvSpPr>
          <p:cNvPr id="20" name="TextBox 19">
            <a:extLst>
              <a:ext uri="{FF2B5EF4-FFF2-40B4-BE49-F238E27FC236}">
                <a16:creationId xmlns:a16="http://schemas.microsoft.com/office/drawing/2014/main" id="{B3358E9A-FBB4-8E3E-45F3-60E6CEDF92A7}"/>
              </a:ext>
            </a:extLst>
          </p:cNvPr>
          <p:cNvSpPr txBox="1"/>
          <p:nvPr/>
        </p:nvSpPr>
        <p:spPr>
          <a:xfrm>
            <a:off x="866888" y="6534908"/>
            <a:ext cx="613634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2 · KM MODELS AND LEARNING</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13</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The Knowledge Management Cycle</a:t>
            </a:r>
            <a:endParaRPr lang="en-US" sz="4000" dirty="0"/>
          </a:p>
        </p:txBody>
      </p:sp>
      <p:sp>
        <p:nvSpPr>
          <p:cNvPr id="6" name="Shape 4"/>
          <p:cNvSpPr/>
          <p:nvPr/>
        </p:nvSpPr>
        <p:spPr>
          <a:xfrm>
            <a:off x="548640" y="1783080"/>
            <a:ext cx="2651760" cy="1737360"/>
          </a:xfrm>
          <a:prstGeom prst="roundRect">
            <a:avLst>
              <a:gd name="adj" fmla="val 6316"/>
            </a:avLst>
          </a:prstGeom>
          <a:solidFill>
            <a:srgbClr val="EAF4EE"/>
          </a:solidFill>
          <a:ln w="12700">
            <a:solidFill>
              <a:srgbClr val="EAF4EE"/>
            </a:solidFill>
            <a:prstDash val="solid"/>
          </a:ln>
        </p:spPr>
        <p:txBody>
          <a:bodyPr/>
          <a:lstStyle/>
          <a:p>
            <a:endParaRPr lang="en-US"/>
          </a:p>
        </p:txBody>
      </p:sp>
      <p:sp>
        <p:nvSpPr>
          <p:cNvPr id="7" name="Shape 5"/>
          <p:cNvSpPr/>
          <p:nvPr/>
        </p:nvSpPr>
        <p:spPr>
          <a:xfrm>
            <a:off x="731520" y="1965960"/>
            <a:ext cx="548640" cy="548640"/>
          </a:xfrm>
          <a:prstGeom prst="ellipse">
            <a:avLst/>
          </a:prstGeom>
          <a:solidFill>
            <a:srgbClr val="2E7D5B"/>
          </a:solidFill>
          <a:ln w="12700">
            <a:solidFill>
              <a:srgbClr val="2E7D5B"/>
            </a:solidFill>
            <a:prstDash val="solid"/>
          </a:ln>
        </p:spPr>
        <p:txBody>
          <a:bodyPr/>
          <a:lstStyle/>
          <a:p>
            <a:endParaRPr lang="en-US"/>
          </a:p>
        </p:txBody>
      </p:sp>
      <p:pic>
        <p:nvPicPr>
          <p:cNvPr id="8" name="Image 0" descr="preencoded.png"/>
          <p:cNvPicPr>
            <a:picLocks noChangeAspect="1"/>
          </p:cNvPicPr>
          <p:nvPr/>
        </p:nvPicPr>
        <p:blipFill>
          <a:blip r:embed="rId3"/>
          <a:stretch>
            <a:fillRect/>
          </a:stretch>
        </p:blipFill>
        <p:spPr>
          <a:xfrm>
            <a:off x="868680" y="2103120"/>
            <a:ext cx="274320" cy="274320"/>
          </a:xfrm>
          <a:prstGeom prst="rect">
            <a:avLst/>
          </a:prstGeom>
        </p:spPr>
      </p:pic>
      <p:sp>
        <p:nvSpPr>
          <p:cNvPr id="9" name="Text 6"/>
          <p:cNvSpPr txBox="1"/>
          <p:nvPr/>
        </p:nvSpPr>
        <p:spPr>
          <a:xfrm>
            <a:off x="731520" y="2606040"/>
            <a:ext cx="2331720" cy="86868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Create and capture</a:t>
            </a:r>
            <a:endParaRPr lang="en-US" sz="2000" dirty="0"/>
          </a:p>
        </p:txBody>
      </p:sp>
      <p:sp>
        <p:nvSpPr>
          <p:cNvPr id="10" name="Shape 7"/>
          <p:cNvSpPr/>
          <p:nvPr/>
        </p:nvSpPr>
        <p:spPr>
          <a:xfrm>
            <a:off x="3566160" y="1783080"/>
            <a:ext cx="2651760" cy="1737360"/>
          </a:xfrm>
          <a:prstGeom prst="roundRect">
            <a:avLst>
              <a:gd name="adj" fmla="val 6316"/>
            </a:avLst>
          </a:prstGeom>
          <a:solidFill>
            <a:srgbClr val="EAF4EE"/>
          </a:solidFill>
          <a:ln w="12700">
            <a:solidFill>
              <a:srgbClr val="EAF4EE"/>
            </a:solidFill>
            <a:prstDash val="solid"/>
          </a:ln>
        </p:spPr>
        <p:txBody>
          <a:bodyPr/>
          <a:lstStyle/>
          <a:p>
            <a:endParaRPr lang="en-US"/>
          </a:p>
        </p:txBody>
      </p:sp>
      <p:sp>
        <p:nvSpPr>
          <p:cNvPr id="11" name="Shape 8"/>
          <p:cNvSpPr/>
          <p:nvPr/>
        </p:nvSpPr>
        <p:spPr>
          <a:xfrm>
            <a:off x="3749040" y="1965960"/>
            <a:ext cx="548640" cy="548640"/>
          </a:xfrm>
          <a:prstGeom prst="ellipse">
            <a:avLst/>
          </a:prstGeom>
          <a:solidFill>
            <a:srgbClr val="2E7D5B"/>
          </a:solidFill>
          <a:ln w="12700">
            <a:solidFill>
              <a:srgbClr val="2E7D5B"/>
            </a:solidFill>
            <a:prstDash val="solid"/>
          </a:ln>
        </p:spPr>
        <p:txBody>
          <a:bodyPr/>
          <a:lstStyle/>
          <a:p>
            <a:endParaRPr lang="en-US"/>
          </a:p>
        </p:txBody>
      </p:sp>
      <p:pic>
        <p:nvPicPr>
          <p:cNvPr id="12" name="Image 1" descr="preencoded.png"/>
          <p:cNvPicPr>
            <a:picLocks noChangeAspect="1"/>
          </p:cNvPicPr>
          <p:nvPr/>
        </p:nvPicPr>
        <p:blipFill>
          <a:blip r:embed="rId4"/>
          <a:stretch>
            <a:fillRect/>
          </a:stretch>
        </p:blipFill>
        <p:spPr>
          <a:xfrm>
            <a:off x="3886200" y="2103120"/>
            <a:ext cx="274320" cy="274320"/>
          </a:xfrm>
          <a:prstGeom prst="rect">
            <a:avLst/>
          </a:prstGeom>
        </p:spPr>
      </p:pic>
      <p:sp>
        <p:nvSpPr>
          <p:cNvPr id="13" name="Text 9"/>
          <p:cNvSpPr txBox="1"/>
          <p:nvPr/>
        </p:nvSpPr>
        <p:spPr>
          <a:xfrm>
            <a:off x="3749040" y="2606040"/>
            <a:ext cx="2331720" cy="86868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Share and disseminate</a:t>
            </a:r>
            <a:endParaRPr lang="en-US" sz="2000" dirty="0"/>
          </a:p>
        </p:txBody>
      </p:sp>
      <p:sp>
        <p:nvSpPr>
          <p:cNvPr id="14" name="Shape 10"/>
          <p:cNvSpPr/>
          <p:nvPr/>
        </p:nvSpPr>
        <p:spPr>
          <a:xfrm>
            <a:off x="3566160" y="4069080"/>
            <a:ext cx="2651760" cy="1737360"/>
          </a:xfrm>
          <a:prstGeom prst="roundRect">
            <a:avLst>
              <a:gd name="adj" fmla="val 6316"/>
            </a:avLst>
          </a:prstGeom>
          <a:solidFill>
            <a:srgbClr val="1F3B2D"/>
          </a:solidFill>
          <a:ln w="12700">
            <a:solidFill>
              <a:srgbClr val="1F3B2D"/>
            </a:solidFill>
            <a:prstDash val="solid"/>
          </a:ln>
        </p:spPr>
        <p:txBody>
          <a:bodyPr/>
          <a:lstStyle/>
          <a:p>
            <a:endParaRPr lang="en-US"/>
          </a:p>
        </p:txBody>
      </p:sp>
      <p:sp>
        <p:nvSpPr>
          <p:cNvPr id="15" name="Shape 11"/>
          <p:cNvSpPr/>
          <p:nvPr/>
        </p:nvSpPr>
        <p:spPr>
          <a:xfrm>
            <a:off x="3749040" y="4251960"/>
            <a:ext cx="548640" cy="548640"/>
          </a:xfrm>
          <a:prstGeom prst="ellipse">
            <a:avLst/>
          </a:prstGeom>
          <a:solidFill>
            <a:srgbClr val="F2B134"/>
          </a:solidFill>
          <a:ln w="12700">
            <a:solidFill>
              <a:srgbClr val="F2B134"/>
            </a:solidFill>
            <a:prstDash val="solid"/>
          </a:ln>
        </p:spPr>
        <p:txBody>
          <a:bodyPr/>
          <a:lstStyle/>
          <a:p>
            <a:endParaRPr lang="en-US"/>
          </a:p>
        </p:txBody>
      </p:sp>
      <p:pic>
        <p:nvPicPr>
          <p:cNvPr id="16" name="Image 2" descr="preencoded.png"/>
          <p:cNvPicPr>
            <a:picLocks noChangeAspect="1"/>
          </p:cNvPicPr>
          <p:nvPr/>
        </p:nvPicPr>
        <p:blipFill>
          <a:blip r:embed="rId5"/>
          <a:stretch>
            <a:fillRect/>
          </a:stretch>
        </p:blipFill>
        <p:spPr>
          <a:xfrm>
            <a:off x="3886200" y="4389120"/>
            <a:ext cx="274320" cy="274320"/>
          </a:xfrm>
          <a:prstGeom prst="rect">
            <a:avLst/>
          </a:prstGeom>
        </p:spPr>
      </p:pic>
      <p:sp>
        <p:nvSpPr>
          <p:cNvPr id="17" name="Text 12"/>
          <p:cNvSpPr txBox="1"/>
          <p:nvPr/>
        </p:nvSpPr>
        <p:spPr>
          <a:xfrm>
            <a:off x="3749040" y="4892040"/>
            <a:ext cx="2331720" cy="868680"/>
          </a:xfrm>
          <a:prstGeom prst="rect">
            <a:avLst/>
          </a:prstGeom>
          <a:noFill/>
          <a:ln/>
        </p:spPr>
        <p:txBody>
          <a:bodyPr wrap="square" lIns="635" tIns="635" rIns="635" bIns="635" rtlCol="0" anchor="t"/>
          <a:lstStyle/>
          <a:p>
            <a:pPr marL="0" indent="0" algn="l">
              <a:buNone/>
            </a:pPr>
            <a:r>
              <a:rPr lang="en-US" sz="2000" b="1" dirty="0">
                <a:solidFill>
                  <a:srgbClr val="FFFFFF"/>
                </a:solidFill>
                <a:latin typeface="Georgia" pitchFamily="34" charset="0"/>
                <a:ea typeface="Georgia" pitchFamily="34" charset="-122"/>
                <a:cs typeface="Georgia" pitchFamily="34" charset="-120"/>
              </a:rPr>
              <a:t>Acquire and apply</a:t>
            </a:r>
            <a:endParaRPr lang="en-US" sz="2000" dirty="0"/>
          </a:p>
        </p:txBody>
      </p:sp>
      <p:sp>
        <p:nvSpPr>
          <p:cNvPr id="18" name="Shape 13"/>
          <p:cNvSpPr/>
          <p:nvPr/>
        </p:nvSpPr>
        <p:spPr>
          <a:xfrm>
            <a:off x="548640" y="4069080"/>
            <a:ext cx="2651760" cy="1737360"/>
          </a:xfrm>
          <a:prstGeom prst="roundRect">
            <a:avLst>
              <a:gd name="adj" fmla="val 6316"/>
            </a:avLst>
          </a:prstGeom>
          <a:solidFill>
            <a:srgbClr val="EAF4EE"/>
          </a:solidFill>
          <a:ln w="12700">
            <a:solidFill>
              <a:srgbClr val="EAF4EE"/>
            </a:solidFill>
            <a:prstDash val="solid"/>
          </a:ln>
        </p:spPr>
        <p:txBody>
          <a:bodyPr/>
          <a:lstStyle/>
          <a:p>
            <a:endParaRPr lang="en-US"/>
          </a:p>
        </p:txBody>
      </p:sp>
      <p:sp>
        <p:nvSpPr>
          <p:cNvPr id="19" name="Shape 14"/>
          <p:cNvSpPr/>
          <p:nvPr/>
        </p:nvSpPr>
        <p:spPr>
          <a:xfrm>
            <a:off x="731520" y="4251960"/>
            <a:ext cx="548640" cy="548640"/>
          </a:xfrm>
          <a:prstGeom prst="ellipse">
            <a:avLst/>
          </a:prstGeom>
          <a:solidFill>
            <a:srgbClr val="2E7D5B"/>
          </a:solidFill>
          <a:ln w="12700">
            <a:solidFill>
              <a:srgbClr val="2E7D5B"/>
            </a:solidFill>
            <a:prstDash val="solid"/>
          </a:ln>
        </p:spPr>
        <p:txBody>
          <a:bodyPr/>
          <a:lstStyle/>
          <a:p>
            <a:endParaRPr lang="en-US"/>
          </a:p>
        </p:txBody>
      </p:sp>
      <p:pic>
        <p:nvPicPr>
          <p:cNvPr id="20" name="Image 3" descr="preencoded.png"/>
          <p:cNvPicPr>
            <a:picLocks noChangeAspect="1"/>
          </p:cNvPicPr>
          <p:nvPr/>
        </p:nvPicPr>
        <p:blipFill>
          <a:blip r:embed="rId6"/>
          <a:stretch>
            <a:fillRect/>
          </a:stretch>
        </p:blipFill>
        <p:spPr>
          <a:xfrm>
            <a:off x="868680" y="4389120"/>
            <a:ext cx="274320" cy="274320"/>
          </a:xfrm>
          <a:prstGeom prst="rect">
            <a:avLst/>
          </a:prstGeom>
        </p:spPr>
      </p:pic>
      <p:sp>
        <p:nvSpPr>
          <p:cNvPr id="21" name="Text 15"/>
          <p:cNvSpPr txBox="1"/>
          <p:nvPr/>
        </p:nvSpPr>
        <p:spPr>
          <a:xfrm>
            <a:off x="731520" y="4892040"/>
            <a:ext cx="2331720" cy="86868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Evaluate and update</a:t>
            </a:r>
            <a:endParaRPr lang="en-US" sz="2000" dirty="0"/>
          </a:p>
        </p:txBody>
      </p:sp>
      <p:sp>
        <p:nvSpPr>
          <p:cNvPr id="22" name="Shape 16"/>
          <p:cNvSpPr/>
          <p:nvPr/>
        </p:nvSpPr>
        <p:spPr>
          <a:xfrm>
            <a:off x="3246120" y="2651760"/>
            <a:ext cx="274320" cy="0"/>
          </a:xfrm>
          <a:prstGeom prst="line">
            <a:avLst/>
          </a:prstGeom>
          <a:noFill/>
          <a:ln w="31750">
            <a:solidFill>
              <a:srgbClr val="2E7D5B"/>
            </a:solidFill>
            <a:prstDash val="solid"/>
            <a:tailEnd type="triangle"/>
          </a:ln>
        </p:spPr>
        <p:txBody>
          <a:bodyPr/>
          <a:lstStyle/>
          <a:p>
            <a:endParaRPr lang="en-US"/>
          </a:p>
        </p:txBody>
      </p:sp>
      <p:sp>
        <p:nvSpPr>
          <p:cNvPr id="23" name="Shape 17"/>
          <p:cNvSpPr/>
          <p:nvPr/>
        </p:nvSpPr>
        <p:spPr>
          <a:xfrm>
            <a:off x="4892040" y="3566160"/>
            <a:ext cx="0" cy="457200"/>
          </a:xfrm>
          <a:prstGeom prst="line">
            <a:avLst/>
          </a:prstGeom>
          <a:noFill/>
          <a:ln w="31750">
            <a:solidFill>
              <a:srgbClr val="2E7D5B"/>
            </a:solidFill>
            <a:prstDash val="solid"/>
            <a:tailEnd type="triangle"/>
          </a:ln>
        </p:spPr>
        <p:txBody>
          <a:bodyPr/>
          <a:lstStyle/>
          <a:p>
            <a:endParaRPr lang="en-US"/>
          </a:p>
        </p:txBody>
      </p:sp>
      <p:sp>
        <p:nvSpPr>
          <p:cNvPr id="24" name="Shape 18"/>
          <p:cNvSpPr/>
          <p:nvPr/>
        </p:nvSpPr>
        <p:spPr>
          <a:xfrm flipH="1">
            <a:off x="3246120" y="4937760"/>
            <a:ext cx="274320" cy="0"/>
          </a:xfrm>
          <a:prstGeom prst="line">
            <a:avLst/>
          </a:prstGeom>
          <a:noFill/>
          <a:ln w="31750">
            <a:solidFill>
              <a:srgbClr val="2E7D5B"/>
            </a:solidFill>
            <a:prstDash val="solid"/>
            <a:tailEnd type="triangle"/>
          </a:ln>
        </p:spPr>
        <p:txBody>
          <a:bodyPr/>
          <a:lstStyle/>
          <a:p>
            <a:endParaRPr lang="en-US"/>
          </a:p>
        </p:txBody>
      </p:sp>
      <p:sp>
        <p:nvSpPr>
          <p:cNvPr id="25" name="Shape 19"/>
          <p:cNvSpPr/>
          <p:nvPr/>
        </p:nvSpPr>
        <p:spPr>
          <a:xfrm flipV="1">
            <a:off x="1874520" y="3566160"/>
            <a:ext cx="0" cy="457200"/>
          </a:xfrm>
          <a:prstGeom prst="line">
            <a:avLst/>
          </a:prstGeom>
          <a:noFill/>
          <a:ln w="31750">
            <a:solidFill>
              <a:srgbClr val="2E7D5B"/>
            </a:solidFill>
            <a:prstDash val="solid"/>
            <a:tailEnd type="triangle"/>
          </a:ln>
        </p:spPr>
        <p:txBody>
          <a:bodyPr/>
          <a:lstStyle/>
          <a:p>
            <a:endParaRPr lang="en-US"/>
          </a:p>
        </p:txBody>
      </p:sp>
      <p:sp>
        <p:nvSpPr>
          <p:cNvPr id="26" name="Shape 20"/>
          <p:cNvSpPr/>
          <p:nvPr/>
        </p:nvSpPr>
        <p:spPr>
          <a:xfrm>
            <a:off x="6675120" y="1691640"/>
            <a:ext cx="4937760" cy="4389120"/>
          </a:xfrm>
          <a:prstGeom prst="roundRect">
            <a:avLst>
              <a:gd name="adj" fmla="val 2500"/>
            </a:avLst>
          </a:prstGeom>
          <a:solidFill>
            <a:srgbClr val="F4F9F6"/>
          </a:solidFill>
          <a:ln w="12700">
            <a:solidFill>
              <a:srgbClr val="F4F9F6"/>
            </a:solidFill>
            <a:prstDash val="solid"/>
          </a:ln>
        </p:spPr>
        <p:txBody>
          <a:bodyPr/>
          <a:lstStyle/>
          <a:p>
            <a:endParaRPr lang="en-US"/>
          </a:p>
        </p:txBody>
      </p:sp>
      <p:sp>
        <p:nvSpPr>
          <p:cNvPr id="27" name="Text 21"/>
          <p:cNvSpPr txBox="1"/>
          <p:nvPr/>
        </p:nvSpPr>
        <p:spPr>
          <a:xfrm>
            <a:off x="6903720" y="1828800"/>
            <a:ext cx="448056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On a stroke unit</a:t>
            </a:r>
            <a:endParaRPr lang="en-US" sz="2000" dirty="0"/>
          </a:p>
        </p:txBody>
      </p:sp>
      <p:sp>
        <p:nvSpPr>
          <p:cNvPr id="28" name="Text 22"/>
          <p:cNvSpPr txBox="1"/>
          <p:nvPr/>
        </p:nvSpPr>
        <p:spPr>
          <a:xfrm>
            <a:off x="6903720" y="2377440"/>
            <a:ext cx="4480560" cy="3566160"/>
          </a:xfrm>
          <a:prstGeom prst="rect">
            <a:avLst/>
          </a:prstGeom>
          <a:noFill/>
          <a:ln/>
        </p:spPr>
        <p:txBody>
          <a:bodyPr wrap="square" lIns="635" tIns="635" rIns="635" bIns="635" rtlCol="0" anchor="t"/>
          <a:lstStyle/>
          <a:p>
            <a:pPr marL="279400" indent="-279400" algn="l">
              <a:spcAft>
                <a:spcPts val="1200"/>
              </a:spcAft>
              <a:buSzPct val="100000"/>
              <a:buChar char="•"/>
            </a:pPr>
            <a:r>
              <a:rPr lang="en-US" sz="2000" b="1" dirty="0">
                <a:solidFill>
                  <a:srgbClr val="1F3B2D"/>
                </a:solidFill>
                <a:latin typeface="Georgia" pitchFamily="34" charset="0"/>
                <a:ea typeface="Georgia" pitchFamily="34" charset="-122"/>
                <a:cs typeface="Georgia" pitchFamily="34" charset="-120"/>
              </a:rPr>
              <a:t>Create: </a:t>
            </a:r>
            <a:r>
              <a:rPr lang="en-US" sz="2000" dirty="0">
                <a:solidFill>
                  <a:srgbClr val="1F2A24"/>
                </a:solidFill>
                <a:latin typeface="Georgia" pitchFamily="34" charset="0"/>
                <a:ea typeface="Georgia" pitchFamily="34" charset="-122"/>
                <a:cs typeface="Georgia" pitchFamily="34" charset="-120"/>
              </a:rPr>
              <a:t>audit shows door-to-needle times are slow</a:t>
            </a:r>
            <a:endParaRPr lang="en-US" sz="2000" dirty="0"/>
          </a:p>
          <a:p>
            <a:pPr marL="279400" indent="-279400" algn="l">
              <a:spcAft>
                <a:spcPts val="1200"/>
              </a:spcAft>
              <a:buSzPct val="100000"/>
              <a:buChar char="•"/>
            </a:pPr>
            <a:r>
              <a:rPr lang="en-US" sz="2000" b="1" dirty="0">
                <a:solidFill>
                  <a:srgbClr val="1F3B2D"/>
                </a:solidFill>
                <a:latin typeface="Georgia" pitchFamily="34" charset="0"/>
                <a:ea typeface="Georgia" pitchFamily="34" charset="-122"/>
                <a:cs typeface="Georgia" pitchFamily="34" charset="-120"/>
              </a:rPr>
              <a:t>Share: </a:t>
            </a:r>
            <a:r>
              <a:rPr lang="en-US" sz="2000" dirty="0">
                <a:solidFill>
                  <a:srgbClr val="1F2A24"/>
                </a:solidFill>
                <a:latin typeface="Georgia" pitchFamily="34" charset="0"/>
                <a:ea typeface="Georgia" pitchFamily="34" charset="-122"/>
                <a:cs typeface="Georgia" pitchFamily="34" charset="-120"/>
              </a:rPr>
              <a:t>a new fast-track protocol and team briefings</a:t>
            </a:r>
            <a:endParaRPr lang="en-US" sz="2000" dirty="0"/>
          </a:p>
          <a:p>
            <a:pPr marL="279400" indent="-279400" algn="l">
              <a:spcAft>
                <a:spcPts val="1200"/>
              </a:spcAft>
              <a:buSzPct val="100000"/>
              <a:buChar char="•"/>
            </a:pPr>
            <a:r>
              <a:rPr lang="en-US" sz="2000" b="1" dirty="0">
                <a:solidFill>
                  <a:srgbClr val="1F3B2D"/>
                </a:solidFill>
                <a:latin typeface="Georgia" pitchFamily="34" charset="0"/>
                <a:ea typeface="Georgia" pitchFamily="34" charset="-122"/>
                <a:cs typeface="Georgia" pitchFamily="34" charset="-120"/>
              </a:rPr>
              <a:t>Apply: </a:t>
            </a:r>
            <a:r>
              <a:rPr lang="en-US" sz="2000" dirty="0">
                <a:solidFill>
                  <a:srgbClr val="1F2A24"/>
                </a:solidFill>
                <a:latin typeface="Georgia" pitchFamily="34" charset="0"/>
                <a:ea typeface="Georgia" pitchFamily="34" charset="-122"/>
                <a:cs typeface="Georgia" pitchFamily="34" charset="-120"/>
              </a:rPr>
              <a:t>staff use it on every suspected stroke</a:t>
            </a:r>
            <a:endParaRPr lang="en-US" sz="2000" dirty="0"/>
          </a:p>
          <a:p>
            <a:pPr marL="279400" indent="-279400" algn="l">
              <a:spcAft>
                <a:spcPts val="1200"/>
              </a:spcAft>
              <a:buSzPct val="100000"/>
              <a:buChar char="•"/>
            </a:pPr>
            <a:r>
              <a:rPr lang="en-US" sz="2000" b="1" dirty="0">
                <a:solidFill>
                  <a:srgbClr val="1F3B2D"/>
                </a:solidFill>
                <a:latin typeface="Georgia" pitchFamily="34" charset="0"/>
                <a:ea typeface="Georgia" pitchFamily="34" charset="-122"/>
                <a:cs typeface="Georgia" pitchFamily="34" charset="-120"/>
              </a:rPr>
              <a:t>Update: </a:t>
            </a:r>
            <a:r>
              <a:rPr lang="en-US" sz="2000" dirty="0">
                <a:solidFill>
                  <a:srgbClr val="1F2A24"/>
                </a:solidFill>
                <a:latin typeface="Georgia" pitchFamily="34" charset="0"/>
                <a:ea typeface="Georgia" pitchFamily="34" charset="-122"/>
                <a:cs typeface="Georgia" pitchFamily="34" charset="-120"/>
              </a:rPr>
              <a:t>monthly review refines it</a:t>
            </a:r>
            <a:endParaRPr lang="en-US" sz="2000" dirty="0"/>
          </a:p>
        </p:txBody>
      </p:sp>
      <p:pic>
        <p:nvPicPr>
          <p:cNvPr id="30" name="Picture 29">
            <a:extLst>
              <a:ext uri="{FF2B5EF4-FFF2-40B4-BE49-F238E27FC236}">
                <a16:creationId xmlns:a16="http://schemas.microsoft.com/office/drawing/2014/main" id="{107FB3B0-6CBE-2121-A40D-084B57EF0004}"/>
              </a:ext>
            </a:extLst>
          </p:cNvPr>
          <p:cNvPicPr>
            <a:picLocks noChangeAspect="1"/>
          </p:cNvPicPr>
          <p:nvPr/>
        </p:nvPicPr>
        <p:blipFill>
          <a:blip r:embed="rId7"/>
          <a:stretch>
            <a:fillRect/>
          </a:stretch>
        </p:blipFill>
        <p:spPr>
          <a:xfrm>
            <a:off x="0" y="6455865"/>
            <a:ext cx="12192000" cy="402135"/>
          </a:xfrm>
          <a:prstGeom prst="rect">
            <a:avLst/>
          </a:prstGeom>
        </p:spPr>
      </p:pic>
      <p:sp>
        <p:nvSpPr>
          <p:cNvPr id="32" name="TextBox 31">
            <a:extLst>
              <a:ext uri="{FF2B5EF4-FFF2-40B4-BE49-F238E27FC236}">
                <a16:creationId xmlns:a16="http://schemas.microsoft.com/office/drawing/2014/main" id="{EE13D45E-81C9-50AB-2D6A-0F9DB65B8E30}"/>
              </a:ext>
            </a:extLst>
          </p:cNvPr>
          <p:cNvSpPr txBox="1"/>
          <p:nvPr/>
        </p:nvSpPr>
        <p:spPr>
          <a:xfrm>
            <a:off x="1143000" y="6462575"/>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2 · KM MODELS AND LEARNING</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14</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The SECI Model</a:t>
            </a:r>
            <a:endParaRPr lang="en-US" sz="4000" dirty="0"/>
          </a:p>
        </p:txBody>
      </p:sp>
      <p:sp>
        <p:nvSpPr>
          <p:cNvPr id="6" name="Shape 4"/>
          <p:cNvSpPr/>
          <p:nvPr/>
        </p:nvSpPr>
        <p:spPr>
          <a:xfrm>
            <a:off x="548640" y="1691640"/>
            <a:ext cx="3749040" cy="2103120"/>
          </a:xfrm>
          <a:prstGeom prst="roundRect">
            <a:avLst>
              <a:gd name="adj" fmla="val 5217"/>
            </a:avLst>
          </a:prstGeom>
          <a:solidFill>
            <a:srgbClr val="EAF4EE"/>
          </a:solidFill>
          <a:ln w="12700">
            <a:solidFill>
              <a:srgbClr val="EAF4EE"/>
            </a:solidFill>
            <a:prstDash val="solid"/>
          </a:ln>
        </p:spPr>
        <p:txBody>
          <a:bodyPr/>
          <a:lstStyle/>
          <a:p>
            <a:endParaRPr lang="en-US"/>
          </a:p>
        </p:txBody>
      </p:sp>
      <p:sp>
        <p:nvSpPr>
          <p:cNvPr id="7" name="Text 5"/>
          <p:cNvSpPr txBox="1"/>
          <p:nvPr/>
        </p:nvSpPr>
        <p:spPr>
          <a:xfrm>
            <a:off x="777240" y="1828800"/>
            <a:ext cx="3291840" cy="457200"/>
          </a:xfrm>
          <a:prstGeom prst="rect">
            <a:avLst/>
          </a:prstGeom>
          <a:noFill/>
          <a:ln/>
        </p:spPr>
        <p:txBody>
          <a:bodyPr wrap="square" lIns="635" tIns="635" rIns="635" bIns="635" rtlCol="0" anchor="t"/>
          <a:lstStyle/>
          <a:p>
            <a:pPr marL="0" indent="0" algn="l">
              <a:buNone/>
            </a:pPr>
            <a:r>
              <a:rPr lang="en-US" sz="2000" b="1" dirty="0">
                <a:solidFill>
                  <a:srgbClr val="215E44"/>
                </a:solidFill>
                <a:latin typeface="Georgia" pitchFamily="34" charset="0"/>
                <a:ea typeface="Georgia" pitchFamily="34" charset="-122"/>
                <a:cs typeface="Georgia" pitchFamily="34" charset="-120"/>
              </a:rPr>
              <a:t>Socialisation</a:t>
            </a:r>
            <a:endParaRPr lang="en-US" sz="2000" dirty="0"/>
          </a:p>
        </p:txBody>
      </p:sp>
      <p:sp>
        <p:nvSpPr>
          <p:cNvPr id="8" name="Text 6"/>
          <p:cNvSpPr txBox="1"/>
          <p:nvPr/>
        </p:nvSpPr>
        <p:spPr>
          <a:xfrm>
            <a:off x="777240" y="2258568"/>
            <a:ext cx="3291840" cy="411480"/>
          </a:xfrm>
          <a:prstGeom prst="rect">
            <a:avLst/>
          </a:prstGeom>
          <a:noFill/>
          <a:ln/>
        </p:spPr>
        <p:txBody>
          <a:bodyPr wrap="square" lIns="635" tIns="635" rIns="635" bIns="635" rtlCol="0" anchor="t"/>
          <a:lstStyle/>
          <a:p>
            <a:pPr marL="0" indent="0" algn="l">
              <a:buNone/>
            </a:pPr>
            <a:r>
              <a:rPr lang="en-US" sz="1800" i="1" dirty="0">
                <a:solidFill>
                  <a:srgbClr val="5F6F66"/>
                </a:solidFill>
                <a:latin typeface="Georgia" pitchFamily="34" charset="0"/>
                <a:ea typeface="Georgia" pitchFamily="34" charset="-122"/>
                <a:cs typeface="Georgia" pitchFamily="34" charset="-120"/>
              </a:rPr>
              <a:t>Tacit to tacit</a:t>
            </a:r>
            <a:endParaRPr lang="en-US" sz="1800" dirty="0"/>
          </a:p>
        </p:txBody>
      </p:sp>
      <p:sp>
        <p:nvSpPr>
          <p:cNvPr id="9" name="Text 7"/>
          <p:cNvSpPr txBox="1"/>
          <p:nvPr/>
        </p:nvSpPr>
        <p:spPr>
          <a:xfrm>
            <a:off x="777240" y="2697480"/>
            <a:ext cx="3291840" cy="1005840"/>
          </a:xfrm>
          <a:prstGeom prst="rect">
            <a:avLst/>
          </a:prstGeom>
          <a:noFill/>
          <a:ln/>
        </p:spPr>
        <p:txBody>
          <a:bodyPr wrap="square" lIns="635" tIns="635" rIns="635" bIns="635" rtlCol="0" anchor="t"/>
          <a:lstStyle/>
          <a:p>
            <a:pPr marL="0" indent="0" algn="l">
              <a:buNone/>
            </a:pPr>
            <a:r>
              <a:rPr lang="en-US" sz="2000" dirty="0">
                <a:solidFill>
                  <a:srgbClr val="1F3B2D"/>
                </a:solidFill>
                <a:latin typeface="Georgia" pitchFamily="34" charset="0"/>
                <a:ea typeface="Georgia" pitchFamily="34" charset="-122"/>
                <a:cs typeface="Georgia" pitchFamily="34" charset="-120"/>
              </a:rPr>
              <a:t>Learning by watching and working together</a:t>
            </a:r>
            <a:endParaRPr lang="en-US" sz="2000" dirty="0"/>
          </a:p>
        </p:txBody>
      </p:sp>
      <p:sp>
        <p:nvSpPr>
          <p:cNvPr id="10" name="Shape 8"/>
          <p:cNvSpPr/>
          <p:nvPr/>
        </p:nvSpPr>
        <p:spPr>
          <a:xfrm>
            <a:off x="4480560" y="1691640"/>
            <a:ext cx="3749040" cy="2103120"/>
          </a:xfrm>
          <a:prstGeom prst="roundRect">
            <a:avLst>
              <a:gd name="adj" fmla="val 5217"/>
            </a:avLst>
          </a:prstGeom>
          <a:solidFill>
            <a:srgbClr val="D8EAE0"/>
          </a:solidFill>
          <a:ln w="12700">
            <a:solidFill>
              <a:srgbClr val="D8EAE0"/>
            </a:solidFill>
            <a:prstDash val="solid"/>
          </a:ln>
        </p:spPr>
        <p:txBody>
          <a:bodyPr/>
          <a:lstStyle/>
          <a:p>
            <a:endParaRPr lang="en-US"/>
          </a:p>
        </p:txBody>
      </p:sp>
      <p:sp>
        <p:nvSpPr>
          <p:cNvPr id="11" name="Text 9"/>
          <p:cNvSpPr txBox="1"/>
          <p:nvPr/>
        </p:nvSpPr>
        <p:spPr>
          <a:xfrm>
            <a:off x="4709160" y="1828800"/>
            <a:ext cx="3291840" cy="457200"/>
          </a:xfrm>
          <a:prstGeom prst="rect">
            <a:avLst/>
          </a:prstGeom>
          <a:noFill/>
          <a:ln/>
        </p:spPr>
        <p:txBody>
          <a:bodyPr wrap="square" lIns="635" tIns="635" rIns="635" bIns="635" rtlCol="0" anchor="t"/>
          <a:lstStyle/>
          <a:p>
            <a:pPr marL="0" indent="0" algn="l">
              <a:buNone/>
            </a:pPr>
            <a:r>
              <a:rPr lang="en-US" sz="2000" b="1" dirty="0">
                <a:solidFill>
                  <a:srgbClr val="215E44"/>
                </a:solidFill>
                <a:latin typeface="Georgia" pitchFamily="34" charset="0"/>
                <a:ea typeface="Georgia" pitchFamily="34" charset="-122"/>
                <a:cs typeface="Georgia" pitchFamily="34" charset="-120"/>
              </a:rPr>
              <a:t>Externalisation</a:t>
            </a:r>
            <a:endParaRPr lang="en-US" sz="2000" dirty="0"/>
          </a:p>
        </p:txBody>
      </p:sp>
      <p:sp>
        <p:nvSpPr>
          <p:cNvPr id="12" name="Text 10"/>
          <p:cNvSpPr txBox="1"/>
          <p:nvPr/>
        </p:nvSpPr>
        <p:spPr>
          <a:xfrm>
            <a:off x="4709160" y="2258568"/>
            <a:ext cx="3291840" cy="411480"/>
          </a:xfrm>
          <a:prstGeom prst="rect">
            <a:avLst/>
          </a:prstGeom>
          <a:noFill/>
          <a:ln/>
        </p:spPr>
        <p:txBody>
          <a:bodyPr wrap="square" lIns="635" tIns="635" rIns="635" bIns="635" rtlCol="0" anchor="t"/>
          <a:lstStyle/>
          <a:p>
            <a:pPr marL="0" indent="0" algn="l">
              <a:buNone/>
            </a:pPr>
            <a:r>
              <a:rPr lang="en-US" sz="1800" i="1" dirty="0">
                <a:solidFill>
                  <a:srgbClr val="5F6F66"/>
                </a:solidFill>
                <a:latin typeface="Georgia" pitchFamily="34" charset="0"/>
                <a:ea typeface="Georgia" pitchFamily="34" charset="-122"/>
                <a:cs typeface="Georgia" pitchFamily="34" charset="-120"/>
              </a:rPr>
              <a:t>Tacit to explicit</a:t>
            </a:r>
            <a:endParaRPr lang="en-US" sz="1800" dirty="0"/>
          </a:p>
        </p:txBody>
      </p:sp>
      <p:sp>
        <p:nvSpPr>
          <p:cNvPr id="13" name="Text 11"/>
          <p:cNvSpPr txBox="1"/>
          <p:nvPr/>
        </p:nvSpPr>
        <p:spPr>
          <a:xfrm>
            <a:off x="4709160" y="2697480"/>
            <a:ext cx="3291840" cy="1005840"/>
          </a:xfrm>
          <a:prstGeom prst="rect">
            <a:avLst/>
          </a:prstGeom>
          <a:noFill/>
          <a:ln/>
        </p:spPr>
        <p:txBody>
          <a:bodyPr wrap="square" lIns="635" tIns="635" rIns="635" bIns="635" rtlCol="0" anchor="t"/>
          <a:lstStyle/>
          <a:p>
            <a:pPr marL="0" indent="0" algn="l">
              <a:buNone/>
            </a:pPr>
            <a:r>
              <a:rPr lang="en-US" sz="2000" dirty="0">
                <a:solidFill>
                  <a:srgbClr val="1F3B2D"/>
                </a:solidFill>
                <a:latin typeface="Georgia" pitchFamily="34" charset="0"/>
                <a:ea typeface="Georgia" pitchFamily="34" charset="-122"/>
                <a:cs typeface="Georgia" pitchFamily="34" charset="-120"/>
              </a:rPr>
              <a:t>Putting experience into words, models, stories</a:t>
            </a:r>
            <a:endParaRPr lang="en-US" sz="2000" dirty="0"/>
          </a:p>
        </p:txBody>
      </p:sp>
      <p:sp>
        <p:nvSpPr>
          <p:cNvPr id="14" name="Shape 12"/>
          <p:cNvSpPr/>
          <p:nvPr/>
        </p:nvSpPr>
        <p:spPr>
          <a:xfrm>
            <a:off x="548640" y="3931920"/>
            <a:ext cx="3749040" cy="2103120"/>
          </a:xfrm>
          <a:prstGeom prst="roundRect">
            <a:avLst>
              <a:gd name="adj" fmla="val 5217"/>
            </a:avLst>
          </a:prstGeom>
          <a:solidFill>
            <a:srgbClr val="C3DECE"/>
          </a:solidFill>
          <a:ln w="12700">
            <a:solidFill>
              <a:srgbClr val="C3DECE"/>
            </a:solidFill>
            <a:prstDash val="solid"/>
          </a:ln>
        </p:spPr>
        <p:txBody>
          <a:bodyPr/>
          <a:lstStyle/>
          <a:p>
            <a:endParaRPr lang="en-US"/>
          </a:p>
        </p:txBody>
      </p:sp>
      <p:sp>
        <p:nvSpPr>
          <p:cNvPr id="15" name="Text 13"/>
          <p:cNvSpPr txBox="1"/>
          <p:nvPr/>
        </p:nvSpPr>
        <p:spPr>
          <a:xfrm>
            <a:off x="777240" y="4069080"/>
            <a:ext cx="3291840" cy="457200"/>
          </a:xfrm>
          <a:prstGeom prst="rect">
            <a:avLst/>
          </a:prstGeom>
          <a:noFill/>
          <a:ln/>
        </p:spPr>
        <p:txBody>
          <a:bodyPr wrap="square" lIns="635" tIns="635" rIns="635" bIns="635" rtlCol="0" anchor="t"/>
          <a:lstStyle/>
          <a:p>
            <a:pPr marL="0" indent="0" algn="l">
              <a:buNone/>
            </a:pPr>
            <a:r>
              <a:rPr lang="en-US" sz="2000" b="1" dirty="0">
                <a:solidFill>
                  <a:srgbClr val="215E44"/>
                </a:solidFill>
                <a:latin typeface="Georgia" pitchFamily="34" charset="0"/>
                <a:ea typeface="Georgia" pitchFamily="34" charset="-122"/>
                <a:cs typeface="Georgia" pitchFamily="34" charset="-120"/>
              </a:rPr>
              <a:t>Internalisation</a:t>
            </a:r>
            <a:endParaRPr lang="en-US" sz="2000" dirty="0"/>
          </a:p>
        </p:txBody>
      </p:sp>
      <p:sp>
        <p:nvSpPr>
          <p:cNvPr id="16" name="Text 14"/>
          <p:cNvSpPr txBox="1"/>
          <p:nvPr/>
        </p:nvSpPr>
        <p:spPr>
          <a:xfrm>
            <a:off x="777240" y="4498848"/>
            <a:ext cx="3291840" cy="411480"/>
          </a:xfrm>
          <a:prstGeom prst="rect">
            <a:avLst/>
          </a:prstGeom>
          <a:noFill/>
          <a:ln/>
        </p:spPr>
        <p:txBody>
          <a:bodyPr wrap="square" lIns="635" tIns="635" rIns="635" bIns="635" rtlCol="0" anchor="t"/>
          <a:lstStyle/>
          <a:p>
            <a:pPr marL="0" indent="0" algn="l">
              <a:buNone/>
            </a:pPr>
            <a:r>
              <a:rPr lang="en-US" sz="1800" i="1" dirty="0">
                <a:solidFill>
                  <a:srgbClr val="5F6F66"/>
                </a:solidFill>
                <a:latin typeface="Georgia" pitchFamily="34" charset="0"/>
                <a:ea typeface="Georgia" pitchFamily="34" charset="-122"/>
                <a:cs typeface="Georgia" pitchFamily="34" charset="-120"/>
              </a:rPr>
              <a:t>Explicit to tacit</a:t>
            </a:r>
            <a:endParaRPr lang="en-US" sz="1800" dirty="0"/>
          </a:p>
        </p:txBody>
      </p:sp>
      <p:sp>
        <p:nvSpPr>
          <p:cNvPr id="17" name="Text 15"/>
          <p:cNvSpPr txBox="1"/>
          <p:nvPr/>
        </p:nvSpPr>
        <p:spPr>
          <a:xfrm>
            <a:off x="777240" y="4937760"/>
            <a:ext cx="3291840" cy="1005840"/>
          </a:xfrm>
          <a:prstGeom prst="rect">
            <a:avLst/>
          </a:prstGeom>
          <a:noFill/>
          <a:ln/>
        </p:spPr>
        <p:txBody>
          <a:bodyPr wrap="square" lIns="635" tIns="635" rIns="635" bIns="635" rtlCol="0" anchor="t"/>
          <a:lstStyle/>
          <a:p>
            <a:pPr marL="0" indent="0" algn="l">
              <a:buNone/>
            </a:pPr>
            <a:r>
              <a:rPr lang="en-US" sz="2000" dirty="0">
                <a:solidFill>
                  <a:srgbClr val="1F3B2D"/>
                </a:solidFill>
                <a:latin typeface="Georgia" pitchFamily="34" charset="0"/>
                <a:ea typeface="Georgia" pitchFamily="34" charset="-122"/>
                <a:cs typeface="Georgia" pitchFamily="34" charset="-120"/>
              </a:rPr>
              <a:t>Learning by doing until it becomes second nature</a:t>
            </a:r>
            <a:endParaRPr lang="en-US" sz="2000" dirty="0"/>
          </a:p>
        </p:txBody>
      </p:sp>
      <p:sp>
        <p:nvSpPr>
          <p:cNvPr id="18" name="Shape 16"/>
          <p:cNvSpPr/>
          <p:nvPr/>
        </p:nvSpPr>
        <p:spPr>
          <a:xfrm>
            <a:off x="4480560" y="3931920"/>
            <a:ext cx="3749040" cy="2103120"/>
          </a:xfrm>
          <a:prstGeom prst="roundRect">
            <a:avLst>
              <a:gd name="adj" fmla="val 5217"/>
            </a:avLst>
          </a:prstGeom>
          <a:solidFill>
            <a:srgbClr val="1F3B2D"/>
          </a:solidFill>
          <a:ln w="12700">
            <a:solidFill>
              <a:srgbClr val="1F3B2D"/>
            </a:solidFill>
            <a:prstDash val="solid"/>
          </a:ln>
        </p:spPr>
        <p:txBody>
          <a:bodyPr/>
          <a:lstStyle/>
          <a:p>
            <a:endParaRPr lang="en-US"/>
          </a:p>
        </p:txBody>
      </p:sp>
      <p:sp>
        <p:nvSpPr>
          <p:cNvPr id="19" name="Text 17"/>
          <p:cNvSpPr txBox="1"/>
          <p:nvPr/>
        </p:nvSpPr>
        <p:spPr>
          <a:xfrm>
            <a:off x="4709160" y="4069080"/>
            <a:ext cx="3291840" cy="457200"/>
          </a:xfrm>
          <a:prstGeom prst="rect">
            <a:avLst/>
          </a:prstGeom>
          <a:noFill/>
          <a:ln/>
        </p:spPr>
        <p:txBody>
          <a:bodyPr wrap="square" lIns="635" tIns="635" rIns="635" bIns="635" rtlCol="0" anchor="t"/>
          <a:lstStyle/>
          <a:p>
            <a:pPr marL="0" indent="0" algn="l">
              <a:buNone/>
            </a:pPr>
            <a:r>
              <a:rPr lang="en-US" sz="2000" b="1" dirty="0">
                <a:solidFill>
                  <a:srgbClr val="F2B134"/>
                </a:solidFill>
                <a:latin typeface="Georgia" pitchFamily="34" charset="0"/>
                <a:ea typeface="Georgia" pitchFamily="34" charset="-122"/>
                <a:cs typeface="Georgia" pitchFamily="34" charset="-120"/>
              </a:rPr>
              <a:t>Combination</a:t>
            </a:r>
            <a:endParaRPr lang="en-US" sz="2000" dirty="0"/>
          </a:p>
        </p:txBody>
      </p:sp>
      <p:sp>
        <p:nvSpPr>
          <p:cNvPr id="20" name="Text 18"/>
          <p:cNvSpPr txBox="1"/>
          <p:nvPr/>
        </p:nvSpPr>
        <p:spPr>
          <a:xfrm>
            <a:off x="4709160" y="4498848"/>
            <a:ext cx="3291840" cy="411480"/>
          </a:xfrm>
          <a:prstGeom prst="rect">
            <a:avLst/>
          </a:prstGeom>
          <a:noFill/>
          <a:ln/>
        </p:spPr>
        <p:txBody>
          <a:bodyPr wrap="square" lIns="635" tIns="635" rIns="635" bIns="635" rtlCol="0" anchor="t"/>
          <a:lstStyle/>
          <a:p>
            <a:pPr marL="0" indent="0" algn="l">
              <a:buNone/>
            </a:pPr>
            <a:r>
              <a:rPr lang="en-US" sz="1800" i="1" dirty="0">
                <a:solidFill>
                  <a:srgbClr val="D8EAE0"/>
                </a:solidFill>
                <a:latin typeface="Georgia" pitchFamily="34" charset="0"/>
                <a:ea typeface="Georgia" pitchFamily="34" charset="-122"/>
                <a:cs typeface="Georgia" pitchFamily="34" charset="-120"/>
              </a:rPr>
              <a:t>Explicit to explicit</a:t>
            </a:r>
            <a:endParaRPr lang="en-US" sz="1800" dirty="0"/>
          </a:p>
        </p:txBody>
      </p:sp>
      <p:sp>
        <p:nvSpPr>
          <p:cNvPr id="21" name="Text 19"/>
          <p:cNvSpPr txBox="1"/>
          <p:nvPr/>
        </p:nvSpPr>
        <p:spPr>
          <a:xfrm>
            <a:off x="4709160" y="4937760"/>
            <a:ext cx="3291840" cy="1005840"/>
          </a:xfrm>
          <a:prstGeom prst="rect">
            <a:avLst/>
          </a:prstGeom>
          <a:noFill/>
          <a:ln/>
        </p:spPr>
        <p:txBody>
          <a:bodyPr wrap="square" lIns="635" tIns="635" rIns="635" bIns="635" rtlCol="0" anchor="t"/>
          <a:lstStyle/>
          <a:p>
            <a:pPr marL="0" indent="0" algn="l">
              <a:buNone/>
            </a:pPr>
            <a:r>
              <a:rPr lang="en-US" sz="2000" dirty="0">
                <a:solidFill>
                  <a:srgbClr val="FFFFFF"/>
                </a:solidFill>
                <a:latin typeface="Georgia" pitchFamily="34" charset="0"/>
                <a:ea typeface="Georgia" pitchFamily="34" charset="-122"/>
                <a:cs typeface="Georgia" pitchFamily="34" charset="-120"/>
              </a:rPr>
              <a:t>Joining documents and data into new knowledge</a:t>
            </a:r>
            <a:endParaRPr lang="en-US" sz="2000" dirty="0"/>
          </a:p>
        </p:txBody>
      </p:sp>
      <p:sp>
        <p:nvSpPr>
          <p:cNvPr id="22" name="Shape 20"/>
          <p:cNvSpPr/>
          <p:nvPr/>
        </p:nvSpPr>
        <p:spPr>
          <a:xfrm>
            <a:off x="8412480" y="1691640"/>
            <a:ext cx="3200400" cy="4343400"/>
          </a:xfrm>
          <a:prstGeom prst="roundRect">
            <a:avLst>
              <a:gd name="adj" fmla="val 3429"/>
            </a:avLst>
          </a:prstGeom>
          <a:solidFill>
            <a:srgbClr val="F4F9F6"/>
          </a:solidFill>
          <a:ln w="12700">
            <a:solidFill>
              <a:srgbClr val="F4F9F6"/>
            </a:solidFill>
            <a:prstDash val="solid"/>
          </a:ln>
        </p:spPr>
        <p:txBody>
          <a:bodyPr/>
          <a:lstStyle/>
          <a:p>
            <a:endParaRPr lang="en-US"/>
          </a:p>
        </p:txBody>
      </p:sp>
      <p:sp>
        <p:nvSpPr>
          <p:cNvPr id="23" name="Shape 21"/>
          <p:cNvSpPr/>
          <p:nvPr/>
        </p:nvSpPr>
        <p:spPr>
          <a:xfrm>
            <a:off x="8641080" y="1874520"/>
            <a:ext cx="685800" cy="685800"/>
          </a:xfrm>
          <a:prstGeom prst="ellipse">
            <a:avLst/>
          </a:prstGeom>
          <a:solidFill>
            <a:srgbClr val="F2B134"/>
          </a:solidFill>
          <a:ln w="12700">
            <a:solidFill>
              <a:srgbClr val="F2B134"/>
            </a:solidFill>
            <a:prstDash val="solid"/>
          </a:ln>
        </p:spPr>
        <p:txBody>
          <a:bodyPr/>
          <a:lstStyle/>
          <a:p>
            <a:endParaRPr lang="en-US"/>
          </a:p>
        </p:txBody>
      </p:sp>
      <p:pic>
        <p:nvPicPr>
          <p:cNvPr id="24" name="Image 0" descr="preencoded.png"/>
          <p:cNvPicPr>
            <a:picLocks noChangeAspect="1"/>
          </p:cNvPicPr>
          <p:nvPr/>
        </p:nvPicPr>
        <p:blipFill>
          <a:blip r:embed="rId3"/>
          <a:stretch>
            <a:fillRect/>
          </a:stretch>
        </p:blipFill>
        <p:spPr>
          <a:xfrm>
            <a:off x="8812530" y="2045970"/>
            <a:ext cx="342900" cy="342900"/>
          </a:xfrm>
          <a:prstGeom prst="rect">
            <a:avLst/>
          </a:prstGeom>
        </p:spPr>
      </p:pic>
      <p:sp>
        <p:nvSpPr>
          <p:cNvPr id="25" name="Text 22"/>
          <p:cNvSpPr txBox="1"/>
          <p:nvPr/>
        </p:nvSpPr>
        <p:spPr>
          <a:xfrm>
            <a:off x="8641080" y="2697480"/>
            <a:ext cx="274320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The spiral</a:t>
            </a:r>
            <a:endParaRPr lang="en-US" sz="2000" dirty="0"/>
          </a:p>
        </p:txBody>
      </p:sp>
      <p:sp>
        <p:nvSpPr>
          <p:cNvPr id="26" name="Text 23"/>
          <p:cNvSpPr txBox="1"/>
          <p:nvPr/>
        </p:nvSpPr>
        <p:spPr>
          <a:xfrm>
            <a:off x="8641080" y="3200400"/>
            <a:ext cx="2788920" cy="274320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Knowledge grows as it moves around the four modes, from individuals to teams to the whole organisation.</a:t>
            </a:r>
            <a:endParaRPr lang="en-US" sz="2000" dirty="0"/>
          </a:p>
        </p:txBody>
      </p:sp>
      <p:pic>
        <p:nvPicPr>
          <p:cNvPr id="28" name="Picture 27">
            <a:extLst>
              <a:ext uri="{FF2B5EF4-FFF2-40B4-BE49-F238E27FC236}">
                <a16:creationId xmlns:a16="http://schemas.microsoft.com/office/drawing/2014/main" id="{F9A9A6B3-BEDF-3141-23D8-EFA7CD10ED16}"/>
              </a:ext>
            </a:extLst>
          </p:cNvPr>
          <p:cNvPicPr>
            <a:picLocks noChangeAspect="1"/>
          </p:cNvPicPr>
          <p:nvPr/>
        </p:nvPicPr>
        <p:blipFill>
          <a:blip r:embed="rId4"/>
          <a:stretch>
            <a:fillRect/>
          </a:stretch>
        </p:blipFill>
        <p:spPr>
          <a:xfrm>
            <a:off x="-15240" y="6492340"/>
            <a:ext cx="12192000" cy="402135"/>
          </a:xfrm>
          <a:prstGeom prst="rect">
            <a:avLst/>
          </a:prstGeom>
        </p:spPr>
      </p:pic>
      <p:sp>
        <p:nvSpPr>
          <p:cNvPr id="30" name="TextBox 29">
            <a:extLst>
              <a:ext uri="{FF2B5EF4-FFF2-40B4-BE49-F238E27FC236}">
                <a16:creationId xmlns:a16="http://schemas.microsoft.com/office/drawing/2014/main" id="{7D9A44EB-3652-BF02-E029-E9697A9CCEEA}"/>
              </a:ext>
            </a:extLst>
          </p:cNvPr>
          <p:cNvSpPr txBox="1"/>
          <p:nvPr/>
        </p:nvSpPr>
        <p:spPr>
          <a:xfrm>
            <a:off x="918882" y="6473521"/>
            <a:ext cx="6104964"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2 · KM MODELS AND LEARNING</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15</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SECI on a Hospital Ward</a:t>
            </a:r>
            <a:endParaRPr lang="en-US" sz="4000" dirty="0"/>
          </a:p>
        </p:txBody>
      </p:sp>
      <p:graphicFrame>
        <p:nvGraphicFramePr>
          <p:cNvPr id="16" name="Table 0"/>
          <p:cNvGraphicFramePr>
            <a:graphicFrameLocks noGrp="1"/>
          </p:cNvGraphicFramePr>
          <p:nvPr>
            <p:extLst>
              <p:ext uri="{D42A27DB-BD31-4B8C-83A1-F6EECF244321}">
                <p14:modId xmlns:p14="http://schemas.microsoft.com/office/powerpoint/2010/main" val="1579011935"/>
              </p:ext>
            </p:extLst>
          </p:nvPr>
        </p:nvGraphicFramePr>
        <p:xfrm>
          <a:off x="548640" y="1737360"/>
          <a:ext cx="11064240" cy="3657600"/>
        </p:xfrm>
        <a:graphic>
          <a:graphicData uri="http://schemas.openxmlformats.org/drawingml/2006/table">
            <a:tbl>
              <a:tblPr/>
              <a:tblGrid>
                <a:gridCol w="2286000">
                  <a:extLst>
                    <a:ext uri="{9D8B030D-6E8A-4147-A177-3AD203B41FA5}">
                      <a16:colId xmlns:a16="http://schemas.microsoft.com/office/drawing/2014/main" val="20000"/>
                    </a:ext>
                  </a:extLst>
                </a:gridCol>
                <a:gridCol w="5669280">
                  <a:extLst>
                    <a:ext uri="{9D8B030D-6E8A-4147-A177-3AD203B41FA5}">
                      <a16:colId xmlns:a16="http://schemas.microsoft.com/office/drawing/2014/main" val="20001"/>
                    </a:ext>
                  </a:extLst>
                </a:gridCol>
                <a:gridCol w="3108960">
                  <a:extLst>
                    <a:ext uri="{9D8B030D-6E8A-4147-A177-3AD203B41FA5}">
                      <a16:colId xmlns:a16="http://schemas.microsoft.com/office/drawing/2014/main" val="20002"/>
                    </a:ext>
                  </a:extLst>
                </a:gridCol>
              </a:tblGrid>
              <a:tr h="548640">
                <a:tc>
                  <a:txBody>
                    <a:bodyPr/>
                    <a:lstStyle/>
                    <a:p>
                      <a:pPr marL="0" indent="0">
                        <a:buNone/>
                      </a:pPr>
                      <a:r>
                        <a:rPr lang="en-US" sz="2000" b="1" dirty="0">
                          <a:solidFill>
                            <a:srgbClr val="FFFFFF"/>
                          </a:solidFill>
                          <a:latin typeface="Georgia" pitchFamily="34" charset="0"/>
                          <a:ea typeface="Georgia" pitchFamily="34" charset="-122"/>
                          <a:cs typeface="Georgia" pitchFamily="34" charset="-120"/>
                        </a:rPr>
                        <a:t>Mode</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1F3B2D"/>
                    </a:solidFill>
                  </a:tcPr>
                </a:tc>
                <a:tc>
                  <a:txBody>
                    <a:bodyPr/>
                    <a:lstStyle/>
                    <a:p>
                      <a:pPr marL="0" indent="0">
                        <a:buNone/>
                      </a:pPr>
                      <a:r>
                        <a:rPr lang="en-US" sz="2000" b="1" dirty="0">
                          <a:solidFill>
                            <a:srgbClr val="FFFFFF"/>
                          </a:solidFill>
                          <a:latin typeface="Georgia" pitchFamily="34" charset="0"/>
                          <a:ea typeface="Georgia" pitchFamily="34" charset="-122"/>
                          <a:cs typeface="Georgia" pitchFamily="34" charset="-120"/>
                        </a:rPr>
                        <a:t>On a ward: falls prevention</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1F3B2D"/>
                    </a:solidFill>
                  </a:tcPr>
                </a:tc>
                <a:tc>
                  <a:txBody>
                    <a:bodyPr/>
                    <a:lstStyle/>
                    <a:p>
                      <a:pPr marL="0" indent="0">
                        <a:buNone/>
                      </a:pPr>
                      <a:r>
                        <a:rPr lang="en-US" sz="2000" b="1" dirty="0">
                          <a:solidFill>
                            <a:srgbClr val="FFFFFF"/>
                          </a:solidFill>
                          <a:latin typeface="Georgia" pitchFamily="34" charset="0"/>
                          <a:ea typeface="Georgia" pitchFamily="34" charset="-122"/>
                          <a:cs typeface="Georgia" pitchFamily="34" charset="-120"/>
                        </a:rPr>
                        <a:t>Tools</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1F3B2D"/>
                    </a:solidFill>
                  </a:tcPr>
                </a:tc>
                <a:extLst>
                  <a:ext uri="{0D108BD9-81ED-4DB2-BD59-A6C34878D82A}">
                    <a16:rowId xmlns:a16="http://schemas.microsoft.com/office/drawing/2014/main" val="10000"/>
                  </a:ext>
                </a:extLst>
              </a:tr>
              <a:tr h="777240">
                <a:tc>
                  <a:txBody>
                    <a:bodyPr/>
                    <a:lstStyle/>
                    <a:p>
                      <a:pPr marL="0" indent="0">
                        <a:buNone/>
                      </a:pPr>
                      <a:r>
                        <a:rPr lang="en-US" sz="2000" b="1" dirty="0">
                          <a:solidFill>
                            <a:srgbClr val="215E44"/>
                          </a:solidFill>
                          <a:latin typeface="Georgia" pitchFamily="34" charset="0"/>
                          <a:ea typeface="Georgia" pitchFamily="34" charset="-122"/>
                          <a:cs typeface="Georgia" pitchFamily="34" charset="-120"/>
                        </a:rPr>
                        <a:t>Socialisation</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EAF4EE"/>
                    </a:solidFill>
                  </a:tcPr>
                </a:tc>
                <a:tc>
                  <a:txBody>
                    <a:bodyPr/>
                    <a:lstStyle/>
                    <a:p>
                      <a:pPr marL="0" indent="0">
                        <a:buNone/>
                      </a:pPr>
                      <a:r>
                        <a:rPr lang="en-US" sz="2000" dirty="0">
                          <a:solidFill>
                            <a:srgbClr val="1F2A24"/>
                          </a:solidFill>
                          <a:latin typeface="Georgia" pitchFamily="34" charset="0"/>
                          <a:ea typeface="Georgia" pitchFamily="34" charset="-122"/>
                          <a:cs typeface="Georgia" pitchFamily="34" charset="-120"/>
                        </a:rPr>
                        <a:t>A new nurse shadows a senior on nights</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EAF4EE"/>
                    </a:solidFill>
                  </a:tcPr>
                </a:tc>
                <a:tc>
                  <a:txBody>
                    <a:bodyPr/>
                    <a:lstStyle/>
                    <a:p>
                      <a:pPr marL="0" indent="0">
                        <a:buNone/>
                      </a:pPr>
                      <a:r>
                        <a:rPr lang="en-US" sz="2000" dirty="0">
                          <a:solidFill>
                            <a:srgbClr val="1F2A24"/>
                          </a:solidFill>
                          <a:latin typeface="Georgia" pitchFamily="34" charset="0"/>
                          <a:ea typeface="Georgia" pitchFamily="34" charset="-122"/>
                          <a:cs typeface="Georgia" pitchFamily="34" charset="-120"/>
                        </a:rPr>
                        <a:t>Mentoring, shadowing</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EAF4EE"/>
                    </a:solidFill>
                  </a:tcPr>
                </a:tc>
                <a:extLst>
                  <a:ext uri="{0D108BD9-81ED-4DB2-BD59-A6C34878D82A}">
                    <a16:rowId xmlns:a16="http://schemas.microsoft.com/office/drawing/2014/main" val="10001"/>
                  </a:ext>
                </a:extLst>
              </a:tr>
              <a:tr h="777240">
                <a:tc>
                  <a:txBody>
                    <a:bodyPr/>
                    <a:lstStyle/>
                    <a:p>
                      <a:pPr marL="0" indent="0">
                        <a:buNone/>
                      </a:pPr>
                      <a:r>
                        <a:rPr lang="en-US" sz="2000" b="1" dirty="0">
                          <a:solidFill>
                            <a:srgbClr val="215E44"/>
                          </a:solidFill>
                          <a:latin typeface="Georgia" pitchFamily="34" charset="0"/>
                          <a:ea typeface="Georgia" pitchFamily="34" charset="-122"/>
                          <a:cs typeface="Georgia" pitchFamily="34" charset="-120"/>
                        </a:rPr>
                        <a:t>Externalisation</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FFFFFF"/>
                    </a:solidFill>
                  </a:tcPr>
                </a:tc>
                <a:tc>
                  <a:txBody>
                    <a:bodyPr/>
                    <a:lstStyle/>
                    <a:p>
                      <a:pPr marL="0" indent="0">
                        <a:buNone/>
                      </a:pPr>
                      <a:r>
                        <a:rPr lang="en-US" sz="2000" dirty="0">
                          <a:solidFill>
                            <a:srgbClr val="1F2A24"/>
                          </a:solidFill>
                          <a:latin typeface="Georgia" pitchFamily="34" charset="0"/>
                          <a:ea typeface="Georgia" pitchFamily="34" charset="-122"/>
                          <a:cs typeface="Georgia" pitchFamily="34" charset="-120"/>
                        </a:rPr>
                        <a:t>The senior's tips become a bedside checklist</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FFFFFF"/>
                    </a:solidFill>
                  </a:tcPr>
                </a:tc>
                <a:tc>
                  <a:txBody>
                    <a:bodyPr/>
                    <a:lstStyle/>
                    <a:p>
                      <a:pPr marL="0" indent="0">
                        <a:buNone/>
                      </a:pPr>
                      <a:r>
                        <a:rPr lang="en-US" sz="2000" dirty="0">
                          <a:solidFill>
                            <a:srgbClr val="1F2A24"/>
                          </a:solidFill>
                          <a:latin typeface="Georgia" pitchFamily="34" charset="0"/>
                          <a:ea typeface="Georgia" pitchFamily="34" charset="-122"/>
                          <a:cs typeface="Georgia" pitchFamily="34" charset="-120"/>
                        </a:rPr>
                        <a:t>Stories, checklists</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777240">
                <a:tc>
                  <a:txBody>
                    <a:bodyPr/>
                    <a:lstStyle/>
                    <a:p>
                      <a:pPr marL="0" indent="0">
                        <a:buNone/>
                      </a:pPr>
                      <a:r>
                        <a:rPr lang="en-US" sz="2000" b="1" dirty="0">
                          <a:solidFill>
                            <a:srgbClr val="215E44"/>
                          </a:solidFill>
                          <a:latin typeface="Georgia" pitchFamily="34" charset="0"/>
                          <a:ea typeface="Georgia" pitchFamily="34" charset="-122"/>
                          <a:cs typeface="Georgia" pitchFamily="34" charset="-120"/>
                        </a:rPr>
                        <a:t>Combination</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EAF4EE"/>
                    </a:solidFill>
                  </a:tcPr>
                </a:tc>
                <a:tc>
                  <a:txBody>
                    <a:bodyPr/>
                    <a:lstStyle/>
                    <a:p>
                      <a:pPr marL="0" indent="0">
                        <a:buNone/>
                      </a:pPr>
                      <a:r>
                        <a:rPr lang="en-US" sz="2000" dirty="0">
                          <a:solidFill>
                            <a:srgbClr val="1F2A24"/>
                          </a:solidFill>
                          <a:latin typeface="Georgia" pitchFamily="34" charset="0"/>
                          <a:ea typeface="Georgia" pitchFamily="34" charset="-122"/>
                          <a:cs typeface="Georgia" pitchFamily="34" charset="-120"/>
                        </a:rPr>
                        <a:t>The checklist is merged with national guidance</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EAF4EE"/>
                    </a:solidFill>
                  </a:tcPr>
                </a:tc>
                <a:tc>
                  <a:txBody>
                    <a:bodyPr/>
                    <a:lstStyle/>
                    <a:p>
                      <a:pPr marL="0" indent="0">
                        <a:buNone/>
                      </a:pPr>
                      <a:r>
                        <a:rPr lang="en-US" sz="2000" dirty="0">
                          <a:solidFill>
                            <a:srgbClr val="1F2A24"/>
                          </a:solidFill>
                          <a:latin typeface="Georgia" pitchFamily="34" charset="0"/>
                          <a:ea typeface="Georgia" pitchFamily="34" charset="-122"/>
                          <a:cs typeface="Georgia" pitchFamily="34" charset="-120"/>
                        </a:rPr>
                        <a:t>Intranet, EHR templates</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EAF4EE"/>
                    </a:solidFill>
                  </a:tcPr>
                </a:tc>
                <a:extLst>
                  <a:ext uri="{0D108BD9-81ED-4DB2-BD59-A6C34878D82A}">
                    <a16:rowId xmlns:a16="http://schemas.microsoft.com/office/drawing/2014/main" val="10003"/>
                  </a:ext>
                </a:extLst>
              </a:tr>
              <a:tr h="777240">
                <a:tc>
                  <a:txBody>
                    <a:bodyPr/>
                    <a:lstStyle/>
                    <a:p>
                      <a:pPr marL="0" indent="0">
                        <a:buNone/>
                      </a:pPr>
                      <a:r>
                        <a:rPr lang="en-US" sz="2000" b="1" dirty="0">
                          <a:solidFill>
                            <a:srgbClr val="215E44"/>
                          </a:solidFill>
                          <a:latin typeface="Georgia" pitchFamily="34" charset="0"/>
                          <a:ea typeface="Georgia" pitchFamily="34" charset="-122"/>
                          <a:cs typeface="Georgia" pitchFamily="34" charset="-120"/>
                        </a:rPr>
                        <a:t>Internalisation</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FFFFFF"/>
                    </a:solidFill>
                  </a:tcPr>
                </a:tc>
                <a:tc>
                  <a:txBody>
                    <a:bodyPr/>
                    <a:lstStyle/>
                    <a:p>
                      <a:pPr marL="0" indent="0">
                        <a:buNone/>
                      </a:pPr>
                      <a:r>
                        <a:rPr lang="en-US" sz="2000" dirty="0">
                          <a:solidFill>
                            <a:srgbClr val="1F2A24"/>
                          </a:solidFill>
                          <a:latin typeface="Georgia" pitchFamily="34" charset="0"/>
                          <a:ea typeface="Georgia" pitchFamily="34" charset="-122"/>
                          <a:cs typeface="Georgia" pitchFamily="34" charset="-120"/>
                        </a:rPr>
                        <a:t>Staff practise until the checks are automatic</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FFFFFF"/>
                    </a:solidFill>
                  </a:tcPr>
                </a:tc>
                <a:tc>
                  <a:txBody>
                    <a:bodyPr/>
                    <a:lstStyle/>
                    <a:p>
                      <a:pPr marL="0" indent="0">
                        <a:buNone/>
                      </a:pPr>
                      <a:r>
                        <a:rPr lang="en-US" sz="2000" dirty="0">
                          <a:solidFill>
                            <a:srgbClr val="1F2A24"/>
                          </a:solidFill>
                          <a:latin typeface="Georgia" pitchFamily="34" charset="0"/>
                          <a:ea typeface="Georgia" pitchFamily="34" charset="-122"/>
                          <a:cs typeface="Georgia" pitchFamily="34" charset="-120"/>
                        </a:rPr>
                        <a:t>Simulation, e-learning</a:t>
                      </a:r>
                      <a:endParaRPr lang="en-US" sz="2000" dirty="0">
                        <a:latin typeface="Georgia" charset="0"/>
                        <a:ea typeface="Georgia" charset="0"/>
                        <a:cs typeface="Georgia" charset="0"/>
                      </a:endParaRPr>
                    </a:p>
                  </a:txBody>
                  <a:tcPr marT="91440" marB="91440" anchor="ctr">
                    <a:lnL w="9525" cap="flat" cmpd="sng" algn="ctr">
                      <a:solidFill>
                        <a:srgbClr val="CFDDD4"/>
                      </a:solidFill>
                      <a:prstDash val="solid"/>
                      <a:round/>
                      <a:headEnd type="none" w="med" len="med"/>
                      <a:tailEnd type="none" w="med" len="med"/>
                    </a:lnL>
                    <a:lnR w="9525" cap="flat" cmpd="sng" algn="ctr">
                      <a:solidFill>
                        <a:srgbClr val="CFDDD4"/>
                      </a:solidFill>
                      <a:prstDash val="solid"/>
                      <a:round/>
                      <a:headEnd type="none" w="med" len="med"/>
                      <a:tailEnd type="none" w="med" len="med"/>
                    </a:lnR>
                    <a:lnT w="9525" cap="flat" cmpd="sng" algn="ctr">
                      <a:solidFill>
                        <a:srgbClr val="CFDDD4"/>
                      </a:solidFill>
                      <a:prstDash val="solid"/>
                      <a:round/>
                      <a:headEnd type="none" w="med" len="med"/>
                      <a:tailEnd type="none" w="med" len="med"/>
                    </a:lnT>
                    <a:lnB w="9525" cap="flat" cmpd="sng" algn="ctr">
                      <a:solidFill>
                        <a:srgbClr val="CFDDD4"/>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
        <p:nvSpPr>
          <p:cNvPr id="7" name="Shape 4"/>
          <p:cNvSpPr/>
          <p:nvPr/>
        </p:nvSpPr>
        <p:spPr>
          <a:xfrm>
            <a:off x="548640" y="5577840"/>
            <a:ext cx="502920" cy="502920"/>
          </a:xfrm>
          <a:prstGeom prst="ellipse">
            <a:avLst/>
          </a:prstGeom>
          <a:solidFill>
            <a:srgbClr val="F2B134"/>
          </a:solidFill>
          <a:ln w="12700">
            <a:solidFill>
              <a:srgbClr val="F2B134"/>
            </a:solidFill>
            <a:prstDash val="solid"/>
          </a:ln>
        </p:spPr>
        <p:txBody>
          <a:bodyPr/>
          <a:lstStyle/>
          <a:p>
            <a:endParaRPr lang="en-US"/>
          </a:p>
        </p:txBody>
      </p:sp>
      <p:pic>
        <p:nvPicPr>
          <p:cNvPr id="8" name="Image 0" descr="preencoded.png"/>
          <p:cNvPicPr>
            <a:picLocks noChangeAspect="1"/>
          </p:cNvPicPr>
          <p:nvPr/>
        </p:nvPicPr>
        <p:blipFill>
          <a:blip r:embed="rId3"/>
          <a:stretch>
            <a:fillRect/>
          </a:stretch>
        </p:blipFill>
        <p:spPr>
          <a:xfrm>
            <a:off x="674370" y="5703570"/>
            <a:ext cx="251460" cy="251460"/>
          </a:xfrm>
          <a:prstGeom prst="rect">
            <a:avLst/>
          </a:prstGeom>
        </p:spPr>
      </p:pic>
      <p:sp>
        <p:nvSpPr>
          <p:cNvPr id="9" name="Text 5"/>
          <p:cNvSpPr txBox="1"/>
          <p:nvPr/>
        </p:nvSpPr>
        <p:spPr>
          <a:xfrm>
            <a:off x="1188720" y="5532120"/>
            <a:ext cx="10332720" cy="594360"/>
          </a:xfrm>
          <a:prstGeom prst="rect">
            <a:avLst/>
          </a:prstGeom>
          <a:noFill/>
          <a:ln/>
        </p:spPr>
        <p:txBody>
          <a:bodyPr wrap="square" lIns="635" tIns="635" rIns="635" bIns="635" rtlCol="0" anchor="ctr"/>
          <a:lstStyle/>
          <a:p>
            <a:pPr marL="0" indent="0" algn="l">
              <a:buNone/>
            </a:pPr>
            <a:r>
              <a:rPr lang="en-US" sz="2000" i="1" dirty="0">
                <a:solidFill>
                  <a:srgbClr val="1F3B2D"/>
                </a:solidFill>
                <a:latin typeface="Georgia" pitchFamily="34" charset="0"/>
                <a:ea typeface="Georgia" pitchFamily="34" charset="-122"/>
                <a:cs typeface="Georgia" pitchFamily="34" charset="-120"/>
              </a:rPr>
              <a:t>A healthy unit runs all four modes. Most stall at externalisation.</a:t>
            </a:r>
            <a:endParaRPr lang="en-US" sz="2000" dirty="0"/>
          </a:p>
        </p:txBody>
      </p:sp>
      <p:pic>
        <p:nvPicPr>
          <p:cNvPr id="10" name="Picture 9">
            <a:extLst>
              <a:ext uri="{FF2B5EF4-FFF2-40B4-BE49-F238E27FC236}">
                <a16:creationId xmlns:a16="http://schemas.microsoft.com/office/drawing/2014/main" id="{1F7584F8-05DE-BDC9-0527-5632EE45F44C}"/>
              </a:ext>
            </a:extLst>
          </p:cNvPr>
          <p:cNvPicPr>
            <a:picLocks noChangeAspect="1"/>
          </p:cNvPicPr>
          <p:nvPr/>
        </p:nvPicPr>
        <p:blipFill>
          <a:blip r:embed="rId4"/>
          <a:stretch>
            <a:fillRect/>
          </a:stretch>
        </p:blipFill>
        <p:spPr>
          <a:xfrm>
            <a:off x="0" y="6464808"/>
            <a:ext cx="12192000" cy="402135"/>
          </a:xfrm>
          <a:prstGeom prst="rect">
            <a:avLst/>
          </a:prstGeom>
        </p:spPr>
      </p:pic>
      <p:sp>
        <p:nvSpPr>
          <p:cNvPr id="12" name="TextBox 11">
            <a:extLst>
              <a:ext uri="{FF2B5EF4-FFF2-40B4-BE49-F238E27FC236}">
                <a16:creationId xmlns:a16="http://schemas.microsoft.com/office/drawing/2014/main" id="{55817245-CF54-7060-FD51-2F531ADEDF57}"/>
              </a:ext>
            </a:extLst>
          </p:cNvPr>
          <p:cNvSpPr txBox="1"/>
          <p:nvPr/>
        </p:nvSpPr>
        <p:spPr>
          <a:xfrm>
            <a:off x="1051560" y="6462575"/>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2 · KM MODELS AND LEARNING</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16</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Two Strategies for Managing Knowledge</a:t>
            </a:r>
            <a:endParaRPr lang="en-US" sz="4000" dirty="0"/>
          </a:p>
        </p:txBody>
      </p:sp>
      <p:sp>
        <p:nvSpPr>
          <p:cNvPr id="6" name="Shape 4"/>
          <p:cNvSpPr/>
          <p:nvPr/>
        </p:nvSpPr>
        <p:spPr>
          <a:xfrm>
            <a:off x="548640" y="1691640"/>
            <a:ext cx="5394960" cy="3566160"/>
          </a:xfrm>
          <a:prstGeom prst="roundRect">
            <a:avLst>
              <a:gd name="adj" fmla="val 3077"/>
            </a:avLst>
          </a:prstGeom>
          <a:solidFill>
            <a:srgbClr val="EAF4EE"/>
          </a:solidFill>
          <a:ln w="12700">
            <a:solidFill>
              <a:srgbClr val="EAF4EE"/>
            </a:solidFill>
            <a:prstDash val="solid"/>
          </a:ln>
        </p:spPr>
        <p:txBody>
          <a:bodyPr/>
          <a:lstStyle/>
          <a:p>
            <a:endParaRPr lang="en-US"/>
          </a:p>
        </p:txBody>
      </p:sp>
      <p:sp>
        <p:nvSpPr>
          <p:cNvPr id="7" name="Shape 5"/>
          <p:cNvSpPr/>
          <p:nvPr/>
        </p:nvSpPr>
        <p:spPr>
          <a:xfrm>
            <a:off x="822960" y="1874520"/>
            <a:ext cx="731520" cy="731520"/>
          </a:xfrm>
          <a:prstGeom prst="ellipse">
            <a:avLst/>
          </a:prstGeom>
          <a:solidFill>
            <a:srgbClr val="2E7D5B"/>
          </a:solidFill>
          <a:ln w="12700">
            <a:solidFill>
              <a:srgbClr val="2E7D5B"/>
            </a:solidFill>
            <a:prstDash val="solid"/>
          </a:ln>
        </p:spPr>
        <p:txBody>
          <a:bodyPr/>
          <a:lstStyle/>
          <a:p>
            <a:endParaRPr lang="en-US"/>
          </a:p>
        </p:txBody>
      </p:sp>
      <p:pic>
        <p:nvPicPr>
          <p:cNvPr id="8" name="Image 0" descr="preencoded.png"/>
          <p:cNvPicPr>
            <a:picLocks noChangeAspect="1"/>
          </p:cNvPicPr>
          <p:nvPr/>
        </p:nvPicPr>
        <p:blipFill>
          <a:blip r:embed="rId3"/>
          <a:stretch>
            <a:fillRect/>
          </a:stretch>
        </p:blipFill>
        <p:spPr>
          <a:xfrm>
            <a:off x="1005840" y="2057400"/>
            <a:ext cx="365760" cy="365760"/>
          </a:xfrm>
          <a:prstGeom prst="rect">
            <a:avLst/>
          </a:prstGeom>
        </p:spPr>
      </p:pic>
      <p:sp>
        <p:nvSpPr>
          <p:cNvPr id="9" name="Text 6"/>
          <p:cNvSpPr txBox="1"/>
          <p:nvPr/>
        </p:nvSpPr>
        <p:spPr>
          <a:xfrm>
            <a:off x="1737360" y="1828800"/>
            <a:ext cx="402336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Codification</a:t>
            </a:r>
            <a:endParaRPr lang="en-US" sz="2000" dirty="0"/>
          </a:p>
        </p:txBody>
      </p:sp>
      <p:sp>
        <p:nvSpPr>
          <p:cNvPr id="10" name="Text 7"/>
          <p:cNvSpPr txBox="1"/>
          <p:nvPr/>
        </p:nvSpPr>
        <p:spPr>
          <a:xfrm>
            <a:off x="1737360" y="2240280"/>
            <a:ext cx="4023360" cy="457200"/>
          </a:xfrm>
          <a:prstGeom prst="rect">
            <a:avLst/>
          </a:prstGeom>
          <a:noFill/>
          <a:ln/>
        </p:spPr>
        <p:txBody>
          <a:bodyPr wrap="square" lIns="635" tIns="635" rIns="635" bIns="635" rtlCol="0" anchor="t"/>
          <a:lstStyle/>
          <a:p>
            <a:pPr marL="0" indent="0" algn="l">
              <a:buNone/>
            </a:pPr>
            <a:r>
              <a:rPr lang="en-US" sz="2000" i="1" dirty="0">
                <a:solidFill>
                  <a:srgbClr val="215E44"/>
                </a:solidFill>
                <a:latin typeface="Georgia" pitchFamily="34" charset="0"/>
                <a:ea typeface="Georgia" pitchFamily="34" charset="-122"/>
                <a:cs typeface="Georgia" pitchFamily="34" charset="-120"/>
              </a:rPr>
              <a:t>People to documents</a:t>
            </a:r>
            <a:endParaRPr lang="en-US" sz="2000" dirty="0"/>
          </a:p>
        </p:txBody>
      </p:sp>
      <p:sp>
        <p:nvSpPr>
          <p:cNvPr id="11" name="Text 8"/>
          <p:cNvSpPr txBox="1"/>
          <p:nvPr/>
        </p:nvSpPr>
        <p:spPr>
          <a:xfrm>
            <a:off x="822960" y="2926080"/>
            <a:ext cx="4846320" cy="2286000"/>
          </a:xfrm>
          <a:prstGeom prst="rect">
            <a:avLst/>
          </a:prstGeom>
          <a:noFill/>
          <a:ln/>
        </p:spPr>
        <p:txBody>
          <a:bodyPr wrap="square" lIns="635" tIns="635" rIns="635" bIns="635" rtlCol="0" anchor="t"/>
          <a:lstStyle/>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Knowledge is written down, stored and reused</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Guidelines, order sets, care pathways</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Suits standard, repeatable work</a:t>
            </a:r>
            <a:endParaRPr lang="en-US" sz="2000" dirty="0"/>
          </a:p>
        </p:txBody>
      </p:sp>
      <p:sp>
        <p:nvSpPr>
          <p:cNvPr id="12" name="Shape 9"/>
          <p:cNvSpPr/>
          <p:nvPr/>
        </p:nvSpPr>
        <p:spPr>
          <a:xfrm>
            <a:off x="6217920" y="1691640"/>
            <a:ext cx="5394960" cy="3566160"/>
          </a:xfrm>
          <a:prstGeom prst="roundRect">
            <a:avLst>
              <a:gd name="adj" fmla="val 3077"/>
            </a:avLst>
          </a:prstGeom>
          <a:solidFill>
            <a:srgbClr val="1F3B2D"/>
          </a:solidFill>
          <a:ln w="12700">
            <a:solidFill>
              <a:srgbClr val="1F3B2D"/>
            </a:solidFill>
            <a:prstDash val="solid"/>
          </a:ln>
        </p:spPr>
        <p:txBody>
          <a:bodyPr/>
          <a:lstStyle/>
          <a:p>
            <a:endParaRPr lang="en-US"/>
          </a:p>
        </p:txBody>
      </p:sp>
      <p:sp>
        <p:nvSpPr>
          <p:cNvPr id="13" name="Shape 10"/>
          <p:cNvSpPr/>
          <p:nvPr/>
        </p:nvSpPr>
        <p:spPr>
          <a:xfrm>
            <a:off x="6492240" y="1874520"/>
            <a:ext cx="731520" cy="731520"/>
          </a:xfrm>
          <a:prstGeom prst="ellipse">
            <a:avLst/>
          </a:prstGeom>
          <a:solidFill>
            <a:srgbClr val="F2B134"/>
          </a:solidFill>
          <a:ln w="12700">
            <a:solidFill>
              <a:srgbClr val="F2B134"/>
            </a:solidFill>
            <a:prstDash val="solid"/>
          </a:ln>
        </p:spPr>
        <p:txBody>
          <a:bodyPr/>
          <a:lstStyle/>
          <a:p>
            <a:endParaRPr lang="en-US"/>
          </a:p>
        </p:txBody>
      </p:sp>
      <p:pic>
        <p:nvPicPr>
          <p:cNvPr id="14" name="Image 1" descr="preencoded.png"/>
          <p:cNvPicPr>
            <a:picLocks noChangeAspect="1"/>
          </p:cNvPicPr>
          <p:nvPr/>
        </p:nvPicPr>
        <p:blipFill>
          <a:blip r:embed="rId4"/>
          <a:stretch>
            <a:fillRect/>
          </a:stretch>
        </p:blipFill>
        <p:spPr>
          <a:xfrm>
            <a:off x="6675120" y="2057400"/>
            <a:ext cx="365760" cy="365760"/>
          </a:xfrm>
          <a:prstGeom prst="rect">
            <a:avLst/>
          </a:prstGeom>
        </p:spPr>
      </p:pic>
      <p:sp>
        <p:nvSpPr>
          <p:cNvPr id="15" name="Text 11"/>
          <p:cNvSpPr txBox="1"/>
          <p:nvPr/>
        </p:nvSpPr>
        <p:spPr>
          <a:xfrm>
            <a:off x="7406640" y="1828800"/>
            <a:ext cx="4023360" cy="457200"/>
          </a:xfrm>
          <a:prstGeom prst="rect">
            <a:avLst/>
          </a:prstGeom>
          <a:noFill/>
          <a:ln/>
        </p:spPr>
        <p:txBody>
          <a:bodyPr wrap="square" lIns="635" tIns="635" rIns="635" bIns="635" rtlCol="0" anchor="t"/>
          <a:lstStyle/>
          <a:p>
            <a:pPr marL="0" indent="0" algn="l">
              <a:buNone/>
            </a:pPr>
            <a:r>
              <a:rPr lang="en-US" sz="2000" b="1" dirty="0">
                <a:solidFill>
                  <a:srgbClr val="F2B134"/>
                </a:solidFill>
                <a:latin typeface="Georgia" pitchFamily="34" charset="0"/>
                <a:ea typeface="Georgia" pitchFamily="34" charset="-122"/>
                <a:cs typeface="Georgia" pitchFamily="34" charset="-120"/>
              </a:rPr>
              <a:t>Personalisation</a:t>
            </a:r>
            <a:endParaRPr lang="en-US" sz="2000" dirty="0"/>
          </a:p>
        </p:txBody>
      </p:sp>
      <p:sp>
        <p:nvSpPr>
          <p:cNvPr id="16" name="Text 12"/>
          <p:cNvSpPr txBox="1"/>
          <p:nvPr/>
        </p:nvSpPr>
        <p:spPr>
          <a:xfrm>
            <a:off x="7406640" y="2240280"/>
            <a:ext cx="4023360" cy="457200"/>
          </a:xfrm>
          <a:prstGeom prst="rect">
            <a:avLst/>
          </a:prstGeom>
          <a:noFill/>
          <a:ln/>
        </p:spPr>
        <p:txBody>
          <a:bodyPr wrap="square" lIns="635" tIns="635" rIns="635" bIns="635" rtlCol="0" anchor="t"/>
          <a:lstStyle/>
          <a:p>
            <a:pPr marL="0" indent="0" algn="l">
              <a:buNone/>
            </a:pPr>
            <a:r>
              <a:rPr lang="en-US" sz="2000" i="1" dirty="0">
                <a:solidFill>
                  <a:srgbClr val="D8EAE0"/>
                </a:solidFill>
                <a:latin typeface="Georgia" pitchFamily="34" charset="0"/>
                <a:ea typeface="Georgia" pitchFamily="34" charset="-122"/>
                <a:cs typeface="Georgia" pitchFamily="34" charset="-120"/>
              </a:rPr>
              <a:t>Person to person</a:t>
            </a:r>
            <a:endParaRPr lang="en-US" sz="2000" dirty="0"/>
          </a:p>
        </p:txBody>
      </p:sp>
      <p:sp>
        <p:nvSpPr>
          <p:cNvPr id="17" name="Text 13"/>
          <p:cNvSpPr txBox="1"/>
          <p:nvPr/>
        </p:nvSpPr>
        <p:spPr>
          <a:xfrm>
            <a:off x="6492240" y="2926080"/>
            <a:ext cx="4846320" cy="2286000"/>
          </a:xfrm>
          <a:prstGeom prst="rect">
            <a:avLst/>
          </a:prstGeom>
          <a:noFill/>
          <a:ln/>
        </p:spPr>
        <p:txBody>
          <a:bodyPr wrap="square" lIns="635" tIns="635" rIns="635" bIns="635" rtlCol="0" anchor="t"/>
          <a:lstStyle/>
          <a:p>
            <a:pPr marL="279400" indent="-279400" algn="l">
              <a:spcAft>
                <a:spcPts val="800"/>
              </a:spcAft>
              <a:buSzPct val="100000"/>
              <a:buChar char="•"/>
            </a:pPr>
            <a:r>
              <a:rPr lang="en-US" sz="2000" dirty="0">
                <a:solidFill>
                  <a:srgbClr val="FFFFFF"/>
                </a:solidFill>
                <a:latin typeface="Georgia" pitchFamily="34" charset="0"/>
                <a:ea typeface="Georgia" pitchFamily="34" charset="-122"/>
                <a:cs typeface="Georgia" pitchFamily="34" charset="-120"/>
              </a:rPr>
              <a:t>Knowledge is shared through conversation</a:t>
            </a:r>
            <a:endParaRPr lang="en-US" sz="2000" dirty="0"/>
          </a:p>
          <a:p>
            <a:pPr marL="279400" indent="-279400" algn="l">
              <a:spcAft>
                <a:spcPts val="800"/>
              </a:spcAft>
              <a:buSzPct val="100000"/>
              <a:buChar char="•"/>
            </a:pPr>
            <a:r>
              <a:rPr lang="en-US" sz="2000" dirty="0">
                <a:solidFill>
                  <a:srgbClr val="FFFFFF"/>
                </a:solidFill>
                <a:latin typeface="Georgia" pitchFamily="34" charset="0"/>
                <a:ea typeface="Georgia" pitchFamily="34" charset="-122"/>
                <a:cs typeface="Georgia" pitchFamily="34" charset="-120"/>
              </a:rPr>
              <a:t>Tumour boards, supervision, expert networks</a:t>
            </a:r>
            <a:endParaRPr lang="en-US" sz="2000" dirty="0"/>
          </a:p>
          <a:p>
            <a:pPr marL="279400" indent="-279400" algn="l">
              <a:spcAft>
                <a:spcPts val="800"/>
              </a:spcAft>
              <a:buSzPct val="100000"/>
              <a:buChar char="•"/>
            </a:pPr>
            <a:r>
              <a:rPr lang="en-US" sz="2000" dirty="0">
                <a:solidFill>
                  <a:srgbClr val="FFFFFF"/>
                </a:solidFill>
                <a:latin typeface="Georgia" pitchFamily="34" charset="0"/>
                <a:ea typeface="Georgia" pitchFamily="34" charset="-122"/>
                <a:cs typeface="Georgia" pitchFamily="34" charset="-120"/>
              </a:rPr>
              <a:t>Suits complex, unusual problems</a:t>
            </a:r>
            <a:endParaRPr lang="en-US" sz="2000" dirty="0"/>
          </a:p>
        </p:txBody>
      </p:sp>
      <p:sp>
        <p:nvSpPr>
          <p:cNvPr id="18" name="Shape 14"/>
          <p:cNvSpPr/>
          <p:nvPr/>
        </p:nvSpPr>
        <p:spPr>
          <a:xfrm>
            <a:off x="548640" y="5440680"/>
            <a:ext cx="11064240" cy="640080"/>
          </a:xfrm>
          <a:prstGeom prst="roundRect">
            <a:avLst>
              <a:gd name="adj" fmla="val 17143"/>
            </a:avLst>
          </a:prstGeom>
          <a:solidFill>
            <a:srgbClr val="F4F9F6"/>
          </a:solidFill>
          <a:ln w="12700">
            <a:solidFill>
              <a:srgbClr val="F4F9F6"/>
            </a:solidFill>
            <a:prstDash val="solid"/>
          </a:ln>
        </p:spPr>
        <p:txBody>
          <a:bodyPr/>
          <a:lstStyle/>
          <a:p>
            <a:endParaRPr lang="en-US"/>
          </a:p>
        </p:txBody>
      </p:sp>
      <p:sp>
        <p:nvSpPr>
          <p:cNvPr id="19" name="Text 15"/>
          <p:cNvSpPr txBox="1"/>
          <p:nvPr/>
        </p:nvSpPr>
        <p:spPr>
          <a:xfrm>
            <a:off x="777240" y="5440680"/>
            <a:ext cx="10607040" cy="640080"/>
          </a:xfrm>
          <a:prstGeom prst="rect">
            <a:avLst/>
          </a:prstGeom>
          <a:noFill/>
          <a:ln/>
        </p:spPr>
        <p:txBody>
          <a:bodyPr wrap="square" lIns="635" tIns="635" rIns="635" bIns="635" rtlCol="0" anchor="ctr"/>
          <a:lstStyle/>
          <a:p>
            <a:pPr marL="0" indent="0" algn="l">
              <a:buNone/>
            </a:pPr>
            <a:r>
              <a:rPr lang="en-US" sz="2000" dirty="0">
                <a:solidFill>
                  <a:srgbClr val="1F3B2D"/>
                </a:solidFill>
                <a:latin typeface="Georgia" pitchFamily="34" charset="0"/>
                <a:ea typeface="Georgia" pitchFamily="34" charset="-122"/>
                <a:cs typeface="Georgia" pitchFamily="34" charset="-120"/>
              </a:rPr>
              <a:t>Hansen, Nohria and Tierney: choose a main strategy, roughly 80/20.</a:t>
            </a:r>
            <a:endParaRPr lang="en-US" sz="2000" dirty="0"/>
          </a:p>
        </p:txBody>
      </p:sp>
      <p:pic>
        <p:nvPicPr>
          <p:cNvPr id="21" name="Picture 20">
            <a:extLst>
              <a:ext uri="{FF2B5EF4-FFF2-40B4-BE49-F238E27FC236}">
                <a16:creationId xmlns:a16="http://schemas.microsoft.com/office/drawing/2014/main" id="{EAE67B3B-CDB9-06EA-D9C8-9085FB860586}"/>
              </a:ext>
            </a:extLst>
          </p:cNvPr>
          <p:cNvPicPr>
            <a:picLocks noChangeAspect="1"/>
          </p:cNvPicPr>
          <p:nvPr/>
        </p:nvPicPr>
        <p:blipFill>
          <a:blip r:embed="rId5"/>
          <a:stretch>
            <a:fillRect/>
          </a:stretch>
        </p:blipFill>
        <p:spPr>
          <a:xfrm>
            <a:off x="-15240" y="6492240"/>
            <a:ext cx="12192000" cy="402135"/>
          </a:xfrm>
          <a:prstGeom prst="rect">
            <a:avLst/>
          </a:prstGeom>
        </p:spPr>
      </p:pic>
      <p:sp>
        <p:nvSpPr>
          <p:cNvPr id="23" name="TextBox 22">
            <a:extLst>
              <a:ext uri="{FF2B5EF4-FFF2-40B4-BE49-F238E27FC236}">
                <a16:creationId xmlns:a16="http://schemas.microsoft.com/office/drawing/2014/main" id="{F09D2D24-E7DF-A25D-4FC9-F9DC435D5FF8}"/>
              </a:ext>
            </a:extLst>
          </p:cNvPr>
          <p:cNvSpPr txBox="1"/>
          <p:nvPr/>
        </p:nvSpPr>
        <p:spPr>
          <a:xfrm>
            <a:off x="1005840" y="6492240"/>
            <a:ext cx="6104964"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2 · KM MODELS AND LEARNING</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17</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From Knowledge to Action</a:t>
            </a:r>
            <a:endParaRPr lang="en-US" sz="4000" dirty="0"/>
          </a:p>
        </p:txBody>
      </p:sp>
      <p:sp>
        <p:nvSpPr>
          <p:cNvPr id="6" name="Text 4"/>
          <p:cNvSpPr txBox="1"/>
          <p:nvPr/>
        </p:nvSpPr>
        <p:spPr>
          <a:xfrm>
            <a:off x="548640" y="1645920"/>
            <a:ext cx="4206240" cy="41148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Knowledge creation</a:t>
            </a:r>
            <a:endParaRPr lang="en-US" sz="2000" dirty="0"/>
          </a:p>
        </p:txBody>
      </p:sp>
      <p:sp>
        <p:nvSpPr>
          <p:cNvPr id="7" name="Shape 5"/>
          <p:cNvSpPr/>
          <p:nvPr/>
        </p:nvSpPr>
        <p:spPr>
          <a:xfrm>
            <a:off x="548640" y="2194560"/>
            <a:ext cx="4206240" cy="822960"/>
          </a:xfrm>
          <a:prstGeom prst="rect">
            <a:avLst/>
          </a:prstGeom>
          <a:solidFill>
            <a:srgbClr val="EAF4EE"/>
          </a:solidFill>
          <a:ln w="12700">
            <a:solidFill>
              <a:srgbClr val="FFFFFF"/>
            </a:solidFill>
            <a:prstDash val="solid"/>
          </a:ln>
        </p:spPr>
        <p:txBody>
          <a:bodyPr/>
          <a:lstStyle/>
          <a:p>
            <a:endParaRPr lang="en-US"/>
          </a:p>
        </p:txBody>
      </p:sp>
      <p:sp>
        <p:nvSpPr>
          <p:cNvPr id="8" name="Text 6"/>
          <p:cNvSpPr txBox="1"/>
          <p:nvPr/>
        </p:nvSpPr>
        <p:spPr>
          <a:xfrm>
            <a:off x="548640" y="2194560"/>
            <a:ext cx="4206240" cy="822960"/>
          </a:xfrm>
          <a:prstGeom prst="rect">
            <a:avLst/>
          </a:prstGeom>
          <a:noFill/>
          <a:ln/>
        </p:spPr>
        <p:txBody>
          <a:bodyPr wrap="square" lIns="635" tIns="635" rIns="635" bIns="635" rtlCol="0" anchor="ctr"/>
          <a:lstStyle/>
          <a:p>
            <a:pPr marL="0" indent="0" algn="ctr">
              <a:buNone/>
            </a:pPr>
            <a:r>
              <a:rPr lang="en-US" sz="2000" dirty="0">
                <a:solidFill>
                  <a:srgbClr val="1F3B2D"/>
                </a:solidFill>
                <a:latin typeface="Georgia" pitchFamily="34" charset="0"/>
                <a:ea typeface="Georgia" pitchFamily="34" charset="-122"/>
                <a:cs typeface="Georgia" pitchFamily="34" charset="-120"/>
              </a:rPr>
              <a:t>Primary studies</a:t>
            </a:r>
            <a:endParaRPr lang="en-US" sz="2000" dirty="0"/>
          </a:p>
        </p:txBody>
      </p:sp>
      <p:sp>
        <p:nvSpPr>
          <p:cNvPr id="9" name="Shape 7"/>
          <p:cNvSpPr/>
          <p:nvPr/>
        </p:nvSpPr>
        <p:spPr>
          <a:xfrm>
            <a:off x="960120" y="3154680"/>
            <a:ext cx="3383280" cy="822960"/>
          </a:xfrm>
          <a:prstGeom prst="rect">
            <a:avLst/>
          </a:prstGeom>
          <a:solidFill>
            <a:srgbClr val="C3DECE"/>
          </a:solidFill>
          <a:ln w="12700">
            <a:solidFill>
              <a:srgbClr val="FFFFFF"/>
            </a:solidFill>
            <a:prstDash val="solid"/>
          </a:ln>
        </p:spPr>
        <p:txBody>
          <a:bodyPr/>
          <a:lstStyle/>
          <a:p>
            <a:endParaRPr lang="en-US"/>
          </a:p>
        </p:txBody>
      </p:sp>
      <p:sp>
        <p:nvSpPr>
          <p:cNvPr id="10" name="Text 8"/>
          <p:cNvSpPr txBox="1"/>
          <p:nvPr/>
        </p:nvSpPr>
        <p:spPr>
          <a:xfrm>
            <a:off x="960120" y="3154680"/>
            <a:ext cx="3383280" cy="822960"/>
          </a:xfrm>
          <a:prstGeom prst="rect">
            <a:avLst/>
          </a:prstGeom>
          <a:noFill/>
          <a:ln/>
        </p:spPr>
        <p:txBody>
          <a:bodyPr wrap="square" lIns="635" tIns="635" rIns="635" bIns="635" rtlCol="0" anchor="ctr"/>
          <a:lstStyle/>
          <a:p>
            <a:pPr marL="0" indent="0" algn="ctr">
              <a:buNone/>
            </a:pPr>
            <a:r>
              <a:rPr lang="en-US" sz="2000" dirty="0">
                <a:solidFill>
                  <a:srgbClr val="1F3B2D"/>
                </a:solidFill>
                <a:latin typeface="Georgia" pitchFamily="34" charset="0"/>
                <a:ea typeface="Georgia" pitchFamily="34" charset="-122"/>
                <a:cs typeface="Georgia" pitchFamily="34" charset="-120"/>
              </a:rPr>
              <a:t>Systematic reviews</a:t>
            </a:r>
            <a:endParaRPr lang="en-US" sz="2000" dirty="0"/>
          </a:p>
        </p:txBody>
      </p:sp>
      <p:sp>
        <p:nvSpPr>
          <p:cNvPr id="11" name="Shape 9"/>
          <p:cNvSpPr/>
          <p:nvPr/>
        </p:nvSpPr>
        <p:spPr>
          <a:xfrm>
            <a:off x="1371600" y="4114800"/>
            <a:ext cx="2560320" cy="822960"/>
          </a:xfrm>
          <a:prstGeom prst="rect">
            <a:avLst/>
          </a:prstGeom>
          <a:solidFill>
            <a:srgbClr val="2E7D5B"/>
          </a:solidFill>
          <a:ln w="12700">
            <a:solidFill>
              <a:srgbClr val="FFFFFF"/>
            </a:solidFill>
            <a:prstDash val="solid"/>
          </a:ln>
        </p:spPr>
        <p:txBody>
          <a:bodyPr/>
          <a:lstStyle/>
          <a:p>
            <a:endParaRPr lang="en-US"/>
          </a:p>
        </p:txBody>
      </p:sp>
      <p:sp>
        <p:nvSpPr>
          <p:cNvPr id="12" name="Text 10"/>
          <p:cNvSpPr txBox="1"/>
          <p:nvPr/>
        </p:nvSpPr>
        <p:spPr>
          <a:xfrm>
            <a:off x="1371600" y="4114800"/>
            <a:ext cx="2560320" cy="822960"/>
          </a:xfrm>
          <a:prstGeom prst="rect">
            <a:avLst/>
          </a:prstGeom>
          <a:noFill/>
          <a:ln/>
        </p:spPr>
        <p:txBody>
          <a:bodyPr wrap="square" lIns="635" tIns="635" rIns="635" bIns="635"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Guidelines and tools</a:t>
            </a:r>
            <a:endParaRPr lang="en-US" sz="2000" dirty="0"/>
          </a:p>
        </p:txBody>
      </p:sp>
      <p:sp>
        <p:nvSpPr>
          <p:cNvPr id="13" name="Shape 11"/>
          <p:cNvSpPr/>
          <p:nvPr/>
        </p:nvSpPr>
        <p:spPr>
          <a:xfrm>
            <a:off x="2651760" y="5120640"/>
            <a:ext cx="0" cy="457200"/>
          </a:xfrm>
          <a:prstGeom prst="line">
            <a:avLst/>
          </a:prstGeom>
          <a:noFill/>
          <a:ln w="31750">
            <a:solidFill>
              <a:srgbClr val="2E7D5B"/>
            </a:solidFill>
            <a:prstDash val="solid"/>
            <a:tailEnd type="triangle"/>
          </a:ln>
        </p:spPr>
        <p:txBody>
          <a:bodyPr/>
          <a:lstStyle/>
          <a:p>
            <a:endParaRPr lang="en-US"/>
          </a:p>
        </p:txBody>
      </p:sp>
      <p:sp>
        <p:nvSpPr>
          <p:cNvPr id="14" name="Text 12"/>
          <p:cNvSpPr txBox="1"/>
          <p:nvPr/>
        </p:nvSpPr>
        <p:spPr>
          <a:xfrm>
            <a:off x="548640" y="5623560"/>
            <a:ext cx="4206240" cy="411480"/>
          </a:xfrm>
          <a:prstGeom prst="rect">
            <a:avLst/>
          </a:prstGeom>
          <a:noFill/>
          <a:ln/>
        </p:spPr>
        <p:txBody>
          <a:bodyPr wrap="square" lIns="635" tIns="635" rIns="635" bIns="635" rtlCol="0" anchor="t"/>
          <a:lstStyle/>
          <a:p>
            <a:pPr marL="0" indent="0" algn="l">
              <a:buNone/>
            </a:pPr>
            <a:r>
              <a:rPr lang="en-US" sz="1600" i="1" dirty="0">
                <a:solidFill>
                  <a:srgbClr val="5F6F66"/>
                </a:solidFill>
                <a:latin typeface="Georgia" pitchFamily="34" charset="0"/>
                <a:ea typeface="Georgia" pitchFamily="34" charset="-122"/>
                <a:cs typeface="Georgia" pitchFamily="34" charset="-120"/>
              </a:rPr>
              <a:t>Graham et al. (2006)</a:t>
            </a:r>
            <a:endParaRPr lang="en-US" sz="1600" dirty="0"/>
          </a:p>
        </p:txBody>
      </p:sp>
      <p:sp>
        <p:nvSpPr>
          <p:cNvPr id="15" name="Text 13"/>
          <p:cNvSpPr txBox="1"/>
          <p:nvPr/>
        </p:nvSpPr>
        <p:spPr>
          <a:xfrm>
            <a:off x="5120640" y="1645920"/>
            <a:ext cx="6492240" cy="41148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The action cycle</a:t>
            </a:r>
            <a:endParaRPr lang="en-US" sz="2000" dirty="0"/>
          </a:p>
        </p:txBody>
      </p:sp>
      <p:sp>
        <p:nvSpPr>
          <p:cNvPr id="16" name="Shape 14"/>
          <p:cNvSpPr/>
          <p:nvPr/>
        </p:nvSpPr>
        <p:spPr>
          <a:xfrm>
            <a:off x="5120640" y="2185416"/>
            <a:ext cx="438912" cy="438912"/>
          </a:xfrm>
          <a:prstGeom prst="ellipse">
            <a:avLst/>
          </a:prstGeom>
          <a:solidFill>
            <a:srgbClr val="2E7D5B"/>
          </a:solidFill>
          <a:ln w="12700">
            <a:solidFill>
              <a:srgbClr val="2E7D5B"/>
            </a:solidFill>
            <a:prstDash val="solid"/>
          </a:ln>
        </p:spPr>
        <p:txBody>
          <a:bodyPr/>
          <a:lstStyle/>
          <a:p>
            <a:endParaRPr lang="en-US"/>
          </a:p>
        </p:txBody>
      </p:sp>
      <p:sp>
        <p:nvSpPr>
          <p:cNvPr id="17" name="Text 15"/>
          <p:cNvSpPr txBox="1"/>
          <p:nvPr/>
        </p:nvSpPr>
        <p:spPr>
          <a:xfrm>
            <a:off x="5120640" y="2185416"/>
            <a:ext cx="438912" cy="438912"/>
          </a:xfrm>
          <a:prstGeom prst="rect">
            <a:avLst/>
          </a:prstGeom>
          <a:noFill/>
          <a:ln/>
        </p:spPr>
        <p:txBody>
          <a:bodyPr wrap="square" lIns="0" tIns="0" rIns="0" bIns="0"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1</a:t>
            </a:r>
            <a:endParaRPr lang="en-US" sz="1600" dirty="0"/>
          </a:p>
        </p:txBody>
      </p:sp>
      <p:sp>
        <p:nvSpPr>
          <p:cNvPr id="18" name="Text 16"/>
          <p:cNvSpPr txBox="1"/>
          <p:nvPr/>
        </p:nvSpPr>
        <p:spPr>
          <a:xfrm>
            <a:off x="5715000" y="2148840"/>
            <a:ext cx="5852160" cy="512064"/>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Identify the problem and the evidence</a:t>
            </a:r>
            <a:endParaRPr lang="en-US" sz="2000" dirty="0"/>
          </a:p>
        </p:txBody>
      </p:sp>
      <p:sp>
        <p:nvSpPr>
          <p:cNvPr id="19" name="Shape 17"/>
          <p:cNvSpPr/>
          <p:nvPr/>
        </p:nvSpPr>
        <p:spPr>
          <a:xfrm>
            <a:off x="5120640" y="2752344"/>
            <a:ext cx="438912" cy="438912"/>
          </a:xfrm>
          <a:prstGeom prst="ellipse">
            <a:avLst/>
          </a:prstGeom>
          <a:solidFill>
            <a:srgbClr val="F2B134"/>
          </a:solidFill>
          <a:ln w="12700">
            <a:solidFill>
              <a:srgbClr val="F2B134"/>
            </a:solidFill>
            <a:prstDash val="solid"/>
          </a:ln>
        </p:spPr>
        <p:txBody>
          <a:bodyPr/>
          <a:lstStyle/>
          <a:p>
            <a:endParaRPr lang="en-US"/>
          </a:p>
        </p:txBody>
      </p:sp>
      <p:sp>
        <p:nvSpPr>
          <p:cNvPr id="20" name="Text 18"/>
          <p:cNvSpPr txBox="1"/>
          <p:nvPr/>
        </p:nvSpPr>
        <p:spPr>
          <a:xfrm>
            <a:off x="5120640" y="2752344"/>
            <a:ext cx="438912" cy="438912"/>
          </a:xfrm>
          <a:prstGeom prst="rect">
            <a:avLst/>
          </a:prstGeom>
          <a:noFill/>
          <a:ln/>
        </p:spPr>
        <p:txBody>
          <a:bodyPr wrap="square" lIns="0" tIns="0" rIns="0" bIns="0" rtlCol="0" anchor="ctr"/>
          <a:lstStyle/>
          <a:p>
            <a:pPr marL="0" indent="0" algn="ctr">
              <a:buNone/>
            </a:pPr>
            <a:r>
              <a:rPr lang="en-US" sz="1600" b="1" dirty="0">
                <a:solidFill>
                  <a:srgbClr val="1F3B2D"/>
                </a:solidFill>
                <a:latin typeface="Georgia" pitchFamily="34" charset="0"/>
                <a:ea typeface="Georgia" pitchFamily="34" charset="-122"/>
                <a:cs typeface="Georgia" pitchFamily="34" charset="-120"/>
              </a:rPr>
              <a:t>2</a:t>
            </a:r>
            <a:endParaRPr lang="en-US" sz="1600" dirty="0"/>
          </a:p>
        </p:txBody>
      </p:sp>
      <p:sp>
        <p:nvSpPr>
          <p:cNvPr id="21" name="Text 19"/>
          <p:cNvSpPr txBox="1"/>
          <p:nvPr/>
        </p:nvSpPr>
        <p:spPr>
          <a:xfrm>
            <a:off x="5715000" y="2715768"/>
            <a:ext cx="5852160" cy="512064"/>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Adapt it to the local context</a:t>
            </a:r>
            <a:endParaRPr lang="en-US" sz="2000" dirty="0"/>
          </a:p>
        </p:txBody>
      </p:sp>
      <p:sp>
        <p:nvSpPr>
          <p:cNvPr id="22" name="Shape 20"/>
          <p:cNvSpPr/>
          <p:nvPr/>
        </p:nvSpPr>
        <p:spPr>
          <a:xfrm>
            <a:off x="5120640" y="3319272"/>
            <a:ext cx="438912" cy="438912"/>
          </a:xfrm>
          <a:prstGeom prst="ellipse">
            <a:avLst/>
          </a:prstGeom>
          <a:solidFill>
            <a:srgbClr val="2E7D5B"/>
          </a:solidFill>
          <a:ln w="12700">
            <a:solidFill>
              <a:srgbClr val="2E7D5B"/>
            </a:solidFill>
            <a:prstDash val="solid"/>
          </a:ln>
        </p:spPr>
        <p:txBody>
          <a:bodyPr/>
          <a:lstStyle/>
          <a:p>
            <a:endParaRPr lang="en-US"/>
          </a:p>
        </p:txBody>
      </p:sp>
      <p:sp>
        <p:nvSpPr>
          <p:cNvPr id="23" name="Text 21"/>
          <p:cNvSpPr txBox="1"/>
          <p:nvPr/>
        </p:nvSpPr>
        <p:spPr>
          <a:xfrm>
            <a:off x="5120640" y="3319272"/>
            <a:ext cx="438912" cy="438912"/>
          </a:xfrm>
          <a:prstGeom prst="rect">
            <a:avLst/>
          </a:prstGeom>
          <a:noFill/>
          <a:ln/>
        </p:spPr>
        <p:txBody>
          <a:bodyPr wrap="square" lIns="0" tIns="0" rIns="0" bIns="0"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3</a:t>
            </a:r>
            <a:endParaRPr lang="en-US" sz="1600" dirty="0"/>
          </a:p>
        </p:txBody>
      </p:sp>
      <p:sp>
        <p:nvSpPr>
          <p:cNvPr id="24" name="Text 22"/>
          <p:cNvSpPr txBox="1"/>
          <p:nvPr/>
        </p:nvSpPr>
        <p:spPr>
          <a:xfrm>
            <a:off x="5715000" y="3282696"/>
            <a:ext cx="5852160" cy="512064"/>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Assess barriers to use</a:t>
            </a:r>
            <a:endParaRPr lang="en-US" sz="2000" dirty="0"/>
          </a:p>
        </p:txBody>
      </p:sp>
      <p:sp>
        <p:nvSpPr>
          <p:cNvPr id="25" name="Shape 23"/>
          <p:cNvSpPr/>
          <p:nvPr/>
        </p:nvSpPr>
        <p:spPr>
          <a:xfrm>
            <a:off x="5120640" y="3886200"/>
            <a:ext cx="438912" cy="438912"/>
          </a:xfrm>
          <a:prstGeom prst="ellipse">
            <a:avLst/>
          </a:prstGeom>
          <a:solidFill>
            <a:srgbClr val="2E7D5B"/>
          </a:solidFill>
          <a:ln w="12700">
            <a:solidFill>
              <a:srgbClr val="2E7D5B"/>
            </a:solidFill>
            <a:prstDash val="solid"/>
          </a:ln>
        </p:spPr>
        <p:txBody>
          <a:bodyPr/>
          <a:lstStyle/>
          <a:p>
            <a:endParaRPr lang="en-US"/>
          </a:p>
        </p:txBody>
      </p:sp>
      <p:sp>
        <p:nvSpPr>
          <p:cNvPr id="26" name="Text 24"/>
          <p:cNvSpPr txBox="1"/>
          <p:nvPr/>
        </p:nvSpPr>
        <p:spPr>
          <a:xfrm>
            <a:off x="5120640" y="3886200"/>
            <a:ext cx="438912" cy="438912"/>
          </a:xfrm>
          <a:prstGeom prst="rect">
            <a:avLst/>
          </a:prstGeom>
          <a:noFill/>
          <a:ln/>
        </p:spPr>
        <p:txBody>
          <a:bodyPr wrap="square" lIns="0" tIns="0" rIns="0" bIns="0"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4</a:t>
            </a:r>
            <a:endParaRPr lang="en-US" sz="1600" dirty="0"/>
          </a:p>
        </p:txBody>
      </p:sp>
      <p:sp>
        <p:nvSpPr>
          <p:cNvPr id="27" name="Text 25"/>
          <p:cNvSpPr txBox="1"/>
          <p:nvPr/>
        </p:nvSpPr>
        <p:spPr>
          <a:xfrm>
            <a:off x="5715000" y="3849624"/>
            <a:ext cx="5852160" cy="512064"/>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Tailor and deliver interventions</a:t>
            </a:r>
            <a:endParaRPr lang="en-US" sz="2000" dirty="0"/>
          </a:p>
        </p:txBody>
      </p:sp>
      <p:sp>
        <p:nvSpPr>
          <p:cNvPr id="28" name="Shape 26"/>
          <p:cNvSpPr/>
          <p:nvPr/>
        </p:nvSpPr>
        <p:spPr>
          <a:xfrm>
            <a:off x="5120640" y="4453128"/>
            <a:ext cx="438912" cy="438912"/>
          </a:xfrm>
          <a:prstGeom prst="ellipse">
            <a:avLst/>
          </a:prstGeom>
          <a:solidFill>
            <a:srgbClr val="2E7D5B"/>
          </a:solidFill>
          <a:ln w="12700">
            <a:solidFill>
              <a:srgbClr val="2E7D5B"/>
            </a:solidFill>
            <a:prstDash val="solid"/>
          </a:ln>
        </p:spPr>
        <p:txBody>
          <a:bodyPr/>
          <a:lstStyle/>
          <a:p>
            <a:endParaRPr lang="en-US"/>
          </a:p>
        </p:txBody>
      </p:sp>
      <p:sp>
        <p:nvSpPr>
          <p:cNvPr id="29" name="Text 27"/>
          <p:cNvSpPr txBox="1"/>
          <p:nvPr/>
        </p:nvSpPr>
        <p:spPr>
          <a:xfrm>
            <a:off x="5120640" y="4453128"/>
            <a:ext cx="438912" cy="438912"/>
          </a:xfrm>
          <a:prstGeom prst="rect">
            <a:avLst/>
          </a:prstGeom>
          <a:noFill/>
          <a:ln/>
        </p:spPr>
        <p:txBody>
          <a:bodyPr wrap="square" lIns="0" tIns="0" rIns="0" bIns="0"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5</a:t>
            </a:r>
            <a:endParaRPr lang="en-US" sz="1600" dirty="0"/>
          </a:p>
        </p:txBody>
      </p:sp>
      <p:sp>
        <p:nvSpPr>
          <p:cNvPr id="30" name="Text 28"/>
          <p:cNvSpPr txBox="1"/>
          <p:nvPr/>
        </p:nvSpPr>
        <p:spPr>
          <a:xfrm>
            <a:off x="5715000" y="4416552"/>
            <a:ext cx="5852160" cy="512064"/>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Monitor use of the knowledge</a:t>
            </a:r>
            <a:endParaRPr lang="en-US" sz="2000" dirty="0"/>
          </a:p>
        </p:txBody>
      </p:sp>
      <p:sp>
        <p:nvSpPr>
          <p:cNvPr id="31" name="Shape 29"/>
          <p:cNvSpPr/>
          <p:nvPr/>
        </p:nvSpPr>
        <p:spPr>
          <a:xfrm>
            <a:off x="5120640" y="5020056"/>
            <a:ext cx="438912" cy="438912"/>
          </a:xfrm>
          <a:prstGeom prst="ellipse">
            <a:avLst/>
          </a:prstGeom>
          <a:solidFill>
            <a:srgbClr val="2E7D5B"/>
          </a:solidFill>
          <a:ln w="12700">
            <a:solidFill>
              <a:srgbClr val="2E7D5B"/>
            </a:solidFill>
            <a:prstDash val="solid"/>
          </a:ln>
        </p:spPr>
        <p:txBody>
          <a:bodyPr/>
          <a:lstStyle/>
          <a:p>
            <a:endParaRPr lang="en-US"/>
          </a:p>
        </p:txBody>
      </p:sp>
      <p:sp>
        <p:nvSpPr>
          <p:cNvPr id="32" name="Text 30"/>
          <p:cNvSpPr txBox="1"/>
          <p:nvPr/>
        </p:nvSpPr>
        <p:spPr>
          <a:xfrm>
            <a:off x="5120640" y="5020056"/>
            <a:ext cx="438912" cy="438912"/>
          </a:xfrm>
          <a:prstGeom prst="rect">
            <a:avLst/>
          </a:prstGeom>
          <a:noFill/>
          <a:ln/>
        </p:spPr>
        <p:txBody>
          <a:bodyPr wrap="square" lIns="0" tIns="0" rIns="0" bIns="0"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6</a:t>
            </a:r>
            <a:endParaRPr lang="en-US" sz="1600" dirty="0"/>
          </a:p>
        </p:txBody>
      </p:sp>
      <p:sp>
        <p:nvSpPr>
          <p:cNvPr id="33" name="Text 31"/>
          <p:cNvSpPr txBox="1"/>
          <p:nvPr/>
        </p:nvSpPr>
        <p:spPr>
          <a:xfrm>
            <a:off x="5715000" y="4983480"/>
            <a:ext cx="5852160" cy="512064"/>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Evaluate outcomes</a:t>
            </a:r>
            <a:endParaRPr lang="en-US" sz="2000" dirty="0"/>
          </a:p>
        </p:txBody>
      </p:sp>
      <p:sp>
        <p:nvSpPr>
          <p:cNvPr id="34" name="Shape 32"/>
          <p:cNvSpPr/>
          <p:nvPr/>
        </p:nvSpPr>
        <p:spPr>
          <a:xfrm>
            <a:off x="5120640" y="5586984"/>
            <a:ext cx="438912" cy="438912"/>
          </a:xfrm>
          <a:prstGeom prst="ellipse">
            <a:avLst/>
          </a:prstGeom>
          <a:solidFill>
            <a:srgbClr val="2E7D5B"/>
          </a:solidFill>
          <a:ln w="12700">
            <a:solidFill>
              <a:srgbClr val="2E7D5B"/>
            </a:solidFill>
            <a:prstDash val="solid"/>
          </a:ln>
        </p:spPr>
        <p:txBody>
          <a:bodyPr/>
          <a:lstStyle/>
          <a:p>
            <a:endParaRPr lang="en-US"/>
          </a:p>
        </p:txBody>
      </p:sp>
      <p:sp>
        <p:nvSpPr>
          <p:cNvPr id="35" name="Text 33"/>
          <p:cNvSpPr txBox="1"/>
          <p:nvPr/>
        </p:nvSpPr>
        <p:spPr>
          <a:xfrm>
            <a:off x="5120640" y="5586984"/>
            <a:ext cx="438912" cy="438912"/>
          </a:xfrm>
          <a:prstGeom prst="rect">
            <a:avLst/>
          </a:prstGeom>
          <a:noFill/>
          <a:ln/>
        </p:spPr>
        <p:txBody>
          <a:bodyPr wrap="square" lIns="0" tIns="0" rIns="0" bIns="0"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7</a:t>
            </a:r>
            <a:endParaRPr lang="en-US" sz="1600" dirty="0"/>
          </a:p>
        </p:txBody>
      </p:sp>
      <p:sp>
        <p:nvSpPr>
          <p:cNvPr id="36" name="Text 34"/>
          <p:cNvSpPr txBox="1"/>
          <p:nvPr/>
        </p:nvSpPr>
        <p:spPr>
          <a:xfrm>
            <a:off x="5715000" y="5550408"/>
            <a:ext cx="5852160" cy="512064"/>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Sustain the change</a:t>
            </a:r>
            <a:endParaRPr lang="en-US" sz="2000" dirty="0"/>
          </a:p>
        </p:txBody>
      </p:sp>
      <p:pic>
        <p:nvPicPr>
          <p:cNvPr id="38" name="Picture 37">
            <a:extLst>
              <a:ext uri="{FF2B5EF4-FFF2-40B4-BE49-F238E27FC236}">
                <a16:creationId xmlns:a16="http://schemas.microsoft.com/office/drawing/2014/main" id="{73024188-8925-FA1D-42BC-DABE4685EC79}"/>
              </a:ext>
            </a:extLst>
          </p:cNvPr>
          <p:cNvPicPr>
            <a:picLocks noChangeAspect="1"/>
          </p:cNvPicPr>
          <p:nvPr/>
        </p:nvPicPr>
        <p:blipFill>
          <a:blip r:embed="rId3"/>
          <a:stretch>
            <a:fillRect/>
          </a:stretch>
        </p:blipFill>
        <p:spPr>
          <a:xfrm>
            <a:off x="0" y="6464808"/>
            <a:ext cx="12192000" cy="402135"/>
          </a:xfrm>
          <a:prstGeom prst="rect">
            <a:avLst/>
          </a:prstGeom>
        </p:spPr>
      </p:pic>
      <p:sp>
        <p:nvSpPr>
          <p:cNvPr id="40" name="TextBox 39">
            <a:extLst>
              <a:ext uri="{FF2B5EF4-FFF2-40B4-BE49-F238E27FC236}">
                <a16:creationId xmlns:a16="http://schemas.microsoft.com/office/drawing/2014/main" id="{975D97E7-FA4C-C17B-C0EF-784257DB87BE}"/>
              </a:ext>
            </a:extLst>
          </p:cNvPr>
          <p:cNvSpPr txBox="1"/>
          <p:nvPr/>
        </p:nvSpPr>
        <p:spPr>
          <a:xfrm>
            <a:off x="883920" y="6456381"/>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2 · KM MODELS AND LEARNING</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18</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Single-Loop and Double-Loop Learning</a:t>
            </a:r>
            <a:endParaRPr lang="en-US" sz="4000" dirty="0"/>
          </a:p>
        </p:txBody>
      </p:sp>
      <p:sp>
        <p:nvSpPr>
          <p:cNvPr id="6" name="Shape 4"/>
          <p:cNvSpPr/>
          <p:nvPr/>
        </p:nvSpPr>
        <p:spPr>
          <a:xfrm>
            <a:off x="548640" y="2743200"/>
            <a:ext cx="1783080" cy="914400"/>
          </a:xfrm>
          <a:prstGeom prst="roundRect">
            <a:avLst>
              <a:gd name="adj" fmla="val 12000"/>
            </a:avLst>
          </a:prstGeom>
          <a:solidFill>
            <a:srgbClr val="1F3B2D"/>
          </a:solidFill>
          <a:ln w="12700">
            <a:solidFill>
              <a:srgbClr val="1F3B2D"/>
            </a:solidFill>
            <a:prstDash val="solid"/>
          </a:ln>
        </p:spPr>
        <p:txBody>
          <a:bodyPr/>
          <a:lstStyle/>
          <a:p>
            <a:endParaRPr lang="en-US"/>
          </a:p>
        </p:txBody>
      </p:sp>
      <p:sp>
        <p:nvSpPr>
          <p:cNvPr id="7" name="Text 5"/>
          <p:cNvSpPr txBox="1"/>
          <p:nvPr/>
        </p:nvSpPr>
        <p:spPr>
          <a:xfrm>
            <a:off x="548640" y="2743200"/>
            <a:ext cx="1783080" cy="914400"/>
          </a:xfrm>
          <a:prstGeom prst="rect">
            <a:avLst/>
          </a:prstGeom>
          <a:noFill/>
          <a:ln/>
        </p:spPr>
        <p:txBody>
          <a:bodyPr wrap="square" lIns="635" tIns="635" rIns="635" bIns="635"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Assumptions</a:t>
            </a:r>
            <a:endParaRPr lang="en-US" sz="1800" dirty="0"/>
          </a:p>
        </p:txBody>
      </p:sp>
      <p:sp>
        <p:nvSpPr>
          <p:cNvPr id="8" name="Shape 6"/>
          <p:cNvSpPr/>
          <p:nvPr/>
        </p:nvSpPr>
        <p:spPr>
          <a:xfrm>
            <a:off x="2359152" y="3200400"/>
            <a:ext cx="310896" cy="0"/>
          </a:xfrm>
          <a:prstGeom prst="line">
            <a:avLst/>
          </a:prstGeom>
          <a:noFill/>
          <a:ln w="31750">
            <a:solidFill>
              <a:srgbClr val="B5C4BB"/>
            </a:solidFill>
            <a:prstDash val="solid"/>
            <a:tailEnd type="triangle"/>
          </a:ln>
        </p:spPr>
        <p:txBody>
          <a:bodyPr/>
          <a:lstStyle/>
          <a:p>
            <a:endParaRPr lang="en-US"/>
          </a:p>
        </p:txBody>
      </p:sp>
      <p:sp>
        <p:nvSpPr>
          <p:cNvPr id="9" name="Shape 7"/>
          <p:cNvSpPr/>
          <p:nvPr/>
        </p:nvSpPr>
        <p:spPr>
          <a:xfrm>
            <a:off x="2697480" y="2743200"/>
            <a:ext cx="1783080" cy="914400"/>
          </a:xfrm>
          <a:prstGeom prst="roundRect">
            <a:avLst>
              <a:gd name="adj" fmla="val 12000"/>
            </a:avLst>
          </a:prstGeom>
          <a:solidFill>
            <a:srgbClr val="2E7D5B"/>
          </a:solidFill>
          <a:ln w="12700">
            <a:solidFill>
              <a:srgbClr val="2E7D5B"/>
            </a:solidFill>
            <a:prstDash val="solid"/>
          </a:ln>
        </p:spPr>
        <p:txBody>
          <a:bodyPr/>
          <a:lstStyle/>
          <a:p>
            <a:endParaRPr lang="en-US"/>
          </a:p>
        </p:txBody>
      </p:sp>
      <p:sp>
        <p:nvSpPr>
          <p:cNvPr id="10" name="Text 8"/>
          <p:cNvSpPr txBox="1"/>
          <p:nvPr/>
        </p:nvSpPr>
        <p:spPr>
          <a:xfrm>
            <a:off x="2697480" y="2743200"/>
            <a:ext cx="1783080" cy="914400"/>
          </a:xfrm>
          <a:prstGeom prst="rect">
            <a:avLst/>
          </a:prstGeom>
          <a:noFill/>
          <a:ln/>
        </p:spPr>
        <p:txBody>
          <a:bodyPr wrap="square" lIns="635" tIns="635" rIns="635" bIns="635"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Actions</a:t>
            </a:r>
            <a:endParaRPr lang="en-US" sz="1800" dirty="0"/>
          </a:p>
        </p:txBody>
      </p:sp>
      <p:sp>
        <p:nvSpPr>
          <p:cNvPr id="11" name="Shape 9"/>
          <p:cNvSpPr/>
          <p:nvPr/>
        </p:nvSpPr>
        <p:spPr>
          <a:xfrm>
            <a:off x="4507992" y="3200400"/>
            <a:ext cx="310896" cy="0"/>
          </a:xfrm>
          <a:prstGeom prst="line">
            <a:avLst/>
          </a:prstGeom>
          <a:noFill/>
          <a:ln w="31750">
            <a:solidFill>
              <a:srgbClr val="B5C4BB"/>
            </a:solidFill>
            <a:prstDash val="solid"/>
            <a:tailEnd type="triangle"/>
          </a:ln>
        </p:spPr>
        <p:txBody>
          <a:bodyPr/>
          <a:lstStyle/>
          <a:p>
            <a:endParaRPr lang="en-US"/>
          </a:p>
        </p:txBody>
      </p:sp>
      <p:sp>
        <p:nvSpPr>
          <p:cNvPr id="12" name="Shape 10"/>
          <p:cNvSpPr/>
          <p:nvPr/>
        </p:nvSpPr>
        <p:spPr>
          <a:xfrm>
            <a:off x="4846320" y="2743200"/>
            <a:ext cx="1783080" cy="914400"/>
          </a:xfrm>
          <a:prstGeom prst="roundRect">
            <a:avLst>
              <a:gd name="adj" fmla="val 12000"/>
            </a:avLst>
          </a:prstGeom>
          <a:solidFill>
            <a:srgbClr val="EAF4EE"/>
          </a:solidFill>
          <a:ln w="12700">
            <a:solidFill>
              <a:srgbClr val="EAF4EE"/>
            </a:solidFill>
            <a:prstDash val="solid"/>
          </a:ln>
        </p:spPr>
        <p:txBody>
          <a:bodyPr/>
          <a:lstStyle/>
          <a:p>
            <a:endParaRPr lang="en-US"/>
          </a:p>
        </p:txBody>
      </p:sp>
      <p:sp>
        <p:nvSpPr>
          <p:cNvPr id="13" name="Text 11"/>
          <p:cNvSpPr txBox="1"/>
          <p:nvPr/>
        </p:nvSpPr>
        <p:spPr>
          <a:xfrm>
            <a:off x="4846320" y="2743200"/>
            <a:ext cx="1783080" cy="914400"/>
          </a:xfrm>
          <a:prstGeom prst="rect">
            <a:avLst/>
          </a:prstGeom>
          <a:noFill/>
          <a:ln/>
        </p:spPr>
        <p:txBody>
          <a:bodyPr wrap="square" lIns="635" tIns="635" rIns="635" bIns="635" rtlCol="0" anchor="ctr"/>
          <a:lstStyle/>
          <a:p>
            <a:pPr marL="0" indent="0" algn="ctr">
              <a:buNone/>
            </a:pPr>
            <a:r>
              <a:rPr lang="en-US" sz="1800" b="1" dirty="0">
                <a:solidFill>
                  <a:srgbClr val="1F3B2D"/>
                </a:solidFill>
                <a:latin typeface="Georgia" pitchFamily="34" charset="0"/>
                <a:ea typeface="Georgia" pitchFamily="34" charset="-122"/>
                <a:cs typeface="Georgia" pitchFamily="34" charset="-120"/>
              </a:rPr>
              <a:t>Results</a:t>
            </a:r>
            <a:endParaRPr lang="en-US" sz="1800" dirty="0"/>
          </a:p>
        </p:txBody>
      </p:sp>
      <p:sp>
        <p:nvSpPr>
          <p:cNvPr id="14" name="Shape 12"/>
          <p:cNvSpPr/>
          <p:nvPr/>
        </p:nvSpPr>
        <p:spPr>
          <a:xfrm>
            <a:off x="3566160" y="3977640"/>
            <a:ext cx="3429000" cy="0"/>
          </a:xfrm>
          <a:prstGeom prst="line">
            <a:avLst/>
          </a:prstGeom>
          <a:noFill/>
          <a:ln w="38100">
            <a:solidFill>
              <a:srgbClr val="F2B134"/>
            </a:solidFill>
            <a:prstDash val="solid"/>
            <a:headEnd type="triangle"/>
          </a:ln>
        </p:spPr>
        <p:txBody>
          <a:bodyPr/>
          <a:lstStyle/>
          <a:p>
            <a:endParaRPr lang="en-US"/>
          </a:p>
        </p:txBody>
      </p:sp>
      <p:sp>
        <p:nvSpPr>
          <p:cNvPr id="15" name="Shape 13"/>
          <p:cNvSpPr/>
          <p:nvPr/>
        </p:nvSpPr>
        <p:spPr>
          <a:xfrm>
            <a:off x="6995160" y="3657600"/>
            <a:ext cx="0" cy="320040"/>
          </a:xfrm>
          <a:prstGeom prst="line">
            <a:avLst/>
          </a:prstGeom>
          <a:noFill/>
          <a:ln w="38100">
            <a:solidFill>
              <a:srgbClr val="F2B134"/>
            </a:solidFill>
            <a:prstDash val="solid"/>
          </a:ln>
        </p:spPr>
        <p:txBody>
          <a:bodyPr/>
          <a:lstStyle/>
          <a:p>
            <a:endParaRPr lang="en-US"/>
          </a:p>
        </p:txBody>
      </p:sp>
      <p:sp>
        <p:nvSpPr>
          <p:cNvPr id="16" name="Shape 14"/>
          <p:cNvSpPr/>
          <p:nvPr/>
        </p:nvSpPr>
        <p:spPr>
          <a:xfrm>
            <a:off x="3566160" y="3657600"/>
            <a:ext cx="0" cy="320040"/>
          </a:xfrm>
          <a:prstGeom prst="line">
            <a:avLst/>
          </a:prstGeom>
          <a:noFill/>
          <a:ln w="38100">
            <a:solidFill>
              <a:srgbClr val="F2B134"/>
            </a:solidFill>
            <a:prstDash val="solid"/>
          </a:ln>
        </p:spPr>
        <p:txBody>
          <a:bodyPr/>
          <a:lstStyle/>
          <a:p>
            <a:endParaRPr lang="en-US"/>
          </a:p>
        </p:txBody>
      </p:sp>
      <p:sp>
        <p:nvSpPr>
          <p:cNvPr id="17" name="Text 15"/>
          <p:cNvSpPr txBox="1"/>
          <p:nvPr/>
        </p:nvSpPr>
        <p:spPr>
          <a:xfrm>
            <a:off x="3017520" y="4069080"/>
            <a:ext cx="4023360" cy="411480"/>
          </a:xfrm>
          <a:prstGeom prst="rect">
            <a:avLst/>
          </a:prstGeom>
          <a:noFill/>
          <a:ln/>
        </p:spPr>
        <p:txBody>
          <a:bodyPr wrap="square" lIns="635" tIns="635" rIns="635" bIns="635" rtlCol="0" anchor="t"/>
          <a:lstStyle/>
          <a:p>
            <a:pPr marL="0" indent="0" algn="l">
              <a:buNone/>
            </a:pPr>
            <a:r>
              <a:rPr lang="en-US" sz="1800" b="1" dirty="0">
                <a:solidFill>
                  <a:srgbClr val="215E44"/>
                </a:solidFill>
                <a:latin typeface="Georgia" pitchFamily="34" charset="0"/>
                <a:ea typeface="Georgia" pitchFamily="34" charset="-122"/>
                <a:cs typeface="Georgia" pitchFamily="34" charset="-120"/>
              </a:rPr>
              <a:t>Single loop: change the action</a:t>
            </a:r>
            <a:endParaRPr lang="en-US" sz="1800" dirty="0"/>
          </a:p>
        </p:txBody>
      </p:sp>
      <p:sp>
        <p:nvSpPr>
          <p:cNvPr id="18" name="Shape 16"/>
          <p:cNvSpPr/>
          <p:nvPr/>
        </p:nvSpPr>
        <p:spPr>
          <a:xfrm>
            <a:off x="1417320" y="2377440"/>
            <a:ext cx="5577840" cy="0"/>
          </a:xfrm>
          <a:prstGeom prst="line">
            <a:avLst/>
          </a:prstGeom>
          <a:noFill/>
          <a:ln w="38100">
            <a:solidFill>
              <a:srgbClr val="D1603D"/>
            </a:solidFill>
            <a:prstDash val="solid"/>
            <a:headEnd type="triangle"/>
          </a:ln>
        </p:spPr>
        <p:txBody>
          <a:bodyPr/>
          <a:lstStyle/>
          <a:p>
            <a:endParaRPr lang="en-US"/>
          </a:p>
        </p:txBody>
      </p:sp>
      <p:sp>
        <p:nvSpPr>
          <p:cNvPr id="19" name="Shape 17"/>
          <p:cNvSpPr/>
          <p:nvPr/>
        </p:nvSpPr>
        <p:spPr>
          <a:xfrm>
            <a:off x="6995160" y="2377440"/>
            <a:ext cx="0" cy="365760"/>
          </a:xfrm>
          <a:prstGeom prst="line">
            <a:avLst/>
          </a:prstGeom>
          <a:noFill/>
          <a:ln w="38100">
            <a:solidFill>
              <a:srgbClr val="D1603D"/>
            </a:solidFill>
            <a:prstDash val="solid"/>
          </a:ln>
        </p:spPr>
        <p:txBody>
          <a:bodyPr/>
          <a:lstStyle/>
          <a:p>
            <a:endParaRPr lang="en-US"/>
          </a:p>
        </p:txBody>
      </p:sp>
      <p:sp>
        <p:nvSpPr>
          <p:cNvPr id="20" name="Shape 18"/>
          <p:cNvSpPr/>
          <p:nvPr/>
        </p:nvSpPr>
        <p:spPr>
          <a:xfrm>
            <a:off x="1417320" y="2377440"/>
            <a:ext cx="0" cy="365760"/>
          </a:xfrm>
          <a:prstGeom prst="line">
            <a:avLst/>
          </a:prstGeom>
          <a:noFill/>
          <a:ln w="38100">
            <a:solidFill>
              <a:srgbClr val="D1603D"/>
            </a:solidFill>
            <a:prstDash val="solid"/>
          </a:ln>
        </p:spPr>
        <p:txBody>
          <a:bodyPr/>
          <a:lstStyle/>
          <a:p>
            <a:endParaRPr lang="en-US"/>
          </a:p>
        </p:txBody>
      </p:sp>
      <p:sp>
        <p:nvSpPr>
          <p:cNvPr id="21" name="Text 19"/>
          <p:cNvSpPr txBox="1"/>
          <p:nvPr/>
        </p:nvSpPr>
        <p:spPr>
          <a:xfrm>
            <a:off x="1417320" y="1874520"/>
            <a:ext cx="5577840" cy="411480"/>
          </a:xfrm>
          <a:prstGeom prst="rect">
            <a:avLst/>
          </a:prstGeom>
          <a:noFill/>
          <a:ln/>
        </p:spPr>
        <p:txBody>
          <a:bodyPr wrap="square" lIns="635" tIns="635" rIns="635" bIns="635" rtlCol="0" anchor="t"/>
          <a:lstStyle/>
          <a:p>
            <a:pPr marL="0" indent="0" algn="l">
              <a:buNone/>
            </a:pPr>
            <a:r>
              <a:rPr lang="en-US" sz="1800" b="1" dirty="0">
                <a:solidFill>
                  <a:srgbClr val="D1603D"/>
                </a:solidFill>
                <a:latin typeface="Georgia" pitchFamily="34" charset="0"/>
                <a:ea typeface="Georgia" pitchFamily="34" charset="-122"/>
                <a:cs typeface="Georgia" pitchFamily="34" charset="-120"/>
              </a:rPr>
              <a:t>Double loop: question the assumptions</a:t>
            </a:r>
            <a:endParaRPr lang="en-US" sz="1800" dirty="0"/>
          </a:p>
        </p:txBody>
      </p:sp>
      <p:sp>
        <p:nvSpPr>
          <p:cNvPr id="22" name="Shape 20"/>
          <p:cNvSpPr/>
          <p:nvPr/>
        </p:nvSpPr>
        <p:spPr>
          <a:xfrm>
            <a:off x="7589520" y="1691640"/>
            <a:ext cx="4023360" cy="4389120"/>
          </a:xfrm>
          <a:prstGeom prst="roundRect">
            <a:avLst>
              <a:gd name="adj" fmla="val 2727"/>
            </a:avLst>
          </a:prstGeom>
          <a:solidFill>
            <a:srgbClr val="EAF4EE"/>
          </a:solidFill>
          <a:ln w="12700">
            <a:solidFill>
              <a:srgbClr val="EAF4EE"/>
            </a:solidFill>
            <a:prstDash val="solid"/>
          </a:ln>
        </p:spPr>
        <p:txBody>
          <a:bodyPr/>
          <a:lstStyle/>
          <a:p>
            <a:endParaRPr lang="en-US"/>
          </a:p>
        </p:txBody>
      </p:sp>
      <p:sp>
        <p:nvSpPr>
          <p:cNvPr id="23" name="Text 21"/>
          <p:cNvSpPr txBox="1"/>
          <p:nvPr/>
        </p:nvSpPr>
        <p:spPr>
          <a:xfrm>
            <a:off x="7818120" y="1828800"/>
            <a:ext cx="356616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Infections are rising</a:t>
            </a:r>
            <a:endParaRPr lang="en-US" sz="2000" dirty="0"/>
          </a:p>
        </p:txBody>
      </p:sp>
      <p:sp>
        <p:nvSpPr>
          <p:cNvPr id="24" name="Text 22"/>
          <p:cNvSpPr txBox="1"/>
          <p:nvPr/>
        </p:nvSpPr>
        <p:spPr>
          <a:xfrm>
            <a:off x="7818120" y="2377440"/>
            <a:ext cx="3566160" cy="3566160"/>
          </a:xfrm>
          <a:prstGeom prst="rect">
            <a:avLst/>
          </a:prstGeom>
          <a:noFill/>
          <a:ln/>
        </p:spPr>
        <p:txBody>
          <a:bodyPr wrap="square" lIns="635" tIns="635" rIns="635" bIns="635" rtlCol="0" anchor="t"/>
          <a:lstStyle/>
          <a:p>
            <a:pPr marL="279400" indent="-279400" algn="l">
              <a:spcAft>
                <a:spcPts val="1400"/>
              </a:spcAft>
              <a:buSzPct val="100000"/>
              <a:buChar char="•"/>
            </a:pPr>
            <a:r>
              <a:rPr lang="en-US" sz="2000" b="1" dirty="0">
                <a:solidFill>
                  <a:srgbClr val="1F3B2D"/>
                </a:solidFill>
                <a:latin typeface="Georgia" pitchFamily="34" charset="0"/>
                <a:ea typeface="Georgia" pitchFamily="34" charset="-122"/>
                <a:cs typeface="Georgia" pitchFamily="34" charset="-120"/>
              </a:rPr>
              <a:t>Single loop: </a:t>
            </a:r>
            <a:r>
              <a:rPr lang="en-US" sz="2000" dirty="0">
                <a:solidFill>
                  <a:srgbClr val="1F2A24"/>
                </a:solidFill>
                <a:latin typeface="Georgia" pitchFamily="34" charset="0"/>
                <a:ea typeface="Georgia" pitchFamily="34" charset="-122"/>
                <a:cs typeface="Georgia" pitchFamily="34" charset="-120"/>
              </a:rPr>
              <a:t>retrain staff on hand hygiene</a:t>
            </a:r>
            <a:endParaRPr lang="en-US" sz="2000" dirty="0"/>
          </a:p>
          <a:p>
            <a:pPr marL="279400" indent="-279400" algn="l">
              <a:spcAft>
                <a:spcPts val="1400"/>
              </a:spcAft>
              <a:buSzPct val="100000"/>
              <a:buChar char="•"/>
            </a:pPr>
            <a:r>
              <a:rPr lang="en-US" sz="2000" b="1" dirty="0">
                <a:solidFill>
                  <a:srgbClr val="1F3B2D"/>
                </a:solidFill>
                <a:latin typeface="Georgia" pitchFamily="34" charset="0"/>
                <a:ea typeface="Georgia" pitchFamily="34" charset="-122"/>
                <a:cs typeface="Georgia" pitchFamily="34" charset="-120"/>
              </a:rPr>
              <a:t>Double loop: </a:t>
            </a:r>
            <a:r>
              <a:rPr lang="en-US" sz="2000" dirty="0">
                <a:solidFill>
                  <a:srgbClr val="1F2A24"/>
                </a:solidFill>
                <a:latin typeface="Georgia" pitchFamily="34" charset="0"/>
                <a:ea typeface="Georgia" pitchFamily="34" charset="-122"/>
                <a:cs typeface="Georgia" pitchFamily="34" charset="-120"/>
              </a:rPr>
              <a:t>ask why the ward layout and workload make hand hygiene hard</a:t>
            </a:r>
            <a:endParaRPr lang="en-US" sz="2000" dirty="0"/>
          </a:p>
        </p:txBody>
      </p:sp>
      <p:pic>
        <p:nvPicPr>
          <p:cNvPr id="26" name="Picture 25">
            <a:extLst>
              <a:ext uri="{FF2B5EF4-FFF2-40B4-BE49-F238E27FC236}">
                <a16:creationId xmlns:a16="http://schemas.microsoft.com/office/drawing/2014/main" id="{9038BBAB-1C4B-1331-CD46-7ED49D8A8861}"/>
              </a:ext>
            </a:extLst>
          </p:cNvPr>
          <p:cNvPicPr>
            <a:picLocks noChangeAspect="1"/>
          </p:cNvPicPr>
          <p:nvPr/>
        </p:nvPicPr>
        <p:blipFill>
          <a:blip r:embed="rId3"/>
          <a:stretch>
            <a:fillRect/>
          </a:stretch>
        </p:blipFill>
        <p:spPr>
          <a:xfrm>
            <a:off x="-15240" y="6492240"/>
            <a:ext cx="12192000" cy="402135"/>
          </a:xfrm>
          <a:prstGeom prst="rect">
            <a:avLst/>
          </a:prstGeom>
        </p:spPr>
      </p:pic>
      <p:sp>
        <p:nvSpPr>
          <p:cNvPr id="28" name="TextBox 27">
            <a:extLst>
              <a:ext uri="{FF2B5EF4-FFF2-40B4-BE49-F238E27FC236}">
                <a16:creationId xmlns:a16="http://schemas.microsoft.com/office/drawing/2014/main" id="{57DB376D-8BF6-AB66-A146-E7E1D19496A2}"/>
              </a:ext>
            </a:extLst>
          </p:cNvPr>
          <p:cNvSpPr txBox="1"/>
          <p:nvPr/>
        </p:nvSpPr>
        <p:spPr>
          <a:xfrm>
            <a:off x="844476" y="6462575"/>
            <a:ext cx="6104964"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2 · KM MODELS AND LEARNING</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19</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The Learning Organisation</a:t>
            </a:r>
            <a:endParaRPr lang="en-US" sz="4000" dirty="0"/>
          </a:p>
        </p:txBody>
      </p:sp>
      <p:sp>
        <p:nvSpPr>
          <p:cNvPr id="6" name="Shape 4"/>
          <p:cNvSpPr/>
          <p:nvPr/>
        </p:nvSpPr>
        <p:spPr>
          <a:xfrm>
            <a:off x="548640" y="1691640"/>
            <a:ext cx="3154680" cy="2103120"/>
          </a:xfrm>
          <a:prstGeom prst="roundRect">
            <a:avLst>
              <a:gd name="adj" fmla="val 5217"/>
            </a:avLst>
          </a:prstGeom>
          <a:solidFill>
            <a:srgbClr val="EAF4EE"/>
          </a:solidFill>
          <a:ln w="12700">
            <a:solidFill>
              <a:srgbClr val="EAF4EE"/>
            </a:solidFill>
            <a:prstDash val="solid"/>
          </a:ln>
        </p:spPr>
        <p:txBody>
          <a:bodyPr/>
          <a:lstStyle/>
          <a:p>
            <a:endParaRPr lang="en-US"/>
          </a:p>
        </p:txBody>
      </p:sp>
      <p:sp>
        <p:nvSpPr>
          <p:cNvPr id="7" name="Shape 5"/>
          <p:cNvSpPr/>
          <p:nvPr/>
        </p:nvSpPr>
        <p:spPr>
          <a:xfrm>
            <a:off x="731520" y="1874520"/>
            <a:ext cx="594360" cy="594360"/>
          </a:xfrm>
          <a:prstGeom prst="ellipse">
            <a:avLst/>
          </a:prstGeom>
          <a:solidFill>
            <a:srgbClr val="2E7D5B"/>
          </a:solidFill>
          <a:ln w="12700">
            <a:solidFill>
              <a:srgbClr val="2E7D5B"/>
            </a:solidFill>
            <a:prstDash val="solid"/>
          </a:ln>
        </p:spPr>
        <p:txBody>
          <a:bodyPr/>
          <a:lstStyle/>
          <a:p>
            <a:endParaRPr lang="en-US"/>
          </a:p>
        </p:txBody>
      </p:sp>
      <p:pic>
        <p:nvPicPr>
          <p:cNvPr id="8" name="Image 0" descr="preencoded.png"/>
          <p:cNvPicPr>
            <a:picLocks noChangeAspect="1"/>
          </p:cNvPicPr>
          <p:nvPr/>
        </p:nvPicPr>
        <p:blipFill>
          <a:blip r:embed="rId3"/>
          <a:stretch>
            <a:fillRect/>
          </a:stretch>
        </p:blipFill>
        <p:spPr>
          <a:xfrm>
            <a:off x="880110" y="2023110"/>
            <a:ext cx="297180" cy="297180"/>
          </a:xfrm>
          <a:prstGeom prst="rect">
            <a:avLst/>
          </a:prstGeom>
        </p:spPr>
      </p:pic>
      <p:sp>
        <p:nvSpPr>
          <p:cNvPr id="9" name="Text 6"/>
          <p:cNvSpPr txBox="1"/>
          <p:nvPr/>
        </p:nvSpPr>
        <p:spPr>
          <a:xfrm>
            <a:off x="731520" y="2560320"/>
            <a:ext cx="283464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Personal mastery</a:t>
            </a:r>
            <a:endParaRPr lang="en-US" sz="2000" dirty="0"/>
          </a:p>
        </p:txBody>
      </p:sp>
      <p:sp>
        <p:nvSpPr>
          <p:cNvPr id="10" name="Text 7"/>
          <p:cNvSpPr txBox="1"/>
          <p:nvPr/>
        </p:nvSpPr>
        <p:spPr>
          <a:xfrm>
            <a:off x="731520" y="3017520"/>
            <a:ext cx="2834640" cy="7315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Each person keeps growing</a:t>
            </a:r>
            <a:endParaRPr lang="en-US" sz="2000" dirty="0"/>
          </a:p>
        </p:txBody>
      </p:sp>
      <p:sp>
        <p:nvSpPr>
          <p:cNvPr id="11" name="Shape 8"/>
          <p:cNvSpPr/>
          <p:nvPr/>
        </p:nvSpPr>
        <p:spPr>
          <a:xfrm>
            <a:off x="3886200" y="1691640"/>
            <a:ext cx="3154680" cy="2103120"/>
          </a:xfrm>
          <a:prstGeom prst="roundRect">
            <a:avLst>
              <a:gd name="adj" fmla="val 5217"/>
            </a:avLst>
          </a:prstGeom>
          <a:solidFill>
            <a:srgbClr val="F4F9F6"/>
          </a:solidFill>
          <a:ln w="12700">
            <a:solidFill>
              <a:srgbClr val="F4F9F6"/>
            </a:solidFill>
            <a:prstDash val="solid"/>
          </a:ln>
        </p:spPr>
        <p:txBody>
          <a:bodyPr/>
          <a:lstStyle/>
          <a:p>
            <a:endParaRPr lang="en-US"/>
          </a:p>
        </p:txBody>
      </p:sp>
      <p:sp>
        <p:nvSpPr>
          <p:cNvPr id="12" name="Shape 9"/>
          <p:cNvSpPr/>
          <p:nvPr/>
        </p:nvSpPr>
        <p:spPr>
          <a:xfrm>
            <a:off x="4069080" y="1874520"/>
            <a:ext cx="594360" cy="594360"/>
          </a:xfrm>
          <a:prstGeom prst="ellipse">
            <a:avLst/>
          </a:prstGeom>
          <a:solidFill>
            <a:srgbClr val="2E7D5B"/>
          </a:solidFill>
          <a:ln w="12700">
            <a:solidFill>
              <a:srgbClr val="2E7D5B"/>
            </a:solidFill>
            <a:prstDash val="solid"/>
          </a:ln>
        </p:spPr>
        <p:txBody>
          <a:bodyPr/>
          <a:lstStyle/>
          <a:p>
            <a:endParaRPr lang="en-US"/>
          </a:p>
        </p:txBody>
      </p:sp>
      <p:pic>
        <p:nvPicPr>
          <p:cNvPr id="13" name="Image 1" descr="preencoded.png"/>
          <p:cNvPicPr>
            <a:picLocks noChangeAspect="1"/>
          </p:cNvPicPr>
          <p:nvPr/>
        </p:nvPicPr>
        <p:blipFill>
          <a:blip r:embed="rId4"/>
          <a:stretch>
            <a:fillRect/>
          </a:stretch>
        </p:blipFill>
        <p:spPr>
          <a:xfrm>
            <a:off x="4217670" y="2023110"/>
            <a:ext cx="297180" cy="297180"/>
          </a:xfrm>
          <a:prstGeom prst="rect">
            <a:avLst/>
          </a:prstGeom>
        </p:spPr>
      </p:pic>
      <p:sp>
        <p:nvSpPr>
          <p:cNvPr id="14" name="Text 10"/>
          <p:cNvSpPr txBox="1"/>
          <p:nvPr/>
        </p:nvSpPr>
        <p:spPr>
          <a:xfrm>
            <a:off x="4069080" y="2560320"/>
            <a:ext cx="283464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Mental models</a:t>
            </a:r>
            <a:endParaRPr lang="en-US" sz="2000" dirty="0"/>
          </a:p>
        </p:txBody>
      </p:sp>
      <p:sp>
        <p:nvSpPr>
          <p:cNvPr id="15" name="Text 11"/>
          <p:cNvSpPr txBox="1"/>
          <p:nvPr/>
        </p:nvSpPr>
        <p:spPr>
          <a:xfrm>
            <a:off x="4069080" y="3017520"/>
            <a:ext cx="2834640" cy="7315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Surfacing hidden assumptions</a:t>
            </a:r>
            <a:endParaRPr lang="en-US" sz="2000" dirty="0"/>
          </a:p>
        </p:txBody>
      </p:sp>
      <p:sp>
        <p:nvSpPr>
          <p:cNvPr id="16" name="Shape 12"/>
          <p:cNvSpPr/>
          <p:nvPr/>
        </p:nvSpPr>
        <p:spPr>
          <a:xfrm>
            <a:off x="548640" y="3931920"/>
            <a:ext cx="3154680" cy="2103120"/>
          </a:xfrm>
          <a:prstGeom prst="roundRect">
            <a:avLst>
              <a:gd name="adj" fmla="val 5217"/>
            </a:avLst>
          </a:prstGeom>
          <a:solidFill>
            <a:srgbClr val="F4F9F6"/>
          </a:solidFill>
          <a:ln w="12700">
            <a:solidFill>
              <a:srgbClr val="F4F9F6"/>
            </a:solidFill>
            <a:prstDash val="solid"/>
          </a:ln>
        </p:spPr>
        <p:txBody>
          <a:bodyPr/>
          <a:lstStyle/>
          <a:p>
            <a:endParaRPr lang="en-US"/>
          </a:p>
        </p:txBody>
      </p:sp>
      <p:sp>
        <p:nvSpPr>
          <p:cNvPr id="17" name="Shape 13"/>
          <p:cNvSpPr/>
          <p:nvPr/>
        </p:nvSpPr>
        <p:spPr>
          <a:xfrm>
            <a:off x="731520" y="4114800"/>
            <a:ext cx="594360" cy="594360"/>
          </a:xfrm>
          <a:prstGeom prst="ellipse">
            <a:avLst/>
          </a:prstGeom>
          <a:solidFill>
            <a:srgbClr val="2E7D5B"/>
          </a:solidFill>
          <a:ln w="12700">
            <a:solidFill>
              <a:srgbClr val="2E7D5B"/>
            </a:solidFill>
            <a:prstDash val="solid"/>
          </a:ln>
        </p:spPr>
        <p:txBody>
          <a:bodyPr/>
          <a:lstStyle/>
          <a:p>
            <a:endParaRPr lang="en-US"/>
          </a:p>
        </p:txBody>
      </p:sp>
      <p:pic>
        <p:nvPicPr>
          <p:cNvPr id="18" name="Image 2" descr="preencoded.png"/>
          <p:cNvPicPr>
            <a:picLocks noChangeAspect="1"/>
          </p:cNvPicPr>
          <p:nvPr/>
        </p:nvPicPr>
        <p:blipFill>
          <a:blip r:embed="rId5"/>
          <a:stretch>
            <a:fillRect/>
          </a:stretch>
        </p:blipFill>
        <p:spPr>
          <a:xfrm>
            <a:off x="880110" y="4263390"/>
            <a:ext cx="297180" cy="297180"/>
          </a:xfrm>
          <a:prstGeom prst="rect">
            <a:avLst/>
          </a:prstGeom>
        </p:spPr>
      </p:pic>
      <p:sp>
        <p:nvSpPr>
          <p:cNvPr id="19" name="Text 14"/>
          <p:cNvSpPr txBox="1"/>
          <p:nvPr/>
        </p:nvSpPr>
        <p:spPr>
          <a:xfrm>
            <a:off x="731520" y="4800600"/>
            <a:ext cx="283464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Shared vision</a:t>
            </a:r>
            <a:endParaRPr lang="en-US" sz="2000" dirty="0"/>
          </a:p>
        </p:txBody>
      </p:sp>
      <p:sp>
        <p:nvSpPr>
          <p:cNvPr id="20" name="Text 15"/>
          <p:cNvSpPr txBox="1"/>
          <p:nvPr/>
        </p:nvSpPr>
        <p:spPr>
          <a:xfrm>
            <a:off x="731520" y="5257800"/>
            <a:ext cx="2834640" cy="7315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A future people want to build</a:t>
            </a:r>
            <a:endParaRPr lang="en-US" sz="2000" dirty="0"/>
          </a:p>
        </p:txBody>
      </p:sp>
      <p:sp>
        <p:nvSpPr>
          <p:cNvPr id="21" name="Shape 16"/>
          <p:cNvSpPr/>
          <p:nvPr/>
        </p:nvSpPr>
        <p:spPr>
          <a:xfrm>
            <a:off x="3886200" y="3931920"/>
            <a:ext cx="3154680" cy="2103120"/>
          </a:xfrm>
          <a:prstGeom prst="roundRect">
            <a:avLst>
              <a:gd name="adj" fmla="val 5217"/>
            </a:avLst>
          </a:prstGeom>
          <a:solidFill>
            <a:srgbClr val="EAF4EE"/>
          </a:solidFill>
          <a:ln w="12700">
            <a:solidFill>
              <a:srgbClr val="EAF4EE"/>
            </a:solidFill>
            <a:prstDash val="solid"/>
          </a:ln>
        </p:spPr>
        <p:txBody>
          <a:bodyPr/>
          <a:lstStyle/>
          <a:p>
            <a:endParaRPr lang="en-US"/>
          </a:p>
        </p:txBody>
      </p:sp>
      <p:sp>
        <p:nvSpPr>
          <p:cNvPr id="22" name="Shape 17"/>
          <p:cNvSpPr/>
          <p:nvPr/>
        </p:nvSpPr>
        <p:spPr>
          <a:xfrm>
            <a:off x="4069080" y="4114800"/>
            <a:ext cx="594360" cy="594360"/>
          </a:xfrm>
          <a:prstGeom prst="ellipse">
            <a:avLst/>
          </a:prstGeom>
          <a:solidFill>
            <a:srgbClr val="2E7D5B"/>
          </a:solidFill>
          <a:ln w="12700">
            <a:solidFill>
              <a:srgbClr val="2E7D5B"/>
            </a:solidFill>
            <a:prstDash val="solid"/>
          </a:ln>
        </p:spPr>
        <p:txBody>
          <a:bodyPr/>
          <a:lstStyle/>
          <a:p>
            <a:endParaRPr lang="en-US"/>
          </a:p>
        </p:txBody>
      </p:sp>
      <p:pic>
        <p:nvPicPr>
          <p:cNvPr id="23" name="Image 3" descr="preencoded.png"/>
          <p:cNvPicPr>
            <a:picLocks noChangeAspect="1"/>
          </p:cNvPicPr>
          <p:nvPr/>
        </p:nvPicPr>
        <p:blipFill>
          <a:blip r:embed="rId6"/>
          <a:stretch>
            <a:fillRect/>
          </a:stretch>
        </p:blipFill>
        <p:spPr>
          <a:xfrm>
            <a:off x="4217670" y="4263390"/>
            <a:ext cx="297180" cy="297180"/>
          </a:xfrm>
          <a:prstGeom prst="rect">
            <a:avLst/>
          </a:prstGeom>
        </p:spPr>
      </p:pic>
      <p:sp>
        <p:nvSpPr>
          <p:cNvPr id="24" name="Text 18"/>
          <p:cNvSpPr txBox="1"/>
          <p:nvPr/>
        </p:nvSpPr>
        <p:spPr>
          <a:xfrm>
            <a:off x="4069080" y="4800600"/>
            <a:ext cx="283464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Team learning</a:t>
            </a:r>
            <a:endParaRPr lang="en-US" sz="2000" dirty="0"/>
          </a:p>
        </p:txBody>
      </p:sp>
      <p:sp>
        <p:nvSpPr>
          <p:cNvPr id="25" name="Text 19"/>
          <p:cNvSpPr txBox="1"/>
          <p:nvPr/>
        </p:nvSpPr>
        <p:spPr>
          <a:xfrm>
            <a:off x="4069080" y="5257800"/>
            <a:ext cx="2834640" cy="7315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Thinking together through dialogue</a:t>
            </a:r>
            <a:endParaRPr lang="en-US" sz="2000" dirty="0"/>
          </a:p>
        </p:txBody>
      </p:sp>
      <p:sp>
        <p:nvSpPr>
          <p:cNvPr id="26" name="Shape 20"/>
          <p:cNvSpPr/>
          <p:nvPr/>
        </p:nvSpPr>
        <p:spPr>
          <a:xfrm>
            <a:off x="7406640" y="1691640"/>
            <a:ext cx="4206240" cy="4343400"/>
          </a:xfrm>
          <a:prstGeom prst="roundRect">
            <a:avLst>
              <a:gd name="adj" fmla="val 2609"/>
            </a:avLst>
          </a:prstGeom>
          <a:solidFill>
            <a:srgbClr val="1F3B2D"/>
          </a:solidFill>
          <a:ln w="12700">
            <a:solidFill>
              <a:srgbClr val="1F3B2D"/>
            </a:solidFill>
            <a:prstDash val="solid"/>
          </a:ln>
        </p:spPr>
        <p:txBody>
          <a:bodyPr/>
          <a:lstStyle/>
          <a:p>
            <a:endParaRPr lang="en-US"/>
          </a:p>
        </p:txBody>
      </p:sp>
      <p:sp>
        <p:nvSpPr>
          <p:cNvPr id="27" name="Shape 21"/>
          <p:cNvSpPr/>
          <p:nvPr/>
        </p:nvSpPr>
        <p:spPr>
          <a:xfrm>
            <a:off x="7635240" y="1874520"/>
            <a:ext cx="777240" cy="777240"/>
          </a:xfrm>
          <a:prstGeom prst="ellipse">
            <a:avLst/>
          </a:prstGeom>
          <a:solidFill>
            <a:srgbClr val="F2B134"/>
          </a:solidFill>
          <a:ln w="12700">
            <a:solidFill>
              <a:srgbClr val="F2B134"/>
            </a:solidFill>
            <a:prstDash val="solid"/>
          </a:ln>
        </p:spPr>
        <p:txBody>
          <a:bodyPr/>
          <a:lstStyle/>
          <a:p>
            <a:endParaRPr lang="en-US"/>
          </a:p>
        </p:txBody>
      </p:sp>
      <p:pic>
        <p:nvPicPr>
          <p:cNvPr id="28" name="Image 4" descr="preencoded.png"/>
          <p:cNvPicPr>
            <a:picLocks noChangeAspect="1"/>
          </p:cNvPicPr>
          <p:nvPr/>
        </p:nvPicPr>
        <p:blipFill>
          <a:blip r:embed="rId7"/>
          <a:stretch>
            <a:fillRect/>
          </a:stretch>
        </p:blipFill>
        <p:spPr>
          <a:xfrm>
            <a:off x="7829550" y="2068830"/>
            <a:ext cx="388620" cy="388620"/>
          </a:xfrm>
          <a:prstGeom prst="rect">
            <a:avLst/>
          </a:prstGeom>
        </p:spPr>
      </p:pic>
      <p:sp>
        <p:nvSpPr>
          <p:cNvPr id="29" name="Text 22"/>
          <p:cNvSpPr txBox="1"/>
          <p:nvPr/>
        </p:nvSpPr>
        <p:spPr>
          <a:xfrm>
            <a:off x="7635240" y="2788920"/>
            <a:ext cx="3749040" cy="457200"/>
          </a:xfrm>
          <a:prstGeom prst="rect">
            <a:avLst/>
          </a:prstGeom>
          <a:noFill/>
          <a:ln/>
        </p:spPr>
        <p:txBody>
          <a:bodyPr wrap="square" lIns="635" tIns="635" rIns="635" bIns="635" rtlCol="0" anchor="t"/>
          <a:lstStyle/>
          <a:p>
            <a:pPr marL="0" indent="0" algn="l">
              <a:buNone/>
            </a:pPr>
            <a:r>
              <a:rPr lang="en-US" sz="2000" b="1" dirty="0">
                <a:solidFill>
                  <a:srgbClr val="F2B134"/>
                </a:solidFill>
                <a:latin typeface="Georgia" pitchFamily="34" charset="0"/>
                <a:ea typeface="Georgia" pitchFamily="34" charset="-122"/>
                <a:cs typeface="Georgia" pitchFamily="34" charset="-120"/>
              </a:rPr>
              <a:t>Systems thinking</a:t>
            </a:r>
            <a:endParaRPr lang="en-US" sz="2000" dirty="0"/>
          </a:p>
        </p:txBody>
      </p:sp>
      <p:sp>
        <p:nvSpPr>
          <p:cNvPr id="30" name="Text 23"/>
          <p:cNvSpPr txBox="1"/>
          <p:nvPr/>
        </p:nvSpPr>
        <p:spPr>
          <a:xfrm>
            <a:off x="7635240" y="3291840"/>
            <a:ext cx="3749040" cy="2560320"/>
          </a:xfrm>
          <a:prstGeom prst="rect">
            <a:avLst/>
          </a:prstGeom>
          <a:noFill/>
          <a:ln/>
        </p:spPr>
        <p:txBody>
          <a:bodyPr wrap="square" lIns="635" tIns="635" rIns="635" bIns="635" rtlCol="0" anchor="t"/>
          <a:lstStyle/>
          <a:p>
            <a:pPr marL="0" indent="0" algn="l">
              <a:buNone/>
            </a:pPr>
            <a:r>
              <a:rPr lang="en-US" sz="2000" dirty="0">
                <a:solidFill>
                  <a:srgbClr val="FFFFFF"/>
                </a:solidFill>
                <a:latin typeface="Georgia" pitchFamily="34" charset="0"/>
                <a:ea typeface="Georgia" pitchFamily="34" charset="-122"/>
                <a:cs typeface="Georgia" pitchFamily="34" charset="-120"/>
              </a:rPr>
              <a:t>The fifth discipline ties the others together: seeing patterns and connections, not isolated events.</a:t>
            </a:r>
            <a:endParaRPr lang="en-US" sz="2000" dirty="0"/>
          </a:p>
        </p:txBody>
      </p:sp>
      <p:pic>
        <p:nvPicPr>
          <p:cNvPr id="32" name="Picture 31">
            <a:extLst>
              <a:ext uri="{FF2B5EF4-FFF2-40B4-BE49-F238E27FC236}">
                <a16:creationId xmlns:a16="http://schemas.microsoft.com/office/drawing/2014/main" id="{D1F83920-2E99-F325-CD4B-7A9D86438858}"/>
              </a:ext>
            </a:extLst>
          </p:cNvPr>
          <p:cNvPicPr>
            <a:picLocks noChangeAspect="1"/>
          </p:cNvPicPr>
          <p:nvPr/>
        </p:nvPicPr>
        <p:blipFill>
          <a:blip r:embed="rId8"/>
          <a:stretch>
            <a:fillRect/>
          </a:stretch>
        </p:blipFill>
        <p:spPr>
          <a:xfrm>
            <a:off x="0" y="6501585"/>
            <a:ext cx="12192000" cy="402135"/>
          </a:xfrm>
          <a:prstGeom prst="rect">
            <a:avLst/>
          </a:prstGeom>
        </p:spPr>
      </p:pic>
      <p:sp>
        <p:nvSpPr>
          <p:cNvPr id="34" name="TextBox 33">
            <a:extLst>
              <a:ext uri="{FF2B5EF4-FFF2-40B4-BE49-F238E27FC236}">
                <a16:creationId xmlns:a16="http://schemas.microsoft.com/office/drawing/2014/main" id="{568DAE9B-B19A-2676-758A-8F817C99E8FE}"/>
              </a:ext>
            </a:extLst>
          </p:cNvPr>
          <p:cNvSpPr txBox="1"/>
          <p:nvPr/>
        </p:nvSpPr>
        <p:spPr>
          <a:xfrm>
            <a:off x="1021080" y="6473773"/>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2 · KM MODELS AND LEARNING</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20</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Communities of Practice</a:t>
            </a:r>
            <a:endParaRPr lang="en-US" sz="4000" dirty="0"/>
          </a:p>
        </p:txBody>
      </p:sp>
      <p:sp>
        <p:nvSpPr>
          <p:cNvPr id="6" name="Shape 4"/>
          <p:cNvSpPr/>
          <p:nvPr/>
        </p:nvSpPr>
        <p:spPr>
          <a:xfrm>
            <a:off x="1417320" y="1645920"/>
            <a:ext cx="2331720" cy="2331720"/>
          </a:xfrm>
          <a:prstGeom prst="ellipse">
            <a:avLst/>
          </a:prstGeom>
          <a:solidFill>
            <a:srgbClr val="2E7D5B"/>
          </a:solidFill>
          <a:ln w="38100">
            <a:solidFill>
              <a:srgbClr val="FFFFFF"/>
            </a:solidFill>
            <a:prstDash val="solid"/>
          </a:ln>
        </p:spPr>
        <p:txBody>
          <a:bodyPr/>
          <a:lstStyle/>
          <a:p>
            <a:endParaRPr lang="en-US"/>
          </a:p>
        </p:txBody>
      </p:sp>
      <p:sp>
        <p:nvSpPr>
          <p:cNvPr id="7" name="Text 5"/>
          <p:cNvSpPr txBox="1"/>
          <p:nvPr/>
        </p:nvSpPr>
        <p:spPr>
          <a:xfrm>
            <a:off x="1417320" y="2103120"/>
            <a:ext cx="2331720" cy="457200"/>
          </a:xfrm>
          <a:prstGeom prst="rect">
            <a:avLst/>
          </a:prstGeom>
          <a:noFill/>
          <a:ln/>
        </p:spPr>
        <p:txBody>
          <a:bodyPr wrap="square" lIns="635" tIns="635" rIns="635" bIns="635" rtlCol="0" anchor="t"/>
          <a:lstStyle/>
          <a:p>
            <a:pPr marL="0" indent="0" algn="ctr">
              <a:buNone/>
            </a:pPr>
            <a:r>
              <a:rPr lang="en-US" sz="2000" b="1" dirty="0">
                <a:solidFill>
                  <a:srgbClr val="FFFFFF"/>
                </a:solidFill>
                <a:latin typeface="Georgia" pitchFamily="34" charset="0"/>
                <a:ea typeface="Georgia" pitchFamily="34" charset="-122"/>
                <a:cs typeface="Georgia" pitchFamily="34" charset="-120"/>
              </a:rPr>
              <a:t>Domain</a:t>
            </a:r>
            <a:endParaRPr lang="en-US" sz="2000" dirty="0"/>
          </a:p>
        </p:txBody>
      </p:sp>
      <p:sp>
        <p:nvSpPr>
          <p:cNvPr id="8" name="Text 6"/>
          <p:cNvSpPr txBox="1"/>
          <p:nvPr/>
        </p:nvSpPr>
        <p:spPr>
          <a:xfrm>
            <a:off x="1691640" y="2560320"/>
            <a:ext cx="1783080" cy="1005840"/>
          </a:xfrm>
          <a:prstGeom prst="rect">
            <a:avLst/>
          </a:prstGeom>
          <a:noFill/>
          <a:ln/>
        </p:spPr>
        <p:txBody>
          <a:bodyPr wrap="square" lIns="635" tIns="635" rIns="635" bIns="635" rtlCol="0" anchor="t"/>
          <a:lstStyle/>
          <a:p>
            <a:pPr marL="0" indent="0" algn="ctr">
              <a:buNone/>
            </a:pPr>
            <a:r>
              <a:rPr lang="en-US" sz="1600" dirty="0">
                <a:solidFill>
                  <a:srgbClr val="FFFFFF"/>
                </a:solidFill>
                <a:latin typeface="Georgia" pitchFamily="34" charset="0"/>
                <a:ea typeface="Georgia" pitchFamily="34" charset="-122"/>
                <a:cs typeface="Georgia" pitchFamily="34" charset="-120"/>
              </a:rPr>
              <a:t>A shared area of interest</a:t>
            </a:r>
            <a:endParaRPr lang="en-US" sz="1600" dirty="0"/>
          </a:p>
        </p:txBody>
      </p:sp>
      <p:sp>
        <p:nvSpPr>
          <p:cNvPr id="9" name="Shape 7"/>
          <p:cNvSpPr/>
          <p:nvPr/>
        </p:nvSpPr>
        <p:spPr>
          <a:xfrm>
            <a:off x="365760" y="3703320"/>
            <a:ext cx="2331720" cy="2331720"/>
          </a:xfrm>
          <a:prstGeom prst="ellipse">
            <a:avLst/>
          </a:prstGeom>
          <a:solidFill>
            <a:srgbClr val="F2B134"/>
          </a:solidFill>
          <a:ln w="38100">
            <a:solidFill>
              <a:srgbClr val="FFFFFF"/>
            </a:solidFill>
            <a:prstDash val="solid"/>
          </a:ln>
        </p:spPr>
        <p:txBody>
          <a:bodyPr/>
          <a:lstStyle/>
          <a:p>
            <a:endParaRPr lang="en-US"/>
          </a:p>
        </p:txBody>
      </p:sp>
      <p:sp>
        <p:nvSpPr>
          <p:cNvPr id="10" name="Text 8"/>
          <p:cNvSpPr txBox="1"/>
          <p:nvPr/>
        </p:nvSpPr>
        <p:spPr>
          <a:xfrm>
            <a:off x="365760" y="4160520"/>
            <a:ext cx="2331720" cy="45720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Community</a:t>
            </a:r>
            <a:endParaRPr lang="en-US" sz="2000" dirty="0"/>
          </a:p>
        </p:txBody>
      </p:sp>
      <p:sp>
        <p:nvSpPr>
          <p:cNvPr id="11" name="Text 9"/>
          <p:cNvSpPr txBox="1"/>
          <p:nvPr/>
        </p:nvSpPr>
        <p:spPr>
          <a:xfrm>
            <a:off x="640080" y="4617720"/>
            <a:ext cx="1783080" cy="1005840"/>
          </a:xfrm>
          <a:prstGeom prst="rect">
            <a:avLst/>
          </a:prstGeom>
          <a:noFill/>
          <a:ln/>
        </p:spPr>
        <p:txBody>
          <a:bodyPr wrap="square" lIns="635" tIns="635" rIns="635" bIns="635" rtlCol="0" anchor="t"/>
          <a:lstStyle/>
          <a:p>
            <a:pPr marL="0" indent="0" algn="ctr">
              <a:buNone/>
            </a:pPr>
            <a:r>
              <a:rPr lang="en-US" sz="1600" dirty="0">
                <a:solidFill>
                  <a:srgbClr val="1F3B2D"/>
                </a:solidFill>
                <a:latin typeface="Georgia" pitchFamily="34" charset="0"/>
                <a:ea typeface="Georgia" pitchFamily="34" charset="-122"/>
                <a:cs typeface="Georgia" pitchFamily="34" charset="-120"/>
              </a:rPr>
              <a:t>People who learn together</a:t>
            </a:r>
            <a:endParaRPr lang="en-US" sz="1600" dirty="0"/>
          </a:p>
        </p:txBody>
      </p:sp>
      <p:sp>
        <p:nvSpPr>
          <p:cNvPr id="12" name="Shape 10"/>
          <p:cNvSpPr/>
          <p:nvPr/>
        </p:nvSpPr>
        <p:spPr>
          <a:xfrm>
            <a:off x="2606040" y="3703320"/>
            <a:ext cx="2331720" cy="2331720"/>
          </a:xfrm>
          <a:prstGeom prst="ellipse">
            <a:avLst/>
          </a:prstGeom>
          <a:solidFill>
            <a:srgbClr val="1F3B2D"/>
          </a:solidFill>
          <a:ln w="38100">
            <a:solidFill>
              <a:srgbClr val="FFFFFF"/>
            </a:solidFill>
            <a:prstDash val="solid"/>
          </a:ln>
        </p:spPr>
        <p:txBody>
          <a:bodyPr/>
          <a:lstStyle/>
          <a:p>
            <a:endParaRPr lang="en-US"/>
          </a:p>
        </p:txBody>
      </p:sp>
      <p:sp>
        <p:nvSpPr>
          <p:cNvPr id="13" name="Text 11"/>
          <p:cNvSpPr txBox="1"/>
          <p:nvPr/>
        </p:nvSpPr>
        <p:spPr>
          <a:xfrm>
            <a:off x="2606040" y="4160520"/>
            <a:ext cx="2331720" cy="457200"/>
          </a:xfrm>
          <a:prstGeom prst="rect">
            <a:avLst/>
          </a:prstGeom>
          <a:noFill/>
          <a:ln/>
        </p:spPr>
        <p:txBody>
          <a:bodyPr wrap="square" lIns="635" tIns="635" rIns="635" bIns="635" rtlCol="0" anchor="t"/>
          <a:lstStyle/>
          <a:p>
            <a:pPr marL="0" indent="0" algn="ctr">
              <a:buNone/>
            </a:pPr>
            <a:r>
              <a:rPr lang="en-US" sz="2000" b="1" dirty="0">
                <a:solidFill>
                  <a:srgbClr val="FFFFFF"/>
                </a:solidFill>
                <a:latin typeface="Georgia" pitchFamily="34" charset="0"/>
                <a:ea typeface="Georgia" pitchFamily="34" charset="-122"/>
                <a:cs typeface="Georgia" pitchFamily="34" charset="-120"/>
              </a:rPr>
              <a:t>Practice</a:t>
            </a:r>
            <a:endParaRPr lang="en-US" sz="2000" dirty="0"/>
          </a:p>
        </p:txBody>
      </p:sp>
      <p:sp>
        <p:nvSpPr>
          <p:cNvPr id="14" name="Text 12"/>
          <p:cNvSpPr txBox="1"/>
          <p:nvPr/>
        </p:nvSpPr>
        <p:spPr>
          <a:xfrm>
            <a:off x="2880360" y="4617720"/>
            <a:ext cx="1783080" cy="1005840"/>
          </a:xfrm>
          <a:prstGeom prst="rect">
            <a:avLst/>
          </a:prstGeom>
          <a:noFill/>
          <a:ln/>
        </p:spPr>
        <p:txBody>
          <a:bodyPr wrap="square" lIns="635" tIns="635" rIns="635" bIns="635" rtlCol="0" anchor="t"/>
          <a:lstStyle/>
          <a:p>
            <a:pPr marL="0" indent="0" algn="ctr">
              <a:buNone/>
            </a:pPr>
            <a:r>
              <a:rPr lang="en-US" sz="1600" dirty="0">
                <a:solidFill>
                  <a:srgbClr val="FFFFFF"/>
                </a:solidFill>
                <a:latin typeface="Georgia" pitchFamily="34" charset="0"/>
                <a:ea typeface="Georgia" pitchFamily="34" charset="-122"/>
                <a:cs typeface="Georgia" pitchFamily="34" charset="-120"/>
              </a:rPr>
              <a:t>Shared tools, stories, methods</a:t>
            </a:r>
            <a:endParaRPr lang="en-US" sz="1600" dirty="0"/>
          </a:p>
        </p:txBody>
      </p:sp>
      <p:sp>
        <p:nvSpPr>
          <p:cNvPr id="15" name="Shape 13"/>
          <p:cNvSpPr/>
          <p:nvPr/>
        </p:nvSpPr>
        <p:spPr>
          <a:xfrm>
            <a:off x="5486400" y="1691640"/>
            <a:ext cx="6126480" cy="4389120"/>
          </a:xfrm>
          <a:prstGeom prst="roundRect">
            <a:avLst>
              <a:gd name="adj" fmla="val 2500"/>
            </a:avLst>
          </a:prstGeom>
          <a:solidFill>
            <a:srgbClr val="EAF4EE"/>
          </a:solidFill>
          <a:ln w="12700">
            <a:solidFill>
              <a:srgbClr val="EAF4EE"/>
            </a:solidFill>
            <a:prstDash val="solid"/>
          </a:ln>
        </p:spPr>
        <p:txBody>
          <a:bodyPr/>
          <a:lstStyle/>
          <a:p>
            <a:endParaRPr lang="en-US"/>
          </a:p>
        </p:txBody>
      </p:sp>
      <p:sp>
        <p:nvSpPr>
          <p:cNvPr id="16" name="Text 14"/>
          <p:cNvSpPr txBox="1"/>
          <p:nvPr/>
        </p:nvSpPr>
        <p:spPr>
          <a:xfrm>
            <a:off x="5715000" y="1828800"/>
            <a:ext cx="566928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In health care</a:t>
            </a:r>
            <a:endParaRPr lang="en-US" sz="2000" dirty="0"/>
          </a:p>
        </p:txBody>
      </p:sp>
      <p:sp>
        <p:nvSpPr>
          <p:cNvPr id="17" name="Text 15"/>
          <p:cNvSpPr txBox="1"/>
          <p:nvPr/>
        </p:nvSpPr>
        <p:spPr>
          <a:xfrm>
            <a:off x="5715000" y="2377440"/>
            <a:ext cx="5669280" cy="2194560"/>
          </a:xfrm>
          <a:prstGeom prst="rect">
            <a:avLst/>
          </a:prstGeom>
          <a:noFill/>
          <a:ln/>
        </p:spPr>
        <p:txBody>
          <a:bodyPr wrap="square" lIns="635" tIns="635" rIns="635" bIns="635" rtlCol="0" anchor="t"/>
          <a:lstStyle/>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Regional networks of infection-control nurses</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Online forums for GPs or pharmacists</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Quality improvement collaboratives</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Project ECHO tele-mentoring networks</a:t>
            </a:r>
            <a:endParaRPr lang="en-US" sz="2000" dirty="0"/>
          </a:p>
        </p:txBody>
      </p:sp>
      <p:sp>
        <p:nvSpPr>
          <p:cNvPr id="18" name="Text 16"/>
          <p:cNvSpPr txBox="1"/>
          <p:nvPr/>
        </p:nvSpPr>
        <p:spPr>
          <a:xfrm>
            <a:off x="5715000" y="4846320"/>
            <a:ext cx="5669280" cy="1097280"/>
          </a:xfrm>
          <a:prstGeom prst="rect">
            <a:avLst/>
          </a:prstGeom>
          <a:noFill/>
          <a:ln/>
        </p:spPr>
        <p:txBody>
          <a:bodyPr wrap="square" lIns="635" tIns="635" rIns="635" bIns="635" rtlCol="0" anchor="t"/>
          <a:lstStyle/>
          <a:p>
            <a:pPr marL="0" indent="0" algn="l">
              <a:buNone/>
            </a:pPr>
            <a:r>
              <a:rPr lang="en-US" sz="2000" i="1" dirty="0">
                <a:solidFill>
                  <a:srgbClr val="215E44"/>
                </a:solidFill>
                <a:latin typeface="Georgia" pitchFamily="34" charset="0"/>
                <a:ea typeface="Georgia" pitchFamily="34" charset="-122"/>
                <a:cs typeface="Georgia" pitchFamily="34" charset="-120"/>
              </a:rPr>
              <a:t>Newcomers learn by taking part, moving from the edge to the centre.</a:t>
            </a:r>
            <a:endParaRPr lang="en-US" sz="2000" dirty="0"/>
          </a:p>
        </p:txBody>
      </p:sp>
      <p:pic>
        <p:nvPicPr>
          <p:cNvPr id="20" name="Picture 19">
            <a:extLst>
              <a:ext uri="{FF2B5EF4-FFF2-40B4-BE49-F238E27FC236}">
                <a16:creationId xmlns:a16="http://schemas.microsoft.com/office/drawing/2014/main" id="{6AF683EA-105F-9C0D-446F-C3CB08B239C0}"/>
              </a:ext>
            </a:extLst>
          </p:cNvPr>
          <p:cNvPicPr>
            <a:picLocks noChangeAspect="1"/>
          </p:cNvPicPr>
          <p:nvPr/>
        </p:nvPicPr>
        <p:blipFill>
          <a:blip r:embed="rId3"/>
          <a:stretch>
            <a:fillRect/>
          </a:stretch>
        </p:blipFill>
        <p:spPr>
          <a:xfrm>
            <a:off x="0" y="6419088"/>
            <a:ext cx="12192000" cy="402135"/>
          </a:xfrm>
          <a:prstGeom prst="rect">
            <a:avLst/>
          </a:prstGeom>
        </p:spPr>
      </p:pic>
      <p:sp>
        <p:nvSpPr>
          <p:cNvPr id="22" name="TextBox 21">
            <a:extLst>
              <a:ext uri="{FF2B5EF4-FFF2-40B4-BE49-F238E27FC236}">
                <a16:creationId xmlns:a16="http://schemas.microsoft.com/office/drawing/2014/main" id="{DE8CB118-7FEE-71E9-A137-D852421A171F}"/>
              </a:ext>
            </a:extLst>
          </p:cNvPr>
          <p:cNvSpPr txBox="1"/>
          <p:nvPr/>
        </p:nvSpPr>
        <p:spPr>
          <a:xfrm>
            <a:off x="853440" y="6398567"/>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1F3B2D"/>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F2B134"/>
                </a:solidFill>
                <a:latin typeface="Georgia" pitchFamily="34" charset="0"/>
                <a:ea typeface="Georgia" pitchFamily="34" charset="-122"/>
                <a:cs typeface="Georgia" pitchFamily="34" charset="-120"/>
              </a:rPr>
              <a:t>CASE STUDY · SHARING TACIT KNOWLEDGE</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9DB8A8"/>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9DB8A8"/>
                </a:solidFill>
                <a:latin typeface="Georgia" pitchFamily="34" charset="0"/>
                <a:ea typeface="Georgia" pitchFamily="34" charset="-122"/>
                <a:cs typeface="Georgia" pitchFamily="34" charset="-120"/>
              </a:rPr>
              <a:t>21</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FFFFFF"/>
                </a:solidFill>
                <a:latin typeface="Georgia" pitchFamily="34" charset="0"/>
                <a:ea typeface="Georgia" pitchFamily="34" charset="-122"/>
                <a:cs typeface="Georgia" pitchFamily="34" charset="-120"/>
              </a:rPr>
              <a:t>Case: Project ECHO</a:t>
            </a:r>
            <a:endParaRPr lang="en-US" sz="4000" dirty="0"/>
          </a:p>
        </p:txBody>
      </p:sp>
      <p:sp>
        <p:nvSpPr>
          <p:cNvPr id="6" name="Text 4"/>
          <p:cNvSpPr txBox="1"/>
          <p:nvPr/>
        </p:nvSpPr>
        <p:spPr>
          <a:xfrm>
            <a:off x="548640" y="1691640"/>
            <a:ext cx="5852160" cy="4389120"/>
          </a:xfrm>
          <a:prstGeom prst="rect">
            <a:avLst/>
          </a:prstGeom>
          <a:noFill/>
          <a:ln/>
        </p:spPr>
        <p:txBody>
          <a:bodyPr wrap="square" lIns="635" tIns="635" rIns="635" bIns="635" rtlCol="0" anchor="t"/>
          <a:lstStyle/>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2003: in New Mexico, thousands of people had hepatitis C, but only a handful of specialists could treat it, far from rural patients.</a:t>
            </a:r>
            <a:endParaRPr lang="en-US" sz="2000" dirty="0"/>
          </a:p>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Dr Sanjeev Arora linked rural primary care teams to specialists through weekly video case conferences.</a:t>
            </a:r>
            <a:endParaRPr lang="en-US" sz="2000" dirty="0"/>
          </a:p>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Local clinicians presented their own patients and learned by doing. Cure rates matched the university clinic.</a:t>
            </a:r>
            <a:endParaRPr lang="en-US" sz="2000" dirty="0"/>
          </a:p>
        </p:txBody>
      </p:sp>
      <p:sp>
        <p:nvSpPr>
          <p:cNvPr id="7" name="Shape 5"/>
          <p:cNvSpPr/>
          <p:nvPr/>
        </p:nvSpPr>
        <p:spPr>
          <a:xfrm>
            <a:off x="6675120" y="1691640"/>
            <a:ext cx="4937760" cy="2788920"/>
          </a:xfrm>
          <a:prstGeom prst="roundRect">
            <a:avLst>
              <a:gd name="adj" fmla="val 3934"/>
            </a:avLst>
          </a:prstGeom>
          <a:solidFill>
            <a:srgbClr val="FFFFFF"/>
          </a:solidFill>
          <a:ln w="12700">
            <a:solidFill>
              <a:srgbClr val="FFFFFF"/>
            </a:solidFill>
            <a:prstDash val="solid"/>
          </a:ln>
        </p:spPr>
        <p:txBody>
          <a:bodyPr/>
          <a:lstStyle/>
          <a:p>
            <a:endParaRPr lang="en-US"/>
          </a:p>
        </p:txBody>
      </p:sp>
      <p:graphicFrame>
        <p:nvGraphicFramePr>
          <p:cNvPr id="8" name="Chart 0"/>
          <p:cNvGraphicFramePr/>
          <p:nvPr/>
        </p:nvGraphicFramePr>
        <p:xfrm>
          <a:off x="6766560" y="1737360"/>
          <a:ext cx="4754880" cy="2697480"/>
        </p:xfrm>
        <a:graphic>
          <a:graphicData uri="http://schemas.openxmlformats.org/drawingml/2006/chart">
            <c:chart xmlns:c="http://schemas.openxmlformats.org/drawingml/2006/chart" xmlns:r="http://schemas.openxmlformats.org/officeDocument/2006/relationships" r:id="rId3"/>
          </a:graphicData>
        </a:graphic>
      </p:graphicFrame>
      <p:sp>
        <p:nvSpPr>
          <p:cNvPr id="9" name="Shape 6"/>
          <p:cNvSpPr/>
          <p:nvPr/>
        </p:nvSpPr>
        <p:spPr>
          <a:xfrm>
            <a:off x="6675120" y="4617720"/>
            <a:ext cx="4937760" cy="1417320"/>
          </a:xfrm>
          <a:prstGeom prst="roundRect">
            <a:avLst>
              <a:gd name="adj" fmla="val 7742"/>
            </a:avLst>
          </a:prstGeom>
          <a:solidFill>
            <a:srgbClr val="2D5040"/>
          </a:solidFill>
          <a:ln w="12700">
            <a:solidFill>
              <a:srgbClr val="2D5040"/>
            </a:solidFill>
            <a:prstDash val="solid"/>
          </a:ln>
        </p:spPr>
        <p:txBody>
          <a:bodyPr/>
          <a:lstStyle/>
          <a:p>
            <a:endParaRPr lang="en-US"/>
          </a:p>
        </p:txBody>
      </p:sp>
      <p:sp>
        <p:nvSpPr>
          <p:cNvPr id="10" name="Text 7"/>
          <p:cNvSpPr txBox="1"/>
          <p:nvPr/>
        </p:nvSpPr>
        <p:spPr>
          <a:xfrm>
            <a:off x="6858000" y="4617720"/>
            <a:ext cx="4572000" cy="1417320"/>
          </a:xfrm>
          <a:prstGeom prst="rect">
            <a:avLst/>
          </a:prstGeom>
          <a:noFill/>
          <a:ln/>
        </p:spPr>
        <p:txBody>
          <a:bodyPr wrap="square" lIns="635" tIns="635" rIns="635" bIns="635" rtlCol="0" anchor="ctr"/>
          <a:lstStyle/>
          <a:p>
            <a:pPr marL="0" indent="0" algn="l">
              <a:buNone/>
            </a:pPr>
            <a:r>
              <a:rPr lang="en-US" sz="2000" dirty="0">
                <a:solidFill>
                  <a:srgbClr val="FFFFFF"/>
                </a:solidFill>
                <a:latin typeface="Georgia" pitchFamily="34" charset="0"/>
                <a:ea typeface="Georgia" pitchFamily="34" charset="-122"/>
                <a:cs typeface="Georgia" pitchFamily="34" charset="-120"/>
              </a:rPr>
              <a:t>Moving knowledge, not patients: a community of practice that turns specialist know-how into local capacity.</a:t>
            </a:r>
            <a:endParaRPr lang="en-US" sz="2000" dirty="0"/>
          </a:p>
        </p:txBody>
      </p:sp>
      <p:sp>
        <p:nvSpPr>
          <p:cNvPr id="11" name="Text 8"/>
          <p:cNvSpPr txBox="1"/>
          <p:nvPr/>
        </p:nvSpPr>
        <p:spPr>
          <a:xfrm>
            <a:off x="548640" y="6126480"/>
            <a:ext cx="10424160" cy="274320"/>
          </a:xfrm>
          <a:prstGeom prst="rect">
            <a:avLst/>
          </a:prstGeom>
          <a:noFill/>
          <a:ln/>
        </p:spPr>
        <p:txBody>
          <a:bodyPr wrap="square" lIns="0" tIns="0" rIns="0" bIns="0" rtlCol="0" anchor="ctr"/>
          <a:lstStyle/>
          <a:p>
            <a:pPr marL="0" indent="0">
              <a:buNone/>
            </a:pPr>
            <a:r>
              <a:rPr lang="en-US" sz="1200" i="1" dirty="0">
                <a:solidFill>
                  <a:srgbClr val="9DB8A8"/>
                </a:solidFill>
                <a:latin typeface="Georgia" pitchFamily="34" charset="0"/>
                <a:ea typeface="Georgia" pitchFamily="34" charset="-122"/>
                <a:cs typeface="Georgia" pitchFamily="34" charset="-120"/>
              </a:rPr>
              <a:t>Source: Arora, S. et al. (2011) New England Journal of Medicine, 364(23), pp. 2199–2207.</a:t>
            </a:r>
            <a:endParaRPr lang="en-US" sz="1200" dirty="0"/>
          </a:p>
        </p:txBody>
      </p:sp>
      <p:pic>
        <p:nvPicPr>
          <p:cNvPr id="13" name="Picture 12">
            <a:extLst>
              <a:ext uri="{FF2B5EF4-FFF2-40B4-BE49-F238E27FC236}">
                <a16:creationId xmlns:a16="http://schemas.microsoft.com/office/drawing/2014/main" id="{87CD1A92-8406-ACF2-FAF3-7E75333CA1A9}"/>
              </a:ext>
            </a:extLst>
          </p:cNvPr>
          <p:cNvPicPr>
            <a:picLocks noChangeAspect="1"/>
          </p:cNvPicPr>
          <p:nvPr/>
        </p:nvPicPr>
        <p:blipFill>
          <a:blip r:embed="rId4"/>
          <a:stretch>
            <a:fillRect/>
          </a:stretch>
        </p:blipFill>
        <p:spPr>
          <a:xfrm>
            <a:off x="-15240" y="6463239"/>
            <a:ext cx="12192000" cy="402135"/>
          </a:xfrm>
          <a:prstGeom prst="rect">
            <a:avLst/>
          </a:prstGeom>
        </p:spPr>
      </p:pic>
      <p:sp>
        <p:nvSpPr>
          <p:cNvPr id="15" name="TextBox 14">
            <a:extLst>
              <a:ext uri="{FF2B5EF4-FFF2-40B4-BE49-F238E27FC236}">
                <a16:creationId xmlns:a16="http://schemas.microsoft.com/office/drawing/2014/main" id="{B8D636FA-61A1-6570-518C-7AD4996D0BC5}"/>
              </a:ext>
            </a:extLst>
          </p:cNvPr>
          <p:cNvSpPr txBox="1"/>
          <p:nvPr/>
        </p:nvSpPr>
        <p:spPr>
          <a:xfrm>
            <a:off x="1408356" y="6417519"/>
            <a:ext cx="6104964"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3 · TOOLS FOR CAPTURING AND SHARING</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22</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Knowledge Audits and Mapping</a:t>
            </a:r>
            <a:endParaRPr lang="en-US" sz="4000" dirty="0"/>
          </a:p>
        </p:txBody>
      </p:sp>
      <p:sp>
        <p:nvSpPr>
          <p:cNvPr id="6" name="Shape 4"/>
          <p:cNvSpPr/>
          <p:nvPr/>
        </p:nvSpPr>
        <p:spPr>
          <a:xfrm>
            <a:off x="548640" y="1801368"/>
            <a:ext cx="566928" cy="566928"/>
          </a:xfrm>
          <a:prstGeom prst="ellipse">
            <a:avLst/>
          </a:prstGeom>
          <a:solidFill>
            <a:srgbClr val="2E7D5B"/>
          </a:solidFill>
          <a:ln w="12700">
            <a:solidFill>
              <a:srgbClr val="2E7D5B"/>
            </a:solidFill>
            <a:prstDash val="solid"/>
          </a:ln>
        </p:spPr>
        <p:txBody>
          <a:bodyPr/>
          <a:lstStyle/>
          <a:p>
            <a:endParaRPr lang="en-US"/>
          </a:p>
        </p:txBody>
      </p:sp>
      <p:sp>
        <p:nvSpPr>
          <p:cNvPr id="7" name="Text 5"/>
          <p:cNvSpPr txBox="1"/>
          <p:nvPr/>
        </p:nvSpPr>
        <p:spPr>
          <a:xfrm>
            <a:off x="548640" y="1801368"/>
            <a:ext cx="566928" cy="566928"/>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1</a:t>
            </a:r>
            <a:endParaRPr lang="en-US" sz="2000" dirty="0"/>
          </a:p>
        </p:txBody>
      </p:sp>
      <p:sp>
        <p:nvSpPr>
          <p:cNvPr id="8" name="Text 6"/>
          <p:cNvSpPr txBox="1"/>
          <p:nvPr/>
        </p:nvSpPr>
        <p:spPr>
          <a:xfrm>
            <a:off x="1280160" y="1691640"/>
            <a:ext cx="5120640" cy="804672"/>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Identify the critical knowledge</a:t>
            </a:r>
            <a:endParaRPr lang="en-US" sz="2000" dirty="0"/>
          </a:p>
        </p:txBody>
      </p:sp>
      <p:sp>
        <p:nvSpPr>
          <p:cNvPr id="9" name="Shape 7"/>
          <p:cNvSpPr/>
          <p:nvPr/>
        </p:nvSpPr>
        <p:spPr>
          <a:xfrm>
            <a:off x="548640" y="2697480"/>
            <a:ext cx="566928" cy="566928"/>
          </a:xfrm>
          <a:prstGeom prst="ellipse">
            <a:avLst/>
          </a:prstGeom>
          <a:solidFill>
            <a:srgbClr val="2E7D5B"/>
          </a:solidFill>
          <a:ln w="12700">
            <a:solidFill>
              <a:srgbClr val="2E7D5B"/>
            </a:solidFill>
            <a:prstDash val="solid"/>
          </a:ln>
        </p:spPr>
        <p:txBody>
          <a:bodyPr/>
          <a:lstStyle/>
          <a:p>
            <a:endParaRPr lang="en-US"/>
          </a:p>
        </p:txBody>
      </p:sp>
      <p:sp>
        <p:nvSpPr>
          <p:cNvPr id="10" name="Text 8"/>
          <p:cNvSpPr txBox="1"/>
          <p:nvPr/>
        </p:nvSpPr>
        <p:spPr>
          <a:xfrm>
            <a:off x="548640" y="2697480"/>
            <a:ext cx="566928" cy="566928"/>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2</a:t>
            </a:r>
            <a:endParaRPr lang="en-US" sz="2000" dirty="0"/>
          </a:p>
        </p:txBody>
      </p:sp>
      <p:sp>
        <p:nvSpPr>
          <p:cNvPr id="11" name="Text 9"/>
          <p:cNvSpPr txBox="1"/>
          <p:nvPr/>
        </p:nvSpPr>
        <p:spPr>
          <a:xfrm>
            <a:off x="1335024" y="2587752"/>
            <a:ext cx="5120640" cy="804672"/>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Locate it: who holds it, and where</a:t>
            </a:r>
            <a:endParaRPr lang="en-US" sz="2000" dirty="0"/>
          </a:p>
        </p:txBody>
      </p:sp>
      <p:sp>
        <p:nvSpPr>
          <p:cNvPr id="12" name="Shape 10"/>
          <p:cNvSpPr/>
          <p:nvPr/>
        </p:nvSpPr>
        <p:spPr>
          <a:xfrm>
            <a:off x="548640" y="3593592"/>
            <a:ext cx="566928" cy="566928"/>
          </a:xfrm>
          <a:prstGeom prst="ellipse">
            <a:avLst/>
          </a:prstGeom>
          <a:solidFill>
            <a:srgbClr val="2E7D5B"/>
          </a:solidFill>
          <a:ln w="12700">
            <a:solidFill>
              <a:srgbClr val="2E7D5B"/>
            </a:solidFill>
            <a:prstDash val="solid"/>
          </a:ln>
        </p:spPr>
        <p:txBody>
          <a:bodyPr/>
          <a:lstStyle/>
          <a:p>
            <a:endParaRPr lang="en-US"/>
          </a:p>
        </p:txBody>
      </p:sp>
      <p:sp>
        <p:nvSpPr>
          <p:cNvPr id="13" name="Text 11"/>
          <p:cNvSpPr txBox="1"/>
          <p:nvPr/>
        </p:nvSpPr>
        <p:spPr>
          <a:xfrm>
            <a:off x="548640" y="3593592"/>
            <a:ext cx="566928" cy="566928"/>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3</a:t>
            </a:r>
            <a:endParaRPr lang="en-US" sz="2000" dirty="0"/>
          </a:p>
        </p:txBody>
      </p:sp>
      <p:sp>
        <p:nvSpPr>
          <p:cNvPr id="14" name="Text 12"/>
          <p:cNvSpPr txBox="1"/>
          <p:nvPr/>
        </p:nvSpPr>
        <p:spPr>
          <a:xfrm>
            <a:off x="1280160" y="3483864"/>
            <a:ext cx="5120640" cy="804672"/>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Map how it flows and where it stops</a:t>
            </a:r>
            <a:endParaRPr lang="en-US" sz="2000" dirty="0"/>
          </a:p>
        </p:txBody>
      </p:sp>
      <p:sp>
        <p:nvSpPr>
          <p:cNvPr id="15" name="Shape 13"/>
          <p:cNvSpPr/>
          <p:nvPr/>
        </p:nvSpPr>
        <p:spPr>
          <a:xfrm>
            <a:off x="548640" y="4489704"/>
            <a:ext cx="566928" cy="566928"/>
          </a:xfrm>
          <a:prstGeom prst="ellipse">
            <a:avLst/>
          </a:prstGeom>
          <a:solidFill>
            <a:srgbClr val="F2B134"/>
          </a:solidFill>
          <a:ln w="12700">
            <a:solidFill>
              <a:srgbClr val="F2B134"/>
            </a:solidFill>
            <a:prstDash val="solid"/>
          </a:ln>
        </p:spPr>
        <p:txBody>
          <a:bodyPr/>
          <a:lstStyle/>
          <a:p>
            <a:endParaRPr lang="en-US"/>
          </a:p>
        </p:txBody>
      </p:sp>
      <p:sp>
        <p:nvSpPr>
          <p:cNvPr id="16" name="Text 14"/>
          <p:cNvSpPr txBox="1"/>
          <p:nvPr/>
        </p:nvSpPr>
        <p:spPr>
          <a:xfrm>
            <a:off x="548640" y="4489704"/>
            <a:ext cx="566928" cy="566928"/>
          </a:xfrm>
          <a:prstGeom prst="rect">
            <a:avLst/>
          </a:prstGeom>
          <a:noFill/>
          <a:ln/>
        </p:spPr>
        <p:txBody>
          <a:bodyPr wrap="square" lIns="0" tIns="0" rIns="0" bIns="0" rtlCol="0" anchor="ctr"/>
          <a:lstStyle/>
          <a:p>
            <a:pPr marL="0" indent="0" algn="ctr">
              <a:buNone/>
            </a:pPr>
            <a:r>
              <a:rPr lang="en-US" sz="2000" b="1" dirty="0">
                <a:solidFill>
                  <a:srgbClr val="1F3B2D"/>
                </a:solidFill>
                <a:latin typeface="Georgia" pitchFamily="34" charset="0"/>
                <a:ea typeface="Georgia" pitchFamily="34" charset="-122"/>
                <a:cs typeface="Georgia" pitchFamily="34" charset="-120"/>
              </a:rPr>
              <a:t>4</a:t>
            </a:r>
            <a:endParaRPr lang="en-US" sz="2000" dirty="0"/>
          </a:p>
        </p:txBody>
      </p:sp>
      <p:sp>
        <p:nvSpPr>
          <p:cNvPr id="17" name="Text 15"/>
          <p:cNvSpPr txBox="1"/>
          <p:nvPr/>
        </p:nvSpPr>
        <p:spPr>
          <a:xfrm>
            <a:off x="1280160" y="4379976"/>
            <a:ext cx="5120640" cy="804672"/>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Assess the risk of losing it</a:t>
            </a:r>
            <a:endParaRPr lang="en-US" sz="2000" dirty="0"/>
          </a:p>
        </p:txBody>
      </p:sp>
      <p:sp>
        <p:nvSpPr>
          <p:cNvPr id="18" name="Shape 16"/>
          <p:cNvSpPr/>
          <p:nvPr/>
        </p:nvSpPr>
        <p:spPr>
          <a:xfrm>
            <a:off x="548640" y="5385816"/>
            <a:ext cx="566928" cy="566928"/>
          </a:xfrm>
          <a:prstGeom prst="ellipse">
            <a:avLst/>
          </a:prstGeom>
          <a:solidFill>
            <a:srgbClr val="2E7D5B"/>
          </a:solidFill>
          <a:ln w="12700">
            <a:solidFill>
              <a:srgbClr val="2E7D5B"/>
            </a:solidFill>
            <a:prstDash val="solid"/>
          </a:ln>
        </p:spPr>
        <p:txBody>
          <a:bodyPr/>
          <a:lstStyle/>
          <a:p>
            <a:endParaRPr lang="en-US"/>
          </a:p>
        </p:txBody>
      </p:sp>
      <p:sp>
        <p:nvSpPr>
          <p:cNvPr id="19" name="Text 17"/>
          <p:cNvSpPr txBox="1"/>
          <p:nvPr/>
        </p:nvSpPr>
        <p:spPr>
          <a:xfrm>
            <a:off x="548640" y="5385816"/>
            <a:ext cx="566928" cy="566928"/>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5</a:t>
            </a:r>
            <a:endParaRPr lang="en-US" sz="2000" dirty="0"/>
          </a:p>
        </p:txBody>
      </p:sp>
      <p:sp>
        <p:nvSpPr>
          <p:cNvPr id="20" name="Text 18"/>
          <p:cNvSpPr txBox="1"/>
          <p:nvPr/>
        </p:nvSpPr>
        <p:spPr>
          <a:xfrm>
            <a:off x="1280160" y="5276088"/>
            <a:ext cx="5120640" cy="804672"/>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Prioritise actions</a:t>
            </a:r>
            <a:endParaRPr lang="en-US" sz="2000" dirty="0"/>
          </a:p>
        </p:txBody>
      </p:sp>
      <p:sp>
        <p:nvSpPr>
          <p:cNvPr id="21" name="Shape 19"/>
          <p:cNvSpPr/>
          <p:nvPr/>
        </p:nvSpPr>
        <p:spPr>
          <a:xfrm>
            <a:off x="6675120" y="1691640"/>
            <a:ext cx="4937760" cy="4389120"/>
          </a:xfrm>
          <a:prstGeom prst="roundRect">
            <a:avLst>
              <a:gd name="adj" fmla="val 2500"/>
            </a:avLst>
          </a:prstGeom>
          <a:solidFill>
            <a:srgbClr val="F4F9F6"/>
          </a:solidFill>
          <a:ln w="12700">
            <a:solidFill>
              <a:srgbClr val="F4F9F6"/>
            </a:solidFill>
            <a:prstDash val="solid"/>
          </a:ln>
        </p:spPr>
        <p:txBody>
          <a:bodyPr/>
          <a:lstStyle/>
          <a:p>
            <a:endParaRPr lang="en-US"/>
          </a:p>
        </p:txBody>
      </p:sp>
      <p:sp>
        <p:nvSpPr>
          <p:cNvPr id="22" name="Text 20"/>
          <p:cNvSpPr txBox="1"/>
          <p:nvPr/>
        </p:nvSpPr>
        <p:spPr>
          <a:xfrm>
            <a:off x="6903720" y="1783080"/>
            <a:ext cx="4480560" cy="411480"/>
          </a:xfrm>
          <a:prstGeom prst="rect">
            <a:avLst/>
          </a:prstGeom>
          <a:noFill/>
          <a:ln/>
        </p:spPr>
        <p:txBody>
          <a:bodyPr wrap="square" lIns="635" tIns="635" rIns="635" bIns="635" rtlCol="0" anchor="t"/>
          <a:lstStyle/>
          <a:p>
            <a:pPr marL="0" indent="0" algn="l">
              <a:buNone/>
            </a:pPr>
            <a:r>
              <a:rPr lang="en-US" sz="1800" b="1" dirty="0">
                <a:solidFill>
                  <a:srgbClr val="1F3B2D"/>
                </a:solidFill>
                <a:latin typeface="Georgia" pitchFamily="34" charset="0"/>
                <a:ea typeface="Georgia" pitchFamily="34" charset="-122"/>
                <a:cs typeface="Georgia" pitchFamily="34" charset="-120"/>
              </a:rPr>
              <a:t>A simple knowledge map</a:t>
            </a:r>
            <a:endParaRPr lang="en-US" sz="1800" dirty="0"/>
          </a:p>
        </p:txBody>
      </p:sp>
      <p:sp>
        <p:nvSpPr>
          <p:cNvPr id="23" name="Shape 21"/>
          <p:cNvSpPr/>
          <p:nvPr/>
        </p:nvSpPr>
        <p:spPr>
          <a:xfrm>
            <a:off x="7680960" y="2926080"/>
            <a:ext cx="1554480" cy="914400"/>
          </a:xfrm>
          <a:prstGeom prst="line">
            <a:avLst/>
          </a:prstGeom>
          <a:noFill/>
          <a:ln w="19050">
            <a:solidFill>
              <a:srgbClr val="B5C4BB"/>
            </a:solidFill>
            <a:prstDash val="solid"/>
          </a:ln>
        </p:spPr>
        <p:txBody>
          <a:bodyPr/>
          <a:lstStyle/>
          <a:p>
            <a:endParaRPr lang="en-US"/>
          </a:p>
        </p:txBody>
      </p:sp>
      <p:sp>
        <p:nvSpPr>
          <p:cNvPr id="24" name="Shape 22"/>
          <p:cNvSpPr/>
          <p:nvPr/>
        </p:nvSpPr>
        <p:spPr>
          <a:xfrm>
            <a:off x="8869680" y="2651760"/>
            <a:ext cx="365760" cy="1188720"/>
          </a:xfrm>
          <a:prstGeom prst="line">
            <a:avLst/>
          </a:prstGeom>
          <a:noFill/>
          <a:ln w="19050">
            <a:solidFill>
              <a:srgbClr val="B5C4BB"/>
            </a:solidFill>
            <a:prstDash val="solid"/>
          </a:ln>
        </p:spPr>
        <p:txBody>
          <a:bodyPr/>
          <a:lstStyle/>
          <a:p>
            <a:endParaRPr lang="en-US"/>
          </a:p>
        </p:txBody>
      </p:sp>
      <p:sp>
        <p:nvSpPr>
          <p:cNvPr id="25" name="Shape 23"/>
          <p:cNvSpPr/>
          <p:nvPr/>
        </p:nvSpPr>
        <p:spPr>
          <a:xfrm flipH="1">
            <a:off x="9235440" y="3017520"/>
            <a:ext cx="914400" cy="822960"/>
          </a:xfrm>
          <a:prstGeom prst="line">
            <a:avLst/>
          </a:prstGeom>
          <a:noFill/>
          <a:ln w="19050">
            <a:solidFill>
              <a:srgbClr val="B5C4BB"/>
            </a:solidFill>
            <a:prstDash val="solid"/>
          </a:ln>
        </p:spPr>
        <p:txBody>
          <a:bodyPr/>
          <a:lstStyle/>
          <a:p>
            <a:endParaRPr lang="en-US"/>
          </a:p>
        </p:txBody>
      </p:sp>
      <p:sp>
        <p:nvSpPr>
          <p:cNvPr id="26" name="Shape 24"/>
          <p:cNvSpPr/>
          <p:nvPr/>
        </p:nvSpPr>
        <p:spPr>
          <a:xfrm flipH="1">
            <a:off x="9235440" y="2651760"/>
            <a:ext cx="1828800" cy="1188720"/>
          </a:xfrm>
          <a:prstGeom prst="line">
            <a:avLst/>
          </a:prstGeom>
          <a:noFill/>
          <a:ln w="19050">
            <a:solidFill>
              <a:srgbClr val="B5C4BB"/>
            </a:solidFill>
            <a:prstDash val="solid"/>
          </a:ln>
        </p:spPr>
        <p:txBody>
          <a:bodyPr/>
          <a:lstStyle/>
          <a:p>
            <a:endParaRPr lang="en-US"/>
          </a:p>
        </p:txBody>
      </p:sp>
      <p:sp>
        <p:nvSpPr>
          <p:cNvPr id="27" name="Shape 25"/>
          <p:cNvSpPr/>
          <p:nvPr/>
        </p:nvSpPr>
        <p:spPr>
          <a:xfrm flipH="1">
            <a:off x="8046720" y="3840480"/>
            <a:ext cx="1188720" cy="365760"/>
          </a:xfrm>
          <a:prstGeom prst="line">
            <a:avLst/>
          </a:prstGeom>
          <a:noFill/>
          <a:ln w="19050">
            <a:solidFill>
              <a:srgbClr val="B5C4BB"/>
            </a:solidFill>
            <a:prstDash val="solid"/>
          </a:ln>
        </p:spPr>
        <p:txBody>
          <a:bodyPr/>
          <a:lstStyle/>
          <a:p>
            <a:endParaRPr lang="en-US"/>
          </a:p>
        </p:txBody>
      </p:sp>
      <p:sp>
        <p:nvSpPr>
          <p:cNvPr id="28" name="Shape 26"/>
          <p:cNvSpPr/>
          <p:nvPr/>
        </p:nvSpPr>
        <p:spPr>
          <a:xfrm>
            <a:off x="9235440" y="3840480"/>
            <a:ext cx="1188720" cy="548640"/>
          </a:xfrm>
          <a:prstGeom prst="line">
            <a:avLst/>
          </a:prstGeom>
          <a:noFill/>
          <a:ln w="19050">
            <a:solidFill>
              <a:srgbClr val="B5C4BB"/>
            </a:solidFill>
            <a:prstDash val="solid"/>
          </a:ln>
        </p:spPr>
        <p:txBody>
          <a:bodyPr/>
          <a:lstStyle/>
          <a:p>
            <a:endParaRPr lang="en-US"/>
          </a:p>
        </p:txBody>
      </p:sp>
      <p:sp>
        <p:nvSpPr>
          <p:cNvPr id="29" name="Shape 27"/>
          <p:cNvSpPr/>
          <p:nvPr/>
        </p:nvSpPr>
        <p:spPr>
          <a:xfrm flipH="1">
            <a:off x="8778240" y="3840480"/>
            <a:ext cx="457200" cy="1280160"/>
          </a:xfrm>
          <a:prstGeom prst="line">
            <a:avLst/>
          </a:prstGeom>
          <a:noFill/>
          <a:ln w="19050">
            <a:solidFill>
              <a:srgbClr val="B5C4BB"/>
            </a:solidFill>
            <a:prstDash val="solid"/>
          </a:ln>
        </p:spPr>
        <p:txBody>
          <a:bodyPr/>
          <a:lstStyle/>
          <a:p>
            <a:endParaRPr lang="en-US"/>
          </a:p>
        </p:txBody>
      </p:sp>
      <p:sp>
        <p:nvSpPr>
          <p:cNvPr id="30" name="Shape 28"/>
          <p:cNvSpPr/>
          <p:nvPr/>
        </p:nvSpPr>
        <p:spPr>
          <a:xfrm>
            <a:off x="9235440" y="3840480"/>
            <a:ext cx="1737360" cy="1371600"/>
          </a:xfrm>
          <a:prstGeom prst="line">
            <a:avLst/>
          </a:prstGeom>
          <a:noFill/>
          <a:ln w="19050">
            <a:solidFill>
              <a:srgbClr val="B5C4BB"/>
            </a:solidFill>
            <a:prstDash val="solid"/>
          </a:ln>
        </p:spPr>
        <p:txBody>
          <a:bodyPr/>
          <a:lstStyle/>
          <a:p>
            <a:endParaRPr lang="en-US"/>
          </a:p>
        </p:txBody>
      </p:sp>
      <p:sp>
        <p:nvSpPr>
          <p:cNvPr id="31" name="Shape 29"/>
          <p:cNvSpPr/>
          <p:nvPr/>
        </p:nvSpPr>
        <p:spPr>
          <a:xfrm>
            <a:off x="7498080" y="2743200"/>
            <a:ext cx="365760" cy="365760"/>
          </a:xfrm>
          <a:prstGeom prst="ellipse">
            <a:avLst/>
          </a:prstGeom>
          <a:solidFill>
            <a:srgbClr val="2E7D5B"/>
          </a:solidFill>
          <a:ln w="19050">
            <a:solidFill>
              <a:srgbClr val="FFFFFF"/>
            </a:solidFill>
            <a:prstDash val="solid"/>
          </a:ln>
        </p:spPr>
        <p:txBody>
          <a:bodyPr/>
          <a:lstStyle/>
          <a:p>
            <a:endParaRPr lang="en-US"/>
          </a:p>
        </p:txBody>
      </p:sp>
      <p:sp>
        <p:nvSpPr>
          <p:cNvPr id="32" name="Shape 30"/>
          <p:cNvSpPr/>
          <p:nvPr/>
        </p:nvSpPr>
        <p:spPr>
          <a:xfrm>
            <a:off x="8686800" y="2468880"/>
            <a:ext cx="365760" cy="365760"/>
          </a:xfrm>
          <a:prstGeom prst="ellipse">
            <a:avLst/>
          </a:prstGeom>
          <a:solidFill>
            <a:srgbClr val="2E7D5B"/>
          </a:solidFill>
          <a:ln w="19050">
            <a:solidFill>
              <a:srgbClr val="FFFFFF"/>
            </a:solidFill>
            <a:prstDash val="solid"/>
          </a:ln>
        </p:spPr>
        <p:txBody>
          <a:bodyPr/>
          <a:lstStyle/>
          <a:p>
            <a:endParaRPr lang="en-US"/>
          </a:p>
        </p:txBody>
      </p:sp>
      <p:sp>
        <p:nvSpPr>
          <p:cNvPr id="33" name="Shape 31"/>
          <p:cNvSpPr/>
          <p:nvPr/>
        </p:nvSpPr>
        <p:spPr>
          <a:xfrm>
            <a:off x="9966960" y="2834640"/>
            <a:ext cx="365760" cy="365760"/>
          </a:xfrm>
          <a:prstGeom prst="ellipse">
            <a:avLst/>
          </a:prstGeom>
          <a:solidFill>
            <a:srgbClr val="2E7D5B"/>
          </a:solidFill>
          <a:ln w="19050">
            <a:solidFill>
              <a:srgbClr val="FFFFFF"/>
            </a:solidFill>
            <a:prstDash val="solid"/>
          </a:ln>
        </p:spPr>
        <p:txBody>
          <a:bodyPr/>
          <a:lstStyle/>
          <a:p>
            <a:endParaRPr lang="en-US"/>
          </a:p>
        </p:txBody>
      </p:sp>
      <p:sp>
        <p:nvSpPr>
          <p:cNvPr id="34" name="Shape 32"/>
          <p:cNvSpPr/>
          <p:nvPr/>
        </p:nvSpPr>
        <p:spPr>
          <a:xfrm>
            <a:off x="10881360" y="2468880"/>
            <a:ext cx="365760" cy="365760"/>
          </a:xfrm>
          <a:prstGeom prst="ellipse">
            <a:avLst/>
          </a:prstGeom>
          <a:solidFill>
            <a:srgbClr val="2E7D5B"/>
          </a:solidFill>
          <a:ln w="19050">
            <a:solidFill>
              <a:srgbClr val="FFFFFF"/>
            </a:solidFill>
            <a:prstDash val="solid"/>
          </a:ln>
        </p:spPr>
        <p:txBody>
          <a:bodyPr/>
          <a:lstStyle/>
          <a:p>
            <a:endParaRPr lang="en-US"/>
          </a:p>
        </p:txBody>
      </p:sp>
      <p:sp>
        <p:nvSpPr>
          <p:cNvPr id="35" name="Shape 33"/>
          <p:cNvSpPr/>
          <p:nvPr/>
        </p:nvSpPr>
        <p:spPr>
          <a:xfrm>
            <a:off x="7863840" y="4023360"/>
            <a:ext cx="365760" cy="365760"/>
          </a:xfrm>
          <a:prstGeom prst="ellipse">
            <a:avLst/>
          </a:prstGeom>
          <a:solidFill>
            <a:srgbClr val="2E7D5B"/>
          </a:solidFill>
          <a:ln w="19050">
            <a:solidFill>
              <a:srgbClr val="FFFFFF"/>
            </a:solidFill>
            <a:prstDash val="solid"/>
          </a:ln>
        </p:spPr>
        <p:txBody>
          <a:bodyPr/>
          <a:lstStyle/>
          <a:p>
            <a:endParaRPr lang="en-US"/>
          </a:p>
        </p:txBody>
      </p:sp>
      <p:sp>
        <p:nvSpPr>
          <p:cNvPr id="36" name="Shape 34"/>
          <p:cNvSpPr/>
          <p:nvPr/>
        </p:nvSpPr>
        <p:spPr>
          <a:xfrm>
            <a:off x="9052560" y="3657600"/>
            <a:ext cx="365760" cy="365760"/>
          </a:xfrm>
          <a:prstGeom prst="ellipse">
            <a:avLst/>
          </a:prstGeom>
          <a:solidFill>
            <a:srgbClr val="D1603D"/>
          </a:solidFill>
          <a:ln w="19050">
            <a:solidFill>
              <a:srgbClr val="FFFFFF"/>
            </a:solidFill>
            <a:prstDash val="solid"/>
          </a:ln>
        </p:spPr>
        <p:txBody>
          <a:bodyPr/>
          <a:lstStyle/>
          <a:p>
            <a:endParaRPr lang="en-US"/>
          </a:p>
        </p:txBody>
      </p:sp>
      <p:sp>
        <p:nvSpPr>
          <p:cNvPr id="37" name="Shape 35"/>
          <p:cNvSpPr/>
          <p:nvPr/>
        </p:nvSpPr>
        <p:spPr>
          <a:xfrm>
            <a:off x="10241280" y="4206240"/>
            <a:ext cx="365760" cy="365760"/>
          </a:xfrm>
          <a:prstGeom prst="ellipse">
            <a:avLst/>
          </a:prstGeom>
          <a:solidFill>
            <a:srgbClr val="2E7D5B"/>
          </a:solidFill>
          <a:ln w="19050">
            <a:solidFill>
              <a:srgbClr val="FFFFFF"/>
            </a:solidFill>
            <a:prstDash val="solid"/>
          </a:ln>
        </p:spPr>
        <p:txBody>
          <a:bodyPr/>
          <a:lstStyle/>
          <a:p>
            <a:endParaRPr lang="en-US"/>
          </a:p>
        </p:txBody>
      </p:sp>
      <p:sp>
        <p:nvSpPr>
          <p:cNvPr id="38" name="Shape 36"/>
          <p:cNvSpPr/>
          <p:nvPr/>
        </p:nvSpPr>
        <p:spPr>
          <a:xfrm>
            <a:off x="8595360" y="4937760"/>
            <a:ext cx="365760" cy="365760"/>
          </a:xfrm>
          <a:prstGeom prst="ellipse">
            <a:avLst/>
          </a:prstGeom>
          <a:solidFill>
            <a:srgbClr val="2E7D5B"/>
          </a:solidFill>
          <a:ln w="19050">
            <a:solidFill>
              <a:srgbClr val="FFFFFF"/>
            </a:solidFill>
            <a:prstDash val="solid"/>
          </a:ln>
        </p:spPr>
        <p:txBody>
          <a:bodyPr/>
          <a:lstStyle/>
          <a:p>
            <a:endParaRPr lang="en-US"/>
          </a:p>
        </p:txBody>
      </p:sp>
      <p:sp>
        <p:nvSpPr>
          <p:cNvPr id="39" name="Shape 37"/>
          <p:cNvSpPr/>
          <p:nvPr/>
        </p:nvSpPr>
        <p:spPr>
          <a:xfrm>
            <a:off x="10789920" y="5029200"/>
            <a:ext cx="365760" cy="365760"/>
          </a:xfrm>
          <a:prstGeom prst="ellipse">
            <a:avLst/>
          </a:prstGeom>
          <a:solidFill>
            <a:srgbClr val="2E7D5B"/>
          </a:solidFill>
          <a:ln w="19050">
            <a:solidFill>
              <a:srgbClr val="FFFFFF"/>
            </a:solidFill>
            <a:prstDash val="solid"/>
          </a:ln>
        </p:spPr>
        <p:txBody>
          <a:bodyPr/>
          <a:lstStyle/>
          <a:p>
            <a:endParaRPr lang="en-US"/>
          </a:p>
        </p:txBody>
      </p:sp>
      <p:sp>
        <p:nvSpPr>
          <p:cNvPr id="40" name="Text 38"/>
          <p:cNvSpPr txBox="1"/>
          <p:nvPr/>
        </p:nvSpPr>
        <p:spPr>
          <a:xfrm>
            <a:off x="6903720" y="5440680"/>
            <a:ext cx="4480560" cy="594360"/>
          </a:xfrm>
          <a:prstGeom prst="rect">
            <a:avLst/>
          </a:prstGeom>
          <a:noFill/>
          <a:ln/>
        </p:spPr>
        <p:txBody>
          <a:bodyPr wrap="square" lIns="635" tIns="635" rIns="635" bIns="635" rtlCol="0" anchor="t"/>
          <a:lstStyle/>
          <a:p>
            <a:pPr marL="0" indent="0" algn="l">
              <a:buNone/>
            </a:pPr>
            <a:r>
              <a:rPr lang="en-US" sz="1600" i="1" dirty="0">
                <a:solidFill>
                  <a:srgbClr val="D1603D"/>
                </a:solidFill>
                <a:latin typeface="Georgia" pitchFamily="34" charset="0"/>
                <a:ea typeface="Georgia" pitchFamily="34" charset="-122"/>
                <a:cs typeface="Georgia" pitchFamily="34" charset="-120"/>
              </a:rPr>
              <a:t>Red: the one person everyone asks. A single point of failure.</a:t>
            </a:r>
            <a:endParaRPr lang="en-US" sz="1600" dirty="0"/>
          </a:p>
        </p:txBody>
      </p:sp>
      <p:pic>
        <p:nvPicPr>
          <p:cNvPr id="42" name="Picture 41">
            <a:extLst>
              <a:ext uri="{FF2B5EF4-FFF2-40B4-BE49-F238E27FC236}">
                <a16:creationId xmlns:a16="http://schemas.microsoft.com/office/drawing/2014/main" id="{34F1293E-77B8-22DF-B656-E1B18C1A806B}"/>
              </a:ext>
            </a:extLst>
          </p:cNvPr>
          <p:cNvPicPr>
            <a:picLocks noChangeAspect="1"/>
          </p:cNvPicPr>
          <p:nvPr/>
        </p:nvPicPr>
        <p:blipFill>
          <a:blip r:embed="rId3"/>
          <a:stretch>
            <a:fillRect/>
          </a:stretch>
        </p:blipFill>
        <p:spPr>
          <a:xfrm>
            <a:off x="-15240" y="6483096"/>
            <a:ext cx="12192000" cy="402135"/>
          </a:xfrm>
          <a:prstGeom prst="rect">
            <a:avLst/>
          </a:prstGeom>
        </p:spPr>
      </p:pic>
      <p:sp>
        <p:nvSpPr>
          <p:cNvPr id="44" name="TextBox 43">
            <a:extLst>
              <a:ext uri="{FF2B5EF4-FFF2-40B4-BE49-F238E27FC236}">
                <a16:creationId xmlns:a16="http://schemas.microsoft.com/office/drawing/2014/main" id="{5D15C41A-02FD-D433-2F52-C2439C7AEB23}"/>
              </a:ext>
            </a:extLst>
          </p:cNvPr>
          <p:cNvSpPr txBox="1"/>
          <p:nvPr/>
        </p:nvSpPr>
        <p:spPr>
          <a:xfrm>
            <a:off x="1115568" y="6457098"/>
            <a:ext cx="6104964"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3 · TOOLS FOR CAPTURING AND SHARING</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23</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Capturing Tacit Knowledge</a:t>
            </a:r>
            <a:endParaRPr lang="en-US" sz="4000" dirty="0"/>
          </a:p>
        </p:txBody>
      </p:sp>
      <p:sp>
        <p:nvSpPr>
          <p:cNvPr id="6" name="Shape 4"/>
          <p:cNvSpPr/>
          <p:nvPr/>
        </p:nvSpPr>
        <p:spPr>
          <a:xfrm>
            <a:off x="548640" y="1691640"/>
            <a:ext cx="3566160" cy="2103120"/>
          </a:xfrm>
          <a:prstGeom prst="roundRect">
            <a:avLst>
              <a:gd name="adj" fmla="val 5217"/>
            </a:avLst>
          </a:prstGeom>
          <a:solidFill>
            <a:srgbClr val="EAF4EE"/>
          </a:solidFill>
          <a:ln w="12700">
            <a:solidFill>
              <a:srgbClr val="EAF4EE"/>
            </a:solidFill>
            <a:prstDash val="solid"/>
          </a:ln>
        </p:spPr>
        <p:txBody>
          <a:bodyPr/>
          <a:lstStyle/>
          <a:p>
            <a:endParaRPr lang="en-US"/>
          </a:p>
        </p:txBody>
      </p:sp>
      <p:sp>
        <p:nvSpPr>
          <p:cNvPr id="7" name="Shape 5"/>
          <p:cNvSpPr/>
          <p:nvPr/>
        </p:nvSpPr>
        <p:spPr>
          <a:xfrm>
            <a:off x="777240" y="1920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8" name="Image 0" descr="preencoded.png"/>
          <p:cNvPicPr>
            <a:picLocks noChangeAspect="1"/>
          </p:cNvPicPr>
          <p:nvPr/>
        </p:nvPicPr>
        <p:blipFill>
          <a:blip r:embed="rId3"/>
          <a:stretch>
            <a:fillRect/>
          </a:stretch>
        </p:blipFill>
        <p:spPr>
          <a:xfrm>
            <a:off x="937260" y="2080260"/>
            <a:ext cx="320040" cy="320040"/>
          </a:xfrm>
          <a:prstGeom prst="rect">
            <a:avLst/>
          </a:prstGeom>
        </p:spPr>
      </p:pic>
      <p:sp>
        <p:nvSpPr>
          <p:cNvPr id="9" name="Text 6"/>
          <p:cNvSpPr txBox="1"/>
          <p:nvPr/>
        </p:nvSpPr>
        <p:spPr>
          <a:xfrm>
            <a:off x="1508760" y="1920240"/>
            <a:ext cx="2514600" cy="6858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Expert interviews</a:t>
            </a:r>
            <a:endParaRPr lang="en-US" sz="2000" dirty="0"/>
          </a:p>
        </p:txBody>
      </p:sp>
      <p:sp>
        <p:nvSpPr>
          <p:cNvPr id="10" name="Text 7"/>
          <p:cNvSpPr txBox="1"/>
          <p:nvPr/>
        </p:nvSpPr>
        <p:spPr>
          <a:xfrm>
            <a:off x="777240" y="2743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Structured questions about real cases</a:t>
            </a:r>
            <a:endParaRPr lang="en-US" sz="2000" dirty="0"/>
          </a:p>
        </p:txBody>
      </p:sp>
      <p:sp>
        <p:nvSpPr>
          <p:cNvPr id="11" name="Shape 8"/>
          <p:cNvSpPr/>
          <p:nvPr/>
        </p:nvSpPr>
        <p:spPr>
          <a:xfrm>
            <a:off x="4297680" y="1691640"/>
            <a:ext cx="3566160" cy="2103120"/>
          </a:xfrm>
          <a:prstGeom prst="roundRect">
            <a:avLst>
              <a:gd name="adj" fmla="val 5217"/>
            </a:avLst>
          </a:prstGeom>
          <a:solidFill>
            <a:srgbClr val="F4F9F6"/>
          </a:solidFill>
          <a:ln w="12700">
            <a:solidFill>
              <a:srgbClr val="F4F9F6"/>
            </a:solidFill>
            <a:prstDash val="solid"/>
          </a:ln>
        </p:spPr>
        <p:txBody>
          <a:bodyPr/>
          <a:lstStyle/>
          <a:p>
            <a:endParaRPr lang="en-US"/>
          </a:p>
        </p:txBody>
      </p:sp>
      <p:sp>
        <p:nvSpPr>
          <p:cNvPr id="12" name="Shape 9"/>
          <p:cNvSpPr/>
          <p:nvPr/>
        </p:nvSpPr>
        <p:spPr>
          <a:xfrm>
            <a:off x="4526280" y="1920240"/>
            <a:ext cx="640080" cy="640080"/>
          </a:xfrm>
          <a:prstGeom prst="ellipse">
            <a:avLst/>
          </a:prstGeom>
          <a:solidFill>
            <a:srgbClr val="F2B134"/>
          </a:solidFill>
          <a:ln w="12700">
            <a:solidFill>
              <a:srgbClr val="F2B134"/>
            </a:solidFill>
            <a:prstDash val="solid"/>
          </a:ln>
        </p:spPr>
        <p:txBody>
          <a:bodyPr/>
          <a:lstStyle/>
          <a:p>
            <a:endParaRPr lang="en-US"/>
          </a:p>
        </p:txBody>
      </p:sp>
      <p:pic>
        <p:nvPicPr>
          <p:cNvPr id="13" name="Image 1" descr="preencoded.png"/>
          <p:cNvPicPr>
            <a:picLocks noChangeAspect="1"/>
          </p:cNvPicPr>
          <p:nvPr/>
        </p:nvPicPr>
        <p:blipFill>
          <a:blip r:embed="rId4"/>
          <a:stretch>
            <a:fillRect/>
          </a:stretch>
        </p:blipFill>
        <p:spPr>
          <a:xfrm>
            <a:off x="4686300" y="2080260"/>
            <a:ext cx="320040" cy="320040"/>
          </a:xfrm>
          <a:prstGeom prst="rect">
            <a:avLst/>
          </a:prstGeom>
        </p:spPr>
      </p:pic>
      <p:sp>
        <p:nvSpPr>
          <p:cNvPr id="14" name="Text 10"/>
          <p:cNvSpPr txBox="1"/>
          <p:nvPr/>
        </p:nvSpPr>
        <p:spPr>
          <a:xfrm>
            <a:off x="5257800" y="1920240"/>
            <a:ext cx="2514600" cy="6858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Storytelling</a:t>
            </a:r>
            <a:endParaRPr lang="en-US" sz="2000" dirty="0"/>
          </a:p>
        </p:txBody>
      </p:sp>
      <p:sp>
        <p:nvSpPr>
          <p:cNvPr id="15" name="Text 11"/>
          <p:cNvSpPr txBox="1"/>
          <p:nvPr/>
        </p:nvSpPr>
        <p:spPr>
          <a:xfrm>
            <a:off x="4526280" y="2743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Stories carry context and meaning</a:t>
            </a:r>
            <a:endParaRPr lang="en-US" sz="2000" dirty="0"/>
          </a:p>
        </p:txBody>
      </p:sp>
      <p:sp>
        <p:nvSpPr>
          <p:cNvPr id="16" name="Shape 12"/>
          <p:cNvSpPr/>
          <p:nvPr/>
        </p:nvSpPr>
        <p:spPr>
          <a:xfrm>
            <a:off x="8046720" y="1691640"/>
            <a:ext cx="3566160" cy="2103120"/>
          </a:xfrm>
          <a:prstGeom prst="roundRect">
            <a:avLst>
              <a:gd name="adj" fmla="val 5217"/>
            </a:avLst>
          </a:prstGeom>
          <a:solidFill>
            <a:srgbClr val="EAF4EE"/>
          </a:solidFill>
          <a:ln w="12700">
            <a:solidFill>
              <a:srgbClr val="EAF4EE"/>
            </a:solidFill>
            <a:prstDash val="solid"/>
          </a:ln>
        </p:spPr>
        <p:txBody>
          <a:bodyPr/>
          <a:lstStyle/>
          <a:p>
            <a:endParaRPr lang="en-US"/>
          </a:p>
        </p:txBody>
      </p:sp>
      <p:sp>
        <p:nvSpPr>
          <p:cNvPr id="17" name="Shape 13"/>
          <p:cNvSpPr/>
          <p:nvPr/>
        </p:nvSpPr>
        <p:spPr>
          <a:xfrm>
            <a:off x="8275320" y="1920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18" name="Image 2" descr="preencoded.png"/>
          <p:cNvPicPr>
            <a:picLocks noChangeAspect="1"/>
          </p:cNvPicPr>
          <p:nvPr/>
        </p:nvPicPr>
        <p:blipFill>
          <a:blip r:embed="rId5"/>
          <a:stretch>
            <a:fillRect/>
          </a:stretch>
        </p:blipFill>
        <p:spPr>
          <a:xfrm>
            <a:off x="8435340" y="2080260"/>
            <a:ext cx="320040" cy="320040"/>
          </a:xfrm>
          <a:prstGeom prst="rect">
            <a:avLst/>
          </a:prstGeom>
        </p:spPr>
      </p:pic>
      <p:sp>
        <p:nvSpPr>
          <p:cNvPr id="19" name="Text 14"/>
          <p:cNvSpPr txBox="1"/>
          <p:nvPr/>
        </p:nvSpPr>
        <p:spPr>
          <a:xfrm>
            <a:off x="9006840" y="1920240"/>
            <a:ext cx="2514600" cy="6858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Shadowing</a:t>
            </a:r>
            <a:endParaRPr lang="en-US" sz="2000" dirty="0"/>
          </a:p>
        </p:txBody>
      </p:sp>
      <p:sp>
        <p:nvSpPr>
          <p:cNvPr id="20" name="Text 15"/>
          <p:cNvSpPr txBox="1"/>
          <p:nvPr/>
        </p:nvSpPr>
        <p:spPr>
          <a:xfrm>
            <a:off x="8275320" y="2743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Watching experts at work</a:t>
            </a:r>
            <a:endParaRPr lang="en-US" sz="2000" dirty="0"/>
          </a:p>
        </p:txBody>
      </p:sp>
      <p:sp>
        <p:nvSpPr>
          <p:cNvPr id="21" name="Shape 16"/>
          <p:cNvSpPr/>
          <p:nvPr/>
        </p:nvSpPr>
        <p:spPr>
          <a:xfrm>
            <a:off x="548640" y="3977640"/>
            <a:ext cx="3566160" cy="2103120"/>
          </a:xfrm>
          <a:prstGeom prst="roundRect">
            <a:avLst>
              <a:gd name="adj" fmla="val 5217"/>
            </a:avLst>
          </a:prstGeom>
          <a:solidFill>
            <a:srgbClr val="F4F9F6"/>
          </a:solidFill>
          <a:ln w="12700">
            <a:solidFill>
              <a:srgbClr val="F4F9F6"/>
            </a:solidFill>
            <a:prstDash val="solid"/>
          </a:ln>
        </p:spPr>
        <p:txBody>
          <a:bodyPr/>
          <a:lstStyle/>
          <a:p>
            <a:endParaRPr lang="en-US"/>
          </a:p>
        </p:txBody>
      </p:sp>
      <p:sp>
        <p:nvSpPr>
          <p:cNvPr id="22" name="Shape 17"/>
          <p:cNvSpPr/>
          <p:nvPr/>
        </p:nvSpPr>
        <p:spPr>
          <a:xfrm>
            <a:off x="777240" y="4206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23" name="Image 3" descr="preencoded.png"/>
          <p:cNvPicPr>
            <a:picLocks noChangeAspect="1"/>
          </p:cNvPicPr>
          <p:nvPr/>
        </p:nvPicPr>
        <p:blipFill>
          <a:blip r:embed="rId6"/>
          <a:stretch>
            <a:fillRect/>
          </a:stretch>
        </p:blipFill>
        <p:spPr>
          <a:xfrm>
            <a:off x="937260" y="4366260"/>
            <a:ext cx="320040" cy="320040"/>
          </a:xfrm>
          <a:prstGeom prst="rect">
            <a:avLst/>
          </a:prstGeom>
        </p:spPr>
      </p:pic>
      <p:sp>
        <p:nvSpPr>
          <p:cNvPr id="24" name="Text 18"/>
          <p:cNvSpPr txBox="1"/>
          <p:nvPr/>
        </p:nvSpPr>
        <p:spPr>
          <a:xfrm>
            <a:off x="1508760" y="4206240"/>
            <a:ext cx="2514600" cy="6858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Video</a:t>
            </a:r>
            <a:endParaRPr lang="en-US" sz="2000" dirty="0"/>
          </a:p>
        </p:txBody>
      </p:sp>
      <p:sp>
        <p:nvSpPr>
          <p:cNvPr id="25" name="Text 19"/>
          <p:cNvSpPr txBox="1"/>
          <p:nvPr/>
        </p:nvSpPr>
        <p:spPr>
          <a:xfrm>
            <a:off x="777240" y="5029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Recording skills and procedures</a:t>
            </a:r>
            <a:endParaRPr lang="en-US" sz="2000" dirty="0"/>
          </a:p>
        </p:txBody>
      </p:sp>
      <p:sp>
        <p:nvSpPr>
          <p:cNvPr id="26" name="Shape 20"/>
          <p:cNvSpPr/>
          <p:nvPr/>
        </p:nvSpPr>
        <p:spPr>
          <a:xfrm>
            <a:off x="4297680" y="3977640"/>
            <a:ext cx="3566160" cy="2103120"/>
          </a:xfrm>
          <a:prstGeom prst="roundRect">
            <a:avLst>
              <a:gd name="adj" fmla="val 5217"/>
            </a:avLst>
          </a:prstGeom>
          <a:solidFill>
            <a:srgbClr val="EAF4EE"/>
          </a:solidFill>
          <a:ln w="12700">
            <a:solidFill>
              <a:srgbClr val="EAF4EE"/>
            </a:solidFill>
            <a:prstDash val="solid"/>
          </a:ln>
        </p:spPr>
        <p:txBody>
          <a:bodyPr/>
          <a:lstStyle/>
          <a:p>
            <a:endParaRPr lang="en-US"/>
          </a:p>
        </p:txBody>
      </p:sp>
      <p:sp>
        <p:nvSpPr>
          <p:cNvPr id="27" name="Shape 21"/>
          <p:cNvSpPr/>
          <p:nvPr/>
        </p:nvSpPr>
        <p:spPr>
          <a:xfrm>
            <a:off x="4526280" y="4206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28" name="Image 4" descr="preencoded.png"/>
          <p:cNvPicPr>
            <a:picLocks noChangeAspect="1"/>
          </p:cNvPicPr>
          <p:nvPr/>
        </p:nvPicPr>
        <p:blipFill>
          <a:blip r:embed="rId7"/>
          <a:stretch>
            <a:fillRect/>
          </a:stretch>
        </p:blipFill>
        <p:spPr>
          <a:xfrm>
            <a:off x="4686300" y="4366260"/>
            <a:ext cx="320040" cy="320040"/>
          </a:xfrm>
          <a:prstGeom prst="rect">
            <a:avLst/>
          </a:prstGeom>
        </p:spPr>
      </p:pic>
      <p:sp>
        <p:nvSpPr>
          <p:cNvPr id="29" name="Text 22"/>
          <p:cNvSpPr txBox="1"/>
          <p:nvPr/>
        </p:nvSpPr>
        <p:spPr>
          <a:xfrm>
            <a:off x="5257800" y="4206240"/>
            <a:ext cx="2514600" cy="6858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Simulation debriefs</a:t>
            </a:r>
            <a:endParaRPr lang="en-US" sz="2000" dirty="0"/>
          </a:p>
        </p:txBody>
      </p:sp>
      <p:sp>
        <p:nvSpPr>
          <p:cNvPr id="30" name="Text 23"/>
          <p:cNvSpPr txBox="1"/>
          <p:nvPr/>
        </p:nvSpPr>
        <p:spPr>
          <a:xfrm>
            <a:off x="4526280" y="5029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Reflection straight after practice</a:t>
            </a:r>
            <a:endParaRPr lang="en-US" sz="2000" dirty="0"/>
          </a:p>
        </p:txBody>
      </p:sp>
      <p:sp>
        <p:nvSpPr>
          <p:cNvPr id="31" name="Shape 24"/>
          <p:cNvSpPr/>
          <p:nvPr/>
        </p:nvSpPr>
        <p:spPr>
          <a:xfrm>
            <a:off x="8046720" y="3977640"/>
            <a:ext cx="3566160" cy="2103120"/>
          </a:xfrm>
          <a:prstGeom prst="roundRect">
            <a:avLst>
              <a:gd name="adj" fmla="val 5217"/>
            </a:avLst>
          </a:prstGeom>
          <a:solidFill>
            <a:srgbClr val="F4F9F6"/>
          </a:solidFill>
          <a:ln w="12700">
            <a:solidFill>
              <a:srgbClr val="F4F9F6"/>
            </a:solidFill>
            <a:prstDash val="solid"/>
          </a:ln>
        </p:spPr>
        <p:txBody>
          <a:bodyPr/>
          <a:lstStyle/>
          <a:p>
            <a:endParaRPr lang="en-US"/>
          </a:p>
        </p:txBody>
      </p:sp>
      <p:sp>
        <p:nvSpPr>
          <p:cNvPr id="32" name="Shape 25"/>
          <p:cNvSpPr/>
          <p:nvPr/>
        </p:nvSpPr>
        <p:spPr>
          <a:xfrm>
            <a:off x="8275320" y="4206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33" name="Image 5" descr="preencoded.png"/>
          <p:cNvPicPr>
            <a:picLocks noChangeAspect="1"/>
          </p:cNvPicPr>
          <p:nvPr/>
        </p:nvPicPr>
        <p:blipFill>
          <a:blip r:embed="rId8"/>
          <a:stretch>
            <a:fillRect/>
          </a:stretch>
        </p:blipFill>
        <p:spPr>
          <a:xfrm>
            <a:off x="8435340" y="4366260"/>
            <a:ext cx="320040" cy="320040"/>
          </a:xfrm>
          <a:prstGeom prst="rect">
            <a:avLst/>
          </a:prstGeom>
        </p:spPr>
      </p:pic>
      <p:sp>
        <p:nvSpPr>
          <p:cNvPr id="34" name="Text 26"/>
          <p:cNvSpPr txBox="1"/>
          <p:nvPr/>
        </p:nvSpPr>
        <p:spPr>
          <a:xfrm>
            <a:off x="9006840" y="4206240"/>
            <a:ext cx="2514600" cy="6858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Knowledge cafés</a:t>
            </a:r>
            <a:endParaRPr lang="en-US" sz="2000" dirty="0"/>
          </a:p>
        </p:txBody>
      </p:sp>
      <p:sp>
        <p:nvSpPr>
          <p:cNvPr id="35" name="Text 27"/>
          <p:cNvSpPr txBox="1"/>
          <p:nvPr/>
        </p:nvSpPr>
        <p:spPr>
          <a:xfrm>
            <a:off x="8275320" y="5029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Open conversation on one question</a:t>
            </a:r>
            <a:endParaRPr lang="en-US" sz="2000" dirty="0"/>
          </a:p>
        </p:txBody>
      </p:sp>
      <p:pic>
        <p:nvPicPr>
          <p:cNvPr id="37" name="Picture 36">
            <a:extLst>
              <a:ext uri="{FF2B5EF4-FFF2-40B4-BE49-F238E27FC236}">
                <a16:creationId xmlns:a16="http://schemas.microsoft.com/office/drawing/2014/main" id="{FFD784A0-83DC-39B9-46E3-FE06D2BB65D8}"/>
              </a:ext>
            </a:extLst>
          </p:cNvPr>
          <p:cNvPicPr>
            <a:picLocks noChangeAspect="1"/>
          </p:cNvPicPr>
          <p:nvPr/>
        </p:nvPicPr>
        <p:blipFill>
          <a:blip r:embed="rId9"/>
          <a:stretch>
            <a:fillRect/>
          </a:stretch>
        </p:blipFill>
        <p:spPr>
          <a:xfrm>
            <a:off x="-15240" y="6501091"/>
            <a:ext cx="12192000" cy="402135"/>
          </a:xfrm>
          <a:prstGeom prst="rect">
            <a:avLst/>
          </a:prstGeom>
        </p:spPr>
      </p:pic>
      <p:sp>
        <p:nvSpPr>
          <p:cNvPr id="39" name="TextBox 38">
            <a:extLst>
              <a:ext uri="{FF2B5EF4-FFF2-40B4-BE49-F238E27FC236}">
                <a16:creationId xmlns:a16="http://schemas.microsoft.com/office/drawing/2014/main" id="{C6DF3069-0665-A47C-2D16-5005D9607B42}"/>
              </a:ext>
            </a:extLst>
          </p:cNvPr>
          <p:cNvSpPr txBox="1"/>
          <p:nvPr/>
        </p:nvSpPr>
        <p:spPr>
          <a:xfrm>
            <a:off x="1062318" y="6471325"/>
            <a:ext cx="6104964"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3 · TOOLS FOR CAPTURING AND SHARING</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24</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Learning Reviews and Debriefs</a:t>
            </a:r>
            <a:endParaRPr lang="en-US" sz="4000" dirty="0"/>
          </a:p>
        </p:txBody>
      </p:sp>
      <p:sp>
        <p:nvSpPr>
          <p:cNvPr id="6" name="Shape 4"/>
          <p:cNvSpPr/>
          <p:nvPr/>
        </p:nvSpPr>
        <p:spPr>
          <a:xfrm>
            <a:off x="548640" y="1691640"/>
            <a:ext cx="6400800" cy="987552"/>
          </a:xfrm>
          <a:prstGeom prst="roundRect">
            <a:avLst>
              <a:gd name="adj" fmla="val 11111"/>
            </a:avLst>
          </a:prstGeom>
          <a:solidFill>
            <a:srgbClr val="EAF4EE"/>
          </a:solidFill>
          <a:ln w="12700">
            <a:solidFill>
              <a:srgbClr val="EAF4EE"/>
            </a:solidFill>
            <a:prstDash val="solid"/>
          </a:ln>
        </p:spPr>
        <p:txBody>
          <a:bodyPr/>
          <a:lstStyle/>
          <a:p>
            <a:endParaRPr lang="en-US"/>
          </a:p>
        </p:txBody>
      </p:sp>
      <p:sp>
        <p:nvSpPr>
          <p:cNvPr id="7" name="Shape 5"/>
          <p:cNvSpPr/>
          <p:nvPr/>
        </p:nvSpPr>
        <p:spPr>
          <a:xfrm>
            <a:off x="777240" y="1865376"/>
            <a:ext cx="640080" cy="640080"/>
          </a:xfrm>
          <a:prstGeom prst="ellipse">
            <a:avLst/>
          </a:prstGeom>
          <a:solidFill>
            <a:srgbClr val="2E7D5B"/>
          </a:solidFill>
          <a:ln w="12700">
            <a:solidFill>
              <a:srgbClr val="2E7D5B"/>
            </a:solidFill>
            <a:prstDash val="solid"/>
          </a:ln>
        </p:spPr>
        <p:txBody>
          <a:bodyPr/>
          <a:lstStyle/>
          <a:p>
            <a:endParaRPr lang="en-US"/>
          </a:p>
        </p:txBody>
      </p:sp>
      <p:sp>
        <p:nvSpPr>
          <p:cNvPr id="8" name="Text 6"/>
          <p:cNvSpPr txBox="1"/>
          <p:nvPr/>
        </p:nvSpPr>
        <p:spPr>
          <a:xfrm>
            <a:off x="777240" y="1865376"/>
            <a:ext cx="640080" cy="64008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1</a:t>
            </a:r>
            <a:endParaRPr lang="en-US" sz="2000" dirty="0"/>
          </a:p>
        </p:txBody>
      </p:sp>
      <p:sp>
        <p:nvSpPr>
          <p:cNvPr id="9" name="Text 7"/>
          <p:cNvSpPr txBox="1"/>
          <p:nvPr/>
        </p:nvSpPr>
        <p:spPr>
          <a:xfrm>
            <a:off x="1600200" y="1691640"/>
            <a:ext cx="5212080" cy="987552"/>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What was supposed to happen?</a:t>
            </a:r>
            <a:endParaRPr lang="en-US" sz="2000" dirty="0"/>
          </a:p>
        </p:txBody>
      </p:sp>
      <p:sp>
        <p:nvSpPr>
          <p:cNvPr id="10" name="Shape 8"/>
          <p:cNvSpPr/>
          <p:nvPr/>
        </p:nvSpPr>
        <p:spPr>
          <a:xfrm>
            <a:off x="548640" y="2807208"/>
            <a:ext cx="6400800" cy="987552"/>
          </a:xfrm>
          <a:prstGeom prst="roundRect">
            <a:avLst>
              <a:gd name="adj" fmla="val 11111"/>
            </a:avLst>
          </a:prstGeom>
          <a:solidFill>
            <a:srgbClr val="F4F9F6"/>
          </a:solidFill>
          <a:ln w="12700">
            <a:solidFill>
              <a:srgbClr val="F4F9F6"/>
            </a:solidFill>
            <a:prstDash val="solid"/>
          </a:ln>
        </p:spPr>
        <p:txBody>
          <a:bodyPr/>
          <a:lstStyle/>
          <a:p>
            <a:endParaRPr lang="en-US"/>
          </a:p>
        </p:txBody>
      </p:sp>
      <p:sp>
        <p:nvSpPr>
          <p:cNvPr id="11" name="Shape 9"/>
          <p:cNvSpPr/>
          <p:nvPr/>
        </p:nvSpPr>
        <p:spPr>
          <a:xfrm>
            <a:off x="777240" y="2980944"/>
            <a:ext cx="640080" cy="640080"/>
          </a:xfrm>
          <a:prstGeom prst="ellipse">
            <a:avLst/>
          </a:prstGeom>
          <a:solidFill>
            <a:srgbClr val="2E7D5B"/>
          </a:solidFill>
          <a:ln w="12700">
            <a:solidFill>
              <a:srgbClr val="2E7D5B"/>
            </a:solidFill>
            <a:prstDash val="solid"/>
          </a:ln>
        </p:spPr>
        <p:txBody>
          <a:bodyPr/>
          <a:lstStyle/>
          <a:p>
            <a:endParaRPr lang="en-US"/>
          </a:p>
        </p:txBody>
      </p:sp>
      <p:sp>
        <p:nvSpPr>
          <p:cNvPr id="12" name="Text 10"/>
          <p:cNvSpPr txBox="1"/>
          <p:nvPr/>
        </p:nvSpPr>
        <p:spPr>
          <a:xfrm>
            <a:off x="777240" y="2980944"/>
            <a:ext cx="640080" cy="64008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2</a:t>
            </a:r>
            <a:endParaRPr lang="en-US" sz="2000" dirty="0"/>
          </a:p>
        </p:txBody>
      </p:sp>
      <p:sp>
        <p:nvSpPr>
          <p:cNvPr id="13" name="Text 11"/>
          <p:cNvSpPr txBox="1"/>
          <p:nvPr/>
        </p:nvSpPr>
        <p:spPr>
          <a:xfrm>
            <a:off x="1600200" y="2807208"/>
            <a:ext cx="5212080" cy="987552"/>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What actually happened?</a:t>
            </a:r>
            <a:endParaRPr lang="en-US" sz="2000" dirty="0"/>
          </a:p>
        </p:txBody>
      </p:sp>
      <p:sp>
        <p:nvSpPr>
          <p:cNvPr id="14" name="Shape 12"/>
          <p:cNvSpPr/>
          <p:nvPr/>
        </p:nvSpPr>
        <p:spPr>
          <a:xfrm>
            <a:off x="548640" y="3922776"/>
            <a:ext cx="6400800" cy="987552"/>
          </a:xfrm>
          <a:prstGeom prst="roundRect">
            <a:avLst>
              <a:gd name="adj" fmla="val 11111"/>
            </a:avLst>
          </a:prstGeom>
          <a:solidFill>
            <a:srgbClr val="EAF4EE"/>
          </a:solidFill>
          <a:ln w="12700">
            <a:solidFill>
              <a:srgbClr val="EAF4EE"/>
            </a:solidFill>
            <a:prstDash val="solid"/>
          </a:ln>
        </p:spPr>
        <p:txBody>
          <a:bodyPr/>
          <a:lstStyle/>
          <a:p>
            <a:endParaRPr lang="en-US"/>
          </a:p>
        </p:txBody>
      </p:sp>
      <p:sp>
        <p:nvSpPr>
          <p:cNvPr id="15" name="Shape 13"/>
          <p:cNvSpPr/>
          <p:nvPr/>
        </p:nvSpPr>
        <p:spPr>
          <a:xfrm>
            <a:off x="777240" y="4096512"/>
            <a:ext cx="640080" cy="640080"/>
          </a:xfrm>
          <a:prstGeom prst="ellipse">
            <a:avLst/>
          </a:prstGeom>
          <a:solidFill>
            <a:srgbClr val="2E7D5B"/>
          </a:solidFill>
          <a:ln w="12700">
            <a:solidFill>
              <a:srgbClr val="2E7D5B"/>
            </a:solidFill>
            <a:prstDash val="solid"/>
          </a:ln>
        </p:spPr>
        <p:txBody>
          <a:bodyPr/>
          <a:lstStyle/>
          <a:p>
            <a:endParaRPr lang="en-US"/>
          </a:p>
        </p:txBody>
      </p:sp>
      <p:sp>
        <p:nvSpPr>
          <p:cNvPr id="16" name="Text 14"/>
          <p:cNvSpPr txBox="1"/>
          <p:nvPr/>
        </p:nvSpPr>
        <p:spPr>
          <a:xfrm>
            <a:off x="777240" y="4096512"/>
            <a:ext cx="640080" cy="64008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3</a:t>
            </a:r>
            <a:endParaRPr lang="en-US" sz="2000" dirty="0"/>
          </a:p>
        </p:txBody>
      </p:sp>
      <p:sp>
        <p:nvSpPr>
          <p:cNvPr id="17" name="Text 15"/>
          <p:cNvSpPr txBox="1"/>
          <p:nvPr/>
        </p:nvSpPr>
        <p:spPr>
          <a:xfrm>
            <a:off x="1600200" y="3922776"/>
            <a:ext cx="5212080" cy="987552"/>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Why was there a difference?</a:t>
            </a:r>
            <a:endParaRPr lang="en-US" sz="2000" dirty="0"/>
          </a:p>
        </p:txBody>
      </p:sp>
      <p:sp>
        <p:nvSpPr>
          <p:cNvPr id="18" name="Shape 16"/>
          <p:cNvSpPr/>
          <p:nvPr/>
        </p:nvSpPr>
        <p:spPr>
          <a:xfrm>
            <a:off x="548640" y="5038344"/>
            <a:ext cx="6400800" cy="987552"/>
          </a:xfrm>
          <a:prstGeom prst="roundRect">
            <a:avLst>
              <a:gd name="adj" fmla="val 11111"/>
            </a:avLst>
          </a:prstGeom>
          <a:solidFill>
            <a:srgbClr val="1F3B2D"/>
          </a:solidFill>
          <a:ln w="12700">
            <a:solidFill>
              <a:srgbClr val="1F3B2D"/>
            </a:solidFill>
            <a:prstDash val="solid"/>
          </a:ln>
        </p:spPr>
        <p:txBody>
          <a:bodyPr/>
          <a:lstStyle/>
          <a:p>
            <a:endParaRPr lang="en-US"/>
          </a:p>
        </p:txBody>
      </p:sp>
      <p:sp>
        <p:nvSpPr>
          <p:cNvPr id="19" name="Shape 17"/>
          <p:cNvSpPr/>
          <p:nvPr/>
        </p:nvSpPr>
        <p:spPr>
          <a:xfrm>
            <a:off x="777240" y="5212080"/>
            <a:ext cx="640080" cy="640080"/>
          </a:xfrm>
          <a:prstGeom prst="ellipse">
            <a:avLst/>
          </a:prstGeom>
          <a:solidFill>
            <a:srgbClr val="F2B134"/>
          </a:solidFill>
          <a:ln w="12700">
            <a:solidFill>
              <a:srgbClr val="F2B134"/>
            </a:solidFill>
            <a:prstDash val="solid"/>
          </a:ln>
        </p:spPr>
        <p:txBody>
          <a:bodyPr/>
          <a:lstStyle/>
          <a:p>
            <a:endParaRPr lang="en-US"/>
          </a:p>
        </p:txBody>
      </p:sp>
      <p:sp>
        <p:nvSpPr>
          <p:cNvPr id="20" name="Text 18"/>
          <p:cNvSpPr txBox="1"/>
          <p:nvPr/>
        </p:nvSpPr>
        <p:spPr>
          <a:xfrm>
            <a:off x="777240" y="5212080"/>
            <a:ext cx="640080" cy="640080"/>
          </a:xfrm>
          <a:prstGeom prst="rect">
            <a:avLst/>
          </a:prstGeom>
          <a:noFill/>
          <a:ln/>
        </p:spPr>
        <p:txBody>
          <a:bodyPr wrap="square" lIns="0" tIns="0" rIns="0" bIns="0" rtlCol="0" anchor="ctr"/>
          <a:lstStyle/>
          <a:p>
            <a:pPr marL="0" indent="0" algn="ctr">
              <a:buNone/>
            </a:pPr>
            <a:r>
              <a:rPr lang="en-US" sz="2000" b="1" dirty="0">
                <a:solidFill>
                  <a:srgbClr val="1F3B2D"/>
                </a:solidFill>
                <a:latin typeface="Georgia" pitchFamily="34" charset="0"/>
                <a:ea typeface="Georgia" pitchFamily="34" charset="-122"/>
                <a:cs typeface="Georgia" pitchFamily="34" charset="-120"/>
              </a:rPr>
              <a:t>4</a:t>
            </a:r>
            <a:endParaRPr lang="en-US" sz="2000" dirty="0"/>
          </a:p>
        </p:txBody>
      </p:sp>
      <p:sp>
        <p:nvSpPr>
          <p:cNvPr id="21" name="Text 19"/>
          <p:cNvSpPr txBox="1"/>
          <p:nvPr/>
        </p:nvSpPr>
        <p:spPr>
          <a:xfrm>
            <a:off x="1600200" y="5038344"/>
            <a:ext cx="5212080" cy="987552"/>
          </a:xfrm>
          <a:prstGeom prst="rect">
            <a:avLst/>
          </a:prstGeom>
          <a:noFill/>
          <a:ln/>
        </p:spPr>
        <p:txBody>
          <a:bodyPr wrap="square" lIns="635" tIns="635" rIns="635" bIns="635"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What will we do next time?</a:t>
            </a:r>
            <a:endParaRPr lang="en-US" sz="2000" dirty="0"/>
          </a:p>
        </p:txBody>
      </p:sp>
      <p:sp>
        <p:nvSpPr>
          <p:cNvPr id="22" name="Shape 20"/>
          <p:cNvSpPr/>
          <p:nvPr/>
        </p:nvSpPr>
        <p:spPr>
          <a:xfrm>
            <a:off x="7223760" y="1691640"/>
            <a:ext cx="4389120" cy="4389120"/>
          </a:xfrm>
          <a:prstGeom prst="roundRect">
            <a:avLst>
              <a:gd name="adj" fmla="val 2500"/>
            </a:avLst>
          </a:prstGeom>
          <a:solidFill>
            <a:srgbClr val="EAF4EE"/>
          </a:solidFill>
          <a:ln w="12700">
            <a:solidFill>
              <a:srgbClr val="EAF4EE"/>
            </a:solidFill>
            <a:prstDash val="solid"/>
          </a:ln>
        </p:spPr>
        <p:txBody>
          <a:bodyPr/>
          <a:lstStyle/>
          <a:p>
            <a:endParaRPr lang="en-US"/>
          </a:p>
        </p:txBody>
      </p:sp>
      <p:sp>
        <p:nvSpPr>
          <p:cNvPr id="23" name="Text 21"/>
          <p:cNvSpPr txBox="1"/>
          <p:nvPr/>
        </p:nvSpPr>
        <p:spPr>
          <a:xfrm>
            <a:off x="7452360" y="1828800"/>
            <a:ext cx="393192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Where to use it</a:t>
            </a:r>
            <a:endParaRPr lang="en-US" sz="2000" dirty="0"/>
          </a:p>
        </p:txBody>
      </p:sp>
      <p:sp>
        <p:nvSpPr>
          <p:cNvPr id="24" name="Text 22"/>
          <p:cNvSpPr txBox="1"/>
          <p:nvPr/>
        </p:nvSpPr>
        <p:spPr>
          <a:xfrm>
            <a:off x="7452360" y="2377440"/>
            <a:ext cx="3931920" cy="2377440"/>
          </a:xfrm>
          <a:prstGeom prst="rect">
            <a:avLst/>
          </a:prstGeom>
          <a:noFill/>
          <a:ln/>
        </p:spPr>
        <p:txBody>
          <a:bodyPr wrap="square" lIns="635" tIns="635" rIns="635" bIns="635" rtlCol="0" anchor="t"/>
          <a:lstStyle/>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After a resuscitation</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Daily safety huddles</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Morbidity and mortality meetings</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After an outbreak or major incident</a:t>
            </a:r>
            <a:endParaRPr lang="en-US" sz="2000" dirty="0"/>
          </a:p>
        </p:txBody>
      </p:sp>
      <p:sp>
        <p:nvSpPr>
          <p:cNvPr id="25" name="Text 23"/>
          <p:cNvSpPr txBox="1"/>
          <p:nvPr/>
        </p:nvSpPr>
        <p:spPr>
          <a:xfrm>
            <a:off x="7452360" y="4937760"/>
            <a:ext cx="3931920" cy="1005840"/>
          </a:xfrm>
          <a:prstGeom prst="rect">
            <a:avLst/>
          </a:prstGeom>
          <a:noFill/>
          <a:ln/>
        </p:spPr>
        <p:txBody>
          <a:bodyPr wrap="square" lIns="635" tIns="635" rIns="635" bIns="635" rtlCol="0" anchor="t"/>
          <a:lstStyle/>
          <a:p>
            <a:pPr marL="0" indent="0" algn="l">
              <a:buNone/>
            </a:pPr>
            <a:r>
              <a:rPr lang="en-US" sz="2000" b="1" i="1" dirty="0">
                <a:solidFill>
                  <a:srgbClr val="215E44"/>
                </a:solidFill>
                <a:latin typeface="Georgia" pitchFamily="34" charset="0"/>
                <a:ea typeface="Georgia" pitchFamily="34" charset="-122"/>
                <a:cs typeface="Georgia" pitchFamily="34" charset="-120"/>
              </a:rPr>
              <a:t>Short, blame-free, and followed by action.</a:t>
            </a:r>
            <a:endParaRPr lang="en-US" sz="2000" dirty="0"/>
          </a:p>
        </p:txBody>
      </p:sp>
      <p:pic>
        <p:nvPicPr>
          <p:cNvPr id="27" name="Picture 26">
            <a:extLst>
              <a:ext uri="{FF2B5EF4-FFF2-40B4-BE49-F238E27FC236}">
                <a16:creationId xmlns:a16="http://schemas.microsoft.com/office/drawing/2014/main" id="{448E24AF-A8D7-D4CC-64D3-A263C03357FD}"/>
              </a:ext>
            </a:extLst>
          </p:cNvPr>
          <p:cNvPicPr>
            <a:picLocks noChangeAspect="1"/>
          </p:cNvPicPr>
          <p:nvPr/>
        </p:nvPicPr>
        <p:blipFill>
          <a:blip r:embed="rId3"/>
          <a:stretch>
            <a:fillRect/>
          </a:stretch>
        </p:blipFill>
        <p:spPr>
          <a:xfrm>
            <a:off x="-15240" y="6522233"/>
            <a:ext cx="12192000" cy="402135"/>
          </a:xfrm>
          <a:prstGeom prst="rect">
            <a:avLst/>
          </a:prstGeom>
        </p:spPr>
      </p:pic>
      <p:sp>
        <p:nvSpPr>
          <p:cNvPr id="29" name="TextBox 28">
            <a:extLst>
              <a:ext uri="{FF2B5EF4-FFF2-40B4-BE49-F238E27FC236}">
                <a16:creationId xmlns:a16="http://schemas.microsoft.com/office/drawing/2014/main" id="{02A8B2FC-ACDB-BCE3-6ECE-B97C5A3D4C96}"/>
              </a:ext>
            </a:extLst>
          </p:cNvPr>
          <p:cNvSpPr txBox="1"/>
          <p:nvPr/>
        </p:nvSpPr>
        <p:spPr>
          <a:xfrm>
            <a:off x="1097280" y="6492467"/>
            <a:ext cx="6104964"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3 · TOOLS FOR CAPTURING AND SHARING</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25</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Handover: Knowledge in Motion</a:t>
            </a:r>
            <a:endParaRPr lang="en-US" sz="4000" dirty="0"/>
          </a:p>
        </p:txBody>
      </p:sp>
      <p:sp>
        <p:nvSpPr>
          <p:cNvPr id="6" name="Shape 4"/>
          <p:cNvSpPr/>
          <p:nvPr/>
        </p:nvSpPr>
        <p:spPr>
          <a:xfrm>
            <a:off x="548640" y="1783080"/>
            <a:ext cx="822960" cy="822960"/>
          </a:xfrm>
          <a:prstGeom prst="ellipse">
            <a:avLst/>
          </a:prstGeom>
          <a:solidFill>
            <a:srgbClr val="F2B134"/>
          </a:solidFill>
          <a:ln w="12700">
            <a:solidFill>
              <a:srgbClr val="F2B134"/>
            </a:solidFill>
            <a:prstDash val="solid"/>
          </a:ln>
        </p:spPr>
        <p:txBody>
          <a:bodyPr/>
          <a:lstStyle/>
          <a:p>
            <a:endParaRPr lang="en-US"/>
          </a:p>
        </p:txBody>
      </p:sp>
      <p:sp>
        <p:nvSpPr>
          <p:cNvPr id="7" name="Text 5"/>
          <p:cNvSpPr txBox="1"/>
          <p:nvPr/>
        </p:nvSpPr>
        <p:spPr>
          <a:xfrm>
            <a:off x="548640" y="1783080"/>
            <a:ext cx="822960" cy="822960"/>
          </a:xfrm>
          <a:prstGeom prst="rect">
            <a:avLst/>
          </a:prstGeom>
          <a:noFill/>
          <a:ln/>
        </p:spPr>
        <p:txBody>
          <a:bodyPr wrap="square" lIns="0" tIns="0" rIns="0" bIns="0" rtlCol="0" anchor="ctr"/>
          <a:lstStyle/>
          <a:p>
            <a:pPr marL="0" indent="0" algn="ctr">
              <a:buNone/>
            </a:pPr>
            <a:r>
              <a:rPr lang="en-US" sz="2800" b="1" dirty="0">
                <a:solidFill>
                  <a:srgbClr val="1F3B2D"/>
                </a:solidFill>
                <a:latin typeface="Georgia" pitchFamily="34" charset="0"/>
                <a:ea typeface="Georgia" pitchFamily="34" charset="-122"/>
                <a:cs typeface="Georgia" pitchFamily="34" charset="-120"/>
              </a:rPr>
              <a:t>S</a:t>
            </a:r>
            <a:endParaRPr lang="en-US" sz="2800" dirty="0"/>
          </a:p>
        </p:txBody>
      </p:sp>
      <p:sp>
        <p:nvSpPr>
          <p:cNvPr id="8" name="Text 6"/>
          <p:cNvSpPr txBox="1"/>
          <p:nvPr/>
        </p:nvSpPr>
        <p:spPr>
          <a:xfrm>
            <a:off x="1600200" y="1709928"/>
            <a:ext cx="493776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Situation</a:t>
            </a:r>
            <a:endParaRPr lang="en-US" sz="2000" dirty="0"/>
          </a:p>
        </p:txBody>
      </p:sp>
      <p:sp>
        <p:nvSpPr>
          <p:cNvPr id="9" name="Text 7"/>
          <p:cNvSpPr txBox="1"/>
          <p:nvPr/>
        </p:nvSpPr>
        <p:spPr>
          <a:xfrm>
            <a:off x="1600200" y="2148840"/>
            <a:ext cx="4937760" cy="5029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What is happening now</a:t>
            </a:r>
            <a:endParaRPr lang="en-US" sz="2000" dirty="0"/>
          </a:p>
        </p:txBody>
      </p:sp>
      <p:sp>
        <p:nvSpPr>
          <p:cNvPr id="10" name="Shape 8"/>
          <p:cNvSpPr/>
          <p:nvPr/>
        </p:nvSpPr>
        <p:spPr>
          <a:xfrm>
            <a:off x="548640" y="2898648"/>
            <a:ext cx="822960" cy="822960"/>
          </a:xfrm>
          <a:prstGeom prst="ellipse">
            <a:avLst/>
          </a:prstGeom>
          <a:solidFill>
            <a:srgbClr val="2E7D5B"/>
          </a:solidFill>
          <a:ln w="12700">
            <a:solidFill>
              <a:srgbClr val="2E7D5B"/>
            </a:solidFill>
            <a:prstDash val="solid"/>
          </a:ln>
        </p:spPr>
        <p:txBody>
          <a:bodyPr/>
          <a:lstStyle/>
          <a:p>
            <a:endParaRPr lang="en-US"/>
          </a:p>
        </p:txBody>
      </p:sp>
      <p:sp>
        <p:nvSpPr>
          <p:cNvPr id="11" name="Text 9"/>
          <p:cNvSpPr txBox="1"/>
          <p:nvPr/>
        </p:nvSpPr>
        <p:spPr>
          <a:xfrm>
            <a:off x="548640" y="2898648"/>
            <a:ext cx="822960" cy="822960"/>
          </a:xfrm>
          <a:prstGeom prst="rect">
            <a:avLst/>
          </a:prstGeom>
          <a:noFill/>
          <a:ln/>
        </p:spPr>
        <p:txBody>
          <a:bodyPr wrap="square" lIns="0" tIns="0" rIns="0" bIns="0" rtlCol="0" anchor="ctr"/>
          <a:lstStyle/>
          <a:p>
            <a:pPr marL="0" indent="0" algn="ctr">
              <a:buNone/>
            </a:pPr>
            <a:r>
              <a:rPr lang="en-US" sz="2800" b="1" dirty="0">
                <a:solidFill>
                  <a:srgbClr val="FFFFFF"/>
                </a:solidFill>
                <a:latin typeface="Georgia" pitchFamily="34" charset="0"/>
                <a:ea typeface="Georgia" pitchFamily="34" charset="-122"/>
                <a:cs typeface="Georgia" pitchFamily="34" charset="-120"/>
              </a:rPr>
              <a:t>B</a:t>
            </a:r>
            <a:endParaRPr lang="en-US" sz="2800" dirty="0"/>
          </a:p>
        </p:txBody>
      </p:sp>
      <p:sp>
        <p:nvSpPr>
          <p:cNvPr id="12" name="Text 10"/>
          <p:cNvSpPr txBox="1"/>
          <p:nvPr/>
        </p:nvSpPr>
        <p:spPr>
          <a:xfrm>
            <a:off x="1600200" y="2825496"/>
            <a:ext cx="493776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Background</a:t>
            </a:r>
            <a:endParaRPr lang="en-US" sz="2000" dirty="0"/>
          </a:p>
        </p:txBody>
      </p:sp>
      <p:sp>
        <p:nvSpPr>
          <p:cNvPr id="13" name="Text 11"/>
          <p:cNvSpPr txBox="1"/>
          <p:nvPr/>
        </p:nvSpPr>
        <p:spPr>
          <a:xfrm>
            <a:off x="1600200" y="3264408"/>
            <a:ext cx="4937760" cy="5029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The relevant history</a:t>
            </a:r>
            <a:endParaRPr lang="en-US" sz="2000" dirty="0"/>
          </a:p>
        </p:txBody>
      </p:sp>
      <p:sp>
        <p:nvSpPr>
          <p:cNvPr id="14" name="Shape 12"/>
          <p:cNvSpPr/>
          <p:nvPr/>
        </p:nvSpPr>
        <p:spPr>
          <a:xfrm>
            <a:off x="548640" y="4014216"/>
            <a:ext cx="822960" cy="822960"/>
          </a:xfrm>
          <a:prstGeom prst="ellipse">
            <a:avLst/>
          </a:prstGeom>
          <a:solidFill>
            <a:srgbClr val="2E7D5B"/>
          </a:solidFill>
          <a:ln w="12700">
            <a:solidFill>
              <a:srgbClr val="2E7D5B"/>
            </a:solidFill>
            <a:prstDash val="solid"/>
          </a:ln>
        </p:spPr>
        <p:txBody>
          <a:bodyPr/>
          <a:lstStyle/>
          <a:p>
            <a:endParaRPr lang="en-US"/>
          </a:p>
        </p:txBody>
      </p:sp>
      <p:sp>
        <p:nvSpPr>
          <p:cNvPr id="15" name="Text 13"/>
          <p:cNvSpPr txBox="1"/>
          <p:nvPr/>
        </p:nvSpPr>
        <p:spPr>
          <a:xfrm>
            <a:off x="548640" y="4014216"/>
            <a:ext cx="822960" cy="822960"/>
          </a:xfrm>
          <a:prstGeom prst="rect">
            <a:avLst/>
          </a:prstGeom>
          <a:noFill/>
          <a:ln/>
        </p:spPr>
        <p:txBody>
          <a:bodyPr wrap="square" lIns="0" tIns="0" rIns="0" bIns="0" rtlCol="0" anchor="ctr"/>
          <a:lstStyle/>
          <a:p>
            <a:pPr marL="0" indent="0" algn="ctr">
              <a:buNone/>
            </a:pPr>
            <a:r>
              <a:rPr lang="en-US" sz="2800" b="1" dirty="0">
                <a:solidFill>
                  <a:srgbClr val="FFFFFF"/>
                </a:solidFill>
                <a:latin typeface="Georgia" pitchFamily="34" charset="0"/>
                <a:ea typeface="Georgia" pitchFamily="34" charset="-122"/>
                <a:cs typeface="Georgia" pitchFamily="34" charset="-120"/>
              </a:rPr>
              <a:t>A</a:t>
            </a:r>
            <a:endParaRPr lang="en-US" sz="2800" dirty="0"/>
          </a:p>
        </p:txBody>
      </p:sp>
      <p:sp>
        <p:nvSpPr>
          <p:cNvPr id="16" name="Text 14"/>
          <p:cNvSpPr txBox="1"/>
          <p:nvPr/>
        </p:nvSpPr>
        <p:spPr>
          <a:xfrm>
            <a:off x="1600200" y="3941064"/>
            <a:ext cx="493776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Assessment</a:t>
            </a:r>
            <a:endParaRPr lang="en-US" sz="2000" dirty="0"/>
          </a:p>
        </p:txBody>
      </p:sp>
      <p:sp>
        <p:nvSpPr>
          <p:cNvPr id="17" name="Text 15"/>
          <p:cNvSpPr txBox="1"/>
          <p:nvPr/>
        </p:nvSpPr>
        <p:spPr>
          <a:xfrm>
            <a:off x="1600200" y="4379976"/>
            <a:ext cx="4937760" cy="5029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What I think the problem is</a:t>
            </a:r>
            <a:endParaRPr lang="en-US" sz="2000" dirty="0"/>
          </a:p>
        </p:txBody>
      </p:sp>
      <p:sp>
        <p:nvSpPr>
          <p:cNvPr id="18" name="Shape 16"/>
          <p:cNvSpPr/>
          <p:nvPr/>
        </p:nvSpPr>
        <p:spPr>
          <a:xfrm>
            <a:off x="548640" y="5129784"/>
            <a:ext cx="822960" cy="822960"/>
          </a:xfrm>
          <a:prstGeom prst="ellipse">
            <a:avLst/>
          </a:prstGeom>
          <a:solidFill>
            <a:srgbClr val="2E7D5B"/>
          </a:solidFill>
          <a:ln w="12700">
            <a:solidFill>
              <a:srgbClr val="2E7D5B"/>
            </a:solidFill>
            <a:prstDash val="solid"/>
          </a:ln>
        </p:spPr>
        <p:txBody>
          <a:bodyPr/>
          <a:lstStyle/>
          <a:p>
            <a:endParaRPr lang="en-US"/>
          </a:p>
        </p:txBody>
      </p:sp>
      <p:sp>
        <p:nvSpPr>
          <p:cNvPr id="19" name="Text 17"/>
          <p:cNvSpPr txBox="1"/>
          <p:nvPr/>
        </p:nvSpPr>
        <p:spPr>
          <a:xfrm>
            <a:off x="548640" y="5129784"/>
            <a:ext cx="822960" cy="822960"/>
          </a:xfrm>
          <a:prstGeom prst="rect">
            <a:avLst/>
          </a:prstGeom>
          <a:noFill/>
          <a:ln/>
        </p:spPr>
        <p:txBody>
          <a:bodyPr wrap="square" lIns="0" tIns="0" rIns="0" bIns="0" rtlCol="0" anchor="ctr"/>
          <a:lstStyle/>
          <a:p>
            <a:pPr marL="0" indent="0" algn="ctr">
              <a:buNone/>
            </a:pPr>
            <a:r>
              <a:rPr lang="en-US" sz="2800" b="1" dirty="0">
                <a:solidFill>
                  <a:srgbClr val="FFFFFF"/>
                </a:solidFill>
                <a:latin typeface="Georgia" pitchFamily="34" charset="0"/>
                <a:ea typeface="Georgia" pitchFamily="34" charset="-122"/>
                <a:cs typeface="Georgia" pitchFamily="34" charset="-120"/>
              </a:rPr>
              <a:t>R</a:t>
            </a:r>
            <a:endParaRPr lang="en-US" sz="2800" dirty="0"/>
          </a:p>
        </p:txBody>
      </p:sp>
      <p:sp>
        <p:nvSpPr>
          <p:cNvPr id="20" name="Text 18"/>
          <p:cNvSpPr txBox="1"/>
          <p:nvPr/>
        </p:nvSpPr>
        <p:spPr>
          <a:xfrm>
            <a:off x="1600200" y="5056632"/>
            <a:ext cx="493776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Recommendation</a:t>
            </a:r>
            <a:endParaRPr lang="en-US" sz="2000" dirty="0"/>
          </a:p>
        </p:txBody>
      </p:sp>
      <p:sp>
        <p:nvSpPr>
          <p:cNvPr id="21" name="Text 19"/>
          <p:cNvSpPr txBox="1"/>
          <p:nvPr/>
        </p:nvSpPr>
        <p:spPr>
          <a:xfrm>
            <a:off x="1600200" y="5495544"/>
            <a:ext cx="4937760" cy="5029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What I need you to do</a:t>
            </a:r>
            <a:endParaRPr lang="en-US" sz="2000" dirty="0"/>
          </a:p>
        </p:txBody>
      </p:sp>
      <p:sp>
        <p:nvSpPr>
          <p:cNvPr id="22" name="Shape 20"/>
          <p:cNvSpPr/>
          <p:nvPr/>
        </p:nvSpPr>
        <p:spPr>
          <a:xfrm>
            <a:off x="6949440" y="1691640"/>
            <a:ext cx="4663440" cy="4389120"/>
          </a:xfrm>
          <a:prstGeom prst="roundRect">
            <a:avLst>
              <a:gd name="adj" fmla="val 2500"/>
            </a:avLst>
          </a:prstGeom>
          <a:solidFill>
            <a:srgbClr val="1F3B2D"/>
          </a:solidFill>
          <a:ln w="12700">
            <a:solidFill>
              <a:srgbClr val="1F3B2D"/>
            </a:solidFill>
            <a:prstDash val="solid"/>
          </a:ln>
        </p:spPr>
        <p:txBody>
          <a:bodyPr/>
          <a:lstStyle/>
          <a:p>
            <a:endParaRPr lang="en-US"/>
          </a:p>
        </p:txBody>
      </p:sp>
      <p:sp>
        <p:nvSpPr>
          <p:cNvPr id="23" name="Text 21"/>
          <p:cNvSpPr txBox="1"/>
          <p:nvPr/>
        </p:nvSpPr>
        <p:spPr>
          <a:xfrm>
            <a:off x="7178040" y="1828800"/>
            <a:ext cx="4206240" cy="1097280"/>
          </a:xfrm>
          <a:prstGeom prst="rect">
            <a:avLst/>
          </a:prstGeom>
          <a:noFill/>
          <a:ln/>
        </p:spPr>
        <p:txBody>
          <a:bodyPr wrap="square" lIns="635" tIns="635" rIns="635" bIns="635" rtlCol="0" anchor="ctr"/>
          <a:lstStyle/>
          <a:p>
            <a:pPr marL="0" indent="0" algn="l">
              <a:buNone/>
            </a:pPr>
            <a:r>
              <a:rPr lang="en-US" sz="6000" b="1" dirty="0">
                <a:solidFill>
                  <a:srgbClr val="F2B134"/>
                </a:solidFill>
                <a:latin typeface="Georgia" pitchFamily="34" charset="0"/>
                <a:ea typeface="Georgia" pitchFamily="34" charset="-122"/>
                <a:cs typeface="Georgia" pitchFamily="34" charset="-120"/>
              </a:rPr>
              <a:t>−23%</a:t>
            </a:r>
            <a:endParaRPr lang="en-US" sz="6000" dirty="0"/>
          </a:p>
        </p:txBody>
      </p:sp>
      <p:sp>
        <p:nvSpPr>
          <p:cNvPr id="24" name="Text 22"/>
          <p:cNvSpPr txBox="1"/>
          <p:nvPr/>
        </p:nvSpPr>
        <p:spPr>
          <a:xfrm>
            <a:off x="7178040" y="2971800"/>
            <a:ext cx="4206240" cy="1554480"/>
          </a:xfrm>
          <a:prstGeom prst="rect">
            <a:avLst/>
          </a:prstGeom>
          <a:noFill/>
          <a:ln/>
        </p:spPr>
        <p:txBody>
          <a:bodyPr wrap="square" lIns="635" tIns="635" rIns="635" bIns="635" rtlCol="0" anchor="t"/>
          <a:lstStyle/>
          <a:p>
            <a:pPr marL="0" indent="0" algn="l">
              <a:buNone/>
            </a:pPr>
            <a:r>
              <a:rPr lang="en-US" sz="2000" dirty="0">
                <a:solidFill>
                  <a:srgbClr val="FFFFFF"/>
                </a:solidFill>
                <a:latin typeface="Georgia" pitchFamily="34" charset="0"/>
                <a:ea typeface="Georgia" pitchFamily="34" charset="-122"/>
                <a:cs typeface="Georgia" pitchFamily="34" charset="-120"/>
              </a:rPr>
              <a:t>medical errors after the I-PASS handover programme in nine children's hospitals</a:t>
            </a:r>
            <a:endParaRPr lang="en-US" sz="2000" dirty="0"/>
          </a:p>
        </p:txBody>
      </p:sp>
      <p:sp>
        <p:nvSpPr>
          <p:cNvPr id="25" name="Text 23"/>
          <p:cNvSpPr txBox="1"/>
          <p:nvPr/>
        </p:nvSpPr>
        <p:spPr>
          <a:xfrm>
            <a:off x="7178040" y="5303520"/>
            <a:ext cx="4206240" cy="548640"/>
          </a:xfrm>
          <a:prstGeom prst="rect">
            <a:avLst/>
          </a:prstGeom>
          <a:noFill/>
          <a:ln/>
        </p:spPr>
        <p:txBody>
          <a:bodyPr wrap="square" lIns="635" tIns="635" rIns="635" bIns="635" rtlCol="0" anchor="t"/>
          <a:lstStyle/>
          <a:p>
            <a:pPr marL="0" indent="0" algn="l">
              <a:buNone/>
            </a:pPr>
            <a:r>
              <a:rPr lang="en-US" sz="1600" i="1" dirty="0">
                <a:solidFill>
                  <a:srgbClr val="D8EAE0"/>
                </a:solidFill>
                <a:latin typeface="Georgia" pitchFamily="34" charset="0"/>
                <a:ea typeface="Georgia" pitchFamily="34" charset="-122"/>
                <a:cs typeface="Georgia" pitchFamily="34" charset="-120"/>
              </a:rPr>
              <a:t>Starmer et al. (2014), NEJM</a:t>
            </a:r>
            <a:endParaRPr lang="en-US" sz="1600" dirty="0"/>
          </a:p>
        </p:txBody>
      </p:sp>
      <p:pic>
        <p:nvPicPr>
          <p:cNvPr id="27" name="Picture 26">
            <a:extLst>
              <a:ext uri="{FF2B5EF4-FFF2-40B4-BE49-F238E27FC236}">
                <a16:creationId xmlns:a16="http://schemas.microsoft.com/office/drawing/2014/main" id="{AE062558-6C6A-00F5-224D-2C82946C3A61}"/>
              </a:ext>
            </a:extLst>
          </p:cNvPr>
          <p:cNvPicPr>
            <a:picLocks noChangeAspect="1"/>
          </p:cNvPicPr>
          <p:nvPr/>
        </p:nvPicPr>
        <p:blipFill>
          <a:blip r:embed="rId3"/>
          <a:stretch>
            <a:fillRect/>
          </a:stretch>
        </p:blipFill>
        <p:spPr>
          <a:xfrm>
            <a:off x="0" y="6455865"/>
            <a:ext cx="12192000" cy="402135"/>
          </a:xfrm>
          <a:prstGeom prst="rect">
            <a:avLst/>
          </a:prstGeom>
        </p:spPr>
      </p:pic>
      <p:sp>
        <p:nvSpPr>
          <p:cNvPr id="29" name="TextBox 28">
            <a:extLst>
              <a:ext uri="{FF2B5EF4-FFF2-40B4-BE49-F238E27FC236}">
                <a16:creationId xmlns:a16="http://schemas.microsoft.com/office/drawing/2014/main" id="{9CE17EBD-8B5E-6768-F0D9-A31379F9921E}"/>
              </a:ext>
            </a:extLst>
          </p:cNvPr>
          <p:cNvSpPr txBox="1"/>
          <p:nvPr/>
        </p:nvSpPr>
        <p:spPr>
          <a:xfrm>
            <a:off x="960120" y="6437376"/>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3 · TOOLS FOR CAPTURING AND SHARING</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26</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Keeping Knowledge When People Leave</a:t>
            </a:r>
            <a:endParaRPr lang="en-US" sz="4000" dirty="0"/>
          </a:p>
        </p:txBody>
      </p:sp>
      <p:sp>
        <p:nvSpPr>
          <p:cNvPr id="6" name="Shape 4"/>
          <p:cNvSpPr/>
          <p:nvPr/>
        </p:nvSpPr>
        <p:spPr>
          <a:xfrm>
            <a:off x="548640" y="1691640"/>
            <a:ext cx="4754880" cy="4389120"/>
          </a:xfrm>
          <a:prstGeom prst="roundRect">
            <a:avLst>
              <a:gd name="adj" fmla="val 2500"/>
            </a:avLst>
          </a:prstGeom>
          <a:solidFill>
            <a:srgbClr val="1F3B2D"/>
          </a:solidFill>
          <a:ln w="12700">
            <a:solidFill>
              <a:srgbClr val="1F3B2D"/>
            </a:solidFill>
            <a:prstDash val="solid"/>
          </a:ln>
        </p:spPr>
        <p:txBody>
          <a:bodyPr/>
          <a:lstStyle/>
          <a:p>
            <a:endParaRPr lang="en-US"/>
          </a:p>
        </p:txBody>
      </p:sp>
      <p:sp>
        <p:nvSpPr>
          <p:cNvPr id="7" name="Shape 5"/>
          <p:cNvSpPr/>
          <p:nvPr/>
        </p:nvSpPr>
        <p:spPr>
          <a:xfrm>
            <a:off x="777240" y="1874520"/>
            <a:ext cx="685800" cy="685800"/>
          </a:xfrm>
          <a:prstGeom prst="ellipse">
            <a:avLst/>
          </a:prstGeom>
          <a:solidFill>
            <a:srgbClr val="D1603D"/>
          </a:solidFill>
          <a:ln w="12700">
            <a:solidFill>
              <a:srgbClr val="D1603D"/>
            </a:solidFill>
            <a:prstDash val="solid"/>
          </a:ln>
        </p:spPr>
        <p:txBody>
          <a:bodyPr/>
          <a:lstStyle/>
          <a:p>
            <a:endParaRPr lang="en-US"/>
          </a:p>
        </p:txBody>
      </p:sp>
      <p:pic>
        <p:nvPicPr>
          <p:cNvPr id="8" name="Image 0" descr="preencoded.png"/>
          <p:cNvPicPr>
            <a:picLocks noChangeAspect="1"/>
          </p:cNvPicPr>
          <p:nvPr/>
        </p:nvPicPr>
        <p:blipFill>
          <a:blip r:embed="rId3"/>
          <a:stretch>
            <a:fillRect/>
          </a:stretch>
        </p:blipFill>
        <p:spPr>
          <a:xfrm>
            <a:off x="948690" y="2045970"/>
            <a:ext cx="342900" cy="342900"/>
          </a:xfrm>
          <a:prstGeom prst="rect">
            <a:avLst/>
          </a:prstGeom>
        </p:spPr>
      </p:pic>
      <p:sp>
        <p:nvSpPr>
          <p:cNvPr id="9" name="Text 6"/>
          <p:cNvSpPr txBox="1"/>
          <p:nvPr/>
        </p:nvSpPr>
        <p:spPr>
          <a:xfrm>
            <a:off x="1600200" y="1874520"/>
            <a:ext cx="3474720" cy="685800"/>
          </a:xfrm>
          <a:prstGeom prst="rect">
            <a:avLst/>
          </a:prstGeom>
          <a:noFill/>
          <a:ln/>
        </p:spPr>
        <p:txBody>
          <a:bodyPr wrap="square" lIns="635" tIns="635" rIns="635" bIns="635" rtlCol="0" anchor="ctr"/>
          <a:lstStyle/>
          <a:p>
            <a:pPr marL="0" indent="0" algn="l">
              <a:buNone/>
            </a:pPr>
            <a:r>
              <a:rPr lang="en-US" sz="2000" b="1" dirty="0">
                <a:solidFill>
                  <a:srgbClr val="F2B134"/>
                </a:solidFill>
                <a:latin typeface="Georgia" pitchFamily="34" charset="0"/>
                <a:ea typeface="Georgia" pitchFamily="34" charset="-122"/>
                <a:cs typeface="Georgia" pitchFamily="34" charset="-120"/>
              </a:rPr>
              <a:t>The risks</a:t>
            </a:r>
            <a:endParaRPr lang="en-US" sz="2000" dirty="0"/>
          </a:p>
        </p:txBody>
      </p:sp>
      <p:sp>
        <p:nvSpPr>
          <p:cNvPr id="10" name="Text 7"/>
          <p:cNvSpPr txBox="1"/>
          <p:nvPr/>
        </p:nvSpPr>
        <p:spPr>
          <a:xfrm>
            <a:off x="777240" y="2743200"/>
            <a:ext cx="4297680" cy="3200400"/>
          </a:xfrm>
          <a:prstGeom prst="rect">
            <a:avLst/>
          </a:prstGeom>
          <a:noFill/>
          <a:ln/>
        </p:spPr>
        <p:txBody>
          <a:bodyPr wrap="square" lIns="635" tIns="635" rIns="635" bIns="635" rtlCol="0" anchor="t"/>
          <a:lstStyle/>
          <a:p>
            <a:pPr marL="279400" indent="-279400" algn="l">
              <a:spcAft>
                <a:spcPts val="1000"/>
              </a:spcAft>
              <a:buSzPct val="100000"/>
              <a:buChar char="•"/>
            </a:pPr>
            <a:r>
              <a:rPr lang="en-US" sz="2000" dirty="0">
                <a:solidFill>
                  <a:srgbClr val="FFFFFF"/>
                </a:solidFill>
                <a:latin typeface="Georgia" pitchFamily="34" charset="0"/>
                <a:ea typeface="Georgia" pitchFamily="34" charset="-122"/>
                <a:cs typeface="Georgia" pitchFamily="34" charset="-120"/>
              </a:rPr>
              <a:t>Retirements in an ageing workforce</a:t>
            </a:r>
            <a:endParaRPr lang="en-US" sz="2000" dirty="0"/>
          </a:p>
          <a:p>
            <a:pPr marL="279400" indent="-279400" algn="l">
              <a:spcAft>
                <a:spcPts val="1000"/>
              </a:spcAft>
              <a:buSzPct val="100000"/>
              <a:buChar char="•"/>
            </a:pPr>
            <a:r>
              <a:rPr lang="en-US" sz="2000" dirty="0">
                <a:solidFill>
                  <a:srgbClr val="FFFFFF"/>
                </a:solidFill>
                <a:latin typeface="Georgia" pitchFamily="34" charset="0"/>
                <a:ea typeface="Georgia" pitchFamily="34" charset="-122"/>
                <a:cs typeface="Georgia" pitchFamily="34" charset="-120"/>
              </a:rPr>
              <a:t>High turnover and agency staffing</a:t>
            </a:r>
            <a:endParaRPr lang="en-US" sz="2000" dirty="0"/>
          </a:p>
          <a:p>
            <a:pPr marL="279400" indent="-279400" algn="l">
              <a:spcAft>
                <a:spcPts val="1000"/>
              </a:spcAft>
              <a:buSzPct val="100000"/>
              <a:buChar char="•"/>
            </a:pPr>
            <a:r>
              <a:rPr lang="en-US" sz="2000" dirty="0">
                <a:solidFill>
                  <a:srgbClr val="FFFFFF"/>
                </a:solidFill>
                <a:latin typeface="Georgia" pitchFamily="34" charset="0"/>
                <a:ea typeface="Georgia" pitchFamily="34" charset="-122"/>
                <a:cs typeface="Georgia" pitchFamily="34" charset="-120"/>
              </a:rPr>
              <a:t>Restructuring and mergers</a:t>
            </a:r>
            <a:endParaRPr lang="en-US" sz="2000" dirty="0"/>
          </a:p>
          <a:p>
            <a:pPr marL="279400" indent="-279400" algn="l">
              <a:spcAft>
                <a:spcPts val="1000"/>
              </a:spcAft>
              <a:buSzPct val="100000"/>
              <a:buChar char="•"/>
            </a:pPr>
            <a:r>
              <a:rPr lang="en-US" sz="2000" dirty="0">
                <a:solidFill>
                  <a:srgbClr val="FFFFFF"/>
                </a:solidFill>
                <a:latin typeface="Georgia" pitchFamily="34" charset="0"/>
                <a:ea typeface="Georgia" pitchFamily="34" charset="-122"/>
                <a:cs typeface="Georgia" pitchFamily="34" charset="-120"/>
              </a:rPr>
              <a:t>Experts who never wrote it down</a:t>
            </a:r>
            <a:endParaRPr lang="en-US" sz="2000" dirty="0"/>
          </a:p>
        </p:txBody>
      </p:sp>
      <p:sp>
        <p:nvSpPr>
          <p:cNvPr id="11" name="Shape 8"/>
          <p:cNvSpPr/>
          <p:nvPr/>
        </p:nvSpPr>
        <p:spPr>
          <a:xfrm>
            <a:off x="5577840" y="1691640"/>
            <a:ext cx="6035040" cy="4389120"/>
          </a:xfrm>
          <a:prstGeom prst="roundRect">
            <a:avLst>
              <a:gd name="adj" fmla="val 2500"/>
            </a:avLst>
          </a:prstGeom>
          <a:solidFill>
            <a:srgbClr val="EAF4EE"/>
          </a:solidFill>
          <a:ln w="12700">
            <a:solidFill>
              <a:srgbClr val="EAF4EE"/>
            </a:solidFill>
            <a:prstDash val="solid"/>
          </a:ln>
        </p:spPr>
        <p:txBody>
          <a:bodyPr/>
          <a:lstStyle/>
          <a:p>
            <a:endParaRPr lang="en-US"/>
          </a:p>
        </p:txBody>
      </p:sp>
      <p:sp>
        <p:nvSpPr>
          <p:cNvPr id="12" name="Shape 9"/>
          <p:cNvSpPr/>
          <p:nvPr/>
        </p:nvSpPr>
        <p:spPr>
          <a:xfrm>
            <a:off x="5806440" y="1874520"/>
            <a:ext cx="685800" cy="685800"/>
          </a:xfrm>
          <a:prstGeom prst="ellipse">
            <a:avLst/>
          </a:prstGeom>
          <a:solidFill>
            <a:srgbClr val="2E7D5B"/>
          </a:solidFill>
          <a:ln w="12700">
            <a:solidFill>
              <a:srgbClr val="2E7D5B"/>
            </a:solidFill>
            <a:prstDash val="solid"/>
          </a:ln>
        </p:spPr>
        <p:txBody>
          <a:bodyPr/>
          <a:lstStyle/>
          <a:p>
            <a:endParaRPr lang="en-US"/>
          </a:p>
        </p:txBody>
      </p:sp>
      <p:pic>
        <p:nvPicPr>
          <p:cNvPr id="13" name="Image 1" descr="preencoded.png"/>
          <p:cNvPicPr>
            <a:picLocks noChangeAspect="1"/>
          </p:cNvPicPr>
          <p:nvPr/>
        </p:nvPicPr>
        <p:blipFill>
          <a:blip r:embed="rId4"/>
          <a:stretch>
            <a:fillRect/>
          </a:stretch>
        </p:blipFill>
        <p:spPr>
          <a:xfrm>
            <a:off x="5977890" y="2045970"/>
            <a:ext cx="342900" cy="342900"/>
          </a:xfrm>
          <a:prstGeom prst="rect">
            <a:avLst/>
          </a:prstGeom>
        </p:spPr>
      </p:pic>
      <p:sp>
        <p:nvSpPr>
          <p:cNvPr id="14" name="Text 10"/>
          <p:cNvSpPr txBox="1"/>
          <p:nvPr/>
        </p:nvSpPr>
        <p:spPr>
          <a:xfrm>
            <a:off x="6659880" y="1874520"/>
            <a:ext cx="4754880" cy="6858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What works ?</a:t>
            </a:r>
            <a:endParaRPr lang="en-US" sz="2000" dirty="0"/>
          </a:p>
        </p:txBody>
      </p:sp>
      <p:sp>
        <p:nvSpPr>
          <p:cNvPr id="15" name="Text 11"/>
          <p:cNvSpPr txBox="1"/>
          <p:nvPr/>
        </p:nvSpPr>
        <p:spPr>
          <a:xfrm>
            <a:off x="5806440" y="2743200"/>
            <a:ext cx="5577840" cy="3291840"/>
          </a:xfrm>
          <a:prstGeom prst="rect">
            <a:avLst/>
          </a:prstGeom>
          <a:noFill/>
          <a:ln/>
        </p:spPr>
        <p:txBody>
          <a:bodyPr wrap="square" lIns="635" tIns="635" rIns="635" bIns="635" rtlCol="0" anchor="t"/>
          <a:lstStyle/>
          <a:p>
            <a:pPr marL="279400" indent="-279400" algn="l">
              <a:spcAft>
                <a:spcPts val="800"/>
              </a:spcAft>
              <a:buSzPct val="100000"/>
              <a:buChar char="•"/>
            </a:pPr>
            <a:r>
              <a:rPr lang="en-US" sz="2000" b="1" dirty="0">
                <a:solidFill>
                  <a:srgbClr val="1F3B2D"/>
                </a:solidFill>
                <a:latin typeface="Georgia" pitchFamily="34" charset="0"/>
                <a:ea typeface="Georgia" pitchFamily="34" charset="-122"/>
                <a:cs typeface="Georgia" pitchFamily="34" charset="-120"/>
              </a:rPr>
              <a:t>Mentoring </a:t>
            </a:r>
            <a:r>
              <a:rPr lang="en-US" sz="2000" dirty="0">
                <a:solidFill>
                  <a:srgbClr val="1F2A24"/>
                </a:solidFill>
                <a:latin typeface="Georgia" pitchFamily="34" charset="0"/>
                <a:ea typeface="Georgia" pitchFamily="34" charset="-122"/>
                <a:cs typeface="Georgia" pitchFamily="34" charset="-120"/>
              </a:rPr>
              <a:t>and overlap before someone leaves</a:t>
            </a:r>
            <a:endParaRPr lang="en-US" sz="2000" dirty="0"/>
          </a:p>
          <a:p>
            <a:pPr marL="279400" indent="-279400" algn="l">
              <a:spcAft>
                <a:spcPts val="800"/>
              </a:spcAft>
              <a:buSzPct val="100000"/>
              <a:buChar char="•"/>
            </a:pPr>
            <a:r>
              <a:rPr lang="en-US" sz="2000" b="1" dirty="0">
                <a:solidFill>
                  <a:srgbClr val="1F3B2D"/>
                </a:solidFill>
                <a:latin typeface="Georgia" pitchFamily="34" charset="0"/>
                <a:ea typeface="Georgia" pitchFamily="34" charset="-122"/>
                <a:cs typeface="Georgia" pitchFamily="34" charset="-120"/>
              </a:rPr>
              <a:t>Succession plans </a:t>
            </a:r>
            <a:r>
              <a:rPr lang="en-US" sz="2000" dirty="0">
                <a:solidFill>
                  <a:srgbClr val="1F2A24"/>
                </a:solidFill>
                <a:latin typeface="Georgia" pitchFamily="34" charset="0"/>
                <a:ea typeface="Georgia" pitchFamily="34" charset="-122"/>
                <a:cs typeface="Georgia" pitchFamily="34" charset="-120"/>
              </a:rPr>
              <a:t>for critical roles</a:t>
            </a:r>
            <a:endParaRPr lang="en-US" sz="2000" dirty="0"/>
          </a:p>
          <a:p>
            <a:pPr marL="279400" indent="-279400" algn="l">
              <a:spcAft>
                <a:spcPts val="800"/>
              </a:spcAft>
              <a:buSzPct val="100000"/>
              <a:buChar char="•"/>
            </a:pPr>
            <a:r>
              <a:rPr lang="en-US" sz="2000" b="1" dirty="0">
                <a:solidFill>
                  <a:srgbClr val="1F3B2D"/>
                </a:solidFill>
                <a:latin typeface="Georgia" pitchFamily="34" charset="0"/>
                <a:ea typeface="Georgia" pitchFamily="34" charset="-122"/>
                <a:cs typeface="Georgia" pitchFamily="34" charset="-120"/>
              </a:rPr>
              <a:t>Knowledge interviews, </a:t>
            </a:r>
            <a:r>
              <a:rPr lang="en-US" sz="2000" dirty="0">
                <a:solidFill>
                  <a:srgbClr val="1F2A24"/>
                </a:solidFill>
                <a:latin typeface="Georgia" pitchFamily="34" charset="0"/>
                <a:ea typeface="Georgia" pitchFamily="34" charset="-122"/>
                <a:cs typeface="Georgia" pitchFamily="34" charset="-120"/>
              </a:rPr>
              <a:t>not just exit interviews</a:t>
            </a:r>
            <a:endParaRPr lang="en-US" sz="2000" dirty="0"/>
          </a:p>
          <a:p>
            <a:pPr marL="279400" indent="-279400" algn="l">
              <a:spcAft>
                <a:spcPts val="800"/>
              </a:spcAft>
              <a:buSzPct val="100000"/>
              <a:buChar char="•"/>
            </a:pPr>
            <a:r>
              <a:rPr lang="en-US" sz="2000" b="1" dirty="0">
                <a:solidFill>
                  <a:srgbClr val="1F3B2D"/>
                </a:solidFill>
                <a:latin typeface="Georgia" pitchFamily="34" charset="0"/>
                <a:ea typeface="Georgia" pitchFamily="34" charset="-122"/>
                <a:cs typeface="Georgia" pitchFamily="34" charset="-120"/>
              </a:rPr>
              <a:t>Cross-training </a:t>
            </a:r>
            <a:r>
              <a:rPr lang="en-US" sz="2000" dirty="0">
                <a:solidFill>
                  <a:srgbClr val="1F2A24"/>
                </a:solidFill>
                <a:latin typeface="Georgia" pitchFamily="34" charset="0"/>
                <a:ea typeface="Georgia" pitchFamily="34" charset="-122"/>
                <a:cs typeface="Georgia" pitchFamily="34" charset="-120"/>
              </a:rPr>
              <a:t>so no one is the only expert</a:t>
            </a:r>
            <a:endParaRPr lang="en-US" sz="2000" dirty="0"/>
          </a:p>
          <a:p>
            <a:pPr marL="279400" indent="-279400" algn="l">
              <a:spcAft>
                <a:spcPts val="800"/>
              </a:spcAft>
              <a:buSzPct val="100000"/>
              <a:buChar char="•"/>
            </a:pPr>
            <a:r>
              <a:rPr lang="en-US" sz="2000" b="1" dirty="0">
                <a:solidFill>
                  <a:srgbClr val="1F3B2D"/>
                </a:solidFill>
                <a:latin typeface="Georgia" pitchFamily="34" charset="0"/>
                <a:ea typeface="Georgia" pitchFamily="34" charset="-122"/>
                <a:cs typeface="Georgia" pitchFamily="34" charset="-120"/>
              </a:rPr>
              <a:t>Communities </a:t>
            </a:r>
            <a:r>
              <a:rPr lang="en-US" sz="2000" dirty="0">
                <a:solidFill>
                  <a:srgbClr val="1F2A24"/>
                </a:solidFill>
                <a:latin typeface="Georgia" pitchFamily="34" charset="0"/>
                <a:ea typeface="Georgia" pitchFamily="34" charset="-122"/>
                <a:cs typeface="Georgia" pitchFamily="34" charset="-120"/>
              </a:rPr>
              <a:t>that outlive their members</a:t>
            </a:r>
            <a:endParaRPr lang="en-US" sz="2000" dirty="0"/>
          </a:p>
        </p:txBody>
      </p:sp>
      <p:pic>
        <p:nvPicPr>
          <p:cNvPr id="17" name="Picture 16">
            <a:extLst>
              <a:ext uri="{FF2B5EF4-FFF2-40B4-BE49-F238E27FC236}">
                <a16:creationId xmlns:a16="http://schemas.microsoft.com/office/drawing/2014/main" id="{8A9B3793-1760-5819-59FD-73FF87DEBE09}"/>
              </a:ext>
            </a:extLst>
          </p:cNvPr>
          <p:cNvPicPr>
            <a:picLocks noChangeAspect="1"/>
          </p:cNvPicPr>
          <p:nvPr/>
        </p:nvPicPr>
        <p:blipFill>
          <a:blip r:embed="rId5"/>
          <a:stretch>
            <a:fillRect/>
          </a:stretch>
        </p:blipFill>
        <p:spPr>
          <a:xfrm>
            <a:off x="-15240" y="6492340"/>
            <a:ext cx="12192000" cy="402135"/>
          </a:xfrm>
          <a:prstGeom prst="rect">
            <a:avLst/>
          </a:prstGeom>
        </p:spPr>
      </p:pic>
      <p:sp>
        <p:nvSpPr>
          <p:cNvPr id="19" name="TextBox 18">
            <a:extLst>
              <a:ext uri="{FF2B5EF4-FFF2-40B4-BE49-F238E27FC236}">
                <a16:creationId xmlns:a16="http://schemas.microsoft.com/office/drawing/2014/main" id="{971CE8DC-BABC-44B7-53FA-FFFC2405E71A}"/>
              </a:ext>
            </a:extLst>
          </p:cNvPr>
          <p:cNvSpPr txBox="1"/>
          <p:nvPr/>
        </p:nvSpPr>
        <p:spPr>
          <a:xfrm>
            <a:off x="844476" y="6462575"/>
            <a:ext cx="6104964"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bg>
      <p:bgPr>
        <a:solidFill>
          <a:srgbClr val="1F3B2D"/>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F2B134"/>
                </a:solidFill>
                <a:latin typeface="Georgia" pitchFamily="34" charset="0"/>
                <a:ea typeface="Georgia" pitchFamily="34" charset="-122"/>
                <a:cs typeface="Georgia" pitchFamily="34" charset="-120"/>
              </a:rPr>
              <a:t>CASE STUDY · CODIFYING KNOWLEDGE</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9DB8A8"/>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9DB8A8"/>
                </a:solidFill>
                <a:latin typeface="Georgia" pitchFamily="34" charset="0"/>
                <a:ea typeface="Georgia" pitchFamily="34" charset="-122"/>
                <a:cs typeface="Georgia" pitchFamily="34" charset="-120"/>
              </a:rPr>
              <a:t>27</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FFFFFF"/>
                </a:solidFill>
                <a:latin typeface="Georgia" pitchFamily="34" charset="0"/>
                <a:ea typeface="Georgia" pitchFamily="34" charset="-122"/>
                <a:cs typeface="Georgia" pitchFamily="34" charset="-120"/>
              </a:rPr>
              <a:t>Case: WHO Surgical Safety Checklist</a:t>
            </a:r>
            <a:endParaRPr lang="en-US" sz="4000" dirty="0"/>
          </a:p>
        </p:txBody>
      </p:sp>
      <p:sp>
        <p:nvSpPr>
          <p:cNvPr id="6" name="Text 4"/>
          <p:cNvSpPr txBox="1"/>
          <p:nvPr/>
        </p:nvSpPr>
        <p:spPr>
          <a:xfrm>
            <a:off x="548640" y="1691640"/>
            <a:ext cx="5852160" cy="4389120"/>
          </a:xfrm>
          <a:prstGeom prst="rect">
            <a:avLst/>
          </a:prstGeom>
          <a:noFill/>
          <a:ln/>
        </p:spPr>
        <p:txBody>
          <a:bodyPr wrap="square" lIns="635" tIns="635" rIns="635" bIns="635" rtlCol="0" anchor="t"/>
          <a:lstStyle/>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2008: WHO launched a 19-item checklist, used at three points: before anaesthesia, before incision, and before the patient leaves theatre.</a:t>
            </a:r>
            <a:endParaRPr lang="en-US" sz="2000" dirty="0"/>
          </a:p>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It was tested in eight hospitals in eight countries, from high- to low-income settings.</a:t>
            </a:r>
            <a:endParaRPr lang="en-US" sz="2000" dirty="0"/>
          </a:p>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Deaths and major complications fell sharply. The checklist also made teams talk: introductions, concerns, plans.</a:t>
            </a:r>
            <a:endParaRPr lang="en-US" sz="2000" dirty="0"/>
          </a:p>
        </p:txBody>
      </p:sp>
      <p:sp>
        <p:nvSpPr>
          <p:cNvPr id="7" name="Shape 5"/>
          <p:cNvSpPr/>
          <p:nvPr/>
        </p:nvSpPr>
        <p:spPr>
          <a:xfrm>
            <a:off x="6675120" y="1691640"/>
            <a:ext cx="4937760" cy="2788920"/>
          </a:xfrm>
          <a:prstGeom prst="roundRect">
            <a:avLst>
              <a:gd name="adj" fmla="val 3934"/>
            </a:avLst>
          </a:prstGeom>
          <a:solidFill>
            <a:srgbClr val="FFFFFF"/>
          </a:solidFill>
          <a:ln w="12700">
            <a:solidFill>
              <a:srgbClr val="FFFFFF"/>
            </a:solidFill>
            <a:prstDash val="solid"/>
          </a:ln>
        </p:spPr>
        <p:txBody>
          <a:bodyPr/>
          <a:lstStyle/>
          <a:p>
            <a:endParaRPr lang="en-US"/>
          </a:p>
        </p:txBody>
      </p:sp>
      <p:graphicFrame>
        <p:nvGraphicFramePr>
          <p:cNvPr id="8" name="Chart 0"/>
          <p:cNvGraphicFramePr/>
          <p:nvPr/>
        </p:nvGraphicFramePr>
        <p:xfrm>
          <a:off x="6766560" y="1737360"/>
          <a:ext cx="4754880" cy="2697480"/>
        </p:xfrm>
        <a:graphic>
          <a:graphicData uri="http://schemas.openxmlformats.org/drawingml/2006/chart">
            <c:chart xmlns:c="http://schemas.openxmlformats.org/drawingml/2006/chart" xmlns:r="http://schemas.openxmlformats.org/officeDocument/2006/relationships" r:id="rId3"/>
          </a:graphicData>
        </a:graphic>
      </p:graphicFrame>
      <p:sp>
        <p:nvSpPr>
          <p:cNvPr id="9" name="Shape 6"/>
          <p:cNvSpPr/>
          <p:nvPr/>
        </p:nvSpPr>
        <p:spPr>
          <a:xfrm>
            <a:off x="6675120" y="4617720"/>
            <a:ext cx="4937760" cy="1417320"/>
          </a:xfrm>
          <a:prstGeom prst="roundRect">
            <a:avLst>
              <a:gd name="adj" fmla="val 7742"/>
            </a:avLst>
          </a:prstGeom>
          <a:solidFill>
            <a:srgbClr val="2D5040"/>
          </a:solidFill>
          <a:ln w="12700">
            <a:solidFill>
              <a:srgbClr val="2D5040"/>
            </a:solidFill>
            <a:prstDash val="solid"/>
          </a:ln>
        </p:spPr>
        <p:txBody>
          <a:bodyPr/>
          <a:lstStyle/>
          <a:p>
            <a:endParaRPr lang="en-US"/>
          </a:p>
        </p:txBody>
      </p:sp>
      <p:sp>
        <p:nvSpPr>
          <p:cNvPr id="10" name="Text 7"/>
          <p:cNvSpPr txBox="1"/>
          <p:nvPr/>
        </p:nvSpPr>
        <p:spPr>
          <a:xfrm>
            <a:off x="6858000" y="4617720"/>
            <a:ext cx="4572000" cy="1417320"/>
          </a:xfrm>
          <a:prstGeom prst="rect">
            <a:avLst/>
          </a:prstGeom>
          <a:noFill/>
          <a:ln/>
        </p:spPr>
        <p:txBody>
          <a:bodyPr wrap="square" lIns="635" tIns="635" rIns="635" bIns="635" rtlCol="0" anchor="ctr"/>
          <a:lstStyle/>
          <a:p>
            <a:pPr marL="0" indent="0" algn="l">
              <a:buNone/>
            </a:pPr>
            <a:r>
              <a:rPr lang="en-US" sz="2000" dirty="0">
                <a:solidFill>
                  <a:srgbClr val="FFFFFF"/>
                </a:solidFill>
                <a:latin typeface="Georgia" pitchFamily="34" charset="0"/>
                <a:ea typeface="Georgia" pitchFamily="34" charset="-122"/>
                <a:cs typeface="Georgia" pitchFamily="34" charset="-120"/>
              </a:rPr>
              <a:t>A checklist codifies expert knowledge and opens a channel for tacit knowledge to be spoken.</a:t>
            </a:r>
            <a:endParaRPr lang="en-US" sz="2000" dirty="0"/>
          </a:p>
        </p:txBody>
      </p:sp>
      <p:sp>
        <p:nvSpPr>
          <p:cNvPr id="11" name="Text 8"/>
          <p:cNvSpPr txBox="1"/>
          <p:nvPr/>
        </p:nvSpPr>
        <p:spPr>
          <a:xfrm>
            <a:off x="548640" y="6126480"/>
            <a:ext cx="10424160" cy="274320"/>
          </a:xfrm>
          <a:prstGeom prst="rect">
            <a:avLst/>
          </a:prstGeom>
          <a:noFill/>
          <a:ln/>
        </p:spPr>
        <p:txBody>
          <a:bodyPr wrap="square" lIns="0" tIns="0" rIns="0" bIns="0" rtlCol="0" anchor="ctr"/>
          <a:lstStyle/>
          <a:p>
            <a:pPr marL="0" indent="0">
              <a:buNone/>
            </a:pPr>
            <a:r>
              <a:rPr lang="en-US" sz="1200" i="1" dirty="0">
                <a:solidFill>
                  <a:srgbClr val="9DB8A8"/>
                </a:solidFill>
                <a:latin typeface="Georgia" pitchFamily="34" charset="0"/>
                <a:ea typeface="Georgia" pitchFamily="34" charset="-122"/>
                <a:cs typeface="Georgia" pitchFamily="34" charset="-120"/>
              </a:rPr>
              <a:t>Source: Haynes, A.B. et al. (2009) New England Journal of Medicine, 360(5), pp. 491–499.</a:t>
            </a:r>
            <a:endParaRPr lang="en-US" sz="1200" dirty="0"/>
          </a:p>
        </p:txBody>
      </p:sp>
      <p:pic>
        <p:nvPicPr>
          <p:cNvPr id="13" name="Picture 12">
            <a:extLst>
              <a:ext uri="{FF2B5EF4-FFF2-40B4-BE49-F238E27FC236}">
                <a16:creationId xmlns:a16="http://schemas.microsoft.com/office/drawing/2014/main" id="{01EB5458-556F-72ED-5D27-C94096C1B3C4}"/>
              </a:ext>
            </a:extLst>
          </p:cNvPr>
          <p:cNvPicPr>
            <a:picLocks noChangeAspect="1"/>
          </p:cNvPicPr>
          <p:nvPr/>
        </p:nvPicPr>
        <p:blipFill>
          <a:blip r:embed="rId4"/>
          <a:stretch>
            <a:fillRect/>
          </a:stretch>
        </p:blipFill>
        <p:spPr>
          <a:xfrm>
            <a:off x="0" y="6446520"/>
            <a:ext cx="12192000" cy="402135"/>
          </a:xfrm>
          <a:prstGeom prst="rect">
            <a:avLst/>
          </a:prstGeom>
        </p:spPr>
      </p:pic>
      <p:sp>
        <p:nvSpPr>
          <p:cNvPr id="15" name="TextBox 14">
            <a:extLst>
              <a:ext uri="{FF2B5EF4-FFF2-40B4-BE49-F238E27FC236}">
                <a16:creationId xmlns:a16="http://schemas.microsoft.com/office/drawing/2014/main" id="{2A6C1D56-9E75-1B81-F92A-27C51BC6CEAB}"/>
              </a:ext>
            </a:extLst>
          </p:cNvPr>
          <p:cNvSpPr txBox="1"/>
          <p:nvPr/>
        </p:nvSpPr>
        <p:spPr>
          <a:xfrm>
            <a:off x="950259" y="6419088"/>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bg>
      <p:bgPr>
        <a:solidFill>
          <a:srgbClr val="1F3B2D"/>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F2B134"/>
                </a:solidFill>
                <a:latin typeface="Georgia" pitchFamily="34" charset="0"/>
                <a:ea typeface="Georgia" pitchFamily="34" charset="-122"/>
                <a:cs typeface="Georgia" pitchFamily="34" charset="-120"/>
              </a:rPr>
              <a:t>CASE STUDY · SPREADING KNOWLEDGE AT SCALE</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9DB8A8"/>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9DB8A8"/>
                </a:solidFill>
                <a:latin typeface="Georgia" pitchFamily="34" charset="0"/>
                <a:ea typeface="Georgia" pitchFamily="34" charset="-122"/>
                <a:cs typeface="Georgia" pitchFamily="34" charset="-120"/>
              </a:rPr>
              <a:t>28</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FFFFFF"/>
                </a:solidFill>
                <a:latin typeface="Georgia" pitchFamily="34" charset="0"/>
                <a:ea typeface="Georgia" pitchFamily="34" charset="-122"/>
                <a:cs typeface="Georgia" pitchFamily="34" charset="-120"/>
              </a:rPr>
              <a:t>Case: Michigan Keystone ICU</a:t>
            </a:r>
            <a:endParaRPr lang="en-US" sz="4000" dirty="0"/>
          </a:p>
        </p:txBody>
      </p:sp>
      <p:sp>
        <p:nvSpPr>
          <p:cNvPr id="6" name="Text 4"/>
          <p:cNvSpPr txBox="1"/>
          <p:nvPr/>
        </p:nvSpPr>
        <p:spPr>
          <a:xfrm>
            <a:off x="548640" y="1691640"/>
            <a:ext cx="5852160" cy="4389120"/>
          </a:xfrm>
          <a:prstGeom prst="rect">
            <a:avLst/>
          </a:prstGeom>
          <a:noFill/>
          <a:ln/>
        </p:spPr>
        <p:txBody>
          <a:bodyPr wrap="square" lIns="635" tIns="635" rIns="635" bIns="635" rtlCol="0" anchor="t"/>
          <a:lstStyle/>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2003–05: 103 intensive care units in Michigan joined forces to cut central line bloodstream infections.</a:t>
            </a:r>
            <a:endParaRPr lang="en-US" sz="2000" dirty="0"/>
          </a:p>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Five evidence-based steps were packed into a checklist, supported by daily goals, safety culture work and feedback of data.</a:t>
            </a:r>
            <a:endParaRPr lang="en-US" sz="2000" dirty="0"/>
          </a:p>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Nurses were empowered to stop a procedure if a step was missed. Infections fell by about two-thirds.</a:t>
            </a:r>
            <a:endParaRPr lang="en-US" sz="2000" dirty="0"/>
          </a:p>
        </p:txBody>
      </p:sp>
      <p:sp>
        <p:nvSpPr>
          <p:cNvPr id="7" name="Shape 5"/>
          <p:cNvSpPr/>
          <p:nvPr/>
        </p:nvSpPr>
        <p:spPr>
          <a:xfrm>
            <a:off x="6675120" y="1691640"/>
            <a:ext cx="4937760" cy="2788920"/>
          </a:xfrm>
          <a:prstGeom prst="roundRect">
            <a:avLst>
              <a:gd name="adj" fmla="val 3934"/>
            </a:avLst>
          </a:prstGeom>
          <a:solidFill>
            <a:srgbClr val="FFFFFF"/>
          </a:solidFill>
          <a:ln w="12700">
            <a:solidFill>
              <a:srgbClr val="FFFFFF"/>
            </a:solidFill>
            <a:prstDash val="solid"/>
          </a:ln>
        </p:spPr>
        <p:txBody>
          <a:bodyPr/>
          <a:lstStyle/>
          <a:p>
            <a:endParaRPr lang="en-US"/>
          </a:p>
        </p:txBody>
      </p:sp>
      <p:graphicFrame>
        <p:nvGraphicFramePr>
          <p:cNvPr id="8" name="Chart 0"/>
          <p:cNvGraphicFramePr/>
          <p:nvPr/>
        </p:nvGraphicFramePr>
        <p:xfrm>
          <a:off x="6766560" y="1737360"/>
          <a:ext cx="4754880" cy="2697480"/>
        </p:xfrm>
        <a:graphic>
          <a:graphicData uri="http://schemas.openxmlformats.org/drawingml/2006/chart">
            <c:chart xmlns:c="http://schemas.openxmlformats.org/drawingml/2006/chart" xmlns:r="http://schemas.openxmlformats.org/officeDocument/2006/relationships" r:id="rId3"/>
          </a:graphicData>
        </a:graphic>
      </p:graphicFrame>
      <p:sp>
        <p:nvSpPr>
          <p:cNvPr id="9" name="Shape 6"/>
          <p:cNvSpPr/>
          <p:nvPr/>
        </p:nvSpPr>
        <p:spPr>
          <a:xfrm>
            <a:off x="6675120" y="4617720"/>
            <a:ext cx="4937760" cy="1417320"/>
          </a:xfrm>
          <a:prstGeom prst="roundRect">
            <a:avLst>
              <a:gd name="adj" fmla="val 7742"/>
            </a:avLst>
          </a:prstGeom>
          <a:solidFill>
            <a:srgbClr val="2D5040"/>
          </a:solidFill>
          <a:ln w="12700">
            <a:solidFill>
              <a:srgbClr val="2D5040"/>
            </a:solidFill>
            <a:prstDash val="solid"/>
          </a:ln>
        </p:spPr>
        <p:txBody>
          <a:bodyPr/>
          <a:lstStyle/>
          <a:p>
            <a:endParaRPr lang="en-US"/>
          </a:p>
        </p:txBody>
      </p:sp>
      <p:sp>
        <p:nvSpPr>
          <p:cNvPr id="10" name="Text 7"/>
          <p:cNvSpPr txBox="1"/>
          <p:nvPr/>
        </p:nvSpPr>
        <p:spPr>
          <a:xfrm>
            <a:off x="6858000" y="4617720"/>
            <a:ext cx="4572000" cy="1417320"/>
          </a:xfrm>
          <a:prstGeom prst="rect">
            <a:avLst/>
          </a:prstGeom>
          <a:noFill/>
          <a:ln/>
        </p:spPr>
        <p:txBody>
          <a:bodyPr wrap="square" lIns="635" tIns="635" rIns="635" bIns="635" rtlCol="0" anchor="ctr"/>
          <a:lstStyle/>
          <a:p>
            <a:pPr marL="0" indent="0" algn="l">
              <a:buNone/>
            </a:pPr>
            <a:r>
              <a:rPr lang="en-US" sz="2000" dirty="0">
                <a:solidFill>
                  <a:srgbClr val="FFFFFF"/>
                </a:solidFill>
                <a:latin typeface="Georgia" pitchFamily="34" charset="0"/>
                <a:ea typeface="Georgia" pitchFamily="34" charset="-122"/>
                <a:cs typeface="Georgia" pitchFamily="34" charset="-120"/>
              </a:rPr>
              <a:t>Evidence was known for years. The change came from a network, shared data and a culture that let nurses speak up.</a:t>
            </a:r>
            <a:endParaRPr lang="en-US" sz="2000" dirty="0"/>
          </a:p>
        </p:txBody>
      </p:sp>
      <p:sp>
        <p:nvSpPr>
          <p:cNvPr id="11" name="Text 8"/>
          <p:cNvSpPr txBox="1"/>
          <p:nvPr/>
        </p:nvSpPr>
        <p:spPr>
          <a:xfrm>
            <a:off x="548640" y="6126480"/>
            <a:ext cx="10424160" cy="274320"/>
          </a:xfrm>
          <a:prstGeom prst="rect">
            <a:avLst/>
          </a:prstGeom>
          <a:noFill/>
          <a:ln/>
        </p:spPr>
        <p:txBody>
          <a:bodyPr wrap="square" lIns="0" tIns="0" rIns="0" bIns="0" rtlCol="0" anchor="ctr"/>
          <a:lstStyle/>
          <a:p>
            <a:pPr marL="0" indent="0">
              <a:buNone/>
            </a:pPr>
            <a:r>
              <a:rPr lang="en-US" sz="1200" i="1" dirty="0">
                <a:solidFill>
                  <a:srgbClr val="9DB8A8"/>
                </a:solidFill>
                <a:latin typeface="Georgia" pitchFamily="34" charset="0"/>
                <a:ea typeface="Georgia" pitchFamily="34" charset="-122"/>
                <a:cs typeface="Georgia" pitchFamily="34" charset="-120"/>
              </a:rPr>
              <a:t>Source: Pronovost, P. et al. (2006) New England Journal of Medicine, 355(26), pp. 2725–2732.</a:t>
            </a:r>
            <a:endParaRPr lang="en-US" sz="1200" dirty="0"/>
          </a:p>
        </p:txBody>
      </p:sp>
      <p:pic>
        <p:nvPicPr>
          <p:cNvPr id="13" name="Picture 12">
            <a:extLst>
              <a:ext uri="{FF2B5EF4-FFF2-40B4-BE49-F238E27FC236}">
                <a16:creationId xmlns:a16="http://schemas.microsoft.com/office/drawing/2014/main" id="{5B0CA6A9-749F-EAEA-EE98-B0978FA379FE}"/>
              </a:ext>
            </a:extLst>
          </p:cNvPr>
          <p:cNvPicPr>
            <a:picLocks noChangeAspect="1"/>
          </p:cNvPicPr>
          <p:nvPr/>
        </p:nvPicPr>
        <p:blipFill>
          <a:blip r:embed="rId4"/>
          <a:stretch>
            <a:fillRect/>
          </a:stretch>
        </p:blipFill>
        <p:spPr>
          <a:xfrm>
            <a:off x="-15240" y="6464808"/>
            <a:ext cx="12192000" cy="402135"/>
          </a:xfrm>
          <a:prstGeom prst="rect">
            <a:avLst/>
          </a:prstGeom>
        </p:spPr>
      </p:pic>
      <p:sp>
        <p:nvSpPr>
          <p:cNvPr id="15" name="TextBox 14">
            <a:extLst>
              <a:ext uri="{FF2B5EF4-FFF2-40B4-BE49-F238E27FC236}">
                <a16:creationId xmlns:a16="http://schemas.microsoft.com/office/drawing/2014/main" id="{35FFFF4F-F70C-694F-720B-D45A17C53C63}"/>
              </a:ext>
            </a:extLst>
          </p:cNvPr>
          <p:cNvSpPr txBox="1"/>
          <p:nvPr/>
        </p:nvSpPr>
        <p:spPr>
          <a:xfrm>
            <a:off x="844476" y="6386394"/>
            <a:ext cx="6104964"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4 · KNOWLEDGE-SHARING CULTURE</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29</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A Culture Where Knowledge Flows</a:t>
            </a:r>
            <a:endParaRPr lang="en-US" sz="4000" dirty="0"/>
          </a:p>
        </p:txBody>
      </p:sp>
      <p:sp>
        <p:nvSpPr>
          <p:cNvPr id="6" name="Shape 4"/>
          <p:cNvSpPr/>
          <p:nvPr/>
        </p:nvSpPr>
        <p:spPr>
          <a:xfrm>
            <a:off x="1051560" y="1783080"/>
            <a:ext cx="1097280" cy="1097280"/>
          </a:xfrm>
          <a:prstGeom prst="ellipse">
            <a:avLst/>
          </a:prstGeom>
          <a:solidFill>
            <a:srgbClr val="2E7D5B"/>
          </a:solidFill>
          <a:ln w="12700">
            <a:solidFill>
              <a:srgbClr val="2E7D5B"/>
            </a:solidFill>
            <a:prstDash val="solid"/>
          </a:ln>
        </p:spPr>
        <p:txBody>
          <a:bodyPr/>
          <a:lstStyle/>
          <a:p>
            <a:endParaRPr lang="en-US"/>
          </a:p>
        </p:txBody>
      </p:sp>
      <p:pic>
        <p:nvPicPr>
          <p:cNvPr id="7" name="Image 0" descr="preencoded.png"/>
          <p:cNvPicPr>
            <a:picLocks noChangeAspect="1"/>
          </p:cNvPicPr>
          <p:nvPr/>
        </p:nvPicPr>
        <p:blipFill>
          <a:blip r:embed="rId3"/>
          <a:stretch>
            <a:fillRect/>
          </a:stretch>
        </p:blipFill>
        <p:spPr>
          <a:xfrm>
            <a:off x="1325880" y="2057400"/>
            <a:ext cx="548640" cy="548640"/>
          </a:xfrm>
          <a:prstGeom prst="rect">
            <a:avLst/>
          </a:prstGeom>
        </p:spPr>
      </p:pic>
      <p:sp>
        <p:nvSpPr>
          <p:cNvPr id="8" name="Text 5"/>
          <p:cNvSpPr txBox="1"/>
          <p:nvPr/>
        </p:nvSpPr>
        <p:spPr>
          <a:xfrm>
            <a:off x="548640" y="3017520"/>
            <a:ext cx="2148840" cy="73152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Trust</a:t>
            </a:r>
            <a:endParaRPr lang="en-US" sz="2000" dirty="0"/>
          </a:p>
        </p:txBody>
      </p:sp>
      <p:sp>
        <p:nvSpPr>
          <p:cNvPr id="9" name="Text 6"/>
          <p:cNvSpPr txBox="1"/>
          <p:nvPr/>
        </p:nvSpPr>
        <p:spPr>
          <a:xfrm>
            <a:off x="640080" y="3749040"/>
            <a:ext cx="1965960" cy="1188720"/>
          </a:xfrm>
          <a:prstGeom prst="rect">
            <a:avLst/>
          </a:prstGeom>
          <a:noFill/>
          <a:ln/>
        </p:spPr>
        <p:txBody>
          <a:bodyPr wrap="square" lIns="635" tIns="635" rIns="635" bIns="635" rtlCol="0" anchor="t"/>
          <a:lstStyle/>
          <a:p>
            <a:pPr marL="0" indent="0" algn="ctr">
              <a:buNone/>
            </a:pPr>
            <a:r>
              <a:rPr lang="en-US" sz="2000" dirty="0">
                <a:solidFill>
                  <a:srgbClr val="1F2A24"/>
                </a:solidFill>
                <a:latin typeface="Georgia" pitchFamily="34" charset="0"/>
                <a:ea typeface="Georgia" pitchFamily="34" charset="-122"/>
                <a:cs typeface="Georgia" pitchFamily="34" charset="-120"/>
              </a:rPr>
              <a:t>People share with those they trust</a:t>
            </a:r>
            <a:endParaRPr lang="en-US" sz="2000" dirty="0"/>
          </a:p>
        </p:txBody>
      </p:sp>
      <p:sp>
        <p:nvSpPr>
          <p:cNvPr id="10" name="Shape 7"/>
          <p:cNvSpPr/>
          <p:nvPr/>
        </p:nvSpPr>
        <p:spPr>
          <a:xfrm>
            <a:off x="3291840" y="1783080"/>
            <a:ext cx="1097280" cy="1097280"/>
          </a:xfrm>
          <a:prstGeom prst="ellipse">
            <a:avLst/>
          </a:prstGeom>
          <a:solidFill>
            <a:srgbClr val="F2B134"/>
          </a:solidFill>
          <a:ln w="12700">
            <a:solidFill>
              <a:srgbClr val="F2B134"/>
            </a:solidFill>
            <a:prstDash val="solid"/>
          </a:ln>
        </p:spPr>
        <p:txBody>
          <a:bodyPr/>
          <a:lstStyle/>
          <a:p>
            <a:endParaRPr lang="en-US"/>
          </a:p>
        </p:txBody>
      </p:sp>
      <p:pic>
        <p:nvPicPr>
          <p:cNvPr id="11" name="Image 1" descr="preencoded.png"/>
          <p:cNvPicPr>
            <a:picLocks noChangeAspect="1"/>
          </p:cNvPicPr>
          <p:nvPr/>
        </p:nvPicPr>
        <p:blipFill>
          <a:blip r:embed="rId4"/>
          <a:stretch>
            <a:fillRect/>
          </a:stretch>
        </p:blipFill>
        <p:spPr>
          <a:xfrm>
            <a:off x="3566160" y="2057400"/>
            <a:ext cx="548640" cy="548640"/>
          </a:xfrm>
          <a:prstGeom prst="rect">
            <a:avLst/>
          </a:prstGeom>
        </p:spPr>
      </p:pic>
      <p:sp>
        <p:nvSpPr>
          <p:cNvPr id="12" name="Text 8"/>
          <p:cNvSpPr txBox="1"/>
          <p:nvPr/>
        </p:nvSpPr>
        <p:spPr>
          <a:xfrm>
            <a:off x="2788920" y="3017520"/>
            <a:ext cx="2148840" cy="73152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Psychological safety</a:t>
            </a:r>
            <a:endParaRPr lang="en-US" sz="2000" dirty="0"/>
          </a:p>
        </p:txBody>
      </p:sp>
      <p:sp>
        <p:nvSpPr>
          <p:cNvPr id="13" name="Text 9"/>
          <p:cNvSpPr txBox="1"/>
          <p:nvPr/>
        </p:nvSpPr>
        <p:spPr>
          <a:xfrm>
            <a:off x="2880360" y="3749040"/>
            <a:ext cx="1965960" cy="1188720"/>
          </a:xfrm>
          <a:prstGeom prst="rect">
            <a:avLst/>
          </a:prstGeom>
          <a:noFill/>
          <a:ln/>
        </p:spPr>
        <p:txBody>
          <a:bodyPr wrap="square" lIns="635" tIns="635" rIns="635" bIns="635" rtlCol="0" anchor="t"/>
          <a:lstStyle/>
          <a:p>
            <a:pPr marL="0" indent="0" algn="ctr">
              <a:buNone/>
            </a:pPr>
            <a:r>
              <a:rPr lang="en-US" sz="2000" dirty="0">
                <a:solidFill>
                  <a:srgbClr val="1F2A24"/>
                </a:solidFill>
                <a:latin typeface="Georgia" pitchFamily="34" charset="0"/>
                <a:ea typeface="Georgia" pitchFamily="34" charset="-122"/>
                <a:cs typeface="Georgia" pitchFamily="34" charset="-120"/>
              </a:rPr>
              <a:t>Safe to admit errors and ask</a:t>
            </a:r>
            <a:endParaRPr lang="en-US" sz="2000" dirty="0"/>
          </a:p>
        </p:txBody>
      </p:sp>
      <p:sp>
        <p:nvSpPr>
          <p:cNvPr id="14" name="Shape 10"/>
          <p:cNvSpPr/>
          <p:nvPr/>
        </p:nvSpPr>
        <p:spPr>
          <a:xfrm>
            <a:off x="5532120" y="1783080"/>
            <a:ext cx="1097280" cy="1097280"/>
          </a:xfrm>
          <a:prstGeom prst="ellipse">
            <a:avLst/>
          </a:prstGeom>
          <a:solidFill>
            <a:srgbClr val="2E7D5B"/>
          </a:solidFill>
          <a:ln w="12700">
            <a:solidFill>
              <a:srgbClr val="2E7D5B"/>
            </a:solidFill>
            <a:prstDash val="solid"/>
          </a:ln>
        </p:spPr>
        <p:txBody>
          <a:bodyPr/>
          <a:lstStyle/>
          <a:p>
            <a:endParaRPr lang="en-US"/>
          </a:p>
        </p:txBody>
      </p:sp>
      <p:pic>
        <p:nvPicPr>
          <p:cNvPr id="15" name="Image 2" descr="preencoded.png"/>
          <p:cNvPicPr>
            <a:picLocks noChangeAspect="1"/>
          </p:cNvPicPr>
          <p:nvPr/>
        </p:nvPicPr>
        <p:blipFill>
          <a:blip r:embed="rId5"/>
          <a:stretch>
            <a:fillRect/>
          </a:stretch>
        </p:blipFill>
        <p:spPr>
          <a:xfrm>
            <a:off x="5806440" y="2057400"/>
            <a:ext cx="548640" cy="548640"/>
          </a:xfrm>
          <a:prstGeom prst="rect">
            <a:avLst/>
          </a:prstGeom>
        </p:spPr>
      </p:pic>
      <p:sp>
        <p:nvSpPr>
          <p:cNvPr id="16" name="Text 11"/>
          <p:cNvSpPr txBox="1"/>
          <p:nvPr/>
        </p:nvSpPr>
        <p:spPr>
          <a:xfrm>
            <a:off x="5029200" y="3017520"/>
            <a:ext cx="2148840" cy="73152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Time</a:t>
            </a:r>
            <a:endParaRPr lang="en-US" sz="2000" dirty="0"/>
          </a:p>
        </p:txBody>
      </p:sp>
      <p:sp>
        <p:nvSpPr>
          <p:cNvPr id="17" name="Text 12"/>
          <p:cNvSpPr txBox="1"/>
          <p:nvPr/>
        </p:nvSpPr>
        <p:spPr>
          <a:xfrm>
            <a:off x="5120640" y="3749040"/>
            <a:ext cx="1965960" cy="1188720"/>
          </a:xfrm>
          <a:prstGeom prst="rect">
            <a:avLst/>
          </a:prstGeom>
          <a:noFill/>
          <a:ln/>
        </p:spPr>
        <p:txBody>
          <a:bodyPr wrap="square" lIns="635" tIns="635" rIns="635" bIns="635" rtlCol="0" anchor="t"/>
          <a:lstStyle/>
          <a:p>
            <a:pPr marL="0" indent="0" algn="ctr">
              <a:buNone/>
            </a:pPr>
            <a:r>
              <a:rPr lang="en-US" sz="2000" dirty="0">
                <a:solidFill>
                  <a:srgbClr val="1F2A24"/>
                </a:solidFill>
                <a:latin typeface="Georgia" pitchFamily="34" charset="0"/>
                <a:ea typeface="Georgia" pitchFamily="34" charset="-122"/>
                <a:cs typeface="Georgia" pitchFamily="34" charset="-120"/>
              </a:rPr>
              <a:t>Space to reflect and teach</a:t>
            </a:r>
            <a:endParaRPr lang="en-US" sz="2000" dirty="0"/>
          </a:p>
        </p:txBody>
      </p:sp>
      <p:sp>
        <p:nvSpPr>
          <p:cNvPr id="18" name="Shape 13"/>
          <p:cNvSpPr/>
          <p:nvPr/>
        </p:nvSpPr>
        <p:spPr>
          <a:xfrm>
            <a:off x="7772400" y="1783080"/>
            <a:ext cx="1097280" cy="1097280"/>
          </a:xfrm>
          <a:prstGeom prst="ellipse">
            <a:avLst/>
          </a:prstGeom>
          <a:solidFill>
            <a:srgbClr val="2E7D5B"/>
          </a:solidFill>
          <a:ln w="12700">
            <a:solidFill>
              <a:srgbClr val="2E7D5B"/>
            </a:solidFill>
            <a:prstDash val="solid"/>
          </a:ln>
        </p:spPr>
        <p:txBody>
          <a:bodyPr/>
          <a:lstStyle/>
          <a:p>
            <a:endParaRPr lang="en-US"/>
          </a:p>
        </p:txBody>
      </p:sp>
      <p:pic>
        <p:nvPicPr>
          <p:cNvPr id="19" name="Image 3" descr="preencoded.png"/>
          <p:cNvPicPr>
            <a:picLocks noChangeAspect="1"/>
          </p:cNvPicPr>
          <p:nvPr/>
        </p:nvPicPr>
        <p:blipFill>
          <a:blip r:embed="rId6"/>
          <a:stretch>
            <a:fillRect/>
          </a:stretch>
        </p:blipFill>
        <p:spPr>
          <a:xfrm>
            <a:off x="8046720" y="2057400"/>
            <a:ext cx="548640" cy="548640"/>
          </a:xfrm>
          <a:prstGeom prst="rect">
            <a:avLst/>
          </a:prstGeom>
        </p:spPr>
      </p:pic>
      <p:sp>
        <p:nvSpPr>
          <p:cNvPr id="20" name="Text 14"/>
          <p:cNvSpPr txBox="1"/>
          <p:nvPr/>
        </p:nvSpPr>
        <p:spPr>
          <a:xfrm>
            <a:off x="7269480" y="3017520"/>
            <a:ext cx="2148840" cy="73152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Recognition</a:t>
            </a:r>
            <a:endParaRPr lang="en-US" sz="2000" dirty="0"/>
          </a:p>
        </p:txBody>
      </p:sp>
      <p:sp>
        <p:nvSpPr>
          <p:cNvPr id="21" name="Text 15"/>
          <p:cNvSpPr txBox="1"/>
          <p:nvPr/>
        </p:nvSpPr>
        <p:spPr>
          <a:xfrm>
            <a:off x="7360920" y="3749040"/>
            <a:ext cx="1965960" cy="1188720"/>
          </a:xfrm>
          <a:prstGeom prst="rect">
            <a:avLst/>
          </a:prstGeom>
          <a:noFill/>
          <a:ln/>
        </p:spPr>
        <p:txBody>
          <a:bodyPr wrap="square" lIns="635" tIns="635" rIns="635" bIns="635" rtlCol="0" anchor="t"/>
          <a:lstStyle/>
          <a:p>
            <a:pPr marL="0" indent="0" algn="ctr">
              <a:buNone/>
            </a:pPr>
            <a:r>
              <a:rPr lang="en-US" sz="2000" dirty="0">
                <a:solidFill>
                  <a:srgbClr val="1F2A24"/>
                </a:solidFill>
                <a:latin typeface="Georgia" pitchFamily="34" charset="0"/>
                <a:ea typeface="Georgia" pitchFamily="34" charset="-122"/>
                <a:cs typeface="Georgia" pitchFamily="34" charset="-120"/>
              </a:rPr>
              <a:t>Sharing is valued and rewarded</a:t>
            </a:r>
            <a:endParaRPr lang="en-US" sz="2000" dirty="0"/>
          </a:p>
        </p:txBody>
      </p:sp>
      <p:sp>
        <p:nvSpPr>
          <p:cNvPr id="22" name="Shape 16"/>
          <p:cNvSpPr/>
          <p:nvPr/>
        </p:nvSpPr>
        <p:spPr>
          <a:xfrm>
            <a:off x="10012680" y="1783080"/>
            <a:ext cx="1097280" cy="1097280"/>
          </a:xfrm>
          <a:prstGeom prst="ellipse">
            <a:avLst/>
          </a:prstGeom>
          <a:solidFill>
            <a:srgbClr val="2E7D5B"/>
          </a:solidFill>
          <a:ln w="12700">
            <a:solidFill>
              <a:srgbClr val="2E7D5B"/>
            </a:solidFill>
            <a:prstDash val="solid"/>
          </a:ln>
        </p:spPr>
        <p:txBody>
          <a:bodyPr/>
          <a:lstStyle/>
          <a:p>
            <a:endParaRPr lang="en-US"/>
          </a:p>
        </p:txBody>
      </p:sp>
      <p:pic>
        <p:nvPicPr>
          <p:cNvPr id="23" name="Image 4" descr="preencoded.png"/>
          <p:cNvPicPr>
            <a:picLocks noChangeAspect="1"/>
          </p:cNvPicPr>
          <p:nvPr/>
        </p:nvPicPr>
        <p:blipFill>
          <a:blip r:embed="rId7"/>
          <a:stretch>
            <a:fillRect/>
          </a:stretch>
        </p:blipFill>
        <p:spPr>
          <a:xfrm>
            <a:off x="10287000" y="2057400"/>
            <a:ext cx="548640" cy="548640"/>
          </a:xfrm>
          <a:prstGeom prst="rect">
            <a:avLst/>
          </a:prstGeom>
        </p:spPr>
      </p:pic>
      <p:sp>
        <p:nvSpPr>
          <p:cNvPr id="24" name="Text 17"/>
          <p:cNvSpPr txBox="1"/>
          <p:nvPr/>
        </p:nvSpPr>
        <p:spPr>
          <a:xfrm>
            <a:off x="9509760" y="3017520"/>
            <a:ext cx="2148840" cy="731520"/>
          </a:xfrm>
          <a:prstGeom prst="rect">
            <a:avLst/>
          </a:prstGeom>
          <a:noFill/>
          <a:ln/>
        </p:spPr>
        <p:txBody>
          <a:bodyPr wrap="square" lIns="635" tIns="635" rIns="635" bIns="635" rtlCol="0" anchor="t"/>
          <a:lstStyle/>
          <a:p>
            <a:pPr marL="0" indent="0" algn="ctr">
              <a:buNone/>
            </a:pPr>
            <a:r>
              <a:rPr lang="en-US" sz="2000" b="1" dirty="0">
                <a:solidFill>
                  <a:srgbClr val="1F3B2D"/>
                </a:solidFill>
                <a:latin typeface="Georgia" pitchFamily="34" charset="0"/>
                <a:ea typeface="Georgia" pitchFamily="34" charset="-122"/>
                <a:cs typeface="Georgia" pitchFamily="34" charset="-120"/>
              </a:rPr>
              <a:t>Leaders who model it</a:t>
            </a:r>
            <a:endParaRPr lang="en-US" sz="2000" dirty="0"/>
          </a:p>
        </p:txBody>
      </p:sp>
      <p:sp>
        <p:nvSpPr>
          <p:cNvPr id="25" name="Text 18"/>
          <p:cNvSpPr txBox="1"/>
          <p:nvPr/>
        </p:nvSpPr>
        <p:spPr>
          <a:xfrm>
            <a:off x="9601200" y="3749040"/>
            <a:ext cx="1965960" cy="1188720"/>
          </a:xfrm>
          <a:prstGeom prst="rect">
            <a:avLst/>
          </a:prstGeom>
          <a:noFill/>
          <a:ln/>
        </p:spPr>
        <p:txBody>
          <a:bodyPr wrap="square" lIns="635" tIns="635" rIns="635" bIns="635" rtlCol="0" anchor="t"/>
          <a:lstStyle/>
          <a:p>
            <a:pPr marL="0" indent="0" algn="ctr">
              <a:buNone/>
            </a:pPr>
            <a:r>
              <a:rPr lang="en-US" sz="2000" dirty="0">
                <a:solidFill>
                  <a:srgbClr val="1F2A24"/>
                </a:solidFill>
                <a:latin typeface="Georgia" pitchFamily="34" charset="0"/>
                <a:ea typeface="Georgia" pitchFamily="34" charset="-122"/>
                <a:cs typeface="Georgia" pitchFamily="34" charset="-120"/>
              </a:rPr>
              <a:t>Seniors ask, listen, admit gaps</a:t>
            </a:r>
            <a:endParaRPr lang="en-US" sz="2000" dirty="0"/>
          </a:p>
        </p:txBody>
      </p:sp>
      <p:sp>
        <p:nvSpPr>
          <p:cNvPr id="26" name="Shape 19"/>
          <p:cNvSpPr/>
          <p:nvPr/>
        </p:nvSpPr>
        <p:spPr>
          <a:xfrm>
            <a:off x="548640" y="5074920"/>
            <a:ext cx="11064240" cy="1005840"/>
          </a:xfrm>
          <a:prstGeom prst="roundRect">
            <a:avLst>
              <a:gd name="adj" fmla="val 10909"/>
            </a:avLst>
          </a:prstGeom>
          <a:solidFill>
            <a:srgbClr val="1F3B2D"/>
          </a:solidFill>
          <a:ln w="12700">
            <a:solidFill>
              <a:srgbClr val="1F3B2D"/>
            </a:solidFill>
            <a:prstDash val="solid"/>
          </a:ln>
        </p:spPr>
        <p:txBody>
          <a:bodyPr/>
          <a:lstStyle/>
          <a:p>
            <a:endParaRPr lang="en-US"/>
          </a:p>
        </p:txBody>
      </p:sp>
      <p:sp>
        <p:nvSpPr>
          <p:cNvPr id="27" name="Text 20"/>
          <p:cNvSpPr txBox="1"/>
          <p:nvPr/>
        </p:nvSpPr>
        <p:spPr>
          <a:xfrm>
            <a:off x="822960" y="5074920"/>
            <a:ext cx="10607040" cy="1005840"/>
          </a:xfrm>
          <a:prstGeom prst="rect">
            <a:avLst/>
          </a:prstGeom>
          <a:noFill/>
          <a:ln/>
        </p:spPr>
        <p:txBody>
          <a:bodyPr wrap="square" lIns="635" tIns="635" rIns="635" bIns="635" rtlCol="0" anchor="ctr"/>
          <a:lstStyle/>
          <a:p>
            <a:pPr marL="0" indent="0" algn="l">
              <a:buNone/>
            </a:pPr>
            <a:r>
              <a:rPr lang="en-US" sz="2000" dirty="0">
                <a:solidFill>
                  <a:srgbClr val="FFFFFF"/>
                </a:solidFill>
                <a:latin typeface="Georgia" pitchFamily="34" charset="0"/>
                <a:ea typeface="Georgia" pitchFamily="34" charset="-122"/>
                <a:cs typeface="Georgia" pitchFamily="34" charset="-120"/>
              </a:rPr>
              <a:t>Edmondson: the best hospital teams reported more errors, because they felt safe to talk about them.</a:t>
            </a:r>
            <a:endParaRPr lang="en-US" sz="2000" dirty="0"/>
          </a:p>
        </p:txBody>
      </p:sp>
      <p:pic>
        <p:nvPicPr>
          <p:cNvPr id="29" name="Picture 28">
            <a:extLst>
              <a:ext uri="{FF2B5EF4-FFF2-40B4-BE49-F238E27FC236}">
                <a16:creationId xmlns:a16="http://schemas.microsoft.com/office/drawing/2014/main" id="{CF99469C-7095-DD14-1ED7-0099A510C7A8}"/>
              </a:ext>
            </a:extLst>
          </p:cNvPr>
          <p:cNvPicPr>
            <a:picLocks noChangeAspect="1"/>
          </p:cNvPicPr>
          <p:nvPr/>
        </p:nvPicPr>
        <p:blipFill>
          <a:blip r:embed="rId8"/>
          <a:stretch>
            <a:fillRect/>
          </a:stretch>
        </p:blipFill>
        <p:spPr>
          <a:xfrm>
            <a:off x="-33921" y="6455865"/>
            <a:ext cx="12192000" cy="402135"/>
          </a:xfrm>
          <a:prstGeom prst="rect">
            <a:avLst/>
          </a:prstGeom>
        </p:spPr>
      </p:pic>
      <p:sp>
        <p:nvSpPr>
          <p:cNvPr id="31" name="TextBox 30">
            <a:extLst>
              <a:ext uri="{FF2B5EF4-FFF2-40B4-BE49-F238E27FC236}">
                <a16:creationId xmlns:a16="http://schemas.microsoft.com/office/drawing/2014/main" id="{DAF631BE-4AD0-AA7B-5E4F-FA40D56EE33C}"/>
              </a:ext>
            </a:extLst>
          </p:cNvPr>
          <p:cNvSpPr txBox="1"/>
          <p:nvPr/>
        </p:nvSpPr>
        <p:spPr>
          <a:xfrm>
            <a:off x="835512" y="6454975"/>
            <a:ext cx="6113928"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4 · KNOWLEDGE-SHARING CULTURE</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30</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Why Knowledge Gets Stuck ?</a:t>
            </a:r>
            <a:endParaRPr lang="en-US" sz="4000" dirty="0"/>
          </a:p>
        </p:txBody>
      </p:sp>
      <p:sp>
        <p:nvSpPr>
          <p:cNvPr id="6" name="Shape 4"/>
          <p:cNvSpPr/>
          <p:nvPr/>
        </p:nvSpPr>
        <p:spPr>
          <a:xfrm>
            <a:off x="548640" y="1691640"/>
            <a:ext cx="5120640" cy="4389120"/>
          </a:xfrm>
          <a:prstGeom prst="roundRect">
            <a:avLst>
              <a:gd name="adj" fmla="val 2500"/>
            </a:avLst>
          </a:prstGeom>
          <a:solidFill>
            <a:srgbClr val="EAF4EE"/>
          </a:solidFill>
          <a:ln w="12700">
            <a:solidFill>
              <a:srgbClr val="EAF4EE"/>
            </a:solidFill>
            <a:prstDash val="solid"/>
          </a:ln>
        </p:spPr>
        <p:txBody>
          <a:bodyPr/>
          <a:lstStyle/>
          <a:p>
            <a:endParaRPr lang="en-US"/>
          </a:p>
        </p:txBody>
      </p:sp>
      <p:sp>
        <p:nvSpPr>
          <p:cNvPr id="7" name="Text 5"/>
          <p:cNvSpPr txBox="1"/>
          <p:nvPr/>
        </p:nvSpPr>
        <p:spPr>
          <a:xfrm>
            <a:off x="777240" y="1828800"/>
            <a:ext cx="466344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Szulanski's "stickiness"</a:t>
            </a:r>
            <a:endParaRPr lang="en-US" sz="2000" dirty="0"/>
          </a:p>
        </p:txBody>
      </p:sp>
      <p:sp>
        <p:nvSpPr>
          <p:cNvPr id="8" name="Text 6"/>
          <p:cNvSpPr txBox="1"/>
          <p:nvPr/>
        </p:nvSpPr>
        <p:spPr>
          <a:xfrm>
            <a:off x="777240" y="2377440"/>
            <a:ext cx="4663440" cy="3657600"/>
          </a:xfrm>
          <a:prstGeom prst="rect">
            <a:avLst/>
          </a:prstGeom>
          <a:noFill/>
          <a:ln/>
        </p:spPr>
        <p:txBody>
          <a:bodyPr wrap="square" lIns="635" tIns="635" rIns="635" bIns="635" rtlCol="0" anchor="t"/>
          <a:lstStyle/>
          <a:p>
            <a:pPr marL="279400" indent="-279400" algn="l">
              <a:spcAft>
                <a:spcPts val="1400"/>
              </a:spcAft>
              <a:buSzPct val="100000"/>
              <a:buChar char="•"/>
            </a:pPr>
            <a:r>
              <a:rPr lang="en-US" sz="2000" b="1" dirty="0">
                <a:solidFill>
                  <a:srgbClr val="1F3B2D"/>
                </a:solidFill>
                <a:latin typeface="Georgia" pitchFamily="34" charset="0"/>
                <a:ea typeface="Georgia" pitchFamily="34" charset="-122"/>
                <a:cs typeface="Georgia" pitchFamily="34" charset="-120"/>
              </a:rPr>
              <a:t>Causal ambiguity: </a:t>
            </a:r>
            <a:r>
              <a:rPr lang="en-US" sz="2000" dirty="0">
                <a:solidFill>
                  <a:srgbClr val="1F2A24"/>
                </a:solidFill>
                <a:latin typeface="Georgia" pitchFamily="34" charset="0"/>
                <a:ea typeface="Georgia" pitchFamily="34" charset="-122"/>
                <a:cs typeface="Georgia" pitchFamily="34" charset="-120"/>
              </a:rPr>
              <a:t>nobody is sure why it works</a:t>
            </a:r>
            <a:endParaRPr lang="en-US" sz="2000" dirty="0"/>
          </a:p>
          <a:p>
            <a:pPr marL="279400" indent="-279400" algn="l">
              <a:spcAft>
                <a:spcPts val="1400"/>
              </a:spcAft>
              <a:buSzPct val="100000"/>
              <a:buChar char="•"/>
            </a:pPr>
            <a:r>
              <a:rPr lang="en-US" sz="2000" b="1" dirty="0">
                <a:solidFill>
                  <a:srgbClr val="1F3B2D"/>
                </a:solidFill>
                <a:latin typeface="Georgia" pitchFamily="34" charset="0"/>
                <a:ea typeface="Georgia" pitchFamily="34" charset="-122"/>
                <a:cs typeface="Georgia" pitchFamily="34" charset="-120"/>
              </a:rPr>
              <a:t>Low absorptive capacity: </a:t>
            </a:r>
            <a:r>
              <a:rPr lang="en-US" sz="2000" dirty="0">
                <a:solidFill>
                  <a:srgbClr val="1F2A24"/>
                </a:solidFill>
                <a:latin typeface="Georgia" pitchFamily="34" charset="0"/>
                <a:ea typeface="Georgia" pitchFamily="34" charset="-122"/>
                <a:cs typeface="Georgia" pitchFamily="34" charset="-120"/>
              </a:rPr>
              <a:t>the receiver can't take it in</a:t>
            </a:r>
            <a:endParaRPr lang="en-US" sz="2000" dirty="0"/>
          </a:p>
          <a:p>
            <a:pPr marL="279400" indent="-279400" algn="l">
              <a:spcAft>
                <a:spcPts val="1400"/>
              </a:spcAft>
              <a:buSzPct val="100000"/>
              <a:buChar char="•"/>
            </a:pPr>
            <a:r>
              <a:rPr lang="en-US" sz="2000" b="1" dirty="0">
                <a:solidFill>
                  <a:srgbClr val="1F3B2D"/>
                </a:solidFill>
                <a:latin typeface="Georgia" pitchFamily="34" charset="0"/>
                <a:ea typeface="Georgia" pitchFamily="34" charset="-122"/>
                <a:cs typeface="Georgia" pitchFamily="34" charset="-120"/>
              </a:rPr>
              <a:t>Difficult relationships: </a:t>
            </a:r>
            <a:r>
              <a:rPr lang="en-US" sz="2000" dirty="0">
                <a:solidFill>
                  <a:srgbClr val="1F2A24"/>
                </a:solidFill>
                <a:latin typeface="Georgia" pitchFamily="34" charset="0"/>
                <a:ea typeface="Georgia" pitchFamily="34" charset="-122"/>
                <a:cs typeface="Georgia" pitchFamily="34" charset="-120"/>
              </a:rPr>
              <a:t>sender and receiver don't connect</a:t>
            </a:r>
            <a:endParaRPr lang="en-US" sz="2000" dirty="0"/>
          </a:p>
        </p:txBody>
      </p:sp>
      <p:sp>
        <p:nvSpPr>
          <p:cNvPr id="9" name="Shape 7"/>
          <p:cNvSpPr/>
          <p:nvPr/>
        </p:nvSpPr>
        <p:spPr>
          <a:xfrm>
            <a:off x="5943600" y="1691640"/>
            <a:ext cx="5669280" cy="4389120"/>
          </a:xfrm>
          <a:prstGeom prst="roundRect">
            <a:avLst>
              <a:gd name="adj" fmla="val 2500"/>
            </a:avLst>
          </a:prstGeom>
          <a:solidFill>
            <a:srgbClr val="F4F9F6"/>
          </a:solidFill>
          <a:ln w="12700">
            <a:solidFill>
              <a:srgbClr val="F4F9F6"/>
            </a:solidFill>
            <a:prstDash val="solid"/>
          </a:ln>
        </p:spPr>
        <p:txBody>
          <a:bodyPr/>
          <a:lstStyle/>
          <a:p>
            <a:endParaRPr lang="en-US"/>
          </a:p>
        </p:txBody>
      </p:sp>
      <p:sp>
        <p:nvSpPr>
          <p:cNvPr id="10" name="Text 8"/>
          <p:cNvSpPr txBox="1"/>
          <p:nvPr/>
        </p:nvSpPr>
        <p:spPr>
          <a:xfrm>
            <a:off x="6172200" y="1828800"/>
            <a:ext cx="521208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Barriers in health care</a:t>
            </a:r>
            <a:endParaRPr lang="en-US" sz="2000" dirty="0"/>
          </a:p>
        </p:txBody>
      </p:sp>
      <p:sp>
        <p:nvSpPr>
          <p:cNvPr id="11" name="Shape 9"/>
          <p:cNvSpPr/>
          <p:nvPr/>
        </p:nvSpPr>
        <p:spPr>
          <a:xfrm>
            <a:off x="6172200" y="2514600"/>
            <a:ext cx="457200" cy="457200"/>
          </a:xfrm>
          <a:prstGeom prst="ellipse">
            <a:avLst/>
          </a:prstGeom>
          <a:solidFill>
            <a:srgbClr val="D1603D"/>
          </a:solidFill>
          <a:ln w="12700">
            <a:solidFill>
              <a:srgbClr val="D1603D"/>
            </a:solidFill>
            <a:prstDash val="solid"/>
          </a:ln>
        </p:spPr>
        <p:txBody>
          <a:bodyPr/>
          <a:lstStyle/>
          <a:p>
            <a:endParaRPr lang="en-US"/>
          </a:p>
        </p:txBody>
      </p:sp>
      <p:pic>
        <p:nvPicPr>
          <p:cNvPr id="12" name="Image 0" descr="preencoded.png"/>
          <p:cNvPicPr>
            <a:picLocks noChangeAspect="1"/>
          </p:cNvPicPr>
          <p:nvPr/>
        </p:nvPicPr>
        <p:blipFill>
          <a:blip r:embed="rId3"/>
          <a:stretch>
            <a:fillRect/>
          </a:stretch>
        </p:blipFill>
        <p:spPr>
          <a:xfrm>
            <a:off x="6286500" y="2628900"/>
            <a:ext cx="228600" cy="228600"/>
          </a:xfrm>
          <a:prstGeom prst="rect">
            <a:avLst/>
          </a:prstGeom>
        </p:spPr>
      </p:pic>
      <p:sp>
        <p:nvSpPr>
          <p:cNvPr id="13" name="Text 10"/>
          <p:cNvSpPr txBox="1"/>
          <p:nvPr/>
        </p:nvSpPr>
        <p:spPr>
          <a:xfrm>
            <a:off x="6766560" y="2423160"/>
            <a:ext cx="4663440" cy="640080"/>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Hierarchy and professional silos</a:t>
            </a:r>
            <a:endParaRPr lang="en-US" sz="2000" dirty="0"/>
          </a:p>
        </p:txBody>
      </p:sp>
      <p:sp>
        <p:nvSpPr>
          <p:cNvPr id="14" name="Shape 11"/>
          <p:cNvSpPr/>
          <p:nvPr/>
        </p:nvSpPr>
        <p:spPr>
          <a:xfrm>
            <a:off x="6172200" y="3227832"/>
            <a:ext cx="457200" cy="457200"/>
          </a:xfrm>
          <a:prstGeom prst="ellipse">
            <a:avLst/>
          </a:prstGeom>
          <a:solidFill>
            <a:srgbClr val="D1603D"/>
          </a:solidFill>
          <a:ln w="12700">
            <a:solidFill>
              <a:srgbClr val="D1603D"/>
            </a:solidFill>
            <a:prstDash val="solid"/>
          </a:ln>
        </p:spPr>
        <p:txBody>
          <a:bodyPr/>
          <a:lstStyle/>
          <a:p>
            <a:endParaRPr lang="en-US"/>
          </a:p>
        </p:txBody>
      </p:sp>
      <p:pic>
        <p:nvPicPr>
          <p:cNvPr id="15" name="Image 1" descr="preencoded.png"/>
          <p:cNvPicPr>
            <a:picLocks noChangeAspect="1"/>
          </p:cNvPicPr>
          <p:nvPr/>
        </p:nvPicPr>
        <p:blipFill>
          <a:blip r:embed="rId3"/>
          <a:stretch>
            <a:fillRect/>
          </a:stretch>
        </p:blipFill>
        <p:spPr>
          <a:xfrm>
            <a:off x="6286500" y="3342132"/>
            <a:ext cx="228600" cy="228600"/>
          </a:xfrm>
          <a:prstGeom prst="rect">
            <a:avLst/>
          </a:prstGeom>
        </p:spPr>
      </p:pic>
      <p:sp>
        <p:nvSpPr>
          <p:cNvPr id="16" name="Text 12"/>
          <p:cNvSpPr txBox="1"/>
          <p:nvPr/>
        </p:nvSpPr>
        <p:spPr>
          <a:xfrm>
            <a:off x="6766560" y="3136392"/>
            <a:ext cx="4663440" cy="640080"/>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Time pressure and staff shortages</a:t>
            </a:r>
            <a:endParaRPr lang="en-US" sz="2000" dirty="0"/>
          </a:p>
        </p:txBody>
      </p:sp>
      <p:sp>
        <p:nvSpPr>
          <p:cNvPr id="17" name="Shape 13"/>
          <p:cNvSpPr/>
          <p:nvPr/>
        </p:nvSpPr>
        <p:spPr>
          <a:xfrm>
            <a:off x="6172200" y="3941064"/>
            <a:ext cx="457200" cy="457200"/>
          </a:xfrm>
          <a:prstGeom prst="ellipse">
            <a:avLst/>
          </a:prstGeom>
          <a:solidFill>
            <a:srgbClr val="D1603D"/>
          </a:solidFill>
          <a:ln w="12700">
            <a:solidFill>
              <a:srgbClr val="D1603D"/>
            </a:solidFill>
            <a:prstDash val="solid"/>
          </a:ln>
        </p:spPr>
        <p:txBody>
          <a:bodyPr/>
          <a:lstStyle/>
          <a:p>
            <a:endParaRPr lang="en-US"/>
          </a:p>
        </p:txBody>
      </p:sp>
      <p:pic>
        <p:nvPicPr>
          <p:cNvPr id="18" name="Image 2" descr="preencoded.png"/>
          <p:cNvPicPr>
            <a:picLocks noChangeAspect="1"/>
          </p:cNvPicPr>
          <p:nvPr/>
        </p:nvPicPr>
        <p:blipFill>
          <a:blip r:embed="rId3"/>
          <a:stretch>
            <a:fillRect/>
          </a:stretch>
        </p:blipFill>
        <p:spPr>
          <a:xfrm>
            <a:off x="6286500" y="4055364"/>
            <a:ext cx="228600" cy="228600"/>
          </a:xfrm>
          <a:prstGeom prst="rect">
            <a:avLst/>
          </a:prstGeom>
        </p:spPr>
      </p:pic>
      <p:sp>
        <p:nvSpPr>
          <p:cNvPr id="19" name="Text 14"/>
          <p:cNvSpPr txBox="1"/>
          <p:nvPr/>
        </p:nvSpPr>
        <p:spPr>
          <a:xfrm>
            <a:off x="6766560" y="3849624"/>
            <a:ext cx="4663440" cy="640080"/>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Fear of blame</a:t>
            </a:r>
            <a:endParaRPr lang="en-US" sz="2000" dirty="0"/>
          </a:p>
        </p:txBody>
      </p:sp>
      <p:sp>
        <p:nvSpPr>
          <p:cNvPr id="20" name="Shape 15"/>
          <p:cNvSpPr/>
          <p:nvPr/>
        </p:nvSpPr>
        <p:spPr>
          <a:xfrm>
            <a:off x="6172200" y="4654296"/>
            <a:ext cx="457200" cy="457200"/>
          </a:xfrm>
          <a:prstGeom prst="ellipse">
            <a:avLst/>
          </a:prstGeom>
          <a:solidFill>
            <a:srgbClr val="D1603D"/>
          </a:solidFill>
          <a:ln w="12700">
            <a:solidFill>
              <a:srgbClr val="D1603D"/>
            </a:solidFill>
            <a:prstDash val="solid"/>
          </a:ln>
        </p:spPr>
        <p:txBody>
          <a:bodyPr/>
          <a:lstStyle/>
          <a:p>
            <a:endParaRPr lang="en-US"/>
          </a:p>
        </p:txBody>
      </p:sp>
      <p:pic>
        <p:nvPicPr>
          <p:cNvPr id="21" name="Image 3" descr="preencoded.png"/>
          <p:cNvPicPr>
            <a:picLocks noChangeAspect="1"/>
          </p:cNvPicPr>
          <p:nvPr/>
        </p:nvPicPr>
        <p:blipFill>
          <a:blip r:embed="rId3"/>
          <a:stretch>
            <a:fillRect/>
          </a:stretch>
        </p:blipFill>
        <p:spPr>
          <a:xfrm>
            <a:off x="6286500" y="4768596"/>
            <a:ext cx="228600" cy="228600"/>
          </a:xfrm>
          <a:prstGeom prst="rect">
            <a:avLst/>
          </a:prstGeom>
        </p:spPr>
      </p:pic>
      <p:sp>
        <p:nvSpPr>
          <p:cNvPr id="22" name="Text 16"/>
          <p:cNvSpPr txBox="1"/>
          <p:nvPr/>
        </p:nvSpPr>
        <p:spPr>
          <a:xfrm>
            <a:off x="6766560" y="4562856"/>
            <a:ext cx="4663440" cy="640080"/>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Information overload</a:t>
            </a:r>
            <a:endParaRPr lang="en-US" sz="2000" dirty="0"/>
          </a:p>
        </p:txBody>
      </p:sp>
      <p:sp>
        <p:nvSpPr>
          <p:cNvPr id="23" name="Shape 17"/>
          <p:cNvSpPr/>
          <p:nvPr/>
        </p:nvSpPr>
        <p:spPr>
          <a:xfrm>
            <a:off x="6172200" y="5367528"/>
            <a:ext cx="457200" cy="457200"/>
          </a:xfrm>
          <a:prstGeom prst="ellipse">
            <a:avLst/>
          </a:prstGeom>
          <a:solidFill>
            <a:srgbClr val="D1603D"/>
          </a:solidFill>
          <a:ln w="12700">
            <a:solidFill>
              <a:srgbClr val="D1603D"/>
            </a:solidFill>
            <a:prstDash val="solid"/>
          </a:ln>
        </p:spPr>
        <p:txBody>
          <a:bodyPr/>
          <a:lstStyle/>
          <a:p>
            <a:endParaRPr lang="en-US"/>
          </a:p>
        </p:txBody>
      </p:sp>
      <p:pic>
        <p:nvPicPr>
          <p:cNvPr id="24" name="Image 4" descr="preencoded.png"/>
          <p:cNvPicPr>
            <a:picLocks noChangeAspect="1"/>
          </p:cNvPicPr>
          <p:nvPr/>
        </p:nvPicPr>
        <p:blipFill>
          <a:blip r:embed="rId3"/>
          <a:stretch>
            <a:fillRect/>
          </a:stretch>
        </p:blipFill>
        <p:spPr>
          <a:xfrm>
            <a:off x="6286500" y="5481828"/>
            <a:ext cx="228600" cy="228600"/>
          </a:xfrm>
          <a:prstGeom prst="rect">
            <a:avLst/>
          </a:prstGeom>
        </p:spPr>
      </p:pic>
      <p:sp>
        <p:nvSpPr>
          <p:cNvPr id="25" name="Text 18"/>
          <p:cNvSpPr txBox="1"/>
          <p:nvPr/>
        </p:nvSpPr>
        <p:spPr>
          <a:xfrm>
            <a:off x="6766560" y="5276088"/>
            <a:ext cx="4663440" cy="640080"/>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IT systems that don't talk</a:t>
            </a:r>
            <a:endParaRPr lang="en-US" sz="2000" dirty="0"/>
          </a:p>
        </p:txBody>
      </p:sp>
      <p:pic>
        <p:nvPicPr>
          <p:cNvPr id="27" name="Picture 26">
            <a:extLst>
              <a:ext uri="{FF2B5EF4-FFF2-40B4-BE49-F238E27FC236}">
                <a16:creationId xmlns:a16="http://schemas.microsoft.com/office/drawing/2014/main" id="{DA26834C-CC66-C6C8-6E9A-7837E20E72BD}"/>
              </a:ext>
            </a:extLst>
          </p:cNvPr>
          <p:cNvPicPr>
            <a:picLocks noChangeAspect="1"/>
          </p:cNvPicPr>
          <p:nvPr/>
        </p:nvPicPr>
        <p:blipFill>
          <a:blip r:embed="rId4"/>
          <a:stretch>
            <a:fillRect/>
          </a:stretch>
        </p:blipFill>
        <p:spPr>
          <a:xfrm>
            <a:off x="-15240" y="6492340"/>
            <a:ext cx="12192000" cy="402135"/>
          </a:xfrm>
          <a:prstGeom prst="rect">
            <a:avLst/>
          </a:prstGeom>
        </p:spPr>
      </p:pic>
      <p:sp>
        <p:nvSpPr>
          <p:cNvPr id="31" name="TextBox 30">
            <a:extLst>
              <a:ext uri="{FF2B5EF4-FFF2-40B4-BE49-F238E27FC236}">
                <a16:creationId xmlns:a16="http://schemas.microsoft.com/office/drawing/2014/main" id="{656D35B0-977F-BA9E-9183-6E34431513DA}"/>
              </a:ext>
            </a:extLst>
          </p:cNvPr>
          <p:cNvSpPr txBox="1"/>
          <p:nvPr/>
        </p:nvSpPr>
        <p:spPr>
          <a:xfrm>
            <a:off x="918882" y="6462575"/>
            <a:ext cx="6104964"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4 · KNOWLEDGE-SHARING CULTURE</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31</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Just Culture and Learning from Error</a:t>
            </a:r>
            <a:endParaRPr lang="en-US" sz="4000" dirty="0"/>
          </a:p>
        </p:txBody>
      </p:sp>
      <p:sp>
        <p:nvSpPr>
          <p:cNvPr id="6" name="Text 4"/>
          <p:cNvSpPr txBox="1"/>
          <p:nvPr/>
        </p:nvSpPr>
        <p:spPr>
          <a:xfrm>
            <a:off x="548640" y="1645920"/>
            <a:ext cx="5486400" cy="41148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Reason's Swiss cheese model</a:t>
            </a:r>
            <a:endParaRPr lang="en-US" sz="2000" dirty="0"/>
          </a:p>
        </p:txBody>
      </p:sp>
      <p:sp>
        <p:nvSpPr>
          <p:cNvPr id="7" name="Shape 5"/>
          <p:cNvSpPr/>
          <p:nvPr/>
        </p:nvSpPr>
        <p:spPr>
          <a:xfrm>
            <a:off x="822960" y="2194560"/>
            <a:ext cx="914400" cy="2377440"/>
          </a:xfrm>
          <a:prstGeom prst="roundRect">
            <a:avLst>
              <a:gd name="adj" fmla="val 8000"/>
            </a:avLst>
          </a:prstGeom>
          <a:solidFill>
            <a:srgbClr val="F2B134"/>
          </a:solidFill>
          <a:ln w="12700">
            <a:solidFill>
              <a:srgbClr val="C98E1C"/>
            </a:solidFill>
            <a:prstDash val="solid"/>
          </a:ln>
        </p:spPr>
        <p:txBody>
          <a:bodyPr/>
          <a:lstStyle/>
          <a:p>
            <a:endParaRPr lang="en-US"/>
          </a:p>
        </p:txBody>
      </p:sp>
      <p:sp>
        <p:nvSpPr>
          <p:cNvPr id="8" name="Shape 6"/>
          <p:cNvSpPr/>
          <p:nvPr/>
        </p:nvSpPr>
        <p:spPr>
          <a:xfrm>
            <a:off x="1005840" y="2651760"/>
            <a:ext cx="274320" cy="274320"/>
          </a:xfrm>
          <a:prstGeom prst="ellipse">
            <a:avLst/>
          </a:prstGeom>
          <a:solidFill>
            <a:srgbClr val="FFFFFF"/>
          </a:solidFill>
          <a:ln w="12700">
            <a:solidFill>
              <a:srgbClr val="FFFFFF"/>
            </a:solidFill>
            <a:prstDash val="solid"/>
          </a:ln>
        </p:spPr>
        <p:txBody>
          <a:bodyPr/>
          <a:lstStyle/>
          <a:p>
            <a:endParaRPr lang="en-US"/>
          </a:p>
        </p:txBody>
      </p:sp>
      <p:sp>
        <p:nvSpPr>
          <p:cNvPr id="9" name="Shape 7"/>
          <p:cNvSpPr/>
          <p:nvPr/>
        </p:nvSpPr>
        <p:spPr>
          <a:xfrm>
            <a:off x="1325880" y="3566160"/>
            <a:ext cx="274320" cy="274320"/>
          </a:xfrm>
          <a:prstGeom prst="ellipse">
            <a:avLst/>
          </a:prstGeom>
          <a:solidFill>
            <a:srgbClr val="FFFFFF"/>
          </a:solidFill>
          <a:ln w="12700">
            <a:solidFill>
              <a:srgbClr val="FFFFFF"/>
            </a:solidFill>
            <a:prstDash val="solid"/>
          </a:ln>
        </p:spPr>
        <p:txBody>
          <a:bodyPr/>
          <a:lstStyle/>
          <a:p>
            <a:endParaRPr lang="en-US"/>
          </a:p>
        </p:txBody>
      </p:sp>
      <p:sp>
        <p:nvSpPr>
          <p:cNvPr id="10" name="Shape 8"/>
          <p:cNvSpPr/>
          <p:nvPr/>
        </p:nvSpPr>
        <p:spPr>
          <a:xfrm>
            <a:off x="1097280" y="4023360"/>
            <a:ext cx="274320" cy="274320"/>
          </a:xfrm>
          <a:prstGeom prst="ellipse">
            <a:avLst/>
          </a:prstGeom>
          <a:solidFill>
            <a:srgbClr val="FFFFFF"/>
          </a:solidFill>
          <a:ln w="12700">
            <a:solidFill>
              <a:srgbClr val="FFFFFF"/>
            </a:solidFill>
            <a:prstDash val="solid"/>
          </a:ln>
        </p:spPr>
        <p:txBody>
          <a:bodyPr/>
          <a:lstStyle/>
          <a:p>
            <a:endParaRPr lang="en-US"/>
          </a:p>
        </p:txBody>
      </p:sp>
      <p:sp>
        <p:nvSpPr>
          <p:cNvPr id="11" name="Shape 9"/>
          <p:cNvSpPr/>
          <p:nvPr/>
        </p:nvSpPr>
        <p:spPr>
          <a:xfrm>
            <a:off x="2057400" y="2194560"/>
            <a:ext cx="914400" cy="2377440"/>
          </a:xfrm>
          <a:prstGeom prst="roundRect">
            <a:avLst>
              <a:gd name="adj" fmla="val 8000"/>
            </a:avLst>
          </a:prstGeom>
          <a:solidFill>
            <a:srgbClr val="F2B134"/>
          </a:solidFill>
          <a:ln w="12700">
            <a:solidFill>
              <a:srgbClr val="C98E1C"/>
            </a:solidFill>
            <a:prstDash val="solid"/>
          </a:ln>
        </p:spPr>
        <p:txBody>
          <a:bodyPr/>
          <a:lstStyle/>
          <a:p>
            <a:endParaRPr lang="en-US"/>
          </a:p>
        </p:txBody>
      </p:sp>
      <p:sp>
        <p:nvSpPr>
          <p:cNvPr id="12" name="Shape 10"/>
          <p:cNvSpPr/>
          <p:nvPr/>
        </p:nvSpPr>
        <p:spPr>
          <a:xfrm>
            <a:off x="2240280" y="2834640"/>
            <a:ext cx="274320" cy="274320"/>
          </a:xfrm>
          <a:prstGeom prst="ellipse">
            <a:avLst/>
          </a:prstGeom>
          <a:solidFill>
            <a:srgbClr val="FFFFFF"/>
          </a:solidFill>
          <a:ln w="12700">
            <a:solidFill>
              <a:srgbClr val="FFFFFF"/>
            </a:solidFill>
            <a:prstDash val="solid"/>
          </a:ln>
        </p:spPr>
        <p:txBody>
          <a:bodyPr/>
          <a:lstStyle/>
          <a:p>
            <a:endParaRPr lang="en-US"/>
          </a:p>
        </p:txBody>
      </p:sp>
      <p:sp>
        <p:nvSpPr>
          <p:cNvPr id="13" name="Shape 11"/>
          <p:cNvSpPr/>
          <p:nvPr/>
        </p:nvSpPr>
        <p:spPr>
          <a:xfrm>
            <a:off x="2560320" y="3429000"/>
            <a:ext cx="274320" cy="274320"/>
          </a:xfrm>
          <a:prstGeom prst="ellipse">
            <a:avLst/>
          </a:prstGeom>
          <a:solidFill>
            <a:srgbClr val="FFFFFF"/>
          </a:solidFill>
          <a:ln w="12700">
            <a:solidFill>
              <a:srgbClr val="FFFFFF"/>
            </a:solidFill>
            <a:prstDash val="solid"/>
          </a:ln>
        </p:spPr>
        <p:txBody>
          <a:bodyPr/>
          <a:lstStyle/>
          <a:p>
            <a:endParaRPr lang="en-US"/>
          </a:p>
        </p:txBody>
      </p:sp>
      <p:sp>
        <p:nvSpPr>
          <p:cNvPr id="14" name="Shape 12"/>
          <p:cNvSpPr/>
          <p:nvPr/>
        </p:nvSpPr>
        <p:spPr>
          <a:xfrm>
            <a:off x="2331720" y="4023360"/>
            <a:ext cx="274320" cy="274320"/>
          </a:xfrm>
          <a:prstGeom prst="ellipse">
            <a:avLst/>
          </a:prstGeom>
          <a:solidFill>
            <a:srgbClr val="FFFFFF"/>
          </a:solidFill>
          <a:ln w="12700">
            <a:solidFill>
              <a:srgbClr val="FFFFFF"/>
            </a:solidFill>
            <a:prstDash val="solid"/>
          </a:ln>
        </p:spPr>
        <p:txBody>
          <a:bodyPr/>
          <a:lstStyle/>
          <a:p>
            <a:endParaRPr lang="en-US"/>
          </a:p>
        </p:txBody>
      </p:sp>
      <p:sp>
        <p:nvSpPr>
          <p:cNvPr id="15" name="Shape 13"/>
          <p:cNvSpPr/>
          <p:nvPr/>
        </p:nvSpPr>
        <p:spPr>
          <a:xfrm>
            <a:off x="3291840" y="2194560"/>
            <a:ext cx="914400" cy="2377440"/>
          </a:xfrm>
          <a:prstGeom prst="roundRect">
            <a:avLst>
              <a:gd name="adj" fmla="val 8000"/>
            </a:avLst>
          </a:prstGeom>
          <a:solidFill>
            <a:srgbClr val="F2B134"/>
          </a:solidFill>
          <a:ln w="12700">
            <a:solidFill>
              <a:srgbClr val="C98E1C"/>
            </a:solidFill>
            <a:prstDash val="solid"/>
          </a:ln>
        </p:spPr>
        <p:txBody>
          <a:bodyPr/>
          <a:lstStyle/>
          <a:p>
            <a:endParaRPr lang="en-US"/>
          </a:p>
        </p:txBody>
      </p:sp>
      <p:sp>
        <p:nvSpPr>
          <p:cNvPr id="16" name="Shape 14"/>
          <p:cNvSpPr/>
          <p:nvPr/>
        </p:nvSpPr>
        <p:spPr>
          <a:xfrm>
            <a:off x="3474720" y="3017520"/>
            <a:ext cx="274320" cy="274320"/>
          </a:xfrm>
          <a:prstGeom prst="ellipse">
            <a:avLst/>
          </a:prstGeom>
          <a:solidFill>
            <a:srgbClr val="FFFFFF"/>
          </a:solidFill>
          <a:ln w="12700">
            <a:solidFill>
              <a:srgbClr val="FFFFFF"/>
            </a:solidFill>
            <a:prstDash val="solid"/>
          </a:ln>
        </p:spPr>
        <p:txBody>
          <a:bodyPr/>
          <a:lstStyle/>
          <a:p>
            <a:endParaRPr lang="en-US"/>
          </a:p>
        </p:txBody>
      </p:sp>
      <p:sp>
        <p:nvSpPr>
          <p:cNvPr id="17" name="Shape 15"/>
          <p:cNvSpPr/>
          <p:nvPr/>
        </p:nvSpPr>
        <p:spPr>
          <a:xfrm>
            <a:off x="3794760" y="3291840"/>
            <a:ext cx="274320" cy="274320"/>
          </a:xfrm>
          <a:prstGeom prst="ellipse">
            <a:avLst/>
          </a:prstGeom>
          <a:solidFill>
            <a:srgbClr val="FFFFFF"/>
          </a:solidFill>
          <a:ln w="12700">
            <a:solidFill>
              <a:srgbClr val="FFFFFF"/>
            </a:solidFill>
            <a:prstDash val="solid"/>
          </a:ln>
        </p:spPr>
        <p:txBody>
          <a:bodyPr/>
          <a:lstStyle/>
          <a:p>
            <a:endParaRPr lang="en-US"/>
          </a:p>
        </p:txBody>
      </p:sp>
      <p:sp>
        <p:nvSpPr>
          <p:cNvPr id="18" name="Shape 16"/>
          <p:cNvSpPr/>
          <p:nvPr/>
        </p:nvSpPr>
        <p:spPr>
          <a:xfrm>
            <a:off x="3566160" y="4023360"/>
            <a:ext cx="274320" cy="274320"/>
          </a:xfrm>
          <a:prstGeom prst="ellipse">
            <a:avLst/>
          </a:prstGeom>
          <a:solidFill>
            <a:srgbClr val="FFFFFF"/>
          </a:solidFill>
          <a:ln w="12700">
            <a:solidFill>
              <a:srgbClr val="FFFFFF"/>
            </a:solidFill>
            <a:prstDash val="solid"/>
          </a:ln>
        </p:spPr>
        <p:txBody>
          <a:bodyPr/>
          <a:lstStyle/>
          <a:p>
            <a:endParaRPr lang="en-US"/>
          </a:p>
        </p:txBody>
      </p:sp>
      <p:sp>
        <p:nvSpPr>
          <p:cNvPr id="19" name="Shape 17"/>
          <p:cNvSpPr/>
          <p:nvPr/>
        </p:nvSpPr>
        <p:spPr>
          <a:xfrm>
            <a:off x="4526280" y="2194560"/>
            <a:ext cx="914400" cy="2377440"/>
          </a:xfrm>
          <a:prstGeom prst="roundRect">
            <a:avLst>
              <a:gd name="adj" fmla="val 8000"/>
            </a:avLst>
          </a:prstGeom>
          <a:solidFill>
            <a:srgbClr val="F2B134"/>
          </a:solidFill>
          <a:ln w="12700">
            <a:solidFill>
              <a:srgbClr val="C98E1C"/>
            </a:solidFill>
            <a:prstDash val="solid"/>
          </a:ln>
        </p:spPr>
        <p:txBody>
          <a:bodyPr/>
          <a:lstStyle/>
          <a:p>
            <a:endParaRPr lang="en-US"/>
          </a:p>
        </p:txBody>
      </p:sp>
      <p:sp>
        <p:nvSpPr>
          <p:cNvPr id="20" name="Shape 18"/>
          <p:cNvSpPr/>
          <p:nvPr/>
        </p:nvSpPr>
        <p:spPr>
          <a:xfrm>
            <a:off x="4709160" y="3200400"/>
            <a:ext cx="274320" cy="274320"/>
          </a:xfrm>
          <a:prstGeom prst="ellipse">
            <a:avLst/>
          </a:prstGeom>
          <a:solidFill>
            <a:srgbClr val="FFFFFF"/>
          </a:solidFill>
          <a:ln w="12700">
            <a:solidFill>
              <a:srgbClr val="FFFFFF"/>
            </a:solidFill>
            <a:prstDash val="solid"/>
          </a:ln>
        </p:spPr>
        <p:txBody>
          <a:bodyPr/>
          <a:lstStyle/>
          <a:p>
            <a:endParaRPr lang="en-US"/>
          </a:p>
        </p:txBody>
      </p:sp>
      <p:sp>
        <p:nvSpPr>
          <p:cNvPr id="21" name="Shape 19"/>
          <p:cNvSpPr/>
          <p:nvPr/>
        </p:nvSpPr>
        <p:spPr>
          <a:xfrm>
            <a:off x="5029200" y="3154680"/>
            <a:ext cx="274320" cy="274320"/>
          </a:xfrm>
          <a:prstGeom prst="ellipse">
            <a:avLst/>
          </a:prstGeom>
          <a:solidFill>
            <a:srgbClr val="FFFFFF"/>
          </a:solidFill>
          <a:ln w="12700">
            <a:solidFill>
              <a:srgbClr val="FFFFFF"/>
            </a:solidFill>
            <a:prstDash val="solid"/>
          </a:ln>
        </p:spPr>
        <p:txBody>
          <a:bodyPr/>
          <a:lstStyle/>
          <a:p>
            <a:endParaRPr lang="en-US"/>
          </a:p>
        </p:txBody>
      </p:sp>
      <p:sp>
        <p:nvSpPr>
          <p:cNvPr id="22" name="Shape 20"/>
          <p:cNvSpPr/>
          <p:nvPr/>
        </p:nvSpPr>
        <p:spPr>
          <a:xfrm>
            <a:off x="4800600" y="4023360"/>
            <a:ext cx="274320" cy="274320"/>
          </a:xfrm>
          <a:prstGeom prst="ellipse">
            <a:avLst/>
          </a:prstGeom>
          <a:solidFill>
            <a:srgbClr val="FFFFFF"/>
          </a:solidFill>
          <a:ln w="12700">
            <a:solidFill>
              <a:srgbClr val="FFFFFF"/>
            </a:solidFill>
            <a:prstDash val="solid"/>
          </a:ln>
        </p:spPr>
        <p:txBody>
          <a:bodyPr/>
          <a:lstStyle/>
          <a:p>
            <a:endParaRPr lang="en-US"/>
          </a:p>
        </p:txBody>
      </p:sp>
      <p:sp>
        <p:nvSpPr>
          <p:cNvPr id="23" name="Shape 21"/>
          <p:cNvSpPr/>
          <p:nvPr/>
        </p:nvSpPr>
        <p:spPr>
          <a:xfrm>
            <a:off x="548640" y="3337560"/>
            <a:ext cx="5486400" cy="0"/>
          </a:xfrm>
          <a:prstGeom prst="line">
            <a:avLst/>
          </a:prstGeom>
          <a:noFill/>
          <a:ln w="38100">
            <a:solidFill>
              <a:srgbClr val="D1603D"/>
            </a:solidFill>
            <a:prstDash val="dash"/>
            <a:tailEnd type="triangle"/>
          </a:ln>
        </p:spPr>
        <p:txBody>
          <a:bodyPr/>
          <a:lstStyle/>
          <a:p>
            <a:endParaRPr lang="en-US"/>
          </a:p>
        </p:txBody>
      </p:sp>
      <p:sp>
        <p:nvSpPr>
          <p:cNvPr id="24" name="Text 22"/>
          <p:cNvSpPr txBox="1"/>
          <p:nvPr/>
        </p:nvSpPr>
        <p:spPr>
          <a:xfrm>
            <a:off x="548640" y="4754880"/>
            <a:ext cx="5486400" cy="822960"/>
          </a:xfrm>
          <a:prstGeom prst="rect">
            <a:avLst/>
          </a:prstGeom>
          <a:noFill/>
          <a:ln/>
        </p:spPr>
        <p:txBody>
          <a:bodyPr wrap="square" lIns="635" tIns="635" rIns="635" bIns="635" rtlCol="0" anchor="t"/>
          <a:lstStyle/>
          <a:p>
            <a:pPr marL="0" indent="0" algn="l">
              <a:buNone/>
            </a:pPr>
            <a:r>
              <a:rPr lang="en-US" sz="2000" i="1" dirty="0">
                <a:solidFill>
                  <a:srgbClr val="1F2A24"/>
                </a:solidFill>
                <a:latin typeface="Georgia" pitchFamily="34" charset="0"/>
                <a:ea typeface="Georgia" pitchFamily="34" charset="-122"/>
                <a:cs typeface="Georgia" pitchFamily="34" charset="-120"/>
              </a:rPr>
              <a:t>Harm happens when holes in several defences line up.</a:t>
            </a:r>
            <a:endParaRPr lang="en-US" sz="2000" dirty="0"/>
          </a:p>
        </p:txBody>
      </p:sp>
      <p:sp>
        <p:nvSpPr>
          <p:cNvPr id="25" name="Shape 23"/>
          <p:cNvSpPr/>
          <p:nvPr/>
        </p:nvSpPr>
        <p:spPr>
          <a:xfrm>
            <a:off x="6400800" y="1691640"/>
            <a:ext cx="5212080" cy="1353312"/>
          </a:xfrm>
          <a:prstGeom prst="roundRect">
            <a:avLst>
              <a:gd name="adj" fmla="val 8108"/>
            </a:avLst>
          </a:prstGeom>
          <a:solidFill>
            <a:srgbClr val="EAF4EE"/>
          </a:solidFill>
          <a:ln w="12700">
            <a:solidFill>
              <a:srgbClr val="EAF4EE"/>
            </a:solidFill>
            <a:prstDash val="solid"/>
          </a:ln>
        </p:spPr>
        <p:txBody>
          <a:bodyPr/>
          <a:lstStyle/>
          <a:p>
            <a:endParaRPr lang="en-US"/>
          </a:p>
        </p:txBody>
      </p:sp>
      <p:sp>
        <p:nvSpPr>
          <p:cNvPr id="26" name="Text 24"/>
          <p:cNvSpPr txBox="1"/>
          <p:nvPr/>
        </p:nvSpPr>
        <p:spPr>
          <a:xfrm>
            <a:off x="6629400" y="1783080"/>
            <a:ext cx="3291840" cy="1170432"/>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Human error</a:t>
            </a:r>
            <a:endParaRPr lang="en-US" sz="2000" dirty="0"/>
          </a:p>
        </p:txBody>
      </p:sp>
      <p:sp>
        <p:nvSpPr>
          <p:cNvPr id="27" name="Text 25"/>
          <p:cNvSpPr txBox="1"/>
          <p:nvPr/>
        </p:nvSpPr>
        <p:spPr>
          <a:xfrm>
            <a:off x="9692640" y="1783080"/>
            <a:ext cx="1737360" cy="1170432"/>
          </a:xfrm>
          <a:prstGeom prst="rect">
            <a:avLst/>
          </a:prstGeom>
          <a:noFill/>
          <a:ln/>
        </p:spPr>
        <p:txBody>
          <a:bodyPr wrap="square" lIns="635" tIns="635" rIns="635" bIns="635" rtlCol="0" anchor="ctr"/>
          <a:lstStyle/>
          <a:p>
            <a:pPr marL="0" indent="0" algn="r">
              <a:buNone/>
            </a:pPr>
            <a:r>
              <a:rPr lang="en-US" sz="2000" b="1" dirty="0">
                <a:solidFill>
                  <a:srgbClr val="215E44"/>
                </a:solidFill>
                <a:latin typeface="Georgia" pitchFamily="34" charset="0"/>
                <a:ea typeface="Georgia" pitchFamily="34" charset="-122"/>
                <a:cs typeface="Georgia" pitchFamily="34" charset="-120"/>
              </a:rPr>
              <a:t>Console</a:t>
            </a:r>
            <a:endParaRPr lang="en-US" sz="2000" dirty="0"/>
          </a:p>
        </p:txBody>
      </p:sp>
      <p:sp>
        <p:nvSpPr>
          <p:cNvPr id="28" name="Shape 26"/>
          <p:cNvSpPr/>
          <p:nvPr/>
        </p:nvSpPr>
        <p:spPr>
          <a:xfrm>
            <a:off x="6400800" y="3172968"/>
            <a:ext cx="5212080" cy="1353312"/>
          </a:xfrm>
          <a:prstGeom prst="roundRect">
            <a:avLst>
              <a:gd name="adj" fmla="val 8108"/>
            </a:avLst>
          </a:prstGeom>
          <a:solidFill>
            <a:srgbClr val="D8EAE0"/>
          </a:solidFill>
          <a:ln w="12700">
            <a:solidFill>
              <a:srgbClr val="D8EAE0"/>
            </a:solidFill>
            <a:prstDash val="solid"/>
          </a:ln>
        </p:spPr>
        <p:txBody>
          <a:bodyPr/>
          <a:lstStyle/>
          <a:p>
            <a:endParaRPr lang="en-US"/>
          </a:p>
        </p:txBody>
      </p:sp>
      <p:sp>
        <p:nvSpPr>
          <p:cNvPr id="29" name="Text 27"/>
          <p:cNvSpPr txBox="1"/>
          <p:nvPr/>
        </p:nvSpPr>
        <p:spPr>
          <a:xfrm>
            <a:off x="6629400" y="3264408"/>
            <a:ext cx="3291840" cy="1170432"/>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At-risk behaviour</a:t>
            </a:r>
            <a:endParaRPr lang="en-US" sz="2000" dirty="0"/>
          </a:p>
        </p:txBody>
      </p:sp>
      <p:sp>
        <p:nvSpPr>
          <p:cNvPr id="30" name="Text 28"/>
          <p:cNvSpPr txBox="1"/>
          <p:nvPr/>
        </p:nvSpPr>
        <p:spPr>
          <a:xfrm>
            <a:off x="9692640" y="3264408"/>
            <a:ext cx="1737360" cy="1170432"/>
          </a:xfrm>
          <a:prstGeom prst="rect">
            <a:avLst/>
          </a:prstGeom>
          <a:noFill/>
          <a:ln/>
        </p:spPr>
        <p:txBody>
          <a:bodyPr wrap="square" lIns="635" tIns="635" rIns="635" bIns="635" rtlCol="0" anchor="ctr"/>
          <a:lstStyle/>
          <a:p>
            <a:pPr marL="0" indent="0" algn="r">
              <a:buNone/>
            </a:pPr>
            <a:r>
              <a:rPr lang="en-US" sz="2000" b="1" dirty="0">
                <a:solidFill>
                  <a:srgbClr val="215E44"/>
                </a:solidFill>
                <a:latin typeface="Georgia" pitchFamily="34" charset="0"/>
                <a:ea typeface="Georgia" pitchFamily="34" charset="-122"/>
                <a:cs typeface="Georgia" pitchFamily="34" charset="-120"/>
              </a:rPr>
              <a:t>Coach</a:t>
            </a:r>
            <a:endParaRPr lang="en-US" sz="2000" dirty="0"/>
          </a:p>
        </p:txBody>
      </p:sp>
      <p:sp>
        <p:nvSpPr>
          <p:cNvPr id="31" name="Shape 29"/>
          <p:cNvSpPr/>
          <p:nvPr/>
        </p:nvSpPr>
        <p:spPr>
          <a:xfrm>
            <a:off x="6400800" y="4654296"/>
            <a:ext cx="5212080" cy="1353312"/>
          </a:xfrm>
          <a:prstGeom prst="roundRect">
            <a:avLst>
              <a:gd name="adj" fmla="val 8108"/>
            </a:avLst>
          </a:prstGeom>
          <a:solidFill>
            <a:srgbClr val="F3D9D0"/>
          </a:solidFill>
          <a:ln w="12700">
            <a:solidFill>
              <a:srgbClr val="F3D9D0"/>
            </a:solidFill>
            <a:prstDash val="solid"/>
          </a:ln>
        </p:spPr>
        <p:txBody>
          <a:bodyPr/>
          <a:lstStyle/>
          <a:p>
            <a:endParaRPr lang="en-US"/>
          </a:p>
        </p:txBody>
      </p:sp>
      <p:sp>
        <p:nvSpPr>
          <p:cNvPr id="32" name="Text 30"/>
          <p:cNvSpPr txBox="1"/>
          <p:nvPr/>
        </p:nvSpPr>
        <p:spPr>
          <a:xfrm>
            <a:off x="6629400" y="4745736"/>
            <a:ext cx="3291840" cy="1170432"/>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Reckless behaviour</a:t>
            </a:r>
            <a:endParaRPr lang="en-US" sz="2000" dirty="0"/>
          </a:p>
        </p:txBody>
      </p:sp>
      <p:sp>
        <p:nvSpPr>
          <p:cNvPr id="33" name="Text 31"/>
          <p:cNvSpPr txBox="1"/>
          <p:nvPr/>
        </p:nvSpPr>
        <p:spPr>
          <a:xfrm>
            <a:off x="9692640" y="4745736"/>
            <a:ext cx="1737360" cy="1170432"/>
          </a:xfrm>
          <a:prstGeom prst="rect">
            <a:avLst/>
          </a:prstGeom>
          <a:noFill/>
          <a:ln/>
        </p:spPr>
        <p:txBody>
          <a:bodyPr wrap="square" lIns="635" tIns="635" rIns="635" bIns="635" rtlCol="0" anchor="ctr"/>
          <a:lstStyle/>
          <a:p>
            <a:pPr marL="0" indent="0" algn="r">
              <a:buNone/>
            </a:pPr>
            <a:r>
              <a:rPr lang="en-US" sz="2000" b="1" dirty="0">
                <a:solidFill>
                  <a:srgbClr val="D1603D"/>
                </a:solidFill>
                <a:latin typeface="Georgia" pitchFamily="34" charset="0"/>
                <a:ea typeface="Georgia" pitchFamily="34" charset="-122"/>
                <a:cs typeface="Georgia" pitchFamily="34" charset="-120"/>
              </a:rPr>
              <a:t>Sanction</a:t>
            </a:r>
            <a:endParaRPr lang="en-US" sz="2000" dirty="0"/>
          </a:p>
        </p:txBody>
      </p:sp>
      <p:pic>
        <p:nvPicPr>
          <p:cNvPr id="35" name="Picture 34">
            <a:extLst>
              <a:ext uri="{FF2B5EF4-FFF2-40B4-BE49-F238E27FC236}">
                <a16:creationId xmlns:a16="http://schemas.microsoft.com/office/drawing/2014/main" id="{065B59E6-817C-96A5-4B6C-32745DCE328F}"/>
              </a:ext>
            </a:extLst>
          </p:cNvPr>
          <p:cNvPicPr>
            <a:picLocks noChangeAspect="1"/>
          </p:cNvPicPr>
          <p:nvPr/>
        </p:nvPicPr>
        <p:blipFill>
          <a:blip r:embed="rId3"/>
          <a:stretch>
            <a:fillRect/>
          </a:stretch>
        </p:blipFill>
        <p:spPr>
          <a:xfrm>
            <a:off x="0" y="6470545"/>
            <a:ext cx="12192000" cy="402336"/>
          </a:xfrm>
          <a:prstGeom prst="rect">
            <a:avLst/>
          </a:prstGeom>
        </p:spPr>
      </p:pic>
      <p:sp>
        <p:nvSpPr>
          <p:cNvPr id="37" name="TextBox 36">
            <a:extLst>
              <a:ext uri="{FF2B5EF4-FFF2-40B4-BE49-F238E27FC236}">
                <a16:creationId xmlns:a16="http://schemas.microsoft.com/office/drawing/2014/main" id="{9D84CDB4-1B13-B823-A8B0-65CDC8E293AF}"/>
              </a:ext>
            </a:extLst>
          </p:cNvPr>
          <p:cNvSpPr txBox="1"/>
          <p:nvPr/>
        </p:nvSpPr>
        <p:spPr>
          <a:xfrm>
            <a:off x="655320" y="6453431"/>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2">
    <p:bg>
      <p:bgPr>
        <a:solidFill>
          <a:srgbClr val="1F3B2D"/>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F2B134"/>
                </a:solidFill>
                <a:latin typeface="Georgia" pitchFamily="34" charset="0"/>
                <a:ea typeface="Georgia" pitchFamily="34" charset="-122"/>
                <a:cs typeface="Georgia" pitchFamily="34" charset="-120"/>
              </a:rPr>
              <a:t>CASE STUDY · WHEN KNOWLEDGE IS NOT SHARED</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9DB8A8"/>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9DB8A8"/>
                </a:solidFill>
                <a:latin typeface="Georgia" pitchFamily="34" charset="0"/>
                <a:ea typeface="Georgia" pitchFamily="34" charset="-122"/>
                <a:cs typeface="Georgia" pitchFamily="34" charset="-120"/>
              </a:rPr>
              <a:t>32</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FFFFFF"/>
                </a:solidFill>
                <a:latin typeface="Georgia" pitchFamily="34" charset="0"/>
                <a:ea typeface="Georgia" pitchFamily="34" charset="-122"/>
                <a:cs typeface="Georgia" pitchFamily="34" charset="-120"/>
              </a:rPr>
              <a:t>Case: Bristol Royal Infirmary</a:t>
            </a:r>
            <a:endParaRPr lang="en-US" sz="4000" dirty="0"/>
          </a:p>
        </p:txBody>
      </p:sp>
      <p:sp>
        <p:nvSpPr>
          <p:cNvPr id="6" name="Text 4"/>
          <p:cNvSpPr txBox="1"/>
          <p:nvPr/>
        </p:nvSpPr>
        <p:spPr>
          <a:xfrm>
            <a:off x="548640" y="1691640"/>
            <a:ext cx="6126480" cy="4389120"/>
          </a:xfrm>
          <a:prstGeom prst="rect">
            <a:avLst/>
          </a:prstGeom>
          <a:noFill/>
          <a:ln/>
        </p:spPr>
        <p:txBody>
          <a:bodyPr wrap="square" lIns="635" tIns="635" rIns="635" bIns="635" rtlCol="0" anchor="t"/>
          <a:lstStyle/>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1990s: at Bristol Royal Infirmary, children's heart surgery results were far worse than elsewhere.</a:t>
            </a:r>
            <a:endParaRPr lang="en-US" sz="2000" dirty="0"/>
          </a:p>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Staff, including anaesthetist Stephen Bolsin, raised concerns for years. The data existed, but no one owned it or acted on it.</a:t>
            </a:r>
            <a:endParaRPr lang="en-US" sz="2000" dirty="0"/>
          </a:p>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The public inquiry blamed a "club culture", poor teamwork and no system for monitoring outcomes.</a:t>
            </a:r>
            <a:endParaRPr lang="en-US" sz="2000" dirty="0"/>
          </a:p>
        </p:txBody>
      </p:sp>
      <p:sp>
        <p:nvSpPr>
          <p:cNvPr id="7" name="Shape 5"/>
          <p:cNvSpPr/>
          <p:nvPr/>
        </p:nvSpPr>
        <p:spPr>
          <a:xfrm>
            <a:off x="7040880" y="1691640"/>
            <a:ext cx="4572000" cy="1737360"/>
          </a:xfrm>
          <a:prstGeom prst="roundRect">
            <a:avLst>
              <a:gd name="adj" fmla="val 6316"/>
            </a:avLst>
          </a:prstGeom>
          <a:solidFill>
            <a:srgbClr val="2D5040"/>
          </a:solidFill>
          <a:ln w="12700">
            <a:solidFill>
              <a:srgbClr val="2D5040"/>
            </a:solidFill>
            <a:prstDash val="solid"/>
          </a:ln>
        </p:spPr>
        <p:txBody>
          <a:bodyPr/>
          <a:lstStyle/>
          <a:p>
            <a:endParaRPr lang="en-US"/>
          </a:p>
        </p:txBody>
      </p:sp>
      <p:sp>
        <p:nvSpPr>
          <p:cNvPr id="8" name="Text 6"/>
          <p:cNvSpPr txBox="1"/>
          <p:nvPr/>
        </p:nvSpPr>
        <p:spPr>
          <a:xfrm>
            <a:off x="7269480" y="1783080"/>
            <a:ext cx="4206240" cy="868680"/>
          </a:xfrm>
          <a:prstGeom prst="rect">
            <a:avLst/>
          </a:prstGeom>
          <a:noFill/>
          <a:ln/>
        </p:spPr>
        <p:txBody>
          <a:bodyPr wrap="square" lIns="635" tIns="635" rIns="635" bIns="635" rtlCol="0" anchor="ctr"/>
          <a:lstStyle/>
          <a:p>
            <a:pPr marL="0" indent="0" algn="l">
              <a:buNone/>
            </a:pPr>
            <a:r>
              <a:rPr lang="en-US" sz="4800" b="1" dirty="0">
                <a:solidFill>
                  <a:srgbClr val="F2B134"/>
                </a:solidFill>
                <a:latin typeface="Georgia" pitchFamily="34" charset="0"/>
                <a:ea typeface="Georgia" pitchFamily="34" charset="-122"/>
                <a:cs typeface="Georgia" pitchFamily="34" charset="-120"/>
              </a:rPr>
              <a:t>30–35</a:t>
            </a:r>
            <a:endParaRPr lang="en-US" sz="4800" dirty="0"/>
          </a:p>
        </p:txBody>
      </p:sp>
      <p:sp>
        <p:nvSpPr>
          <p:cNvPr id="9" name="Text 7"/>
          <p:cNvSpPr txBox="1"/>
          <p:nvPr/>
        </p:nvSpPr>
        <p:spPr>
          <a:xfrm>
            <a:off x="7269480" y="2651760"/>
            <a:ext cx="4206240" cy="731520"/>
          </a:xfrm>
          <a:prstGeom prst="rect">
            <a:avLst/>
          </a:prstGeom>
          <a:noFill/>
          <a:ln/>
        </p:spPr>
        <p:txBody>
          <a:bodyPr wrap="square" lIns="635" tIns="635" rIns="635" bIns="635" rtlCol="0" anchor="t"/>
          <a:lstStyle/>
          <a:p>
            <a:pPr marL="0" indent="0" algn="l">
              <a:buNone/>
            </a:pPr>
            <a:r>
              <a:rPr lang="en-US" sz="2000" dirty="0">
                <a:solidFill>
                  <a:srgbClr val="D8EAE0"/>
                </a:solidFill>
                <a:latin typeface="Georgia" pitchFamily="34" charset="0"/>
                <a:ea typeface="Georgia" pitchFamily="34" charset="-122"/>
                <a:cs typeface="Georgia" pitchFamily="34" charset="-120"/>
              </a:rPr>
              <a:t>more infant deaths after open-heart surgery than expected, 1991–95</a:t>
            </a:r>
            <a:endParaRPr lang="en-US" sz="2000" dirty="0"/>
          </a:p>
        </p:txBody>
      </p:sp>
      <p:sp>
        <p:nvSpPr>
          <p:cNvPr id="10" name="Shape 8"/>
          <p:cNvSpPr/>
          <p:nvPr/>
        </p:nvSpPr>
        <p:spPr>
          <a:xfrm>
            <a:off x="7040880" y="3611880"/>
            <a:ext cx="4572000" cy="2423160"/>
          </a:xfrm>
          <a:prstGeom prst="roundRect">
            <a:avLst>
              <a:gd name="adj" fmla="val 4528"/>
            </a:avLst>
          </a:prstGeom>
          <a:solidFill>
            <a:srgbClr val="FFFFFF"/>
          </a:solidFill>
          <a:ln w="12700">
            <a:solidFill>
              <a:srgbClr val="FFFFFF"/>
            </a:solidFill>
            <a:prstDash val="solid"/>
          </a:ln>
        </p:spPr>
        <p:txBody>
          <a:bodyPr/>
          <a:lstStyle/>
          <a:p>
            <a:endParaRPr lang="en-US"/>
          </a:p>
        </p:txBody>
      </p:sp>
      <p:sp>
        <p:nvSpPr>
          <p:cNvPr id="11" name="Shape 9"/>
          <p:cNvSpPr/>
          <p:nvPr/>
        </p:nvSpPr>
        <p:spPr>
          <a:xfrm>
            <a:off x="7269480" y="3794760"/>
            <a:ext cx="502920" cy="502920"/>
          </a:xfrm>
          <a:prstGeom prst="ellipse">
            <a:avLst/>
          </a:prstGeom>
          <a:solidFill>
            <a:srgbClr val="F2B134"/>
          </a:solidFill>
          <a:ln w="12700">
            <a:solidFill>
              <a:srgbClr val="F2B134"/>
            </a:solidFill>
            <a:prstDash val="solid"/>
          </a:ln>
        </p:spPr>
        <p:txBody>
          <a:bodyPr/>
          <a:lstStyle/>
          <a:p>
            <a:endParaRPr lang="en-US"/>
          </a:p>
        </p:txBody>
      </p:sp>
      <p:pic>
        <p:nvPicPr>
          <p:cNvPr id="12" name="Image 0" descr="preencoded.png"/>
          <p:cNvPicPr>
            <a:picLocks noChangeAspect="1"/>
          </p:cNvPicPr>
          <p:nvPr/>
        </p:nvPicPr>
        <p:blipFill>
          <a:blip r:embed="rId3"/>
          <a:stretch>
            <a:fillRect/>
          </a:stretch>
        </p:blipFill>
        <p:spPr>
          <a:xfrm>
            <a:off x="7395210" y="3920490"/>
            <a:ext cx="251460" cy="251460"/>
          </a:xfrm>
          <a:prstGeom prst="rect">
            <a:avLst/>
          </a:prstGeom>
        </p:spPr>
      </p:pic>
      <p:sp>
        <p:nvSpPr>
          <p:cNvPr id="13" name="Text 10"/>
          <p:cNvSpPr txBox="1"/>
          <p:nvPr/>
        </p:nvSpPr>
        <p:spPr>
          <a:xfrm>
            <a:off x="7909560" y="3813048"/>
            <a:ext cx="3566160" cy="4572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The lesson</a:t>
            </a:r>
            <a:endParaRPr lang="en-US" sz="2000" dirty="0"/>
          </a:p>
        </p:txBody>
      </p:sp>
      <p:sp>
        <p:nvSpPr>
          <p:cNvPr id="14" name="Text 11"/>
          <p:cNvSpPr txBox="1"/>
          <p:nvPr/>
        </p:nvSpPr>
        <p:spPr>
          <a:xfrm>
            <a:off x="7269480" y="4389120"/>
            <a:ext cx="4160520" cy="160020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Knowledge that stays in silos can cost lives. Outcome data must be collected, shared, compared and acted on.</a:t>
            </a:r>
            <a:endParaRPr lang="en-US" sz="2000" dirty="0"/>
          </a:p>
        </p:txBody>
      </p:sp>
      <p:sp>
        <p:nvSpPr>
          <p:cNvPr id="15" name="Text 12"/>
          <p:cNvSpPr txBox="1"/>
          <p:nvPr/>
        </p:nvSpPr>
        <p:spPr>
          <a:xfrm>
            <a:off x="548640" y="6126480"/>
            <a:ext cx="10424160" cy="274320"/>
          </a:xfrm>
          <a:prstGeom prst="rect">
            <a:avLst/>
          </a:prstGeom>
          <a:noFill/>
          <a:ln/>
        </p:spPr>
        <p:txBody>
          <a:bodyPr wrap="square" lIns="0" tIns="0" rIns="0" bIns="0" rtlCol="0" anchor="ctr"/>
          <a:lstStyle/>
          <a:p>
            <a:pPr marL="0" indent="0">
              <a:buNone/>
            </a:pPr>
            <a:r>
              <a:rPr lang="en-US" sz="1200" i="1" dirty="0">
                <a:solidFill>
                  <a:srgbClr val="9DB8A8"/>
                </a:solidFill>
                <a:latin typeface="Georgia" pitchFamily="34" charset="0"/>
                <a:ea typeface="Georgia" pitchFamily="34" charset="-122"/>
                <a:cs typeface="Georgia" pitchFamily="34" charset="-120"/>
              </a:rPr>
              <a:t>Source: Kennedy, I. (2001) Learning from Bristol: report of the Bristol Royal Infirmary Inquiry. London: TSO.</a:t>
            </a:r>
            <a:endParaRPr lang="en-US" sz="1200" dirty="0"/>
          </a:p>
        </p:txBody>
      </p:sp>
      <p:pic>
        <p:nvPicPr>
          <p:cNvPr id="17" name="Picture 16">
            <a:extLst>
              <a:ext uri="{FF2B5EF4-FFF2-40B4-BE49-F238E27FC236}">
                <a16:creationId xmlns:a16="http://schemas.microsoft.com/office/drawing/2014/main" id="{A8AF1027-6795-380E-B5DF-809BEDFCF5AB}"/>
              </a:ext>
            </a:extLst>
          </p:cNvPr>
          <p:cNvPicPr>
            <a:picLocks noChangeAspect="1"/>
          </p:cNvPicPr>
          <p:nvPr/>
        </p:nvPicPr>
        <p:blipFill>
          <a:blip r:embed="rId4"/>
          <a:stretch>
            <a:fillRect/>
          </a:stretch>
        </p:blipFill>
        <p:spPr>
          <a:xfrm>
            <a:off x="0" y="6492240"/>
            <a:ext cx="12192000" cy="402336"/>
          </a:xfrm>
          <a:prstGeom prst="rect">
            <a:avLst/>
          </a:prstGeom>
        </p:spPr>
      </p:pic>
      <p:sp>
        <p:nvSpPr>
          <p:cNvPr id="19" name="TextBox 18">
            <a:extLst>
              <a:ext uri="{FF2B5EF4-FFF2-40B4-BE49-F238E27FC236}">
                <a16:creationId xmlns:a16="http://schemas.microsoft.com/office/drawing/2014/main" id="{BA8C0C2B-89D2-7F2C-72F4-E0FBA5F1BB69}"/>
              </a:ext>
            </a:extLst>
          </p:cNvPr>
          <p:cNvSpPr txBox="1"/>
          <p:nvPr/>
        </p:nvSpPr>
        <p:spPr>
          <a:xfrm>
            <a:off x="1299210" y="6419088"/>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3">
    <p:bg>
      <p:bgPr>
        <a:solidFill>
          <a:srgbClr val="1F3B2D"/>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F2B134"/>
                </a:solidFill>
                <a:latin typeface="Georgia" pitchFamily="34" charset="0"/>
                <a:ea typeface="Georgia" pitchFamily="34" charset="-122"/>
                <a:cs typeface="Georgia" pitchFamily="34" charset="-120"/>
              </a:rPr>
              <a:t>CASE STUDY · BUILDING A LEARNING SYSTEM</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9DB8A8"/>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9DB8A8"/>
                </a:solidFill>
                <a:latin typeface="Georgia" pitchFamily="34" charset="0"/>
                <a:ea typeface="Georgia" pitchFamily="34" charset="-122"/>
                <a:cs typeface="Georgia" pitchFamily="34" charset="-120"/>
              </a:rPr>
              <a:t>33</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FFFFFF"/>
                </a:solidFill>
                <a:latin typeface="Georgia" pitchFamily="34" charset="0"/>
                <a:ea typeface="Georgia" pitchFamily="34" charset="-122"/>
                <a:cs typeface="Georgia" pitchFamily="34" charset="-120"/>
              </a:rPr>
              <a:t>Case: Virginia Mason</a:t>
            </a:r>
            <a:endParaRPr lang="en-US" sz="4000" dirty="0"/>
          </a:p>
        </p:txBody>
      </p:sp>
      <p:sp>
        <p:nvSpPr>
          <p:cNvPr id="6" name="Text 4"/>
          <p:cNvSpPr txBox="1"/>
          <p:nvPr/>
        </p:nvSpPr>
        <p:spPr>
          <a:xfrm>
            <a:off x="548640" y="1691640"/>
            <a:ext cx="6126480" cy="4389120"/>
          </a:xfrm>
          <a:prstGeom prst="rect">
            <a:avLst/>
          </a:prstGeom>
          <a:noFill/>
          <a:ln/>
        </p:spPr>
        <p:txBody>
          <a:bodyPr wrap="square" lIns="635" tIns="635" rIns="635" bIns="635" rtlCol="0" anchor="t"/>
          <a:lstStyle/>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2002: Virginia Mason Medical Center in Seattle began adapting the Toyota Production System to health care.</a:t>
            </a:r>
            <a:endParaRPr lang="en-US" sz="2000" dirty="0"/>
          </a:p>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Its Patient Safety Alert system lets any staff member "stop the line" when they see a risk to patients.</a:t>
            </a:r>
            <a:endParaRPr lang="en-US" sz="2000" dirty="0"/>
          </a:p>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In 2004 a patient, Mary McClinton, died after a preventable error. Leaders disclosed it publicly and redesigned the process.</a:t>
            </a:r>
            <a:endParaRPr lang="en-US" sz="2000" dirty="0"/>
          </a:p>
        </p:txBody>
      </p:sp>
      <p:sp>
        <p:nvSpPr>
          <p:cNvPr id="7" name="Shape 5"/>
          <p:cNvSpPr/>
          <p:nvPr/>
        </p:nvSpPr>
        <p:spPr>
          <a:xfrm>
            <a:off x="7040880" y="1691640"/>
            <a:ext cx="4572000" cy="1737360"/>
          </a:xfrm>
          <a:prstGeom prst="roundRect">
            <a:avLst>
              <a:gd name="adj" fmla="val 6316"/>
            </a:avLst>
          </a:prstGeom>
          <a:solidFill>
            <a:srgbClr val="2D5040"/>
          </a:solidFill>
          <a:ln w="12700">
            <a:solidFill>
              <a:srgbClr val="2D5040"/>
            </a:solidFill>
            <a:prstDash val="solid"/>
          </a:ln>
        </p:spPr>
        <p:txBody>
          <a:bodyPr/>
          <a:lstStyle/>
          <a:p>
            <a:endParaRPr lang="en-US"/>
          </a:p>
        </p:txBody>
      </p:sp>
      <p:sp>
        <p:nvSpPr>
          <p:cNvPr id="8" name="Text 6"/>
          <p:cNvSpPr txBox="1"/>
          <p:nvPr/>
        </p:nvSpPr>
        <p:spPr>
          <a:xfrm>
            <a:off x="7269480" y="1783080"/>
            <a:ext cx="4206240" cy="868680"/>
          </a:xfrm>
          <a:prstGeom prst="rect">
            <a:avLst/>
          </a:prstGeom>
          <a:noFill/>
          <a:ln/>
        </p:spPr>
        <p:txBody>
          <a:bodyPr wrap="square" lIns="635" tIns="635" rIns="635" bIns="635" rtlCol="0" anchor="ctr"/>
          <a:lstStyle/>
          <a:p>
            <a:pPr marL="0" indent="0" algn="l">
              <a:buNone/>
            </a:pPr>
            <a:r>
              <a:rPr lang="en-US" sz="4800" b="1" dirty="0">
                <a:solidFill>
                  <a:srgbClr val="F2B134"/>
                </a:solidFill>
                <a:latin typeface="Georgia" pitchFamily="34" charset="0"/>
                <a:ea typeface="Georgia" pitchFamily="34" charset="-122"/>
                <a:cs typeface="Georgia" pitchFamily="34" charset="-120"/>
              </a:rPr>
              <a:t>2002</a:t>
            </a:r>
            <a:endParaRPr lang="en-US" sz="4800" dirty="0"/>
          </a:p>
        </p:txBody>
      </p:sp>
      <p:sp>
        <p:nvSpPr>
          <p:cNvPr id="9" name="Text 7"/>
          <p:cNvSpPr txBox="1"/>
          <p:nvPr/>
        </p:nvSpPr>
        <p:spPr>
          <a:xfrm>
            <a:off x="7269480" y="2651760"/>
            <a:ext cx="4206240" cy="731520"/>
          </a:xfrm>
          <a:prstGeom prst="rect">
            <a:avLst/>
          </a:prstGeom>
          <a:noFill/>
          <a:ln/>
        </p:spPr>
        <p:txBody>
          <a:bodyPr wrap="square" lIns="635" tIns="635" rIns="635" bIns="635" rtlCol="0" anchor="t"/>
          <a:lstStyle/>
          <a:p>
            <a:pPr marL="0" indent="0" algn="l">
              <a:buNone/>
            </a:pPr>
            <a:r>
              <a:rPr lang="en-US" sz="2000" dirty="0">
                <a:solidFill>
                  <a:srgbClr val="D8EAE0"/>
                </a:solidFill>
                <a:latin typeface="Georgia" pitchFamily="34" charset="0"/>
                <a:ea typeface="Georgia" pitchFamily="34" charset="-122"/>
                <a:cs typeface="Georgia" pitchFamily="34" charset="-120"/>
              </a:rPr>
              <a:t>the year Virginia Mason began its Toyota-based transformation</a:t>
            </a:r>
            <a:endParaRPr lang="en-US" sz="2000" dirty="0"/>
          </a:p>
        </p:txBody>
      </p:sp>
      <p:sp>
        <p:nvSpPr>
          <p:cNvPr id="10" name="Shape 8"/>
          <p:cNvSpPr/>
          <p:nvPr/>
        </p:nvSpPr>
        <p:spPr>
          <a:xfrm>
            <a:off x="7040880" y="3611880"/>
            <a:ext cx="4572000" cy="2423160"/>
          </a:xfrm>
          <a:prstGeom prst="roundRect">
            <a:avLst>
              <a:gd name="adj" fmla="val 4528"/>
            </a:avLst>
          </a:prstGeom>
          <a:solidFill>
            <a:srgbClr val="FFFFFF"/>
          </a:solidFill>
          <a:ln w="12700">
            <a:solidFill>
              <a:srgbClr val="FFFFFF"/>
            </a:solidFill>
            <a:prstDash val="solid"/>
          </a:ln>
        </p:spPr>
        <p:txBody>
          <a:bodyPr/>
          <a:lstStyle/>
          <a:p>
            <a:endParaRPr lang="en-US"/>
          </a:p>
        </p:txBody>
      </p:sp>
      <p:sp>
        <p:nvSpPr>
          <p:cNvPr id="11" name="Shape 9"/>
          <p:cNvSpPr/>
          <p:nvPr/>
        </p:nvSpPr>
        <p:spPr>
          <a:xfrm>
            <a:off x="7269480" y="3794760"/>
            <a:ext cx="502920" cy="502920"/>
          </a:xfrm>
          <a:prstGeom prst="ellipse">
            <a:avLst/>
          </a:prstGeom>
          <a:solidFill>
            <a:srgbClr val="F2B134"/>
          </a:solidFill>
          <a:ln w="12700">
            <a:solidFill>
              <a:srgbClr val="F2B134"/>
            </a:solidFill>
            <a:prstDash val="solid"/>
          </a:ln>
        </p:spPr>
        <p:txBody>
          <a:bodyPr/>
          <a:lstStyle/>
          <a:p>
            <a:endParaRPr lang="en-US"/>
          </a:p>
        </p:txBody>
      </p:sp>
      <p:pic>
        <p:nvPicPr>
          <p:cNvPr id="12" name="Image 0" descr="preencoded.png"/>
          <p:cNvPicPr>
            <a:picLocks noChangeAspect="1"/>
          </p:cNvPicPr>
          <p:nvPr/>
        </p:nvPicPr>
        <p:blipFill>
          <a:blip r:embed="rId3"/>
          <a:stretch>
            <a:fillRect/>
          </a:stretch>
        </p:blipFill>
        <p:spPr>
          <a:xfrm>
            <a:off x="7395210" y="3920490"/>
            <a:ext cx="251460" cy="251460"/>
          </a:xfrm>
          <a:prstGeom prst="rect">
            <a:avLst/>
          </a:prstGeom>
        </p:spPr>
      </p:pic>
      <p:sp>
        <p:nvSpPr>
          <p:cNvPr id="13" name="Text 10"/>
          <p:cNvSpPr txBox="1"/>
          <p:nvPr/>
        </p:nvSpPr>
        <p:spPr>
          <a:xfrm>
            <a:off x="7909560" y="3813048"/>
            <a:ext cx="3566160" cy="4572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The lesson</a:t>
            </a:r>
            <a:endParaRPr lang="en-US" sz="2000" dirty="0"/>
          </a:p>
        </p:txBody>
      </p:sp>
      <p:sp>
        <p:nvSpPr>
          <p:cNvPr id="14" name="Text 11"/>
          <p:cNvSpPr txBox="1"/>
          <p:nvPr/>
        </p:nvSpPr>
        <p:spPr>
          <a:xfrm>
            <a:off x="7269480" y="4389120"/>
            <a:ext cx="4160520" cy="160020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Learning systems need two things: an easy way to raise knowledge of risk, and leaders who respond openly when it is raised.</a:t>
            </a:r>
            <a:endParaRPr lang="en-US" sz="2000" dirty="0"/>
          </a:p>
        </p:txBody>
      </p:sp>
      <p:sp>
        <p:nvSpPr>
          <p:cNvPr id="15" name="Text 12"/>
          <p:cNvSpPr txBox="1"/>
          <p:nvPr/>
        </p:nvSpPr>
        <p:spPr>
          <a:xfrm>
            <a:off x="548640" y="6126480"/>
            <a:ext cx="10424160" cy="274320"/>
          </a:xfrm>
          <a:prstGeom prst="rect">
            <a:avLst/>
          </a:prstGeom>
          <a:noFill/>
          <a:ln/>
        </p:spPr>
        <p:txBody>
          <a:bodyPr wrap="square" lIns="0" tIns="0" rIns="0" bIns="0" rtlCol="0" anchor="ctr"/>
          <a:lstStyle/>
          <a:p>
            <a:pPr marL="0" indent="0">
              <a:buNone/>
            </a:pPr>
            <a:r>
              <a:rPr lang="en-US" sz="1200" i="1" dirty="0">
                <a:solidFill>
                  <a:srgbClr val="9DB8A8"/>
                </a:solidFill>
                <a:latin typeface="Georgia" pitchFamily="34" charset="0"/>
                <a:ea typeface="Georgia" pitchFamily="34" charset="-122"/>
                <a:cs typeface="Georgia" pitchFamily="34" charset="-120"/>
              </a:rPr>
              <a:t>Source: Kenney, C. (2011) Transforming Health Care. New York: Productivity Press.</a:t>
            </a:r>
            <a:endParaRPr lang="en-US" sz="1200" dirty="0"/>
          </a:p>
        </p:txBody>
      </p:sp>
      <p:pic>
        <p:nvPicPr>
          <p:cNvPr id="17" name="Picture 16">
            <a:extLst>
              <a:ext uri="{FF2B5EF4-FFF2-40B4-BE49-F238E27FC236}">
                <a16:creationId xmlns:a16="http://schemas.microsoft.com/office/drawing/2014/main" id="{4BD5E8FD-5ED4-91B6-505A-9B39707B6079}"/>
              </a:ext>
            </a:extLst>
          </p:cNvPr>
          <p:cNvPicPr>
            <a:picLocks noChangeAspect="1"/>
          </p:cNvPicPr>
          <p:nvPr/>
        </p:nvPicPr>
        <p:blipFill>
          <a:blip r:embed="rId4"/>
          <a:stretch>
            <a:fillRect/>
          </a:stretch>
        </p:blipFill>
        <p:spPr>
          <a:xfrm>
            <a:off x="0" y="6492240"/>
            <a:ext cx="12192000" cy="402336"/>
          </a:xfrm>
          <a:prstGeom prst="rect">
            <a:avLst/>
          </a:prstGeom>
        </p:spPr>
      </p:pic>
      <p:sp>
        <p:nvSpPr>
          <p:cNvPr id="19" name="TextBox 18">
            <a:extLst>
              <a:ext uri="{FF2B5EF4-FFF2-40B4-BE49-F238E27FC236}">
                <a16:creationId xmlns:a16="http://schemas.microsoft.com/office/drawing/2014/main" id="{BE79029D-C009-F605-1901-41DD19A15564}"/>
              </a:ext>
            </a:extLst>
          </p:cNvPr>
          <p:cNvSpPr txBox="1"/>
          <p:nvPr/>
        </p:nvSpPr>
        <p:spPr>
          <a:xfrm>
            <a:off x="1299210" y="6454595"/>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5 · DIGITAL PLATFORMS AND SYSTEMS</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34</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Digital Platforms for Knowledge</a:t>
            </a:r>
            <a:endParaRPr lang="en-US" sz="4000" dirty="0"/>
          </a:p>
        </p:txBody>
      </p:sp>
      <p:sp>
        <p:nvSpPr>
          <p:cNvPr id="6" name="Shape 4"/>
          <p:cNvSpPr/>
          <p:nvPr/>
        </p:nvSpPr>
        <p:spPr>
          <a:xfrm>
            <a:off x="548640" y="1691640"/>
            <a:ext cx="3566160" cy="2103120"/>
          </a:xfrm>
          <a:prstGeom prst="roundRect">
            <a:avLst>
              <a:gd name="adj" fmla="val 5217"/>
            </a:avLst>
          </a:prstGeom>
          <a:solidFill>
            <a:srgbClr val="EAF4EE"/>
          </a:solidFill>
          <a:ln w="12700">
            <a:solidFill>
              <a:srgbClr val="EAF4EE"/>
            </a:solidFill>
            <a:prstDash val="solid"/>
          </a:ln>
        </p:spPr>
        <p:txBody>
          <a:bodyPr/>
          <a:lstStyle/>
          <a:p>
            <a:endParaRPr lang="en-US"/>
          </a:p>
        </p:txBody>
      </p:sp>
      <p:sp>
        <p:nvSpPr>
          <p:cNvPr id="7" name="Shape 5"/>
          <p:cNvSpPr/>
          <p:nvPr/>
        </p:nvSpPr>
        <p:spPr>
          <a:xfrm>
            <a:off x="777240" y="1920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8" name="Image 0" descr="preencoded.png"/>
          <p:cNvPicPr>
            <a:picLocks noChangeAspect="1"/>
          </p:cNvPicPr>
          <p:nvPr/>
        </p:nvPicPr>
        <p:blipFill>
          <a:blip r:embed="rId3"/>
          <a:stretch>
            <a:fillRect/>
          </a:stretch>
        </p:blipFill>
        <p:spPr>
          <a:xfrm>
            <a:off x="937260" y="2080260"/>
            <a:ext cx="320040" cy="320040"/>
          </a:xfrm>
          <a:prstGeom prst="rect">
            <a:avLst/>
          </a:prstGeom>
        </p:spPr>
      </p:pic>
      <p:sp>
        <p:nvSpPr>
          <p:cNvPr id="9" name="Text 6"/>
          <p:cNvSpPr txBox="1"/>
          <p:nvPr/>
        </p:nvSpPr>
        <p:spPr>
          <a:xfrm>
            <a:off x="1508760" y="1874520"/>
            <a:ext cx="2514600" cy="77724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Electronic health records</a:t>
            </a:r>
            <a:endParaRPr lang="en-US" sz="2000" dirty="0"/>
          </a:p>
        </p:txBody>
      </p:sp>
      <p:sp>
        <p:nvSpPr>
          <p:cNvPr id="10" name="Text 7"/>
          <p:cNvSpPr txBox="1"/>
          <p:nvPr/>
        </p:nvSpPr>
        <p:spPr>
          <a:xfrm>
            <a:off x="777240" y="2743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Shared patient knowledge across settings</a:t>
            </a:r>
            <a:endParaRPr lang="en-US" sz="2000" dirty="0"/>
          </a:p>
        </p:txBody>
      </p:sp>
      <p:sp>
        <p:nvSpPr>
          <p:cNvPr id="11" name="Shape 8"/>
          <p:cNvSpPr/>
          <p:nvPr/>
        </p:nvSpPr>
        <p:spPr>
          <a:xfrm>
            <a:off x="4297680" y="1691640"/>
            <a:ext cx="3566160" cy="2103120"/>
          </a:xfrm>
          <a:prstGeom prst="roundRect">
            <a:avLst>
              <a:gd name="adj" fmla="val 5217"/>
            </a:avLst>
          </a:prstGeom>
          <a:solidFill>
            <a:srgbClr val="F4F9F6"/>
          </a:solidFill>
          <a:ln w="12700">
            <a:solidFill>
              <a:srgbClr val="F4F9F6"/>
            </a:solidFill>
            <a:prstDash val="solid"/>
          </a:ln>
        </p:spPr>
        <p:txBody>
          <a:bodyPr/>
          <a:lstStyle/>
          <a:p>
            <a:endParaRPr lang="en-US"/>
          </a:p>
        </p:txBody>
      </p:sp>
      <p:sp>
        <p:nvSpPr>
          <p:cNvPr id="12" name="Shape 9"/>
          <p:cNvSpPr/>
          <p:nvPr/>
        </p:nvSpPr>
        <p:spPr>
          <a:xfrm>
            <a:off x="4526280" y="1920240"/>
            <a:ext cx="640080" cy="640080"/>
          </a:xfrm>
          <a:prstGeom prst="ellipse">
            <a:avLst/>
          </a:prstGeom>
          <a:solidFill>
            <a:srgbClr val="F2B134"/>
          </a:solidFill>
          <a:ln w="12700">
            <a:solidFill>
              <a:srgbClr val="F2B134"/>
            </a:solidFill>
            <a:prstDash val="solid"/>
          </a:ln>
        </p:spPr>
        <p:txBody>
          <a:bodyPr/>
          <a:lstStyle/>
          <a:p>
            <a:endParaRPr lang="en-US"/>
          </a:p>
        </p:txBody>
      </p:sp>
      <p:pic>
        <p:nvPicPr>
          <p:cNvPr id="13" name="Image 1" descr="preencoded.png"/>
          <p:cNvPicPr>
            <a:picLocks noChangeAspect="1"/>
          </p:cNvPicPr>
          <p:nvPr/>
        </p:nvPicPr>
        <p:blipFill>
          <a:blip r:embed="rId4"/>
          <a:stretch>
            <a:fillRect/>
          </a:stretch>
        </p:blipFill>
        <p:spPr>
          <a:xfrm>
            <a:off x="4686300" y="2080260"/>
            <a:ext cx="320040" cy="320040"/>
          </a:xfrm>
          <a:prstGeom prst="rect">
            <a:avLst/>
          </a:prstGeom>
        </p:spPr>
      </p:pic>
      <p:sp>
        <p:nvSpPr>
          <p:cNvPr id="14" name="Text 10"/>
          <p:cNvSpPr txBox="1"/>
          <p:nvPr/>
        </p:nvSpPr>
        <p:spPr>
          <a:xfrm>
            <a:off x="5257800" y="1874520"/>
            <a:ext cx="2514600" cy="77724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Clinical decision support</a:t>
            </a:r>
            <a:endParaRPr lang="en-US" sz="2000" dirty="0"/>
          </a:p>
        </p:txBody>
      </p:sp>
      <p:sp>
        <p:nvSpPr>
          <p:cNvPr id="15" name="Text 11"/>
          <p:cNvSpPr txBox="1"/>
          <p:nvPr/>
        </p:nvSpPr>
        <p:spPr>
          <a:xfrm>
            <a:off x="4526280" y="2743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Knowledge at the point of care</a:t>
            </a:r>
            <a:endParaRPr lang="en-US" sz="2000" dirty="0"/>
          </a:p>
        </p:txBody>
      </p:sp>
      <p:sp>
        <p:nvSpPr>
          <p:cNvPr id="16" name="Shape 12"/>
          <p:cNvSpPr/>
          <p:nvPr/>
        </p:nvSpPr>
        <p:spPr>
          <a:xfrm>
            <a:off x="8046720" y="1691640"/>
            <a:ext cx="3566160" cy="2103120"/>
          </a:xfrm>
          <a:prstGeom prst="roundRect">
            <a:avLst>
              <a:gd name="adj" fmla="val 5217"/>
            </a:avLst>
          </a:prstGeom>
          <a:solidFill>
            <a:srgbClr val="EAF4EE"/>
          </a:solidFill>
          <a:ln w="12700">
            <a:solidFill>
              <a:srgbClr val="EAF4EE"/>
            </a:solidFill>
            <a:prstDash val="solid"/>
          </a:ln>
        </p:spPr>
        <p:txBody>
          <a:bodyPr/>
          <a:lstStyle/>
          <a:p>
            <a:endParaRPr lang="en-US"/>
          </a:p>
        </p:txBody>
      </p:sp>
      <p:sp>
        <p:nvSpPr>
          <p:cNvPr id="17" name="Shape 13"/>
          <p:cNvSpPr/>
          <p:nvPr/>
        </p:nvSpPr>
        <p:spPr>
          <a:xfrm>
            <a:off x="8275320" y="1920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18" name="Image 2" descr="preencoded.png"/>
          <p:cNvPicPr>
            <a:picLocks noChangeAspect="1"/>
          </p:cNvPicPr>
          <p:nvPr/>
        </p:nvPicPr>
        <p:blipFill>
          <a:blip r:embed="rId5"/>
          <a:stretch>
            <a:fillRect/>
          </a:stretch>
        </p:blipFill>
        <p:spPr>
          <a:xfrm>
            <a:off x="8435340" y="2080260"/>
            <a:ext cx="320040" cy="320040"/>
          </a:xfrm>
          <a:prstGeom prst="rect">
            <a:avLst/>
          </a:prstGeom>
        </p:spPr>
      </p:pic>
      <p:sp>
        <p:nvSpPr>
          <p:cNvPr id="19" name="Text 14"/>
          <p:cNvSpPr txBox="1"/>
          <p:nvPr/>
        </p:nvSpPr>
        <p:spPr>
          <a:xfrm>
            <a:off x="9006840" y="1874520"/>
            <a:ext cx="2514600" cy="77724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Intranets and document systems</a:t>
            </a:r>
            <a:endParaRPr lang="en-US" sz="2000" dirty="0"/>
          </a:p>
        </p:txBody>
      </p:sp>
      <p:sp>
        <p:nvSpPr>
          <p:cNvPr id="20" name="Text 15"/>
          <p:cNvSpPr txBox="1"/>
          <p:nvPr/>
        </p:nvSpPr>
        <p:spPr>
          <a:xfrm>
            <a:off x="8275320" y="2743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One trusted home for policies</a:t>
            </a:r>
            <a:endParaRPr lang="en-US" sz="2000" dirty="0"/>
          </a:p>
        </p:txBody>
      </p:sp>
      <p:sp>
        <p:nvSpPr>
          <p:cNvPr id="21" name="Shape 16"/>
          <p:cNvSpPr/>
          <p:nvPr/>
        </p:nvSpPr>
        <p:spPr>
          <a:xfrm>
            <a:off x="548640" y="3977640"/>
            <a:ext cx="3566160" cy="2103120"/>
          </a:xfrm>
          <a:prstGeom prst="roundRect">
            <a:avLst>
              <a:gd name="adj" fmla="val 5217"/>
            </a:avLst>
          </a:prstGeom>
          <a:solidFill>
            <a:srgbClr val="F4F9F6"/>
          </a:solidFill>
          <a:ln w="12700">
            <a:solidFill>
              <a:srgbClr val="F4F9F6"/>
            </a:solidFill>
            <a:prstDash val="solid"/>
          </a:ln>
        </p:spPr>
        <p:txBody>
          <a:bodyPr/>
          <a:lstStyle/>
          <a:p>
            <a:endParaRPr lang="en-US"/>
          </a:p>
        </p:txBody>
      </p:sp>
      <p:sp>
        <p:nvSpPr>
          <p:cNvPr id="22" name="Shape 17"/>
          <p:cNvSpPr/>
          <p:nvPr/>
        </p:nvSpPr>
        <p:spPr>
          <a:xfrm>
            <a:off x="777240" y="4206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23" name="Image 3" descr="preencoded.png"/>
          <p:cNvPicPr>
            <a:picLocks noChangeAspect="1"/>
          </p:cNvPicPr>
          <p:nvPr/>
        </p:nvPicPr>
        <p:blipFill>
          <a:blip r:embed="rId6"/>
          <a:stretch>
            <a:fillRect/>
          </a:stretch>
        </p:blipFill>
        <p:spPr>
          <a:xfrm>
            <a:off x="937260" y="4366260"/>
            <a:ext cx="320040" cy="320040"/>
          </a:xfrm>
          <a:prstGeom prst="rect">
            <a:avLst/>
          </a:prstGeom>
        </p:spPr>
      </p:pic>
      <p:sp>
        <p:nvSpPr>
          <p:cNvPr id="24" name="Text 18"/>
          <p:cNvSpPr txBox="1"/>
          <p:nvPr/>
        </p:nvSpPr>
        <p:spPr>
          <a:xfrm>
            <a:off x="1508760" y="4160520"/>
            <a:ext cx="2514600" cy="77724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Collaboration platforms</a:t>
            </a:r>
            <a:endParaRPr lang="en-US" sz="2000" dirty="0"/>
          </a:p>
        </p:txBody>
      </p:sp>
      <p:sp>
        <p:nvSpPr>
          <p:cNvPr id="25" name="Text 19"/>
          <p:cNvSpPr txBox="1"/>
          <p:nvPr/>
        </p:nvSpPr>
        <p:spPr>
          <a:xfrm>
            <a:off x="777240" y="5029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Forums, chats, virtual communities</a:t>
            </a:r>
            <a:endParaRPr lang="en-US" sz="2000" dirty="0"/>
          </a:p>
        </p:txBody>
      </p:sp>
      <p:sp>
        <p:nvSpPr>
          <p:cNvPr id="26" name="Shape 20"/>
          <p:cNvSpPr/>
          <p:nvPr/>
        </p:nvSpPr>
        <p:spPr>
          <a:xfrm>
            <a:off x="4297680" y="3977640"/>
            <a:ext cx="3566160" cy="2103120"/>
          </a:xfrm>
          <a:prstGeom prst="roundRect">
            <a:avLst>
              <a:gd name="adj" fmla="val 5217"/>
            </a:avLst>
          </a:prstGeom>
          <a:solidFill>
            <a:srgbClr val="EAF4EE"/>
          </a:solidFill>
          <a:ln w="12700">
            <a:solidFill>
              <a:srgbClr val="EAF4EE"/>
            </a:solidFill>
            <a:prstDash val="solid"/>
          </a:ln>
        </p:spPr>
        <p:txBody>
          <a:bodyPr/>
          <a:lstStyle/>
          <a:p>
            <a:endParaRPr lang="en-US"/>
          </a:p>
        </p:txBody>
      </p:sp>
      <p:sp>
        <p:nvSpPr>
          <p:cNvPr id="27" name="Shape 21"/>
          <p:cNvSpPr/>
          <p:nvPr/>
        </p:nvSpPr>
        <p:spPr>
          <a:xfrm>
            <a:off x="4526280" y="4206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28" name="Image 4" descr="preencoded.png"/>
          <p:cNvPicPr>
            <a:picLocks noChangeAspect="1"/>
          </p:cNvPicPr>
          <p:nvPr/>
        </p:nvPicPr>
        <p:blipFill>
          <a:blip r:embed="rId7"/>
          <a:stretch>
            <a:fillRect/>
          </a:stretch>
        </p:blipFill>
        <p:spPr>
          <a:xfrm>
            <a:off x="4686300" y="4366260"/>
            <a:ext cx="320040" cy="320040"/>
          </a:xfrm>
          <a:prstGeom prst="rect">
            <a:avLst/>
          </a:prstGeom>
        </p:spPr>
      </p:pic>
      <p:sp>
        <p:nvSpPr>
          <p:cNvPr id="29" name="Text 22"/>
          <p:cNvSpPr txBox="1"/>
          <p:nvPr/>
        </p:nvSpPr>
        <p:spPr>
          <a:xfrm>
            <a:off x="5257800" y="4160520"/>
            <a:ext cx="2514600" cy="77724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E-learning and simulation</a:t>
            </a:r>
            <a:endParaRPr lang="en-US" sz="2000" dirty="0"/>
          </a:p>
        </p:txBody>
      </p:sp>
      <p:sp>
        <p:nvSpPr>
          <p:cNvPr id="30" name="Text 23"/>
          <p:cNvSpPr txBox="1"/>
          <p:nvPr/>
        </p:nvSpPr>
        <p:spPr>
          <a:xfrm>
            <a:off x="4526280" y="5029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Learning at scale and on demand</a:t>
            </a:r>
            <a:endParaRPr lang="en-US" sz="2000" dirty="0"/>
          </a:p>
        </p:txBody>
      </p:sp>
      <p:sp>
        <p:nvSpPr>
          <p:cNvPr id="31" name="Shape 24"/>
          <p:cNvSpPr/>
          <p:nvPr/>
        </p:nvSpPr>
        <p:spPr>
          <a:xfrm>
            <a:off x="8046720" y="3977640"/>
            <a:ext cx="3566160" cy="2103120"/>
          </a:xfrm>
          <a:prstGeom prst="roundRect">
            <a:avLst>
              <a:gd name="adj" fmla="val 5217"/>
            </a:avLst>
          </a:prstGeom>
          <a:solidFill>
            <a:srgbClr val="F4F9F6"/>
          </a:solidFill>
          <a:ln w="12700">
            <a:solidFill>
              <a:srgbClr val="F4F9F6"/>
            </a:solidFill>
            <a:prstDash val="solid"/>
          </a:ln>
        </p:spPr>
        <p:txBody>
          <a:bodyPr/>
          <a:lstStyle/>
          <a:p>
            <a:endParaRPr lang="en-US"/>
          </a:p>
        </p:txBody>
      </p:sp>
      <p:sp>
        <p:nvSpPr>
          <p:cNvPr id="32" name="Shape 25"/>
          <p:cNvSpPr/>
          <p:nvPr/>
        </p:nvSpPr>
        <p:spPr>
          <a:xfrm>
            <a:off x="8275320" y="420624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33" name="Image 5" descr="preencoded.png"/>
          <p:cNvPicPr>
            <a:picLocks noChangeAspect="1"/>
          </p:cNvPicPr>
          <p:nvPr/>
        </p:nvPicPr>
        <p:blipFill>
          <a:blip r:embed="rId8"/>
          <a:stretch>
            <a:fillRect/>
          </a:stretch>
        </p:blipFill>
        <p:spPr>
          <a:xfrm>
            <a:off x="8435340" y="4366260"/>
            <a:ext cx="320040" cy="320040"/>
          </a:xfrm>
          <a:prstGeom prst="rect">
            <a:avLst/>
          </a:prstGeom>
        </p:spPr>
      </p:pic>
      <p:sp>
        <p:nvSpPr>
          <p:cNvPr id="34" name="Text 26"/>
          <p:cNvSpPr txBox="1"/>
          <p:nvPr/>
        </p:nvSpPr>
        <p:spPr>
          <a:xfrm>
            <a:off x="9006840" y="4160520"/>
            <a:ext cx="2514600" cy="77724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Expertise directories</a:t>
            </a:r>
            <a:endParaRPr lang="en-US" sz="2000" dirty="0"/>
          </a:p>
        </p:txBody>
      </p:sp>
      <p:sp>
        <p:nvSpPr>
          <p:cNvPr id="35" name="Text 27"/>
          <p:cNvSpPr txBox="1"/>
          <p:nvPr/>
        </p:nvSpPr>
        <p:spPr>
          <a:xfrm>
            <a:off x="8275320" y="5029200"/>
            <a:ext cx="3154680" cy="96012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Finding who knows what</a:t>
            </a:r>
            <a:endParaRPr lang="en-US" sz="2000" dirty="0"/>
          </a:p>
        </p:txBody>
      </p:sp>
      <p:pic>
        <p:nvPicPr>
          <p:cNvPr id="37" name="Picture 36">
            <a:extLst>
              <a:ext uri="{FF2B5EF4-FFF2-40B4-BE49-F238E27FC236}">
                <a16:creationId xmlns:a16="http://schemas.microsoft.com/office/drawing/2014/main" id="{54B8D0F9-E200-3978-CB51-C3A276A6FD49}"/>
              </a:ext>
            </a:extLst>
          </p:cNvPr>
          <p:cNvPicPr>
            <a:picLocks noChangeAspect="1"/>
          </p:cNvPicPr>
          <p:nvPr/>
        </p:nvPicPr>
        <p:blipFill>
          <a:blip r:embed="rId9"/>
          <a:stretch>
            <a:fillRect/>
          </a:stretch>
        </p:blipFill>
        <p:spPr>
          <a:xfrm>
            <a:off x="7620" y="6473504"/>
            <a:ext cx="12192000" cy="402336"/>
          </a:xfrm>
          <a:prstGeom prst="rect">
            <a:avLst/>
          </a:prstGeom>
        </p:spPr>
      </p:pic>
      <p:sp>
        <p:nvSpPr>
          <p:cNvPr id="39" name="TextBox 38">
            <a:extLst>
              <a:ext uri="{FF2B5EF4-FFF2-40B4-BE49-F238E27FC236}">
                <a16:creationId xmlns:a16="http://schemas.microsoft.com/office/drawing/2014/main" id="{9DDF3515-4869-77AD-07C9-1ADF8C74711A}"/>
              </a:ext>
            </a:extLst>
          </p:cNvPr>
          <p:cNvSpPr txBox="1"/>
          <p:nvPr/>
        </p:nvSpPr>
        <p:spPr>
          <a:xfrm>
            <a:off x="848958" y="6443839"/>
            <a:ext cx="6100482"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5">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5 · DIGITAL PLATFORMS AND SYSTEMS</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35</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Clinical Decision Support</a:t>
            </a:r>
            <a:endParaRPr lang="en-US" sz="4000" dirty="0"/>
          </a:p>
        </p:txBody>
      </p:sp>
      <p:sp>
        <p:nvSpPr>
          <p:cNvPr id="6" name="Text 4"/>
          <p:cNvSpPr txBox="1"/>
          <p:nvPr/>
        </p:nvSpPr>
        <p:spPr>
          <a:xfrm>
            <a:off x="548640" y="1645920"/>
            <a:ext cx="640080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The "five rights" of decision support</a:t>
            </a:r>
            <a:endParaRPr lang="en-US" sz="2000" dirty="0"/>
          </a:p>
        </p:txBody>
      </p:sp>
      <p:sp>
        <p:nvSpPr>
          <p:cNvPr id="7" name="Shape 5"/>
          <p:cNvSpPr/>
          <p:nvPr/>
        </p:nvSpPr>
        <p:spPr>
          <a:xfrm>
            <a:off x="548640" y="2258568"/>
            <a:ext cx="548640" cy="548640"/>
          </a:xfrm>
          <a:prstGeom prst="ellipse">
            <a:avLst/>
          </a:prstGeom>
          <a:solidFill>
            <a:srgbClr val="2E7D5B"/>
          </a:solidFill>
          <a:ln w="12700">
            <a:solidFill>
              <a:srgbClr val="2E7D5B"/>
            </a:solidFill>
            <a:prstDash val="solid"/>
          </a:ln>
        </p:spPr>
        <p:txBody>
          <a:bodyPr/>
          <a:lstStyle/>
          <a:p>
            <a:endParaRPr lang="en-US"/>
          </a:p>
        </p:txBody>
      </p:sp>
      <p:sp>
        <p:nvSpPr>
          <p:cNvPr id="8" name="Text 6"/>
          <p:cNvSpPr txBox="1"/>
          <p:nvPr/>
        </p:nvSpPr>
        <p:spPr>
          <a:xfrm>
            <a:off x="548640" y="2258568"/>
            <a:ext cx="548640" cy="54864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1</a:t>
            </a:r>
            <a:endParaRPr lang="en-US" sz="2000" dirty="0"/>
          </a:p>
        </p:txBody>
      </p:sp>
      <p:sp>
        <p:nvSpPr>
          <p:cNvPr id="9" name="Text 7"/>
          <p:cNvSpPr txBox="1"/>
          <p:nvPr/>
        </p:nvSpPr>
        <p:spPr>
          <a:xfrm>
            <a:off x="1280160" y="2194560"/>
            <a:ext cx="5486400" cy="685800"/>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The right information</a:t>
            </a:r>
            <a:endParaRPr lang="en-US" sz="2000" dirty="0"/>
          </a:p>
        </p:txBody>
      </p:sp>
      <p:sp>
        <p:nvSpPr>
          <p:cNvPr id="10" name="Shape 8"/>
          <p:cNvSpPr/>
          <p:nvPr/>
        </p:nvSpPr>
        <p:spPr>
          <a:xfrm>
            <a:off x="548640" y="3035808"/>
            <a:ext cx="548640" cy="548640"/>
          </a:xfrm>
          <a:prstGeom prst="ellipse">
            <a:avLst/>
          </a:prstGeom>
          <a:solidFill>
            <a:srgbClr val="2E7D5B"/>
          </a:solidFill>
          <a:ln w="12700">
            <a:solidFill>
              <a:srgbClr val="2E7D5B"/>
            </a:solidFill>
            <a:prstDash val="solid"/>
          </a:ln>
        </p:spPr>
        <p:txBody>
          <a:bodyPr/>
          <a:lstStyle/>
          <a:p>
            <a:endParaRPr lang="en-US"/>
          </a:p>
        </p:txBody>
      </p:sp>
      <p:sp>
        <p:nvSpPr>
          <p:cNvPr id="11" name="Text 9"/>
          <p:cNvSpPr txBox="1"/>
          <p:nvPr/>
        </p:nvSpPr>
        <p:spPr>
          <a:xfrm>
            <a:off x="548640" y="3035808"/>
            <a:ext cx="548640" cy="54864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2</a:t>
            </a:r>
            <a:endParaRPr lang="en-US" sz="2000" dirty="0"/>
          </a:p>
        </p:txBody>
      </p:sp>
      <p:sp>
        <p:nvSpPr>
          <p:cNvPr id="12" name="Text 10"/>
          <p:cNvSpPr txBox="1"/>
          <p:nvPr/>
        </p:nvSpPr>
        <p:spPr>
          <a:xfrm>
            <a:off x="1280160" y="2971800"/>
            <a:ext cx="5486400" cy="685800"/>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To the right person</a:t>
            </a:r>
            <a:endParaRPr lang="en-US" sz="2000" dirty="0"/>
          </a:p>
        </p:txBody>
      </p:sp>
      <p:sp>
        <p:nvSpPr>
          <p:cNvPr id="13" name="Shape 11"/>
          <p:cNvSpPr/>
          <p:nvPr/>
        </p:nvSpPr>
        <p:spPr>
          <a:xfrm>
            <a:off x="548640" y="3813048"/>
            <a:ext cx="548640" cy="548640"/>
          </a:xfrm>
          <a:prstGeom prst="ellipse">
            <a:avLst/>
          </a:prstGeom>
          <a:solidFill>
            <a:srgbClr val="2E7D5B"/>
          </a:solidFill>
          <a:ln w="12700">
            <a:solidFill>
              <a:srgbClr val="2E7D5B"/>
            </a:solidFill>
            <a:prstDash val="solid"/>
          </a:ln>
        </p:spPr>
        <p:txBody>
          <a:bodyPr/>
          <a:lstStyle/>
          <a:p>
            <a:endParaRPr lang="en-US"/>
          </a:p>
        </p:txBody>
      </p:sp>
      <p:sp>
        <p:nvSpPr>
          <p:cNvPr id="14" name="Text 12"/>
          <p:cNvSpPr txBox="1"/>
          <p:nvPr/>
        </p:nvSpPr>
        <p:spPr>
          <a:xfrm>
            <a:off x="548640" y="3813048"/>
            <a:ext cx="548640" cy="54864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3</a:t>
            </a:r>
            <a:endParaRPr lang="en-US" sz="2000" dirty="0"/>
          </a:p>
        </p:txBody>
      </p:sp>
      <p:sp>
        <p:nvSpPr>
          <p:cNvPr id="15" name="Text 13"/>
          <p:cNvSpPr txBox="1"/>
          <p:nvPr/>
        </p:nvSpPr>
        <p:spPr>
          <a:xfrm>
            <a:off x="1280160" y="3749040"/>
            <a:ext cx="5486400" cy="685800"/>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In the right format</a:t>
            </a:r>
            <a:endParaRPr lang="en-US" sz="2000" dirty="0"/>
          </a:p>
        </p:txBody>
      </p:sp>
      <p:sp>
        <p:nvSpPr>
          <p:cNvPr id="16" name="Shape 14"/>
          <p:cNvSpPr/>
          <p:nvPr/>
        </p:nvSpPr>
        <p:spPr>
          <a:xfrm>
            <a:off x="548640" y="4590288"/>
            <a:ext cx="548640" cy="548640"/>
          </a:xfrm>
          <a:prstGeom prst="ellipse">
            <a:avLst/>
          </a:prstGeom>
          <a:solidFill>
            <a:srgbClr val="2E7D5B"/>
          </a:solidFill>
          <a:ln w="12700">
            <a:solidFill>
              <a:srgbClr val="2E7D5B"/>
            </a:solidFill>
            <a:prstDash val="solid"/>
          </a:ln>
        </p:spPr>
        <p:txBody>
          <a:bodyPr/>
          <a:lstStyle/>
          <a:p>
            <a:endParaRPr lang="en-US"/>
          </a:p>
        </p:txBody>
      </p:sp>
      <p:sp>
        <p:nvSpPr>
          <p:cNvPr id="17" name="Text 15"/>
          <p:cNvSpPr txBox="1"/>
          <p:nvPr/>
        </p:nvSpPr>
        <p:spPr>
          <a:xfrm>
            <a:off x="548640" y="4590288"/>
            <a:ext cx="548640" cy="548640"/>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4</a:t>
            </a:r>
            <a:endParaRPr lang="en-US" sz="2000" dirty="0"/>
          </a:p>
        </p:txBody>
      </p:sp>
      <p:sp>
        <p:nvSpPr>
          <p:cNvPr id="18" name="Text 16"/>
          <p:cNvSpPr txBox="1"/>
          <p:nvPr/>
        </p:nvSpPr>
        <p:spPr>
          <a:xfrm>
            <a:off x="1280160" y="4526280"/>
            <a:ext cx="5486400" cy="685800"/>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Through the right channel</a:t>
            </a:r>
            <a:endParaRPr lang="en-US" sz="2000" dirty="0"/>
          </a:p>
        </p:txBody>
      </p:sp>
      <p:sp>
        <p:nvSpPr>
          <p:cNvPr id="19" name="Shape 17"/>
          <p:cNvSpPr/>
          <p:nvPr/>
        </p:nvSpPr>
        <p:spPr>
          <a:xfrm>
            <a:off x="548640" y="5367528"/>
            <a:ext cx="548640" cy="548640"/>
          </a:xfrm>
          <a:prstGeom prst="ellipse">
            <a:avLst/>
          </a:prstGeom>
          <a:solidFill>
            <a:srgbClr val="F2B134"/>
          </a:solidFill>
          <a:ln w="12700">
            <a:solidFill>
              <a:srgbClr val="F2B134"/>
            </a:solidFill>
            <a:prstDash val="solid"/>
          </a:ln>
        </p:spPr>
        <p:txBody>
          <a:bodyPr/>
          <a:lstStyle/>
          <a:p>
            <a:endParaRPr lang="en-US"/>
          </a:p>
        </p:txBody>
      </p:sp>
      <p:sp>
        <p:nvSpPr>
          <p:cNvPr id="20" name="Text 18"/>
          <p:cNvSpPr txBox="1"/>
          <p:nvPr/>
        </p:nvSpPr>
        <p:spPr>
          <a:xfrm>
            <a:off x="548640" y="5367528"/>
            <a:ext cx="548640" cy="548640"/>
          </a:xfrm>
          <a:prstGeom prst="rect">
            <a:avLst/>
          </a:prstGeom>
          <a:noFill/>
          <a:ln/>
        </p:spPr>
        <p:txBody>
          <a:bodyPr wrap="square" lIns="0" tIns="0" rIns="0" bIns="0" rtlCol="0" anchor="ctr"/>
          <a:lstStyle/>
          <a:p>
            <a:pPr marL="0" indent="0" algn="ctr">
              <a:buNone/>
            </a:pPr>
            <a:r>
              <a:rPr lang="en-US" sz="2000" b="1" dirty="0">
                <a:solidFill>
                  <a:srgbClr val="1F3B2D"/>
                </a:solidFill>
                <a:latin typeface="Georgia" pitchFamily="34" charset="0"/>
                <a:ea typeface="Georgia" pitchFamily="34" charset="-122"/>
                <a:cs typeface="Georgia" pitchFamily="34" charset="-120"/>
              </a:rPr>
              <a:t>5</a:t>
            </a:r>
            <a:endParaRPr lang="en-US" sz="2000" dirty="0"/>
          </a:p>
        </p:txBody>
      </p:sp>
      <p:sp>
        <p:nvSpPr>
          <p:cNvPr id="21" name="Text 19"/>
          <p:cNvSpPr txBox="1"/>
          <p:nvPr/>
        </p:nvSpPr>
        <p:spPr>
          <a:xfrm>
            <a:off x="1280160" y="5303520"/>
            <a:ext cx="5486400" cy="685800"/>
          </a:xfrm>
          <a:prstGeom prst="rect">
            <a:avLst/>
          </a:prstGeom>
          <a:noFill/>
          <a:ln/>
        </p:spPr>
        <p:txBody>
          <a:bodyPr wrap="square" lIns="635" tIns="635" rIns="635" bIns="635" rtlCol="0" anchor="ctr"/>
          <a:lstStyle/>
          <a:p>
            <a:pPr marL="0" indent="0" algn="l">
              <a:buNone/>
            </a:pPr>
            <a:r>
              <a:rPr lang="en-US" sz="2000" dirty="0">
                <a:solidFill>
                  <a:srgbClr val="1F2A24"/>
                </a:solidFill>
                <a:latin typeface="Georgia" pitchFamily="34" charset="0"/>
                <a:ea typeface="Georgia" pitchFamily="34" charset="-122"/>
                <a:cs typeface="Georgia" pitchFamily="34" charset="-120"/>
              </a:rPr>
              <a:t>At the right time in the workflow</a:t>
            </a:r>
            <a:endParaRPr lang="en-US" sz="2000" dirty="0"/>
          </a:p>
        </p:txBody>
      </p:sp>
      <p:sp>
        <p:nvSpPr>
          <p:cNvPr id="22" name="Shape 20"/>
          <p:cNvSpPr/>
          <p:nvPr/>
        </p:nvSpPr>
        <p:spPr>
          <a:xfrm>
            <a:off x="7132320" y="1691640"/>
            <a:ext cx="4480560" cy="4389120"/>
          </a:xfrm>
          <a:prstGeom prst="roundRect">
            <a:avLst>
              <a:gd name="adj" fmla="val 2500"/>
            </a:avLst>
          </a:prstGeom>
          <a:solidFill>
            <a:srgbClr val="1F3B2D"/>
          </a:solidFill>
          <a:ln w="12700">
            <a:solidFill>
              <a:srgbClr val="1F3B2D"/>
            </a:solidFill>
            <a:prstDash val="solid"/>
          </a:ln>
        </p:spPr>
        <p:txBody>
          <a:bodyPr/>
          <a:lstStyle/>
          <a:p>
            <a:endParaRPr lang="en-US"/>
          </a:p>
        </p:txBody>
      </p:sp>
      <p:sp>
        <p:nvSpPr>
          <p:cNvPr id="23" name="Text 21"/>
          <p:cNvSpPr txBox="1"/>
          <p:nvPr/>
        </p:nvSpPr>
        <p:spPr>
          <a:xfrm>
            <a:off x="7360920" y="1828800"/>
            <a:ext cx="4023360" cy="1097280"/>
          </a:xfrm>
          <a:prstGeom prst="rect">
            <a:avLst/>
          </a:prstGeom>
          <a:noFill/>
          <a:ln/>
        </p:spPr>
        <p:txBody>
          <a:bodyPr wrap="square" lIns="635" tIns="635" rIns="635" bIns="635" rtlCol="0" anchor="ctr"/>
          <a:lstStyle/>
          <a:p>
            <a:pPr marL="0" indent="0" algn="l">
              <a:buNone/>
            </a:pPr>
            <a:r>
              <a:rPr lang="en-US" sz="5400" b="1" dirty="0">
                <a:solidFill>
                  <a:srgbClr val="F2B134"/>
                </a:solidFill>
                <a:latin typeface="Georgia" pitchFamily="34" charset="0"/>
                <a:ea typeface="Georgia" pitchFamily="34" charset="-122"/>
                <a:cs typeface="Georgia" pitchFamily="34" charset="-120"/>
              </a:rPr>
              <a:t>49–96%</a:t>
            </a:r>
            <a:endParaRPr lang="en-US" sz="5400" dirty="0"/>
          </a:p>
        </p:txBody>
      </p:sp>
      <p:sp>
        <p:nvSpPr>
          <p:cNvPr id="24" name="Text 22"/>
          <p:cNvSpPr txBox="1"/>
          <p:nvPr/>
        </p:nvSpPr>
        <p:spPr>
          <a:xfrm>
            <a:off x="7360920" y="2971800"/>
            <a:ext cx="4023360" cy="1463040"/>
          </a:xfrm>
          <a:prstGeom prst="rect">
            <a:avLst/>
          </a:prstGeom>
          <a:noFill/>
          <a:ln/>
        </p:spPr>
        <p:txBody>
          <a:bodyPr wrap="square" lIns="635" tIns="635" rIns="635" bIns="635" rtlCol="0" anchor="t"/>
          <a:lstStyle/>
          <a:p>
            <a:pPr marL="0" indent="0" algn="l">
              <a:buNone/>
            </a:pPr>
            <a:r>
              <a:rPr lang="en-US" sz="2000" dirty="0">
                <a:solidFill>
                  <a:srgbClr val="FFFFFF"/>
                </a:solidFill>
                <a:latin typeface="Georgia" pitchFamily="34" charset="0"/>
                <a:ea typeface="Georgia" pitchFamily="34" charset="-122"/>
                <a:cs typeface="Georgia" pitchFamily="34" charset="-120"/>
              </a:rPr>
              <a:t>of drug safety alerts are overridden by clinicians, one review found</a:t>
            </a:r>
            <a:endParaRPr lang="en-US" sz="2000" dirty="0"/>
          </a:p>
        </p:txBody>
      </p:sp>
      <p:sp>
        <p:nvSpPr>
          <p:cNvPr id="25" name="Text 23"/>
          <p:cNvSpPr txBox="1"/>
          <p:nvPr/>
        </p:nvSpPr>
        <p:spPr>
          <a:xfrm>
            <a:off x="7360920" y="4480560"/>
            <a:ext cx="4023360" cy="1005840"/>
          </a:xfrm>
          <a:prstGeom prst="rect">
            <a:avLst/>
          </a:prstGeom>
          <a:noFill/>
          <a:ln/>
        </p:spPr>
        <p:txBody>
          <a:bodyPr wrap="square" lIns="635" tIns="635" rIns="635" bIns="635" rtlCol="0" anchor="t"/>
          <a:lstStyle/>
          <a:p>
            <a:pPr marL="0" indent="0" algn="l">
              <a:buNone/>
            </a:pPr>
            <a:r>
              <a:rPr lang="en-US" sz="2000" i="1" dirty="0">
                <a:solidFill>
                  <a:srgbClr val="D8EAE0"/>
                </a:solidFill>
                <a:latin typeface="Georgia" pitchFamily="34" charset="0"/>
                <a:ea typeface="Georgia" pitchFamily="34" charset="-122"/>
                <a:cs typeface="Georgia" pitchFamily="34" charset="-120"/>
              </a:rPr>
              <a:t>Alert fatigue: too much knowledge, badly timed, is ignored.</a:t>
            </a:r>
            <a:endParaRPr lang="en-US" sz="2000" dirty="0"/>
          </a:p>
        </p:txBody>
      </p:sp>
      <p:sp>
        <p:nvSpPr>
          <p:cNvPr id="26" name="Text 24"/>
          <p:cNvSpPr txBox="1"/>
          <p:nvPr/>
        </p:nvSpPr>
        <p:spPr>
          <a:xfrm>
            <a:off x="7360920" y="5532120"/>
            <a:ext cx="4023360" cy="411480"/>
          </a:xfrm>
          <a:prstGeom prst="rect">
            <a:avLst/>
          </a:prstGeom>
          <a:noFill/>
          <a:ln/>
        </p:spPr>
        <p:txBody>
          <a:bodyPr wrap="square" lIns="635" tIns="635" rIns="635" bIns="635" rtlCol="0" anchor="t"/>
          <a:lstStyle/>
          <a:p>
            <a:pPr marL="0" indent="0" algn="l">
              <a:buNone/>
            </a:pPr>
            <a:r>
              <a:rPr lang="en-US" sz="1600" i="1" dirty="0">
                <a:solidFill>
                  <a:srgbClr val="D8EAE0"/>
                </a:solidFill>
                <a:latin typeface="Georgia" pitchFamily="34" charset="0"/>
                <a:ea typeface="Georgia" pitchFamily="34" charset="-122"/>
                <a:cs typeface="Georgia" pitchFamily="34" charset="-120"/>
              </a:rPr>
              <a:t>van der Sijs et al. (2006)</a:t>
            </a:r>
            <a:endParaRPr lang="en-US" sz="1600" dirty="0"/>
          </a:p>
        </p:txBody>
      </p:sp>
      <p:pic>
        <p:nvPicPr>
          <p:cNvPr id="28" name="Picture 27">
            <a:extLst>
              <a:ext uri="{FF2B5EF4-FFF2-40B4-BE49-F238E27FC236}">
                <a16:creationId xmlns:a16="http://schemas.microsoft.com/office/drawing/2014/main" id="{0881576E-A88A-41F7-4BA8-A8EF3E0D4BBB}"/>
              </a:ext>
            </a:extLst>
          </p:cNvPr>
          <p:cNvPicPr>
            <a:picLocks noChangeAspect="1"/>
          </p:cNvPicPr>
          <p:nvPr/>
        </p:nvPicPr>
        <p:blipFill>
          <a:blip r:embed="rId3"/>
          <a:stretch>
            <a:fillRect/>
          </a:stretch>
        </p:blipFill>
        <p:spPr>
          <a:xfrm>
            <a:off x="0" y="6455664"/>
            <a:ext cx="12192000" cy="402336"/>
          </a:xfrm>
          <a:prstGeom prst="rect">
            <a:avLst/>
          </a:prstGeom>
        </p:spPr>
      </p:pic>
      <p:sp>
        <p:nvSpPr>
          <p:cNvPr id="30" name="TextBox 29">
            <a:extLst>
              <a:ext uri="{FF2B5EF4-FFF2-40B4-BE49-F238E27FC236}">
                <a16:creationId xmlns:a16="http://schemas.microsoft.com/office/drawing/2014/main" id="{63B7AAFB-6884-365A-35E7-A383C959BEF5}"/>
              </a:ext>
            </a:extLst>
          </p:cNvPr>
          <p:cNvSpPr txBox="1"/>
          <p:nvPr/>
        </p:nvSpPr>
        <p:spPr>
          <a:xfrm>
            <a:off x="579120" y="6396335"/>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6">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5 · DIGITAL PLATFORMS AND SYSTEMS</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36</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New Tools: Search, Analytics and AI</a:t>
            </a:r>
            <a:endParaRPr lang="en-US" sz="4000" dirty="0"/>
          </a:p>
        </p:txBody>
      </p:sp>
      <p:sp>
        <p:nvSpPr>
          <p:cNvPr id="6" name="Shape 4"/>
          <p:cNvSpPr/>
          <p:nvPr/>
        </p:nvSpPr>
        <p:spPr>
          <a:xfrm>
            <a:off x="548640" y="1691640"/>
            <a:ext cx="3749040" cy="4389120"/>
          </a:xfrm>
          <a:prstGeom prst="roundRect">
            <a:avLst>
              <a:gd name="adj" fmla="val 2927"/>
            </a:avLst>
          </a:prstGeom>
          <a:solidFill>
            <a:srgbClr val="EAF4EE"/>
          </a:solidFill>
          <a:ln w="12700">
            <a:solidFill>
              <a:srgbClr val="EAF4EE"/>
            </a:solidFill>
            <a:prstDash val="solid"/>
          </a:ln>
        </p:spPr>
        <p:txBody>
          <a:bodyPr/>
          <a:lstStyle/>
          <a:p>
            <a:endParaRPr lang="en-US"/>
          </a:p>
        </p:txBody>
      </p:sp>
      <p:sp>
        <p:nvSpPr>
          <p:cNvPr id="7" name="Shape 5"/>
          <p:cNvSpPr/>
          <p:nvPr/>
        </p:nvSpPr>
        <p:spPr>
          <a:xfrm>
            <a:off x="777240" y="1874520"/>
            <a:ext cx="640080" cy="640080"/>
          </a:xfrm>
          <a:prstGeom prst="ellipse">
            <a:avLst/>
          </a:prstGeom>
          <a:solidFill>
            <a:srgbClr val="2E7D5B"/>
          </a:solidFill>
          <a:ln w="12700">
            <a:solidFill>
              <a:srgbClr val="2E7D5B"/>
            </a:solidFill>
            <a:prstDash val="solid"/>
          </a:ln>
        </p:spPr>
        <p:txBody>
          <a:bodyPr/>
          <a:lstStyle/>
          <a:p>
            <a:endParaRPr lang="en-US"/>
          </a:p>
        </p:txBody>
      </p:sp>
      <p:pic>
        <p:nvPicPr>
          <p:cNvPr id="8" name="Image 0" descr="preencoded.png"/>
          <p:cNvPicPr>
            <a:picLocks noChangeAspect="1"/>
          </p:cNvPicPr>
          <p:nvPr/>
        </p:nvPicPr>
        <p:blipFill>
          <a:blip r:embed="rId3"/>
          <a:stretch>
            <a:fillRect/>
          </a:stretch>
        </p:blipFill>
        <p:spPr>
          <a:xfrm>
            <a:off x="937260" y="2034540"/>
            <a:ext cx="320040" cy="320040"/>
          </a:xfrm>
          <a:prstGeom prst="rect">
            <a:avLst/>
          </a:prstGeom>
        </p:spPr>
      </p:pic>
      <p:sp>
        <p:nvSpPr>
          <p:cNvPr id="9" name="Text 6"/>
          <p:cNvSpPr txBox="1"/>
          <p:nvPr/>
        </p:nvSpPr>
        <p:spPr>
          <a:xfrm>
            <a:off x="1554480" y="1874520"/>
            <a:ext cx="2560320" cy="64008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Opportunities</a:t>
            </a:r>
            <a:endParaRPr lang="en-US" sz="2000" dirty="0"/>
          </a:p>
        </p:txBody>
      </p:sp>
      <p:sp>
        <p:nvSpPr>
          <p:cNvPr id="10" name="Text 7"/>
          <p:cNvSpPr txBox="1"/>
          <p:nvPr/>
        </p:nvSpPr>
        <p:spPr>
          <a:xfrm>
            <a:off x="777240" y="2743200"/>
            <a:ext cx="3337560" cy="3291840"/>
          </a:xfrm>
          <a:prstGeom prst="rect">
            <a:avLst/>
          </a:prstGeom>
          <a:noFill/>
          <a:ln/>
        </p:spPr>
        <p:txBody>
          <a:bodyPr wrap="square" lIns="635" tIns="635" rIns="635" bIns="635" rtlCol="0" anchor="t"/>
          <a:lstStyle/>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Searching across guidelines and records</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Summarising long patient histories</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Drafting patient information</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Spotting patterns in incident reports</a:t>
            </a:r>
            <a:endParaRPr lang="en-US" sz="2000" dirty="0"/>
          </a:p>
        </p:txBody>
      </p:sp>
      <p:sp>
        <p:nvSpPr>
          <p:cNvPr id="11" name="Shape 8"/>
          <p:cNvSpPr/>
          <p:nvPr/>
        </p:nvSpPr>
        <p:spPr>
          <a:xfrm>
            <a:off x="4480560" y="1691640"/>
            <a:ext cx="3749040" cy="4389120"/>
          </a:xfrm>
          <a:prstGeom prst="roundRect">
            <a:avLst>
              <a:gd name="adj" fmla="val 2927"/>
            </a:avLst>
          </a:prstGeom>
          <a:solidFill>
            <a:srgbClr val="F6E3DB"/>
          </a:solidFill>
          <a:ln w="12700">
            <a:solidFill>
              <a:srgbClr val="F6E3DB"/>
            </a:solidFill>
            <a:prstDash val="solid"/>
          </a:ln>
        </p:spPr>
        <p:txBody>
          <a:bodyPr/>
          <a:lstStyle/>
          <a:p>
            <a:endParaRPr lang="en-US"/>
          </a:p>
        </p:txBody>
      </p:sp>
      <p:sp>
        <p:nvSpPr>
          <p:cNvPr id="12" name="Shape 9"/>
          <p:cNvSpPr/>
          <p:nvPr/>
        </p:nvSpPr>
        <p:spPr>
          <a:xfrm>
            <a:off x="4709160" y="1874520"/>
            <a:ext cx="640080" cy="640080"/>
          </a:xfrm>
          <a:prstGeom prst="ellipse">
            <a:avLst/>
          </a:prstGeom>
          <a:solidFill>
            <a:srgbClr val="D1603D"/>
          </a:solidFill>
          <a:ln w="12700">
            <a:solidFill>
              <a:srgbClr val="D1603D"/>
            </a:solidFill>
            <a:prstDash val="solid"/>
          </a:ln>
        </p:spPr>
        <p:txBody>
          <a:bodyPr/>
          <a:lstStyle/>
          <a:p>
            <a:endParaRPr lang="en-US"/>
          </a:p>
        </p:txBody>
      </p:sp>
      <p:pic>
        <p:nvPicPr>
          <p:cNvPr id="13" name="Image 1" descr="preencoded.png"/>
          <p:cNvPicPr>
            <a:picLocks noChangeAspect="1"/>
          </p:cNvPicPr>
          <p:nvPr/>
        </p:nvPicPr>
        <p:blipFill>
          <a:blip r:embed="rId4"/>
          <a:stretch>
            <a:fillRect/>
          </a:stretch>
        </p:blipFill>
        <p:spPr>
          <a:xfrm>
            <a:off x="4869180" y="2034540"/>
            <a:ext cx="320040" cy="320040"/>
          </a:xfrm>
          <a:prstGeom prst="rect">
            <a:avLst/>
          </a:prstGeom>
        </p:spPr>
      </p:pic>
      <p:sp>
        <p:nvSpPr>
          <p:cNvPr id="14" name="Text 10"/>
          <p:cNvSpPr txBox="1"/>
          <p:nvPr/>
        </p:nvSpPr>
        <p:spPr>
          <a:xfrm>
            <a:off x="5486400" y="1874520"/>
            <a:ext cx="2560320" cy="64008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Risks</a:t>
            </a:r>
            <a:endParaRPr lang="en-US" sz="2000" dirty="0"/>
          </a:p>
        </p:txBody>
      </p:sp>
      <p:sp>
        <p:nvSpPr>
          <p:cNvPr id="15" name="Text 11"/>
          <p:cNvSpPr txBox="1"/>
          <p:nvPr/>
        </p:nvSpPr>
        <p:spPr>
          <a:xfrm>
            <a:off x="4709160" y="2743200"/>
            <a:ext cx="3337560" cy="3291840"/>
          </a:xfrm>
          <a:prstGeom prst="rect">
            <a:avLst/>
          </a:prstGeom>
          <a:noFill/>
          <a:ln/>
        </p:spPr>
        <p:txBody>
          <a:bodyPr wrap="square" lIns="635" tIns="635" rIns="635" bIns="635" rtlCol="0" anchor="t"/>
          <a:lstStyle/>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Confident but wrong answers</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Bias from unrepresentative data</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Privacy and data protection</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Loss of clinical skill and judgement</a:t>
            </a:r>
            <a:endParaRPr lang="en-US" sz="2000" dirty="0"/>
          </a:p>
        </p:txBody>
      </p:sp>
      <p:sp>
        <p:nvSpPr>
          <p:cNvPr id="16" name="Shape 12"/>
          <p:cNvSpPr/>
          <p:nvPr/>
        </p:nvSpPr>
        <p:spPr>
          <a:xfrm>
            <a:off x="8412480" y="1691640"/>
            <a:ext cx="3200400" cy="4389120"/>
          </a:xfrm>
          <a:prstGeom prst="roundRect">
            <a:avLst>
              <a:gd name="adj" fmla="val 3429"/>
            </a:avLst>
          </a:prstGeom>
          <a:solidFill>
            <a:srgbClr val="1F3B2D"/>
          </a:solidFill>
          <a:ln w="12700">
            <a:solidFill>
              <a:srgbClr val="1F3B2D"/>
            </a:solidFill>
            <a:prstDash val="solid"/>
          </a:ln>
        </p:spPr>
        <p:txBody>
          <a:bodyPr/>
          <a:lstStyle/>
          <a:p>
            <a:endParaRPr lang="en-US"/>
          </a:p>
        </p:txBody>
      </p:sp>
      <p:sp>
        <p:nvSpPr>
          <p:cNvPr id="17" name="Shape 13"/>
          <p:cNvSpPr/>
          <p:nvPr/>
        </p:nvSpPr>
        <p:spPr>
          <a:xfrm>
            <a:off x="8641080" y="1874520"/>
            <a:ext cx="640080" cy="640080"/>
          </a:xfrm>
          <a:prstGeom prst="ellipse">
            <a:avLst/>
          </a:prstGeom>
          <a:solidFill>
            <a:srgbClr val="F2B134"/>
          </a:solidFill>
          <a:ln w="12700">
            <a:solidFill>
              <a:srgbClr val="F2B134"/>
            </a:solidFill>
            <a:prstDash val="solid"/>
          </a:ln>
        </p:spPr>
        <p:txBody>
          <a:bodyPr/>
          <a:lstStyle/>
          <a:p>
            <a:endParaRPr lang="en-US"/>
          </a:p>
        </p:txBody>
      </p:sp>
      <p:pic>
        <p:nvPicPr>
          <p:cNvPr id="18" name="Image 2" descr="preencoded.png"/>
          <p:cNvPicPr>
            <a:picLocks noChangeAspect="1"/>
          </p:cNvPicPr>
          <p:nvPr/>
        </p:nvPicPr>
        <p:blipFill>
          <a:blip r:embed="rId5"/>
          <a:stretch>
            <a:fillRect/>
          </a:stretch>
        </p:blipFill>
        <p:spPr>
          <a:xfrm>
            <a:off x="8801100" y="2034540"/>
            <a:ext cx="320040" cy="320040"/>
          </a:xfrm>
          <a:prstGeom prst="rect">
            <a:avLst/>
          </a:prstGeom>
        </p:spPr>
      </p:pic>
      <p:sp>
        <p:nvSpPr>
          <p:cNvPr id="19" name="Text 14"/>
          <p:cNvSpPr txBox="1"/>
          <p:nvPr/>
        </p:nvSpPr>
        <p:spPr>
          <a:xfrm>
            <a:off x="8641080" y="2651760"/>
            <a:ext cx="2743200" cy="457200"/>
          </a:xfrm>
          <a:prstGeom prst="rect">
            <a:avLst/>
          </a:prstGeom>
          <a:noFill/>
          <a:ln/>
        </p:spPr>
        <p:txBody>
          <a:bodyPr wrap="square" lIns="635" tIns="635" rIns="635" bIns="635" rtlCol="0" anchor="t"/>
          <a:lstStyle/>
          <a:p>
            <a:pPr marL="0" indent="0" algn="l">
              <a:buNone/>
            </a:pPr>
            <a:r>
              <a:rPr lang="en-US" sz="2000" b="1" dirty="0">
                <a:solidFill>
                  <a:srgbClr val="F2B134"/>
                </a:solidFill>
                <a:latin typeface="Georgia" pitchFamily="34" charset="0"/>
                <a:ea typeface="Georgia" pitchFamily="34" charset="-122"/>
                <a:cs typeface="Georgia" pitchFamily="34" charset="-120"/>
              </a:rPr>
              <a:t>Ground rules</a:t>
            </a:r>
            <a:endParaRPr lang="en-US" sz="2000" dirty="0"/>
          </a:p>
        </p:txBody>
      </p:sp>
      <p:sp>
        <p:nvSpPr>
          <p:cNvPr id="20" name="Text 15"/>
          <p:cNvSpPr txBox="1"/>
          <p:nvPr/>
        </p:nvSpPr>
        <p:spPr>
          <a:xfrm>
            <a:off x="8641080" y="3200400"/>
            <a:ext cx="2788920" cy="2834640"/>
          </a:xfrm>
          <a:prstGeom prst="rect">
            <a:avLst/>
          </a:prstGeom>
          <a:noFill/>
          <a:ln/>
        </p:spPr>
        <p:txBody>
          <a:bodyPr wrap="square" lIns="635" tIns="635" rIns="635" bIns="635" rtlCol="0" anchor="t"/>
          <a:lstStyle/>
          <a:p>
            <a:pPr marL="279400" indent="-279400" algn="l">
              <a:spcAft>
                <a:spcPts val="800"/>
              </a:spcAft>
              <a:buSzPct val="100000"/>
              <a:buChar char="•"/>
            </a:pPr>
            <a:r>
              <a:rPr lang="en-US" sz="2000" dirty="0">
                <a:solidFill>
                  <a:srgbClr val="FFFFFF"/>
                </a:solidFill>
                <a:latin typeface="Georgia" pitchFamily="34" charset="0"/>
                <a:ea typeface="Georgia" pitchFamily="34" charset="-122"/>
                <a:cs typeface="Georgia" pitchFamily="34" charset="-120"/>
              </a:rPr>
              <a:t>A clinician stays accountable</a:t>
            </a:r>
            <a:endParaRPr lang="en-US" sz="2000" dirty="0"/>
          </a:p>
          <a:p>
            <a:pPr marL="279400" indent="-279400" algn="l">
              <a:spcAft>
                <a:spcPts val="800"/>
              </a:spcAft>
              <a:buSzPct val="100000"/>
              <a:buChar char="•"/>
            </a:pPr>
            <a:r>
              <a:rPr lang="en-US" sz="2000" dirty="0">
                <a:solidFill>
                  <a:srgbClr val="FFFFFF"/>
                </a:solidFill>
                <a:latin typeface="Georgia" pitchFamily="34" charset="0"/>
                <a:ea typeface="Georgia" pitchFamily="34" charset="-122"/>
                <a:cs typeface="Georgia" pitchFamily="34" charset="-120"/>
              </a:rPr>
              <a:t>Test on local data first</a:t>
            </a:r>
            <a:endParaRPr lang="en-US" sz="2000" dirty="0"/>
          </a:p>
          <a:p>
            <a:pPr marL="279400" indent="-279400" algn="l">
              <a:spcAft>
                <a:spcPts val="800"/>
              </a:spcAft>
              <a:buSzPct val="100000"/>
              <a:buChar char="•"/>
            </a:pPr>
            <a:r>
              <a:rPr lang="en-US" sz="2000" dirty="0">
                <a:solidFill>
                  <a:srgbClr val="FFFFFF"/>
                </a:solidFill>
                <a:latin typeface="Georgia" pitchFamily="34" charset="0"/>
                <a:ea typeface="Georgia" pitchFamily="34" charset="-122"/>
                <a:cs typeface="Georgia" pitchFamily="34" charset="-120"/>
              </a:rPr>
              <a:t>Follow GDPR and the EU AI Act</a:t>
            </a:r>
            <a:endParaRPr lang="en-US" sz="2000" dirty="0"/>
          </a:p>
        </p:txBody>
      </p:sp>
      <p:pic>
        <p:nvPicPr>
          <p:cNvPr id="22" name="Picture 21">
            <a:extLst>
              <a:ext uri="{FF2B5EF4-FFF2-40B4-BE49-F238E27FC236}">
                <a16:creationId xmlns:a16="http://schemas.microsoft.com/office/drawing/2014/main" id="{9AB5A6D6-8B7A-95D3-7DDF-809A1B09391A}"/>
              </a:ext>
            </a:extLst>
          </p:cNvPr>
          <p:cNvPicPr>
            <a:picLocks noChangeAspect="1"/>
          </p:cNvPicPr>
          <p:nvPr/>
        </p:nvPicPr>
        <p:blipFill>
          <a:blip r:embed="rId6"/>
          <a:stretch>
            <a:fillRect/>
          </a:stretch>
        </p:blipFill>
        <p:spPr>
          <a:xfrm>
            <a:off x="0" y="6455664"/>
            <a:ext cx="12192000" cy="402336"/>
          </a:xfrm>
          <a:prstGeom prst="rect">
            <a:avLst/>
          </a:prstGeom>
        </p:spPr>
      </p:pic>
      <p:sp>
        <p:nvSpPr>
          <p:cNvPr id="24" name="TextBox 23">
            <a:extLst>
              <a:ext uri="{FF2B5EF4-FFF2-40B4-BE49-F238E27FC236}">
                <a16:creationId xmlns:a16="http://schemas.microsoft.com/office/drawing/2014/main" id="{C3E13C13-973A-383B-B8C1-85C4E9310CDD}"/>
              </a:ext>
            </a:extLst>
          </p:cNvPr>
          <p:cNvSpPr txBox="1"/>
          <p:nvPr/>
        </p:nvSpPr>
        <p:spPr>
          <a:xfrm>
            <a:off x="1249680" y="6404410"/>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7">
    <p:bg>
      <p:bgPr>
        <a:solidFill>
          <a:srgbClr val="1F3B2D"/>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F2B134"/>
                </a:solidFill>
                <a:latin typeface="Georgia" pitchFamily="34" charset="0"/>
                <a:ea typeface="Georgia" pitchFamily="34" charset="-122"/>
                <a:cs typeface="Georgia" pitchFamily="34" charset="-120"/>
              </a:rPr>
              <a:t>CASE STUDY · DIGITAL KNOWLEDGE SYSTEMS</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9DB8A8"/>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9DB8A8"/>
                </a:solidFill>
                <a:latin typeface="Georgia" pitchFamily="34" charset="0"/>
                <a:ea typeface="Georgia" pitchFamily="34" charset="-122"/>
                <a:cs typeface="Georgia" pitchFamily="34" charset="-120"/>
              </a:rPr>
              <a:t>37</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FFFFFF"/>
                </a:solidFill>
                <a:latin typeface="Georgia" pitchFamily="34" charset="0"/>
                <a:ea typeface="Georgia" pitchFamily="34" charset="-122"/>
                <a:cs typeface="Georgia" pitchFamily="34" charset="-120"/>
              </a:rPr>
              <a:t>Case: Kaiser Permanente HealthConnect</a:t>
            </a:r>
            <a:endParaRPr lang="en-US" sz="4000" dirty="0"/>
          </a:p>
        </p:txBody>
      </p:sp>
      <p:sp>
        <p:nvSpPr>
          <p:cNvPr id="6" name="Text 4"/>
          <p:cNvSpPr txBox="1"/>
          <p:nvPr/>
        </p:nvSpPr>
        <p:spPr>
          <a:xfrm>
            <a:off x="548640" y="1691640"/>
            <a:ext cx="6126480" cy="4389120"/>
          </a:xfrm>
          <a:prstGeom prst="rect">
            <a:avLst/>
          </a:prstGeom>
          <a:noFill/>
          <a:ln/>
        </p:spPr>
        <p:txBody>
          <a:bodyPr wrap="square" lIns="635" tIns="635" rIns="635" bIns="635" rtlCol="0" anchor="t"/>
          <a:lstStyle/>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2003–10: Kaiser Permanente rolled out KP HealthConnect, one integrated electronic record across its hospitals and medical offices.</a:t>
            </a:r>
            <a:endParaRPr lang="en-US" sz="2000" dirty="0"/>
          </a:p>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Clinicians share one record across settings; members can view results, message clinicians securely and book visits online.</a:t>
            </a:r>
            <a:endParaRPr lang="en-US" sz="2000" dirty="0"/>
          </a:p>
          <a:p>
            <a:pPr marL="279400" indent="-279400" algn="l">
              <a:spcAft>
                <a:spcPts val="1400"/>
              </a:spcAft>
              <a:buSzPct val="100000"/>
              <a:buChar char="•"/>
            </a:pPr>
            <a:r>
              <a:rPr lang="en-US" sz="2000" dirty="0">
                <a:solidFill>
                  <a:srgbClr val="FFFFFF"/>
                </a:solidFill>
                <a:latin typeface="Georgia" pitchFamily="34" charset="0"/>
                <a:ea typeface="Georgia" pitchFamily="34" charset="-122"/>
                <a:cs typeface="Georgia" pitchFamily="34" charset="-120"/>
              </a:rPr>
              <a:t>At Kaiser Permanente Hawaii, office visits fell by about a quarter (2004–07) while phone and secure-message contacts grew.</a:t>
            </a:r>
            <a:endParaRPr lang="en-US" sz="2000" dirty="0"/>
          </a:p>
        </p:txBody>
      </p:sp>
      <p:sp>
        <p:nvSpPr>
          <p:cNvPr id="7" name="Shape 5"/>
          <p:cNvSpPr/>
          <p:nvPr/>
        </p:nvSpPr>
        <p:spPr>
          <a:xfrm>
            <a:off x="7040880" y="1691640"/>
            <a:ext cx="4572000" cy="1737360"/>
          </a:xfrm>
          <a:prstGeom prst="roundRect">
            <a:avLst>
              <a:gd name="adj" fmla="val 6316"/>
            </a:avLst>
          </a:prstGeom>
          <a:solidFill>
            <a:srgbClr val="2D5040"/>
          </a:solidFill>
          <a:ln w="12700">
            <a:solidFill>
              <a:srgbClr val="2D5040"/>
            </a:solidFill>
            <a:prstDash val="solid"/>
          </a:ln>
        </p:spPr>
        <p:txBody>
          <a:bodyPr/>
          <a:lstStyle/>
          <a:p>
            <a:endParaRPr lang="en-US"/>
          </a:p>
        </p:txBody>
      </p:sp>
      <p:sp>
        <p:nvSpPr>
          <p:cNvPr id="8" name="Text 6"/>
          <p:cNvSpPr txBox="1"/>
          <p:nvPr/>
        </p:nvSpPr>
        <p:spPr>
          <a:xfrm>
            <a:off x="7269480" y="1783080"/>
            <a:ext cx="4206240" cy="868680"/>
          </a:xfrm>
          <a:prstGeom prst="rect">
            <a:avLst/>
          </a:prstGeom>
          <a:noFill/>
          <a:ln/>
        </p:spPr>
        <p:txBody>
          <a:bodyPr wrap="square" lIns="635" tIns="635" rIns="635" bIns="635" rtlCol="0" anchor="ctr"/>
          <a:lstStyle/>
          <a:p>
            <a:pPr marL="0" indent="0" algn="l">
              <a:buNone/>
            </a:pPr>
            <a:r>
              <a:rPr lang="en-US" sz="4800" b="1" dirty="0">
                <a:solidFill>
                  <a:srgbClr val="F2B134"/>
                </a:solidFill>
                <a:latin typeface="Georgia" pitchFamily="34" charset="0"/>
                <a:ea typeface="Georgia" pitchFamily="34" charset="-122"/>
                <a:cs typeface="Georgia" pitchFamily="34" charset="-120"/>
              </a:rPr>
              <a:t>$4bn</a:t>
            </a:r>
            <a:endParaRPr lang="en-US" sz="4800" dirty="0"/>
          </a:p>
        </p:txBody>
      </p:sp>
      <p:sp>
        <p:nvSpPr>
          <p:cNvPr id="9" name="Text 7"/>
          <p:cNvSpPr txBox="1"/>
          <p:nvPr/>
        </p:nvSpPr>
        <p:spPr>
          <a:xfrm>
            <a:off x="7269480" y="2651760"/>
            <a:ext cx="4206240" cy="731520"/>
          </a:xfrm>
          <a:prstGeom prst="rect">
            <a:avLst/>
          </a:prstGeom>
          <a:noFill/>
          <a:ln/>
        </p:spPr>
        <p:txBody>
          <a:bodyPr wrap="square" lIns="635" tIns="635" rIns="635" bIns="635" rtlCol="0" anchor="t"/>
          <a:lstStyle/>
          <a:p>
            <a:pPr marL="0" indent="0" algn="l">
              <a:buNone/>
            </a:pPr>
            <a:r>
              <a:rPr lang="en-US" sz="2000" dirty="0">
                <a:solidFill>
                  <a:srgbClr val="D8EAE0"/>
                </a:solidFill>
                <a:latin typeface="Georgia" pitchFamily="34" charset="0"/>
                <a:ea typeface="Georgia" pitchFamily="34" charset="-122"/>
                <a:cs typeface="Georgia" pitchFamily="34" charset="-120"/>
              </a:rPr>
              <a:t>estimated investment in the HealthConnect system</a:t>
            </a:r>
            <a:endParaRPr lang="en-US" sz="2000" dirty="0"/>
          </a:p>
        </p:txBody>
      </p:sp>
      <p:sp>
        <p:nvSpPr>
          <p:cNvPr id="10" name="Shape 8"/>
          <p:cNvSpPr/>
          <p:nvPr/>
        </p:nvSpPr>
        <p:spPr>
          <a:xfrm>
            <a:off x="7040880" y="3611880"/>
            <a:ext cx="4572000" cy="2423160"/>
          </a:xfrm>
          <a:prstGeom prst="roundRect">
            <a:avLst>
              <a:gd name="adj" fmla="val 4528"/>
            </a:avLst>
          </a:prstGeom>
          <a:solidFill>
            <a:srgbClr val="FFFFFF"/>
          </a:solidFill>
          <a:ln w="12700">
            <a:solidFill>
              <a:srgbClr val="FFFFFF"/>
            </a:solidFill>
            <a:prstDash val="solid"/>
          </a:ln>
        </p:spPr>
        <p:txBody>
          <a:bodyPr/>
          <a:lstStyle/>
          <a:p>
            <a:endParaRPr lang="en-US"/>
          </a:p>
        </p:txBody>
      </p:sp>
      <p:sp>
        <p:nvSpPr>
          <p:cNvPr id="11" name="Shape 9"/>
          <p:cNvSpPr/>
          <p:nvPr/>
        </p:nvSpPr>
        <p:spPr>
          <a:xfrm>
            <a:off x="7269480" y="3794760"/>
            <a:ext cx="502920" cy="502920"/>
          </a:xfrm>
          <a:prstGeom prst="ellipse">
            <a:avLst/>
          </a:prstGeom>
          <a:solidFill>
            <a:srgbClr val="F2B134"/>
          </a:solidFill>
          <a:ln w="12700">
            <a:solidFill>
              <a:srgbClr val="F2B134"/>
            </a:solidFill>
            <a:prstDash val="solid"/>
          </a:ln>
        </p:spPr>
        <p:txBody>
          <a:bodyPr/>
          <a:lstStyle/>
          <a:p>
            <a:endParaRPr lang="en-US"/>
          </a:p>
        </p:txBody>
      </p:sp>
      <p:pic>
        <p:nvPicPr>
          <p:cNvPr id="12" name="Image 0" descr="preencoded.png"/>
          <p:cNvPicPr>
            <a:picLocks noChangeAspect="1"/>
          </p:cNvPicPr>
          <p:nvPr/>
        </p:nvPicPr>
        <p:blipFill>
          <a:blip r:embed="rId3"/>
          <a:stretch>
            <a:fillRect/>
          </a:stretch>
        </p:blipFill>
        <p:spPr>
          <a:xfrm>
            <a:off x="7395210" y="3920490"/>
            <a:ext cx="251460" cy="251460"/>
          </a:xfrm>
          <a:prstGeom prst="rect">
            <a:avLst/>
          </a:prstGeom>
        </p:spPr>
      </p:pic>
      <p:sp>
        <p:nvSpPr>
          <p:cNvPr id="13" name="Text 10"/>
          <p:cNvSpPr txBox="1"/>
          <p:nvPr/>
        </p:nvSpPr>
        <p:spPr>
          <a:xfrm>
            <a:off x="7909560" y="3813048"/>
            <a:ext cx="3566160" cy="4572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The lesson</a:t>
            </a:r>
            <a:endParaRPr lang="en-US" sz="2000" dirty="0"/>
          </a:p>
        </p:txBody>
      </p:sp>
      <p:sp>
        <p:nvSpPr>
          <p:cNvPr id="14" name="Text 11"/>
          <p:cNvSpPr txBox="1"/>
          <p:nvPr/>
        </p:nvSpPr>
        <p:spPr>
          <a:xfrm>
            <a:off x="7269480" y="4389120"/>
            <a:ext cx="4160520" cy="160020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Technology made knowledge available everywhere. Redesigning roles and workflows is what changed how care was delivered.</a:t>
            </a:r>
            <a:endParaRPr lang="en-US" sz="2000" dirty="0"/>
          </a:p>
        </p:txBody>
      </p:sp>
      <p:sp>
        <p:nvSpPr>
          <p:cNvPr id="15" name="Text 12"/>
          <p:cNvSpPr txBox="1"/>
          <p:nvPr/>
        </p:nvSpPr>
        <p:spPr>
          <a:xfrm>
            <a:off x="548640" y="6126480"/>
            <a:ext cx="10424160" cy="274320"/>
          </a:xfrm>
          <a:prstGeom prst="rect">
            <a:avLst/>
          </a:prstGeom>
          <a:noFill/>
          <a:ln/>
        </p:spPr>
        <p:txBody>
          <a:bodyPr wrap="square" lIns="0" tIns="0" rIns="0" bIns="0" rtlCol="0" anchor="ctr"/>
          <a:lstStyle/>
          <a:p>
            <a:pPr marL="0" indent="0">
              <a:buNone/>
            </a:pPr>
            <a:r>
              <a:rPr lang="en-US" sz="1200" i="1" dirty="0">
                <a:solidFill>
                  <a:srgbClr val="9DB8A8"/>
                </a:solidFill>
                <a:latin typeface="Georgia" pitchFamily="34" charset="0"/>
                <a:ea typeface="Georgia" pitchFamily="34" charset="-122"/>
                <a:cs typeface="Georgia" pitchFamily="34" charset="-120"/>
              </a:rPr>
              <a:t>Sources: Chen, C. et al. (2009) Health Affairs, 28(2), pp. 323–333; Kaiser Permanente published materials.</a:t>
            </a:r>
            <a:endParaRPr lang="en-US" sz="1200" dirty="0"/>
          </a:p>
        </p:txBody>
      </p:sp>
      <p:pic>
        <p:nvPicPr>
          <p:cNvPr id="17" name="Picture 16">
            <a:extLst>
              <a:ext uri="{FF2B5EF4-FFF2-40B4-BE49-F238E27FC236}">
                <a16:creationId xmlns:a16="http://schemas.microsoft.com/office/drawing/2014/main" id="{5FEA6FBD-D3E0-C846-3E0E-0935AC89CC31}"/>
              </a:ext>
            </a:extLst>
          </p:cNvPr>
          <p:cNvPicPr>
            <a:picLocks noChangeAspect="1"/>
          </p:cNvPicPr>
          <p:nvPr/>
        </p:nvPicPr>
        <p:blipFill>
          <a:blip r:embed="rId4"/>
          <a:stretch>
            <a:fillRect/>
          </a:stretch>
        </p:blipFill>
        <p:spPr>
          <a:xfrm>
            <a:off x="0" y="6492240"/>
            <a:ext cx="12192000" cy="402336"/>
          </a:xfrm>
          <a:prstGeom prst="rect">
            <a:avLst/>
          </a:prstGeom>
        </p:spPr>
      </p:pic>
      <p:sp>
        <p:nvSpPr>
          <p:cNvPr id="19" name="TextBox 18">
            <a:extLst>
              <a:ext uri="{FF2B5EF4-FFF2-40B4-BE49-F238E27FC236}">
                <a16:creationId xmlns:a16="http://schemas.microsoft.com/office/drawing/2014/main" id="{BA6E23E1-C25D-52ED-8A9A-E5D56A683A29}"/>
              </a:ext>
            </a:extLst>
          </p:cNvPr>
          <p:cNvSpPr txBox="1"/>
          <p:nvPr/>
        </p:nvSpPr>
        <p:spPr>
          <a:xfrm>
            <a:off x="1013012" y="6462575"/>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8">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5 · DIGITAL PLATFORMS AND SYSTEMS</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38</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Designing a KM System</a:t>
            </a:r>
            <a:endParaRPr lang="en-US" sz="4000" dirty="0"/>
          </a:p>
        </p:txBody>
      </p:sp>
      <p:sp>
        <p:nvSpPr>
          <p:cNvPr id="6" name="Shape 4"/>
          <p:cNvSpPr/>
          <p:nvPr/>
        </p:nvSpPr>
        <p:spPr>
          <a:xfrm>
            <a:off x="548640" y="1691640"/>
            <a:ext cx="2606040" cy="2926080"/>
          </a:xfrm>
          <a:prstGeom prst="roundRect">
            <a:avLst>
              <a:gd name="adj" fmla="val 4211"/>
            </a:avLst>
          </a:prstGeom>
          <a:solidFill>
            <a:srgbClr val="EAF4EE"/>
          </a:solidFill>
          <a:ln w="12700">
            <a:solidFill>
              <a:srgbClr val="EAF4EE"/>
            </a:solidFill>
            <a:prstDash val="solid"/>
          </a:ln>
        </p:spPr>
        <p:txBody>
          <a:bodyPr/>
          <a:lstStyle/>
          <a:p>
            <a:endParaRPr lang="en-US"/>
          </a:p>
        </p:txBody>
      </p:sp>
      <p:sp>
        <p:nvSpPr>
          <p:cNvPr id="7" name="Shape 5"/>
          <p:cNvSpPr/>
          <p:nvPr/>
        </p:nvSpPr>
        <p:spPr>
          <a:xfrm>
            <a:off x="777240" y="1874520"/>
            <a:ext cx="731520" cy="731520"/>
          </a:xfrm>
          <a:prstGeom prst="ellipse">
            <a:avLst/>
          </a:prstGeom>
          <a:solidFill>
            <a:srgbClr val="2E7D5B"/>
          </a:solidFill>
          <a:ln w="12700">
            <a:solidFill>
              <a:srgbClr val="2E7D5B"/>
            </a:solidFill>
            <a:prstDash val="solid"/>
          </a:ln>
        </p:spPr>
        <p:txBody>
          <a:bodyPr/>
          <a:lstStyle/>
          <a:p>
            <a:endParaRPr lang="en-US"/>
          </a:p>
        </p:txBody>
      </p:sp>
      <p:pic>
        <p:nvPicPr>
          <p:cNvPr id="8" name="Image 0" descr="preencoded.png"/>
          <p:cNvPicPr>
            <a:picLocks noChangeAspect="1"/>
          </p:cNvPicPr>
          <p:nvPr/>
        </p:nvPicPr>
        <p:blipFill>
          <a:blip r:embed="rId3"/>
          <a:stretch>
            <a:fillRect/>
          </a:stretch>
        </p:blipFill>
        <p:spPr>
          <a:xfrm>
            <a:off x="960120" y="2057400"/>
            <a:ext cx="365760" cy="365760"/>
          </a:xfrm>
          <a:prstGeom prst="rect">
            <a:avLst/>
          </a:prstGeom>
        </p:spPr>
      </p:pic>
      <p:sp>
        <p:nvSpPr>
          <p:cNvPr id="9" name="Text 6"/>
          <p:cNvSpPr txBox="1"/>
          <p:nvPr/>
        </p:nvSpPr>
        <p:spPr>
          <a:xfrm>
            <a:off x="777240" y="2743200"/>
            <a:ext cx="219456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People</a:t>
            </a:r>
            <a:endParaRPr lang="en-US" sz="2000" dirty="0"/>
          </a:p>
        </p:txBody>
      </p:sp>
      <p:sp>
        <p:nvSpPr>
          <p:cNvPr id="10" name="Text 7"/>
          <p:cNvSpPr txBox="1"/>
          <p:nvPr/>
        </p:nvSpPr>
        <p:spPr>
          <a:xfrm>
            <a:off x="777240" y="3200400"/>
            <a:ext cx="2194560" cy="132588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Roles, champions, skills, time</a:t>
            </a:r>
            <a:endParaRPr lang="en-US" sz="2000" dirty="0"/>
          </a:p>
        </p:txBody>
      </p:sp>
      <p:sp>
        <p:nvSpPr>
          <p:cNvPr id="11" name="Shape 8"/>
          <p:cNvSpPr/>
          <p:nvPr/>
        </p:nvSpPr>
        <p:spPr>
          <a:xfrm>
            <a:off x="3364992" y="1691640"/>
            <a:ext cx="2606040" cy="2926080"/>
          </a:xfrm>
          <a:prstGeom prst="roundRect">
            <a:avLst>
              <a:gd name="adj" fmla="val 4211"/>
            </a:avLst>
          </a:prstGeom>
          <a:solidFill>
            <a:srgbClr val="F4F9F6"/>
          </a:solidFill>
          <a:ln w="12700">
            <a:solidFill>
              <a:srgbClr val="F4F9F6"/>
            </a:solidFill>
            <a:prstDash val="solid"/>
          </a:ln>
        </p:spPr>
        <p:txBody>
          <a:bodyPr/>
          <a:lstStyle/>
          <a:p>
            <a:endParaRPr lang="en-US"/>
          </a:p>
        </p:txBody>
      </p:sp>
      <p:sp>
        <p:nvSpPr>
          <p:cNvPr id="12" name="Shape 9"/>
          <p:cNvSpPr/>
          <p:nvPr/>
        </p:nvSpPr>
        <p:spPr>
          <a:xfrm>
            <a:off x="3593592" y="1874520"/>
            <a:ext cx="731520" cy="731520"/>
          </a:xfrm>
          <a:prstGeom prst="ellipse">
            <a:avLst/>
          </a:prstGeom>
          <a:solidFill>
            <a:srgbClr val="2E7D5B"/>
          </a:solidFill>
          <a:ln w="12700">
            <a:solidFill>
              <a:srgbClr val="2E7D5B"/>
            </a:solidFill>
            <a:prstDash val="solid"/>
          </a:ln>
        </p:spPr>
        <p:txBody>
          <a:bodyPr/>
          <a:lstStyle/>
          <a:p>
            <a:endParaRPr lang="en-US"/>
          </a:p>
        </p:txBody>
      </p:sp>
      <p:pic>
        <p:nvPicPr>
          <p:cNvPr id="13" name="Image 1" descr="preencoded.png"/>
          <p:cNvPicPr>
            <a:picLocks noChangeAspect="1"/>
          </p:cNvPicPr>
          <p:nvPr/>
        </p:nvPicPr>
        <p:blipFill>
          <a:blip r:embed="rId4"/>
          <a:stretch>
            <a:fillRect/>
          </a:stretch>
        </p:blipFill>
        <p:spPr>
          <a:xfrm>
            <a:off x="3776472" y="2057400"/>
            <a:ext cx="365760" cy="365760"/>
          </a:xfrm>
          <a:prstGeom prst="rect">
            <a:avLst/>
          </a:prstGeom>
        </p:spPr>
      </p:pic>
      <p:sp>
        <p:nvSpPr>
          <p:cNvPr id="14" name="Text 10"/>
          <p:cNvSpPr txBox="1"/>
          <p:nvPr/>
        </p:nvSpPr>
        <p:spPr>
          <a:xfrm>
            <a:off x="3593592" y="2743200"/>
            <a:ext cx="219456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Process</a:t>
            </a:r>
            <a:endParaRPr lang="en-US" sz="2000" dirty="0"/>
          </a:p>
        </p:txBody>
      </p:sp>
      <p:sp>
        <p:nvSpPr>
          <p:cNvPr id="15" name="Text 11"/>
          <p:cNvSpPr txBox="1"/>
          <p:nvPr/>
        </p:nvSpPr>
        <p:spPr>
          <a:xfrm>
            <a:off x="3593592" y="3200400"/>
            <a:ext cx="2194560" cy="132588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How knowledge is captured, shared, used</a:t>
            </a:r>
            <a:endParaRPr lang="en-US" sz="2000" dirty="0"/>
          </a:p>
        </p:txBody>
      </p:sp>
      <p:sp>
        <p:nvSpPr>
          <p:cNvPr id="16" name="Shape 12"/>
          <p:cNvSpPr/>
          <p:nvPr/>
        </p:nvSpPr>
        <p:spPr>
          <a:xfrm>
            <a:off x="6181344" y="1691640"/>
            <a:ext cx="2606040" cy="2926080"/>
          </a:xfrm>
          <a:prstGeom prst="roundRect">
            <a:avLst>
              <a:gd name="adj" fmla="val 4211"/>
            </a:avLst>
          </a:prstGeom>
          <a:solidFill>
            <a:srgbClr val="EAF4EE"/>
          </a:solidFill>
          <a:ln w="12700">
            <a:solidFill>
              <a:srgbClr val="EAF4EE"/>
            </a:solidFill>
            <a:prstDash val="solid"/>
          </a:ln>
        </p:spPr>
        <p:txBody>
          <a:bodyPr/>
          <a:lstStyle/>
          <a:p>
            <a:endParaRPr lang="en-US"/>
          </a:p>
        </p:txBody>
      </p:sp>
      <p:sp>
        <p:nvSpPr>
          <p:cNvPr id="17" name="Shape 13"/>
          <p:cNvSpPr/>
          <p:nvPr/>
        </p:nvSpPr>
        <p:spPr>
          <a:xfrm>
            <a:off x="6409944" y="1874520"/>
            <a:ext cx="731520" cy="731520"/>
          </a:xfrm>
          <a:prstGeom prst="ellipse">
            <a:avLst/>
          </a:prstGeom>
          <a:solidFill>
            <a:srgbClr val="2E7D5B"/>
          </a:solidFill>
          <a:ln w="12700">
            <a:solidFill>
              <a:srgbClr val="2E7D5B"/>
            </a:solidFill>
            <a:prstDash val="solid"/>
          </a:ln>
        </p:spPr>
        <p:txBody>
          <a:bodyPr/>
          <a:lstStyle/>
          <a:p>
            <a:endParaRPr lang="en-US"/>
          </a:p>
        </p:txBody>
      </p:sp>
      <p:pic>
        <p:nvPicPr>
          <p:cNvPr id="18" name="Image 2" descr="preencoded.png"/>
          <p:cNvPicPr>
            <a:picLocks noChangeAspect="1"/>
          </p:cNvPicPr>
          <p:nvPr/>
        </p:nvPicPr>
        <p:blipFill>
          <a:blip r:embed="rId5"/>
          <a:stretch>
            <a:fillRect/>
          </a:stretch>
        </p:blipFill>
        <p:spPr>
          <a:xfrm>
            <a:off x="6592824" y="2057400"/>
            <a:ext cx="365760" cy="365760"/>
          </a:xfrm>
          <a:prstGeom prst="rect">
            <a:avLst/>
          </a:prstGeom>
        </p:spPr>
      </p:pic>
      <p:sp>
        <p:nvSpPr>
          <p:cNvPr id="19" name="Text 14"/>
          <p:cNvSpPr txBox="1"/>
          <p:nvPr/>
        </p:nvSpPr>
        <p:spPr>
          <a:xfrm>
            <a:off x="6409944" y="2743200"/>
            <a:ext cx="2194560" cy="457200"/>
          </a:xfrm>
          <a:prstGeom prst="rect">
            <a:avLst/>
          </a:prstGeom>
          <a:noFill/>
          <a:ln/>
        </p:spPr>
        <p:txBody>
          <a:bodyPr wrap="square" lIns="635" tIns="635" rIns="635" bIns="635" rtlCol="0" anchor="t"/>
          <a:lstStyle/>
          <a:p>
            <a:pPr marL="0" indent="0" algn="l">
              <a:buNone/>
            </a:pPr>
            <a:r>
              <a:rPr lang="en-US" sz="2000" b="1" dirty="0">
                <a:solidFill>
                  <a:srgbClr val="1F3B2D"/>
                </a:solidFill>
                <a:latin typeface="Georgia" pitchFamily="34" charset="0"/>
                <a:ea typeface="Georgia" pitchFamily="34" charset="-122"/>
                <a:cs typeface="Georgia" pitchFamily="34" charset="-120"/>
              </a:rPr>
              <a:t>Technology</a:t>
            </a:r>
            <a:endParaRPr lang="en-US" sz="2000" dirty="0"/>
          </a:p>
        </p:txBody>
      </p:sp>
      <p:sp>
        <p:nvSpPr>
          <p:cNvPr id="20" name="Text 15"/>
          <p:cNvSpPr txBox="1"/>
          <p:nvPr/>
        </p:nvSpPr>
        <p:spPr>
          <a:xfrm>
            <a:off x="6409944" y="3200400"/>
            <a:ext cx="2194560" cy="132588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Platforms that fit the workflow</a:t>
            </a:r>
            <a:endParaRPr lang="en-US" sz="2000" dirty="0"/>
          </a:p>
        </p:txBody>
      </p:sp>
      <p:sp>
        <p:nvSpPr>
          <p:cNvPr id="21" name="Shape 16"/>
          <p:cNvSpPr/>
          <p:nvPr/>
        </p:nvSpPr>
        <p:spPr>
          <a:xfrm>
            <a:off x="8997696" y="1691640"/>
            <a:ext cx="2606040" cy="2926080"/>
          </a:xfrm>
          <a:prstGeom prst="roundRect">
            <a:avLst>
              <a:gd name="adj" fmla="val 4211"/>
            </a:avLst>
          </a:prstGeom>
          <a:solidFill>
            <a:srgbClr val="1F3B2D"/>
          </a:solidFill>
          <a:ln w="12700">
            <a:solidFill>
              <a:srgbClr val="1F3B2D"/>
            </a:solidFill>
            <a:prstDash val="solid"/>
          </a:ln>
        </p:spPr>
        <p:txBody>
          <a:bodyPr/>
          <a:lstStyle/>
          <a:p>
            <a:endParaRPr lang="en-US"/>
          </a:p>
        </p:txBody>
      </p:sp>
      <p:sp>
        <p:nvSpPr>
          <p:cNvPr id="22" name="Shape 17"/>
          <p:cNvSpPr/>
          <p:nvPr/>
        </p:nvSpPr>
        <p:spPr>
          <a:xfrm>
            <a:off x="9226296" y="1874520"/>
            <a:ext cx="731520" cy="731520"/>
          </a:xfrm>
          <a:prstGeom prst="ellipse">
            <a:avLst/>
          </a:prstGeom>
          <a:solidFill>
            <a:srgbClr val="F2B134"/>
          </a:solidFill>
          <a:ln w="12700">
            <a:solidFill>
              <a:srgbClr val="F2B134"/>
            </a:solidFill>
            <a:prstDash val="solid"/>
          </a:ln>
        </p:spPr>
        <p:txBody>
          <a:bodyPr/>
          <a:lstStyle/>
          <a:p>
            <a:endParaRPr lang="en-US"/>
          </a:p>
        </p:txBody>
      </p:sp>
      <p:pic>
        <p:nvPicPr>
          <p:cNvPr id="23" name="Image 3" descr="preencoded.png"/>
          <p:cNvPicPr>
            <a:picLocks noChangeAspect="1"/>
          </p:cNvPicPr>
          <p:nvPr/>
        </p:nvPicPr>
        <p:blipFill>
          <a:blip r:embed="rId6"/>
          <a:stretch>
            <a:fillRect/>
          </a:stretch>
        </p:blipFill>
        <p:spPr>
          <a:xfrm>
            <a:off x="9409176" y="2057400"/>
            <a:ext cx="365760" cy="365760"/>
          </a:xfrm>
          <a:prstGeom prst="rect">
            <a:avLst/>
          </a:prstGeom>
        </p:spPr>
      </p:pic>
      <p:sp>
        <p:nvSpPr>
          <p:cNvPr id="24" name="Text 18"/>
          <p:cNvSpPr txBox="1"/>
          <p:nvPr/>
        </p:nvSpPr>
        <p:spPr>
          <a:xfrm>
            <a:off x="9226296" y="2743200"/>
            <a:ext cx="2194560" cy="457200"/>
          </a:xfrm>
          <a:prstGeom prst="rect">
            <a:avLst/>
          </a:prstGeom>
          <a:noFill/>
          <a:ln/>
        </p:spPr>
        <p:txBody>
          <a:bodyPr wrap="square" lIns="635" tIns="635" rIns="635" bIns="635" rtlCol="0" anchor="t"/>
          <a:lstStyle/>
          <a:p>
            <a:pPr marL="0" indent="0" algn="l">
              <a:buNone/>
            </a:pPr>
            <a:r>
              <a:rPr lang="en-US" sz="2000" b="1" dirty="0">
                <a:solidFill>
                  <a:srgbClr val="F2B134"/>
                </a:solidFill>
                <a:latin typeface="Georgia" pitchFamily="34" charset="0"/>
                <a:ea typeface="Georgia" pitchFamily="34" charset="-122"/>
                <a:cs typeface="Georgia" pitchFamily="34" charset="-120"/>
              </a:rPr>
              <a:t>Governance</a:t>
            </a:r>
            <a:endParaRPr lang="en-US" sz="2000" dirty="0"/>
          </a:p>
        </p:txBody>
      </p:sp>
      <p:sp>
        <p:nvSpPr>
          <p:cNvPr id="25" name="Text 19"/>
          <p:cNvSpPr txBox="1"/>
          <p:nvPr/>
        </p:nvSpPr>
        <p:spPr>
          <a:xfrm>
            <a:off x="9226296" y="3200400"/>
            <a:ext cx="2194560" cy="1325880"/>
          </a:xfrm>
          <a:prstGeom prst="rect">
            <a:avLst/>
          </a:prstGeom>
          <a:noFill/>
          <a:ln/>
        </p:spPr>
        <p:txBody>
          <a:bodyPr wrap="square" lIns="635" tIns="635" rIns="635" bIns="635" rtlCol="0" anchor="t"/>
          <a:lstStyle/>
          <a:p>
            <a:pPr marL="0" indent="0" algn="l">
              <a:buNone/>
            </a:pPr>
            <a:r>
              <a:rPr lang="en-US" sz="2000" dirty="0">
                <a:solidFill>
                  <a:srgbClr val="FFFFFF"/>
                </a:solidFill>
                <a:latin typeface="Georgia" pitchFamily="34" charset="0"/>
                <a:ea typeface="Georgia" pitchFamily="34" charset="-122"/>
                <a:cs typeface="Georgia" pitchFamily="34" charset="-120"/>
              </a:rPr>
              <a:t>Policy, ownership, quality, review</a:t>
            </a:r>
            <a:endParaRPr lang="en-US" sz="2000" dirty="0"/>
          </a:p>
        </p:txBody>
      </p:sp>
      <p:sp>
        <p:nvSpPr>
          <p:cNvPr id="26" name="Shape 20"/>
          <p:cNvSpPr/>
          <p:nvPr/>
        </p:nvSpPr>
        <p:spPr>
          <a:xfrm>
            <a:off x="548640" y="4846320"/>
            <a:ext cx="11064240" cy="1234440"/>
          </a:xfrm>
          <a:prstGeom prst="roundRect">
            <a:avLst>
              <a:gd name="adj" fmla="val 8889"/>
            </a:avLst>
          </a:prstGeom>
          <a:solidFill>
            <a:srgbClr val="EAF4EE"/>
          </a:solidFill>
          <a:ln w="12700">
            <a:solidFill>
              <a:srgbClr val="EAF4EE"/>
            </a:solidFill>
            <a:prstDash val="solid"/>
          </a:ln>
        </p:spPr>
        <p:txBody>
          <a:bodyPr/>
          <a:lstStyle/>
          <a:p>
            <a:endParaRPr lang="en-US"/>
          </a:p>
        </p:txBody>
      </p:sp>
      <p:sp>
        <p:nvSpPr>
          <p:cNvPr id="27" name="Shape 21"/>
          <p:cNvSpPr/>
          <p:nvPr/>
        </p:nvSpPr>
        <p:spPr>
          <a:xfrm>
            <a:off x="777240" y="5138928"/>
            <a:ext cx="640080" cy="640080"/>
          </a:xfrm>
          <a:prstGeom prst="ellipse">
            <a:avLst/>
          </a:prstGeom>
          <a:solidFill>
            <a:srgbClr val="2E7D5B"/>
          </a:solidFill>
          <a:ln w="12700">
            <a:solidFill>
              <a:srgbClr val="2E7D5B"/>
            </a:solidFill>
            <a:prstDash val="solid"/>
          </a:ln>
        </p:spPr>
        <p:txBody>
          <a:bodyPr/>
          <a:lstStyle/>
          <a:p>
            <a:endParaRPr lang="en-US"/>
          </a:p>
        </p:txBody>
      </p:sp>
      <p:pic>
        <p:nvPicPr>
          <p:cNvPr id="28" name="Image 4" descr="preencoded.png"/>
          <p:cNvPicPr>
            <a:picLocks noChangeAspect="1"/>
          </p:cNvPicPr>
          <p:nvPr/>
        </p:nvPicPr>
        <p:blipFill>
          <a:blip r:embed="rId7"/>
          <a:stretch>
            <a:fillRect/>
          </a:stretch>
        </p:blipFill>
        <p:spPr>
          <a:xfrm>
            <a:off x="937260" y="5298948"/>
            <a:ext cx="320040" cy="320040"/>
          </a:xfrm>
          <a:prstGeom prst="rect">
            <a:avLst/>
          </a:prstGeom>
        </p:spPr>
      </p:pic>
      <p:sp>
        <p:nvSpPr>
          <p:cNvPr id="29" name="Text 22"/>
          <p:cNvSpPr txBox="1"/>
          <p:nvPr/>
        </p:nvSpPr>
        <p:spPr>
          <a:xfrm>
            <a:off x="1600200" y="4846320"/>
            <a:ext cx="9875520" cy="1234440"/>
          </a:xfrm>
          <a:prstGeom prst="rect">
            <a:avLst/>
          </a:prstGeom>
          <a:noFill/>
          <a:ln/>
        </p:spPr>
        <p:txBody>
          <a:bodyPr wrap="square" lIns="635" tIns="635" rIns="635" bIns="635" rtlCol="0" anchor="ctr"/>
          <a:lstStyle/>
          <a:p>
            <a:pPr marL="0" indent="0" algn="l">
              <a:buNone/>
            </a:pPr>
            <a:r>
              <a:rPr lang="en-US" sz="2000" dirty="0">
                <a:solidFill>
                  <a:srgbClr val="1F3B2D"/>
                </a:solidFill>
                <a:latin typeface="Georgia" pitchFamily="34" charset="0"/>
                <a:ea typeface="Georgia" pitchFamily="34" charset="-122"/>
                <a:cs typeface="Georgia" pitchFamily="34" charset="-120"/>
              </a:rPr>
              <a:t>ISO 30401 sets out requirements for a KM system: policy, roles, knowledge processes, culture and continual improvement.</a:t>
            </a:r>
            <a:endParaRPr lang="en-US" sz="2000" dirty="0"/>
          </a:p>
        </p:txBody>
      </p:sp>
      <p:pic>
        <p:nvPicPr>
          <p:cNvPr id="31" name="Picture 30">
            <a:extLst>
              <a:ext uri="{FF2B5EF4-FFF2-40B4-BE49-F238E27FC236}">
                <a16:creationId xmlns:a16="http://schemas.microsoft.com/office/drawing/2014/main" id="{25AA7A1C-55FC-B51B-B02A-F3803BC46ED7}"/>
              </a:ext>
            </a:extLst>
          </p:cNvPr>
          <p:cNvPicPr>
            <a:picLocks noChangeAspect="1"/>
          </p:cNvPicPr>
          <p:nvPr/>
        </p:nvPicPr>
        <p:blipFill>
          <a:blip r:embed="rId8"/>
          <a:stretch>
            <a:fillRect/>
          </a:stretch>
        </p:blipFill>
        <p:spPr>
          <a:xfrm>
            <a:off x="0" y="6492240"/>
            <a:ext cx="12192000" cy="402336"/>
          </a:xfrm>
          <a:prstGeom prst="rect">
            <a:avLst/>
          </a:prstGeom>
        </p:spPr>
      </p:pic>
      <p:sp>
        <p:nvSpPr>
          <p:cNvPr id="33" name="TextBox 32">
            <a:extLst>
              <a:ext uri="{FF2B5EF4-FFF2-40B4-BE49-F238E27FC236}">
                <a16:creationId xmlns:a16="http://schemas.microsoft.com/office/drawing/2014/main" id="{AF8174B1-3BFA-6D56-D734-198A91C8FAFF}"/>
              </a:ext>
            </a:extLst>
          </p:cNvPr>
          <p:cNvSpPr txBox="1"/>
          <p:nvPr/>
        </p:nvSpPr>
        <p:spPr>
          <a:xfrm>
            <a:off x="624481" y="6462575"/>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9">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PART 5 · DIGITAL PLATFORMS AND SYSTEMS</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39</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Measuring Whether KM Works</a:t>
            </a:r>
            <a:endParaRPr lang="en-US" sz="4000" dirty="0"/>
          </a:p>
        </p:txBody>
      </p:sp>
      <p:sp>
        <p:nvSpPr>
          <p:cNvPr id="6" name="Shape 4"/>
          <p:cNvSpPr/>
          <p:nvPr/>
        </p:nvSpPr>
        <p:spPr>
          <a:xfrm>
            <a:off x="548640" y="1691640"/>
            <a:ext cx="3566160" cy="3749040"/>
          </a:xfrm>
          <a:prstGeom prst="roundRect">
            <a:avLst>
              <a:gd name="adj" fmla="val 3077"/>
            </a:avLst>
          </a:prstGeom>
          <a:solidFill>
            <a:srgbClr val="EAF4EE"/>
          </a:solidFill>
          <a:ln w="12700">
            <a:solidFill>
              <a:srgbClr val="EAF4EE"/>
            </a:solidFill>
            <a:prstDash val="solid"/>
          </a:ln>
        </p:spPr>
        <p:txBody>
          <a:bodyPr/>
          <a:lstStyle/>
          <a:p>
            <a:endParaRPr lang="en-US"/>
          </a:p>
        </p:txBody>
      </p:sp>
      <p:sp>
        <p:nvSpPr>
          <p:cNvPr id="7" name="Text 5"/>
          <p:cNvSpPr txBox="1"/>
          <p:nvPr/>
        </p:nvSpPr>
        <p:spPr>
          <a:xfrm>
            <a:off x="777240" y="1828800"/>
            <a:ext cx="3108960" cy="502920"/>
          </a:xfrm>
          <a:prstGeom prst="rect">
            <a:avLst/>
          </a:prstGeom>
          <a:noFill/>
          <a:ln/>
        </p:spPr>
        <p:txBody>
          <a:bodyPr wrap="square" lIns="635" tIns="635" rIns="635" bIns="635" rtlCol="0" anchor="t"/>
          <a:lstStyle/>
          <a:p>
            <a:pPr marL="0" indent="0" algn="l">
              <a:buNone/>
            </a:pPr>
            <a:r>
              <a:rPr lang="en-US" sz="2800" b="1" dirty="0">
                <a:solidFill>
                  <a:srgbClr val="2E7D5B"/>
                </a:solidFill>
                <a:latin typeface="Georgia" pitchFamily="34" charset="0"/>
                <a:ea typeface="Georgia" pitchFamily="34" charset="-122"/>
                <a:cs typeface="Georgia" pitchFamily="34" charset="-120"/>
              </a:rPr>
              <a:t>Activity</a:t>
            </a:r>
            <a:endParaRPr lang="en-US" sz="2800" dirty="0"/>
          </a:p>
        </p:txBody>
      </p:sp>
      <p:sp>
        <p:nvSpPr>
          <p:cNvPr id="8" name="Text 6"/>
          <p:cNvSpPr txBox="1"/>
          <p:nvPr/>
        </p:nvSpPr>
        <p:spPr>
          <a:xfrm>
            <a:off x="777240" y="2377440"/>
            <a:ext cx="3108960" cy="457200"/>
          </a:xfrm>
          <a:prstGeom prst="rect">
            <a:avLst/>
          </a:prstGeom>
          <a:noFill/>
          <a:ln/>
        </p:spPr>
        <p:txBody>
          <a:bodyPr wrap="square" lIns="635" tIns="635" rIns="635" bIns="635" rtlCol="0" anchor="t"/>
          <a:lstStyle/>
          <a:p>
            <a:pPr marL="0" indent="0" algn="l">
              <a:buNone/>
            </a:pPr>
            <a:r>
              <a:rPr lang="en-US" sz="2000" i="1" dirty="0">
                <a:solidFill>
                  <a:srgbClr val="215E44"/>
                </a:solidFill>
                <a:latin typeface="Georgia" pitchFamily="34" charset="0"/>
                <a:ea typeface="Georgia" pitchFamily="34" charset="-122"/>
                <a:cs typeface="Georgia" pitchFamily="34" charset="-120"/>
              </a:rPr>
              <a:t>Is it happening?</a:t>
            </a:r>
            <a:endParaRPr lang="en-US" sz="2000" dirty="0"/>
          </a:p>
        </p:txBody>
      </p:sp>
      <p:sp>
        <p:nvSpPr>
          <p:cNvPr id="9" name="Text 7"/>
          <p:cNvSpPr txBox="1"/>
          <p:nvPr/>
        </p:nvSpPr>
        <p:spPr>
          <a:xfrm>
            <a:off x="777240" y="2971800"/>
            <a:ext cx="3154680" cy="2377440"/>
          </a:xfrm>
          <a:prstGeom prst="rect">
            <a:avLst/>
          </a:prstGeom>
          <a:noFill/>
          <a:ln/>
        </p:spPr>
        <p:txBody>
          <a:bodyPr wrap="square" lIns="635" tIns="635" rIns="635" bIns="635" rtlCol="0" anchor="t"/>
          <a:lstStyle/>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Forum posts and replies</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Reviews held</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Guidelines updated on time</a:t>
            </a:r>
            <a:endParaRPr lang="en-US" sz="2000" dirty="0"/>
          </a:p>
        </p:txBody>
      </p:sp>
      <p:sp>
        <p:nvSpPr>
          <p:cNvPr id="10" name="Shape 8"/>
          <p:cNvSpPr/>
          <p:nvPr/>
        </p:nvSpPr>
        <p:spPr>
          <a:xfrm>
            <a:off x="4133088" y="3566160"/>
            <a:ext cx="146304" cy="0"/>
          </a:xfrm>
          <a:prstGeom prst="line">
            <a:avLst/>
          </a:prstGeom>
          <a:noFill/>
          <a:ln w="31750">
            <a:solidFill>
              <a:srgbClr val="2E7D5B"/>
            </a:solidFill>
            <a:prstDash val="solid"/>
            <a:tailEnd type="triangle"/>
          </a:ln>
        </p:spPr>
        <p:txBody>
          <a:bodyPr/>
          <a:lstStyle/>
          <a:p>
            <a:endParaRPr lang="en-US"/>
          </a:p>
        </p:txBody>
      </p:sp>
      <p:sp>
        <p:nvSpPr>
          <p:cNvPr id="11" name="Shape 9"/>
          <p:cNvSpPr/>
          <p:nvPr/>
        </p:nvSpPr>
        <p:spPr>
          <a:xfrm>
            <a:off x="4297680" y="1691640"/>
            <a:ext cx="3566160" cy="3749040"/>
          </a:xfrm>
          <a:prstGeom prst="roundRect">
            <a:avLst>
              <a:gd name="adj" fmla="val 3077"/>
            </a:avLst>
          </a:prstGeom>
          <a:solidFill>
            <a:srgbClr val="F4F9F6"/>
          </a:solidFill>
          <a:ln w="12700">
            <a:solidFill>
              <a:srgbClr val="F4F9F6"/>
            </a:solidFill>
            <a:prstDash val="solid"/>
          </a:ln>
        </p:spPr>
        <p:txBody>
          <a:bodyPr/>
          <a:lstStyle/>
          <a:p>
            <a:endParaRPr lang="en-US"/>
          </a:p>
        </p:txBody>
      </p:sp>
      <p:sp>
        <p:nvSpPr>
          <p:cNvPr id="12" name="Text 10"/>
          <p:cNvSpPr txBox="1"/>
          <p:nvPr/>
        </p:nvSpPr>
        <p:spPr>
          <a:xfrm>
            <a:off x="4526280" y="1828800"/>
            <a:ext cx="3108960" cy="502920"/>
          </a:xfrm>
          <a:prstGeom prst="rect">
            <a:avLst/>
          </a:prstGeom>
          <a:noFill/>
          <a:ln/>
        </p:spPr>
        <p:txBody>
          <a:bodyPr wrap="square" lIns="635" tIns="635" rIns="635" bIns="635" rtlCol="0" anchor="t"/>
          <a:lstStyle/>
          <a:p>
            <a:pPr marL="0" indent="0" algn="l">
              <a:buNone/>
            </a:pPr>
            <a:r>
              <a:rPr lang="en-US" sz="2800" b="1" dirty="0">
                <a:solidFill>
                  <a:srgbClr val="2E7D5B"/>
                </a:solidFill>
                <a:latin typeface="Georgia" pitchFamily="34" charset="0"/>
                <a:ea typeface="Georgia" pitchFamily="34" charset="-122"/>
                <a:cs typeface="Georgia" pitchFamily="34" charset="-120"/>
              </a:rPr>
              <a:t>Use</a:t>
            </a:r>
            <a:endParaRPr lang="en-US" sz="2800" dirty="0"/>
          </a:p>
        </p:txBody>
      </p:sp>
      <p:sp>
        <p:nvSpPr>
          <p:cNvPr id="13" name="Text 11"/>
          <p:cNvSpPr txBox="1"/>
          <p:nvPr/>
        </p:nvSpPr>
        <p:spPr>
          <a:xfrm>
            <a:off x="4526280" y="2377440"/>
            <a:ext cx="3108960" cy="457200"/>
          </a:xfrm>
          <a:prstGeom prst="rect">
            <a:avLst/>
          </a:prstGeom>
          <a:noFill/>
          <a:ln/>
        </p:spPr>
        <p:txBody>
          <a:bodyPr wrap="square" lIns="635" tIns="635" rIns="635" bIns="635" rtlCol="0" anchor="t"/>
          <a:lstStyle/>
          <a:p>
            <a:pPr marL="0" indent="0" algn="l">
              <a:buNone/>
            </a:pPr>
            <a:r>
              <a:rPr lang="en-US" sz="2000" i="1" dirty="0">
                <a:solidFill>
                  <a:srgbClr val="215E44"/>
                </a:solidFill>
                <a:latin typeface="Georgia" pitchFamily="34" charset="0"/>
                <a:ea typeface="Georgia" pitchFamily="34" charset="-122"/>
                <a:cs typeface="Georgia" pitchFamily="34" charset="-120"/>
              </a:rPr>
              <a:t>Are people using it?</a:t>
            </a:r>
            <a:endParaRPr lang="en-US" sz="2000" dirty="0"/>
          </a:p>
        </p:txBody>
      </p:sp>
      <p:sp>
        <p:nvSpPr>
          <p:cNvPr id="14" name="Text 12"/>
          <p:cNvSpPr txBox="1"/>
          <p:nvPr/>
        </p:nvSpPr>
        <p:spPr>
          <a:xfrm>
            <a:off x="4526280" y="2971800"/>
            <a:ext cx="3154680" cy="2377440"/>
          </a:xfrm>
          <a:prstGeom prst="rect">
            <a:avLst/>
          </a:prstGeom>
          <a:noFill/>
          <a:ln/>
        </p:spPr>
        <p:txBody>
          <a:bodyPr wrap="square" lIns="635" tIns="635" rIns="635" bIns="635" rtlCol="0" anchor="t"/>
          <a:lstStyle/>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Searches and downloads</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Time to find information</a:t>
            </a:r>
            <a:endParaRPr lang="en-US" sz="2000" dirty="0"/>
          </a:p>
          <a:p>
            <a:pPr marL="279400" indent="-279400" algn="l">
              <a:spcAft>
                <a:spcPts val="800"/>
              </a:spcAft>
              <a:buSzPct val="100000"/>
              <a:buChar char="•"/>
            </a:pPr>
            <a:r>
              <a:rPr lang="en-US" sz="2000" dirty="0">
                <a:solidFill>
                  <a:srgbClr val="1F2A24"/>
                </a:solidFill>
                <a:latin typeface="Georgia" pitchFamily="34" charset="0"/>
                <a:ea typeface="Georgia" pitchFamily="34" charset="-122"/>
                <a:cs typeface="Georgia" pitchFamily="34" charset="-120"/>
              </a:rPr>
              <a:t>Protocols reused</a:t>
            </a:r>
            <a:endParaRPr lang="en-US" sz="2000" dirty="0"/>
          </a:p>
        </p:txBody>
      </p:sp>
      <p:sp>
        <p:nvSpPr>
          <p:cNvPr id="15" name="Shape 13"/>
          <p:cNvSpPr/>
          <p:nvPr/>
        </p:nvSpPr>
        <p:spPr>
          <a:xfrm>
            <a:off x="7882128" y="3566160"/>
            <a:ext cx="146304" cy="0"/>
          </a:xfrm>
          <a:prstGeom prst="line">
            <a:avLst/>
          </a:prstGeom>
          <a:noFill/>
          <a:ln w="31750">
            <a:solidFill>
              <a:srgbClr val="2E7D5B"/>
            </a:solidFill>
            <a:prstDash val="solid"/>
            <a:tailEnd type="triangle"/>
          </a:ln>
        </p:spPr>
        <p:txBody>
          <a:bodyPr/>
          <a:lstStyle/>
          <a:p>
            <a:endParaRPr lang="en-US"/>
          </a:p>
        </p:txBody>
      </p:sp>
      <p:sp>
        <p:nvSpPr>
          <p:cNvPr id="16" name="Shape 14"/>
          <p:cNvSpPr/>
          <p:nvPr/>
        </p:nvSpPr>
        <p:spPr>
          <a:xfrm>
            <a:off x="8046720" y="1691640"/>
            <a:ext cx="3566160" cy="3749040"/>
          </a:xfrm>
          <a:prstGeom prst="roundRect">
            <a:avLst>
              <a:gd name="adj" fmla="val 3077"/>
            </a:avLst>
          </a:prstGeom>
          <a:solidFill>
            <a:srgbClr val="1F3B2D"/>
          </a:solidFill>
          <a:ln w="12700">
            <a:solidFill>
              <a:srgbClr val="1F3B2D"/>
            </a:solidFill>
            <a:prstDash val="solid"/>
          </a:ln>
        </p:spPr>
        <p:txBody>
          <a:bodyPr/>
          <a:lstStyle/>
          <a:p>
            <a:endParaRPr lang="en-US"/>
          </a:p>
        </p:txBody>
      </p:sp>
      <p:sp>
        <p:nvSpPr>
          <p:cNvPr id="17" name="Text 15"/>
          <p:cNvSpPr txBox="1"/>
          <p:nvPr/>
        </p:nvSpPr>
        <p:spPr>
          <a:xfrm>
            <a:off x="8275320" y="1828800"/>
            <a:ext cx="3108960" cy="502920"/>
          </a:xfrm>
          <a:prstGeom prst="rect">
            <a:avLst/>
          </a:prstGeom>
          <a:noFill/>
          <a:ln/>
        </p:spPr>
        <p:txBody>
          <a:bodyPr wrap="square" lIns="635" tIns="635" rIns="635" bIns="635" rtlCol="0" anchor="t"/>
          <a:lstStyle/>
          <a:p>
            <a:pPr marL="0" indent="0" algn="l">
              <a:buNone/>
            </a:pPr>
            <a:r>
              <a:rPr lang="en-US" sz="2800" b="1" dirty="0">
                <a:solidFill>
                  <a:srgbClr val="F2B134"/>
                </a:solidFill>
                <a:latin typeface="Georgia" pitchFamily="34" charset="0"/>
                <a:ea typeface="Georgia" pitchFamily="34" charset="-122"/>
                <a:cs typeface="Georgia" pitchFamily="34" charset="-120"/>
              </a:rPr>
              <a:t>Impact</a:t>
            </a:r>
            <a:endParaRPr lang="en-US" sz="2800" dirty="0"/>
          </a:p>
        </p:txBody>
      </p:sp>
      <p:sp>
        <p:nvSpPr>
          <p:cNvPr id="18" name="Text 16"/>
          <p:cNvSpPr txBox="1"/>
          <p:nvPr/>
        </p:nvSpPr>
        <p:spPr>
          <a:xfrm>
            <a:off x="8275320" y="2377440"/>
            <a:ext cx="3108960" cy="457200"/>
          </a:xfrm>
          <a:prstGeom prst="rect">
            <a:avLst/>
          </a:prstGeom>
          <a:noFill/>
          <a:ln/>
        </p:spPr>
        <p:txBody>
          <a:bodyPr wrap="square" lIns="635" tIns="635" rIns="635" bIns="635" rtlCol="0" anchor="t"/>
          <a:lstStyle/>
          <a:p>
            <a:pPr marL="0" indent="0" algn="l">
              <a:buNone/>
            </a:pPr>
            <a:r>
              <a:rPr lang="en-US" sz="2000" i="1" dirty="0">
                <a:solidFill>
                  <a:srgbClr val="D8EAE0"/>
                </a:solidFill>
                <a:latin typeface="Georgia" pitchFamily="34" charset="0"/>
                <a:ea typeface="Georgia" pitchFamily="34" charset="-122"/>
                <a:cs typeface="Georgia" pitchFamily="34" charset="-120"/>
              </a:rPr>
              <a:t>Is care better?</a:t>
            </a:r>
            <a:endParaRPr lang="en-US" sz="2000" dirty="0"/>
          </a:p>
        </p:txBody>
      </p:sp>
      <p:sp>
        <p:nvSpPr>
          <p:cNvPr id="19" name="Text 17"/>
          <p:cNvSpPr txBox="1"/>
          <p:nvPr/>
        </p:nvSpPr>
        <p:spPr>
          <a:xfrm>
            <a:off x="8275320" y="2971800"/>
            <a:ext cx="3154680" cy="2377440"/>
          </a:xfrm>
          <a:prstGeom prst="rect">
            <a:avLst/>
          </a:prstGeom>
          <a:noFill/>
          <a:ln/>
        </p:spPr>
        <p:txBody>
          <a:bodyPr wrap="square" lIns="635" tIns="635" rIns="635" bIns="635" rtlCol="0" anchor="t"/>
          <a:lstStyle/>
          <a:p>
            <a:pPr marL="279400" indent="-279400" algn="l">
              <a:spcAft>
                <a:spcPts val="800"/>
              </a:spcAft>
              <a:buSzPct val="100000"/>
              <a:buChar char="•"/>
            </a:pPr>
            <a:r>
              <a:rPr lang="en-US" sz="2000" dirty="0">
                <a:solidFill>
                  <a:srgbClr val="FFFFFF"/>
                </a:solidFill>
                <a:latin typeface="Georgia" pitchFamily="34" charset="0"/>
                <a:ea typeface="Georgia" pitchFamily="34" charset="-122"/>
                <a:cs typeface="Georgia" pitchFamily="34" charset="-120"/>
              </a:rPr>
              <a:t>Adherence to guidelines</a:t>
            </a:r>
            <a:endParaRPr lang="en-US" sz="2000" dirty="0"/>
          </a:p>
          <a:p>
            <a:pPr marL="279400" indent="-279400" algn="l">
              <a:spcAft>
                <a:spcPts val="800"/>
              </a:spcAft>
              <a:buSzPct val="100000"/>
              <a:buChar char="•"/>
            </a:pPr>
            <a:r>
              <a:rPr lang="en-US" sz="2000" dirty="0">
                <a:solidFill>
                  <a:srgbClr val="FFFFFF"/>
                </a:solidFill>
                <a:latin typeface="Georgia" pitchFamily="34" charset="0"/>
                <a:ea typeface="Georgia" pitchFamily="34" charset="-122"/>
                <a:cs typeface="Georgia" pitchFamily="34" charset="-120"/>
              </a:rPr>
              <a:t>Fewer incidents and repeats</a:t>
            </a:r>
            <a:endParaRPr lang="en-US" sz="2000" dirty="0"/>
          </a:p>
          <a:p>
            <a:pPr marL="279400" indent="-279400" algn="l">
              <a:spcAft>
                <a:spcPts val="800"/>
              </a:spcAft>
              <a:buSzPct val="100000"/>
              <a:buChar char="•"/>
            </a:pPr>
            <a:r>
              <a:rPr lang="en-US" sz="2000" dirty="0">
                <a:solidFill>
                  <a:srgbClr val="FFFFFF"/>
                </a:solidFill>
                <a:latin typeface="Georgia" pitchFamily="34" charset="0"/>
                <a:ea typeface="Georgia" pitchFamily="34" charset="-122"/>
                <a:cs typeface="Georgia" pitchFamily="34" charset="-120"/>
              </a:rPr>
              <a:t>Faster onboarding of staff</a:t>
            </a:r>
            <a:endParaRPr lang="en-US" sz="2000" dirty="0"/>
          </a:p>
        </p:txBody>
      </p:sp>
      <p:sp>
        <p:nvSpPr>
          <p:cNvPr id="20" name="Shape 18"/>
          <p:cNvSpPr/>
          <p:nvPr/>
        </p:nvSpPr>
        <p:spPr>
          <a:xfrm>
            <a:off x="548640" y="5577840"/>
            <a:ext cx="11064240" cy="548640"/>
          </a:xfrm>
          <a:prstGeom prst="roundRect">
            <a:avLst>
              <a:gd name="adj" fmla="val 20000"/>
            </a:avLst>
          </a:prstGeom>
          <a:solidFill>
            <a:srgbClr val="EAF4EE"/>
          </a:solidFill>
          <a:ln w="12700">
            <a:solidFill>
              <a:srgbClr val="EAF4EE"/>
            </a:solidFill>
            <a:prstDash val="solid"/>
          </a:ln>
        </p:spPr>
        <p:txBody>
          <a:bodyPr/>
          <a:lstStyle/>
          <a:p>
            <a:endParaRPr lang="en-US"/>
          </a:p>
        </p:txBody>
      </p:sp>
      <p:sp>
        <p:nvSpPr>
          <p:cNvPr id="21" name="Text 19"/>
          <p:cNvSpPr txBox="1"/>
          <p:nvPr/>
        </p:nvSpPr>
        <p:spPr>
          <a:xfrm>
            <a:off x="777240" y="5577840"/>
            <a:ext cx="10607040" cy="548640"/>
          </a:xfrm>
          <a:prstGeom prst="rect">
            <a:avLst/>
          </a:prstGeom>
          <a:noFill/>
          <a:ln/>
        </p:spPr>
        <p:txBody>
          <a:bodyPr wrap="square" lIns="635" tIns="635" rIns="635" bIns="635" rtlCol="0" anchor="ctr"/>
          <a:lstStyle/>
          <a:p>
            <a:pPr marL="0" indent="0" algn="l">
              <a:buNone/>
            </a:pPr>
            <a:r>
              <a:rPr lang="en-US" sz="2000" i="1" dirty="0">
                <a:solidFill>
                  <a:srgbClr val="1F3B2D"/>
                </a:solidFill>
                <a:latin typeface="Georgia" pitchFamily="34" charset="0"/>
                <a:ea typeface="Georgia" pitchFamily="34" charset="-122"/>
                <a:cs typeface="Georgia" pitchFamily="34" charset="-120"/>
              </a:rPr>
              <a:t>Count less. Link more to outcomes for patients and staff.</a:t>
            </a:r>
            <a:endParaRPr lang="en-US" sz="2000" dirty="0"/>
          </a:p>
        </p:txBody>
      </p:sp>
      <p:pic>
        <p:nvPicPr>
          <p:cNvPr id="23" name="Picture 22">
            <a:extLst>
              <a:ext uri="{FF2B5EF4-FFF2-40B4-BE49-F238E27FC236}">
                <a16:creationId xmlns:a16="http://schemas.microsoft.com/office/drawing/2014/main" id="{D086087B-67DC-259A-EAAC-7660A0D3A7DE}"/>
              </a:ext>
            </a:extLst>
          </p:cNvPr>
          <p:cNvPicPr>
            <a:picLocks noChangeAspect="1"/>
          </p:cNvPicPr>
          <p:nvPr/>
        </p:nvPicPr>
        <p:blipFill>
          <a:blip r:embed="rId3"/>
          <a:stretch>
            <a:fillRect/>
          </a:stretch>
        </p:blipFill>
        <p:spPr>
          <a:xfrm>
            <a:off x="7620" y="6473952"/>
            <a:ext cx="12192000" cy="402336"/>
          </a:xfrm>
          <a:prstGeom prst="rect">
            <a:avLst/>
          </a:prstGeom>
        </p:spPr>
      </p:pic>
      <p:sp>
        <p:nvSpPr>
          <p:cNvPr id="25" name="TextBox 24">
            <a:extLst>
              <a:ext uri="{FF2B5EF4-FFF2-40B4-BE49-F238E27FC236}">
                <a16:creationId xmlns:a16="http://schemas.microsoft.com/office/drawing/2014/main" id="{689577CE-D3FB-909C-A4BF-28E00BB8C680}"/>
              </a:ext>
            </a:extLst>
          </p:cNvPr>
          <p:cNvSpPr txBox="1"/>
          <p:nvPr/>
        </p:nvSpPr>
        <p:spPr>
          <a:xfrm>
            <a:off x="1064559" y="6462575"/>
            <a:ext cx="6100482"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0">
    <p:bg>
      <p:bgPr>
        <a:solidFill>
          <a:srgbClr val="1F3B2D"/>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F2B134"/>
                </a:solidFill>
                <a:latin typeface="Georgia" pitchFamily="34" charset="0"/>
                <a:ea typeface="Georgia" pitchFamily="34" charset="-122"/>
                <a:cs typeface="Georgia" pitchFamily="34" charset="-120"/>
              </a:rPr>
              <a:t>CASE STUDY · SYNTHESISING KNOWLEDGE</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9DB8A8"/>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9DB8A8"/>
                </a:solidFill>
                <a:latin typeface="Georgia" pitchFamily="34" charset="0"/>
                <a:ea typeface="Georgia" pitchFamily="34" charset="-122"/>
                <a:cs typeface="Georgia" pitchFamily="34" charset="-120"/>
              </a:rPr>
              <a:t>40</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FFFFFF"/>
                </a:solidFill>
                <a:latin typeface="Georgia" pitchFamily="34" charset="0"/>
                <a:ea typeface="Georgia" pitchFamily="34" charset="-122"/>
                <a:cs typeface="Georgia" pitchFamily="34" charset="-120"/>
              </a:rPr>
              <a:t>Case: Cochrane and Steroids</a:t>
            </a:r>
            <a:endParaRPr lang="en-US" sz="4000" dirty="0"/>
          </a:p>
        </p:txBody>
      </p:sp>
      <p:sp>
        <p:nvSpPr>
          <p:cNvPr id="6" name="Text 4"/>
          <p:cNvSpPr txBox="1"/>
          <p:nvPr/>
        </p:nvSpPr>
        <p:spPr>
          <a:xfrm>
            <a:off x="548640" y="1691640"/>
            <a:ext cx="6126480" cy="4389120"/>
          </a:xfrm>
          <a:prstGeom prst="rect">
            <a:avLst/>
          </a:prstGeom>
          <a:noFill/>
          <a:ln/>
        </p:spPr>
        <p:txBody>
          <a:bodyPr wrap="square" lIns="635" tIns="635" rIns="635" bIns="635" rtlCol="0" anchor="t"/>
          <a:lstStyle/>
          <a:p>
            <a:pPr marL="279400" indent="-279400" algn="l">
              <a:spcAft>
                <a:spcPts val="1400"/>
              </a:spcAft>
              <a:buSzPct val="100000"/>
              <a:buChar char="•"/>
            </a:pPr>
            <a:r>
              <a:rPr lang="en-US" sz="2000">
                <a:solidFill>
                  <a:srgbClr val="FFFFFF"/>
                </a:solidFill>
                <a:latin typeface="Georgia" pitchFamily="34" charset="0"/>
                <a:ea typeface="Georgia" pitchFamily="34" charset="-122"/>
                <a:cs typeface="Georgia" pitchFamily="34" charset="-120"/>
              </a:rPr>
              <a:t>1972: the first trial showed that giving steroids to women about to give birth early helped their babies survive.</a:t>
            </a:r>
            <a:endParaRPr lang="en-US" sz="2000"/>
          </a:p>
          <a:p>
            <a:pPr marL="279400" indent="-279400" algn="l">
              <a:spcAft>
                <a:spcPts val="1400"/>
              </a:spcAft>
              <a:buSzPct val="100000"/>
              <a:buChar char="•"/>
            </a:pPr>
            <a:r>
              <a:rPr lang="en-US" sz="2000">
                <a:solidFill>
                  <a:srgbClr val="FFFFFF"/>
                </a:solidFill>
                <a:latin typeface="Georgia" pitchFamily="34" charset="0"/>
                <a:ea typeface="Georgia" pitchFamily="34" charset="-122"/>
                <a:cs typeface="Georgia" pitchFamily="34" charset="-120"/>
              </a:rPr>
              <a:t>More trials followed, but for years nobody pulled the evidence together, and many obstetricians did not know how well it worked.</a:t>
            </a:r>
            <a:endParaRPr lang="en-US" sz="2000"/>
          </a:p>
          <a:p>
            <a:pPr marL="279400" indent="-279400" algn="l">
              <a:spcAft>
                <a:spcPts val="1400"/>
              </a:spcAft>
              <a:buSzPct val="100000"/>
              <a:buChar char="•"/>
            </a:pPr>
            <a:r>
              <a:rPr lang="en-US" sz="2000">
                <a:solidFill>
                  <a:srgbClr val="FFFFFF"/>
                </a:solidFill>
                <a:latin typeface="Georgia" pitchFamily="34" charset="0"/>
                <a:ea typeface="Georgia" pitchFamily="34" charset="-122"/>
                <a:cs typeface="Georgia" pitchFamily="34" charset="-120"/>
              </a:rPr>
              <a:t>A systematic review in 1989 made the case clear. Its forest plot became the Cochrane logo.</a:t>
            </a:r>
            <a:endParaRPr lang="en-US" sz="2000" dirty="0"/>
          </a:p>
        </p:txBody>
      </p:sp>
      <p:sp>
        <p:nvSpPr>
          <p:cNvPr id="7" name="Shape 5"/>
          <p:cNvSpPr/>
          <p:nvPr/>
        </p:nvSpPr>
        <p:spPr>
          <a:xfrm>
            <a:off x="7040880" y="1691640"/>
            <a:ext cx="4572000" cy="1737360"/>
          </a:xfrm>
          <a:prstGeom prst="roundRect">
            <a:avLst>
              <a:gd name="adj" fmla="val 6316"/>
            </a:avLst>
          </a:prstGeom>
          <a:solidFill>
            <a:srgbClr val="2D5040"/>
          </a:solidFill>
          <a:ln w="12700">
            <a:solidFill>
              <a:srgbClr val="2D5040"/>
            </a:solidFill>
            <a:prstDash val="solid"/>
          </a:ln>
        </p:spPr>
        <p:txBody>
          <a:bodyPr/>
          <a:lstStyle/>
          <a:p>
            <a:endParaRPr lang="en-US"/>
          </a:p>
        </p:txBody>
      </p:sp>
      <p:sp>
        <p:nvSpPr>
          <p:cNvPr id="8" name="Text 6"/>
          <p:cNvSpPr txBox="1"/>
          <p:nvPr/>
        </p:nvSpPr>
        <p:spPr>
          <a:xfrm>
            <a:off x="7269480" y="1783080"/>
            <a:ext cx="4206240" cy="868680"/>
          </a:xfrm>
          <a:prstGeom prst="rect">
            <a:avLst/>
          </a:prstGeom>
          <a:noFill/>
          <a:ln/>
        </p:spPr>
        <p:txBody>
          <a:bodyPr wrap="square" lIns="635" tIns="635" rIns="635" bIns="635" rtlCol="0" anchor="ctr"/>
          <a:lstStyle/>
          <a:p>
            <a:pPr marL="0" indent="0" algn="l">
              <a:buNone/>
            </a:pPr>
            <a:r>
              <a:rPr lang="en-US" sz="4800" b="1" dirty="0">
                <a:solidFill>
                  <a:srgbClr val="F2B134"/>
                </a:solidFill>
                <a:latin typeface="Georgia" pitchFamily="34" charset="0"/>
                <a:ea typeface="Georgia" pitchFamily="34" charset="-122"/>
                <a:cs typeface="Georgia" pitchFamily="34" charset="-120"/>
              </a:rPr>
              <a:t>30–50%</a:t>
            </a:r>
            <a:endParaRPr lang="en-US" sz="4800" dirty="0"/>
          </a:p>
        </p:txBody>
      </p:sp>
      <p:sp>
        <p:nvSpPr>
          <p:cNvPr id="9" name="Text 7"/>
          <p:cNvSpPr txBox="1"/>
          <p:nvPr/>
        </p:nvSpPr>
        <p:spPr>
          <a:xfrm>
            <a:off x="7269480" y="2651760"/>
            <a:ext cx="4206240" cy="731520"/>
          </a:xfrm>
          <a:prstGeom prst="rect">
            <a:avLst/>
          </a:prstGeom>
          <a:noFill/>
          <a:ln/>
        </p:spPr>
        <p:txBody>
          <a:bodyPr wrap="square" lIns="635" tIns="635" rIns="635" bIns="635" rtlCol="0" anchor="t"/>
          <a:lstStyle/>
          <a:p>
            <a:pPr marL="0" indent="0" algn="l">
              <a:buNone/>
            </a:pPr>
            <a:r>
              <a:rPr lang="en-US" sz="2000" dirty="0">
                <a:solidFill>
                  <a:srgbClr val="D8EAE0"/>
                </a:solidFill>
                <a:latin typeface="Georgia" pitchFamily="34" charset="0"/>
                <a:ea typeface="Georgia" pitchFamily="34" charset="-122"/>
                <a:cs typeface="Georgia" pitchFamily="34" charset="-120"/>
              </a:rPr>
              <a:t>lower risk of babies dying from complications of prematurity</a:t>
            </a:r>
            <a:endParaRPr lang="en-US" sz="2000" dirty="0"/>
          </a:p>
        </p:txBody>
      </p:sp>
      <p:sp>
        <p:nvSpPr>
          <p:cNvPr id="10" name="Shape 8"/>
          <p:cNvSpPr/>
          <p:nvPr/>
        </p:nvSpPr>
        <p:spPr>
          <a:xfrm>
            <a:off x="7040880" y="3611880"/>
            <a:ext cx="4572000" cy="2423160"/>
          </a:xfrm>
          <a:prstGeom prst="roundRect">
            <a:avLst>
              <a:gd name="adj" fmla="val 4528"/>
            </a:avLst>
          </a:prstGeom>
          <a:solidFill>
            <a:srgbClr val="FFFFFF"/>
          </a:solidFill>
          <a:ln w="12700">
            <a:solidFill>
              <a:srgbClr val="FFFFFF"/>
            </a:solidFill>
            <a:prstDash val="solid"/>
          </a:ln>
        </p:spPr>
        <p:txBody>
          <a:bodyPr/>
          <a:lstStyle/>
          <a:p>
            <a:endParaRPr lang="en-US"/>
          </a:p>
        </p:txBody>
      </p:sp>
      <p:sp>
        <p:nvSpPr>
          <p:cNvPr id="11" name="Shape 9"/>
          <p:cNvSpPr/>
          <p:nvPr/>
        </p:nvSpPr>
        <p:spPr>
          <a:xfrm>
            <a:off x="7269480" y="3794760"/>
            <a:ext cx="502920" cy="502920"/>
          </a:xfrm>
          <a:prstGeom prst="ellipse">
            <a:avLst/>
          </a:prstGeom>
          <a:solidFill>
            <a:srgbClr val="F2B134"/>
          </a:solidFill>
          <a:ln w="12700">
            <a:solidFill>
              <a:srgbClr val="F2B134"/>
            </a:solidFill>
            <a:prstDash val="solid"/>
          </a:ln>
        </p:spPr>
        <p:txBody>
          <a:bodyPr/>
          <a:lstStyle/>
          <a:p>
            <a:endParaRPr lang="en-US"/>
          </a:p>
        </p:txBody>
      </p:sp>
      <p:pic>
        <p:nvPicPr>
          <p:cNvPr id="12" name="Image 0" descr="preencoded.png"/>
          <p:cNvPicPr>
            <a:picLocks noChangeAspect="1"/>
          </p:cNvPicPr>
          <p:nvPr/>
        </p:nvPicPr>
        <p:blipFill>
          <a:blip r:embed="rId3"/>
          <a:stretch>
            <a:fillRect/>
          </a:stretch>
        </p:blipFill>
        <p:spPr>
          <a:xfrm>
            <a:off x="7395210" y="3920490"/>
            <a:ext cx="251460" cy="251460"/>
          </a:xfrm>
          <a:prstGeom prst="rect">
            <a:avLst/>
          </a:prstGeom>
        </p:spPr>
      </p:pic>
      <p:sp>
        <p:nvSpPr>
          <p:cNvPr id="13" name="Text 10"/>
          <p:cNvSpPr txBox="1"/>
          <p:nvPr/>
        </p:nvSpPr>
        <p:spPr>
          <a:xfrm>
            <a:off x="7909560" y="3813048"/>
            <a:ext cx="3566160" cy="457200"/>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The lesson</a:t>
            </a:r>
            <a:endParaRPr lang="en-US" sz="2000" dirty="0"/>
          </a:p>
        </p:txBody>
      </p:sp>
      <p:sp>
        <p:nvSpPr>
          <p:cNvPr id="14" name="Text 11"/>
          <p:cNvSpPr txBox="1"/>
          <p:nvPr/>
        </p:nvSpPr>
        <p:spPr>
          <a:xfrm>
            <a:off x="7269480" y="4389120"/>
            <a:ext cx="4160520" cy="1600200"/>
          </a:xfrm>
          <a:prstGeom prst="rect">
            <a:avLst/>
          </a:prstGeom>
          <a:noFill/>
          <a:ln/>
        </p:spPr>
        <p:txBody>
          <a:bodyPr wrap="square" lIns="635" tIns="635" rIns="635" bIns="635" rtlCol="0" anchor="t"/>
          <a:lstStyle/>
          <a:p>
            <a:pPr marL="0" indent="0" algn="l">
              <a:buNone/>
            </a:pPr>
            <a:r>
              <a:rPr lang="en-US" sz="2000" dirty="0">
                <a:solidFill>
                  <a:srgbClr val="1F2A24"/>
                </a:solidFill>
                <a:latin typeface="Georgia" pitchFamily="34" charset="0"/>
                <a:ea typeface="Georgia" pitchFamily="34" charset="-122"/>
                <a:cs typeface="Georgia" pitchFamily="34" charset="-120"/>
              </a:rPr>
              <a:t>Knowledge scattered across studies is almost as useless as no knowledge. Synthesis is a core knowledge management task.</a:t>
            </a:r>
            <a:endParaRPr lang="en-US" sz="2000" dirty="0"/>
          </a:p>
        </p:txBody>
      </p:sp>
      <p:sp>
        <p:nvSpPr>
          <p:cNvPr id="15" name="Text 12"/>
          <p:cNvSpPr txBox="1"/>
          <p:nvPr/>
        </p:nvSpPr>
        <p:spPr>
          <a:xfrm>
            <a:off x="548640" y="6126480"/>
            <a:ext cx="10424160" cy="274320"/>
          </a:xfrm>
          <a:prstGeom prst="rect">
            <a:avLst/>
          </a:prstGeom>
          <a:noFill/>
          <a:ln/>
        </p:spPr>
        <p:txBody>
          <a:bodyPr wrap="square" lIns="0" tIns="0" rIns="0" bIns="0" rtlCol="0" anchor="ctr"/>
          <a:lstStyle/>
          <a:p>
            <a:pPr marL="0" indent="0">
              <a:buNone/>
            </a:pPr>
            <a:r>
              <a:rPr lang="en-US" sz="1200" i="1" dirty="0">
                <a:solidFill>
                  <a:srgbClr val="9DB8A8"/>
                </a:solidFill>
                <a:latin typeface="Georgia" pitchFamily="34" charset="0"/>
                <a:ea typeface="Georgia" pitchFamily="34" charset="-122"/>
                <a:cs typeface="Georgia" pitchFamily="34" charset="-120"/>
              </a:rPr>
              <a:t>Sources: Cochrane, "The Cochrane logo"; Crowley, P. (1990) British Journal of Obstetrics and Gynaecology, 97(1), pp. 11–25.</a:t>
            </a:r>
            <a:endParaRPr lang="en-US" sz="1200" dirty="0"/>
          </a:p>
        </p:txBody>
      </p:sp>
      <p:pic>
        <p:nvPicPr>
          <p:cNvPr id="17" name="Picture 16">
            <a:extLst>
              <a:ext uri="{FF2B5EF4-FFF2-40B4-BE49-F238E27FC236}">
                <a16:creationId xmlns:a16="http://schemas.microsoft.com/office/drawing/2014/main" id="{58E278AD-0D5A-ADC3-22A4-5ECBBB6F132F}"/>
              </a:ext>
            </a:extLst>
          </p:cNvPr>
          <p:cNvPicPr>
            <a:picLocks noChangeAspect="1"/>
          </p:cNvPicPr>
          <p:nvPr/>
        </p:nvPicPr>
        <p:blipFill>
          <a:blip r:embed="rId4"/>
          <a:stretch>
            <a:fillRect/>
          </a:stretch>
        </p:blipFill>
        <p:spPr>
          <a:xfrm>
            <a:off x="0" y="6477000"/>
            <a:ext cx="12192000" cy="402336"/>
          </a:xfrm>
          <a:prstGeom prst="rect">
            <a:avLst/>
          </a:prstGeom>
        </p:spPr>
      </p:pic>
      <p:sp>
        <p:nvSpPr>
          <p:cNvPr id="19" name="TextBox 18">
            <a:extLst>
              <a:ext uri="{FF2B5EF4-FFF2-40B4-BE49-F238E27FC236}">
                <a16:creationId xmlns:a16="http://schemas.microsoft.com/office/drawing/2014/main" id="{FFD07F6E-5195-C9C1-B25A-1464AD5AEAA6}"/>
              </a:ext>
            </a:extLst>
          </p:cNvPr>
          <p:cNvSpPr txBox="1"/>
          <p:nvPr/>
        </p:nvSpPr>
        <p:spPr>
          <a:xfrm>
            <a:off x="1039906" y="6492240"/>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1">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LEARNING IN PRACTICE</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41</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Workshop: Designing for Knowledge Flow</a:t>
            </a:r>
            <a:endParaRPr lang="en-US" sz="4000" dirty="0"/>
          </a:p>
        </p:txBody>
      </p:sp>
      <p:sp>
        <p:nvSpPr>
          <p:cNvPr id="6" name="Shape 4"/>
          <p:cNvSpPr/>
          <p:nvPr/>
        </p:nvSpPr>
        <p:spPr>
          <a:xfrm>
            <a:off x="548640" y="1691640"/>
            <a:ext cx="4206240" cy="4389120"/>
          </a:xfrm>
          <a:prstGeom prst="roundRect">
            <a:avLst>
              <a:gd name="adj" fmla="val 2609"/>
            </a:avLst>
          </a:prstGeom>
          <a:solidFill>
            <a:srgbClr val="1F3B2D"/>
          </a:solidFill>
          <a:ln w="12700">
            <a:solidFill>
              <a:srgbClr val="1F3B2D"/>
            </a:solidFill>
            <a:prstDash val="solid"/>
          </a:ln>
        </p:spPr>
        <p:txBody>
          <a:bodyPr/>
          <a:lstStyle/>
          <a:p>
            <a:endParaRPr lang="en-US"/>
          </a:p>
        </p:txBody>
      </p:sp>
      <p:sp>
        <p:nvSpPr>
          <p:cNvPr id="7" name="Shape 5"/>
          <p:cNvSpPr/>
          <p:nvPr/>
        </p:nvSpPr>
        <p:spPr>
          <a:xfrm>
            <a:off x="777240" y="1874520"/>
            <a:ext cx="640080" cy="640080"/>
          </a:xfrm>
          <a:prstGeom prst="ellipse">
            <a:avLst/>
          </a:prstGeom>
          <a:solidFill>
            <a:srgbClr val="F2B134"/>
          </a:solidFill>
          <a:ln w="12700">
            <a:solidFill>
              <a:srgbClr val="F2B134"/>
            </a:solidFill>
            <a:prstDash val="solid"/>
          </a:ln>
        </p:spPr>
        <p:txBody>
          <a:bodyPr/>
          <a:lstStyle/>
          <a:p>
            <a:endParaRPr lang="en-US"/>
          </a:p>
        </p:txBody>
      </p:sp>
      <p:pic>
        <p:nvPicPr>
          <p:cNvPr id="8" name="Image 0" descr="preencoded.png"/>
          <p:cNvPicPr>
            <a:picLocks noChangeAspect="1"/>
          </p:cNvPicPr>
          <p:nvPr/>
        </p:nvPicPr>
        <p:blipFill>
          <a:blip r:embed="rId3"/>
          <a:stretch>
            <a:fillRect/>
          </a:stretch>
        </p:blipFill>
        <p:spPr>
          <a:xfrm>
            <a:off x="937260" y="2034540"/>
            <a:ext cx="320040" cy="320040"/>
          </a:xfrm>
          <a:prstGeom prst="rect">
            <a:avLst/>
          </a:prstGeom>
        </p:spPr>
      </p:pic>
      <p:sp>
        <p:nvSpPr>
          <p:cNvPr id="9" name="Text 6"/>
          <p:cNvSpPr txBox="1"/>
          <p:nvPr/>
        </p:nvSpPr>
        <p:spPr>
          <a:xfrm>
            <a:off x="1554480" y="1874520"/>
            <a:ext cx="3017520" cy="640080"/>
          </a:xfrm>
          <a:prstGeom prst="rect">
            <a:avLst/>
          </a:prstGeom>
          <a:noFill/>
          <a:ln/>
        </p:spPr>
        <p:txBody>
          <a:bodyPr wrap="square" lIns="635" tIns="635" rIns="635" bIns="635"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The scenario</a:t>
            </a:r>
            <a:endParaRPr lang="en-US" sz="2000" dirty="0"/>
          </a:p>
        </p:txBody>
      </p:sp>
      <p:sp>
        <p:nvSpPr>
          <p:cNvPr id="10" name="Text 7"/>
          <p:cNvSpPr txBox="1"/>
          <p:nvPr/>
        </p:nvSpPr>
        <p:spPr>
          <a:xfrm>
            <a:off x="777240" y="2651760"/>
            <a:ext cx="3794760" cy="2194560"/>
          </a:xfrm>
          <a:prstGeom prst="rect">
            <a:avLst/>
          </a:prstGeom>
          <a:noFill/>
          <a:ln/>
        </p:spPr>
        <p:txBody>
          <a:bodyPr wrap="square" lIns="635" tIns="635" rIns="635" bIns="635" rtlCol="0" anchor="t"/>
          <a:lstStyle/>
          <a:p>
            <a:pPr marL="0" indent="0" algn="l">
              <a:buNone/>
            </a:pPr>
            <a:r>
              <a:rPr lang="en-US" sz="2000" dirty="0">
                <a:solidFill>
                  <a:srgbClr val="FFFFFF"/>
                </a:solidFill>
                <a:latin typeface="Georgia" pitchFamily="34" charset="0"/>
                <a:ea typeface="Georgia" pitchFamily="34" charset="-122"/>
                <a:cs typeface="Georgia" pitchFamily="34" charset="-120"/>
              </a:rPr>
              <a:t>An older patient with several conditions is discharged from hospital to home care. Key information keeps getting lost.</a:t>
            </a:r>
            <a:endParaRPr lang="en-US" sz="2000" dirty="0"/>
          </a:p>
        </p:txBody>
      </p:sp>
      <p:sp>
        <p:nvSpPr>
          <p:cNvPr id="11" name="Text 8"/>
          <p:cNvSpPr txBox="1"/>
          <p:nvPr/>
        </p:nvSpPr>
        <p:spPr>
          <a:xfrm>
            <a:off x="777240" y="5120640"/>
            <a:ext cx="3794760" cy="548640"/>
          </a:xfrm>
          <a:prstGeom prst="rect">
            <a:avLst/>
          </a:prstGeom>
          <a:noFill/>
          <a:ln/>
        </p:spPr>
        <p:txBody>
          <a:bodyPr wrap="square" lIns="635" tIns="635" rIns="635" bIns="635" rtlCol="0" anchor="t"/>
          <a:lstStyle/>
          <a:p>
            <a:pPr marL="0" indent="0" algn="l">
              <a:buNone/>
            </a:pPr>
            <a:r>
              <a:rPr lang="en-US" sz="2000" dirty="0">
                <a:solidFill>
                  <a:srgbClr val="F2B134"/>
                </a:solidFill>
                <a:latin typeface="Georgia" pitchFamily="34" charset="0"/>
                <a:ea typeface="Georgia" pitchFamily="34" charset="-122"/>
                <a:cs typeface="Georgia" pitchFamily="34" charset="-120"/>
              </a:rPr>
              <a:t>Groups of 4–5  ·  3 hours</a:t>
            </a:r>
            <a:endParaRPr lang="en-US" sz="2000" dirty="0"/>
          </a:p>
        </p:txBody>
      </p:sp>
      <p:sp>
        <p:nvSpPr>
          <p:cNvPr id="12" name="Shape 9"/>
          <p:cNvSpPr/>
          <p:nvPr/>
        </p:nvSpPr>
        <p:spPr>
          <a:xfrm>
            <a:off x="5074920" y="1801368"/>
            <a:ext cx="566928" cy="566928"/>
          </a:xfrm>
          <a:prstGeom prst="ellipse">
            <a:avLst/>
          </a:prstGeom>
          <a:solidFill>
            <a:srgbClr val="2E7D5B"/>
          </a:solidFill>
          <a:ln w="12700">
            <a:solidFill>
              <a:srgbClr val="2E7D5B"/>
            </a:solidFill>
            <a:prstDash val="solid"/>
          </a:ln>
        </p:spPr>
        <p:txBody>
          <a:bodyPr/>
          <a:lstStyle/>
          <a:p>
            <a:endParaRPr lang="en-US"/>
          </a:p>
        </p:txBody>
      </p:sp>
      <p:sp>
        <p:nvSpPr>
          <p:cNvPr id="13" name="Text 10"/>
          <p:cNvSpPr txBox="1"/>
          <p:nvPr/>
        </p:nvSpPr>
        <p:spPr>
          <a:xfrm>
            <a:off x="5074920" y="1801368"/>
            <a:ext cx="566928" cy="566928"/>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1</a:t>
            </a:r>
            <a:endParaRPr lang="en-US" sz="2000" dirty="0"/>
          </a:p>
        </p:txBody>
      </p:sp>
      <p:sp>
        <p:nvSpPr>
          <p:cNvPr id="14" name="Text 11"/>
          <p:cNvSpPr txBox="1"/>
          <p:nvPr/>
        </p:nvSpPr>
        <p:spPr>
          <a:xfrm>
            <a:off x="5806440" y="1691640"/>
            <a:ext cx="5806440" cy="804672"/>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Map </a:t>
            </a:r>
            <a:r>
              <a:rPr lang="en-US" sz="2000" dirty="0">
                <a:solidFill>
                  <a:srgbClr val="1F2A24"/>
                </a:solidFill>
                <a:latin typeface="Georgia" pitchFamily="34" charset="0"/>
                <a:ea typeface="Georgia" pitchFamily="34" charset="-122"/>
                <a:cs typeface="Georgia" pitchFamily="34" charset="-120"/>
              </a:rPr>
              <a:t>who needs what knowledge, and when</a:t>
            </a:r>
            <a:endParaRPr lang="en-US" sz="2000" dirty="0"/>
          </a:p>
        </p:txBody>
      </p:sp>
      <p:sp>
        <p:nvSpPr>
          <p:cNvPr id="15" name="Shape 12"/>
          <p:cNvSpPr/>
          <p:nvPr/>
        </p:nvSpPr>
        <p:spPr>
          <a:xfrm>
            <a:off x="5074920" y="2697480"/>
            <a:ext cx="566928" cy="566928"/>
          </a:xfrm>
          <a:prstGeom prst="ellipse">
            <a:avLst/>
          </a:prstGeom>
          <a:solidFill>
            <a:srgbClr val="2E7D5B"/>
          </a:solidFill>
          <a:ln w="12700">
            <a:solidFill>
              <a:srgbClr val="2E7D5B"/>
            </a:solidFill>
            <a:prstDash val="solid"/>
          </a:ln>
        </p:spPr>
        <p:txBody>
          <a:bodyPr/>
          <a:lstStyle/>
          <a:p>
            <a:endParaRPr lang="en-US"/>
          </a:p>
        </p:txBody>
      </p:sp>
      <p:sp>
        <p:nvSpPr>
          <p:cNvPr id="16" name="Text 13"/>
          <p:cNvSpPr txBox="1"/>
          <p:nvPr/>
        </p:nvSpPr>
        <p:spPr>
          <a:xfrm>
            <a:off x="5074920" y="2697480"/>
            <a:ext cx="566928" cy="566928"/>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2</a:t>
            </a:r>
            <a:endParaRPr lang="en-US" sz="2000" dirty="0"/>
          </a:p>
        </p:txBody>
      </p:sp>
      <p:sp>
        <p:nvSpPr>
          <p:cNvPr id="17" name="Text 14"/>
          <p:cNvSpPr txBox="1"/>
          <p:nvPr/>
        </p:nvSpPr>
        <p:spPr>
          <a:xfrm>
            <a:off x="5806440" y="2587752"/>
            <a:ext cx="5806440" cy="804672"/>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Find </a:t>
            </a:r>
            <a:r>
              <a:rPr lang="en-US" sz="2000" dirty="0">
                <a:solidFill>
                  <a:srgbClr val="1F2A24"/>
                </a:solidFill>
                <a:latin typeface="Georgia" pitchFamily="34" charset="0"/>
                <a:ea typeface="Georgia" pitchFamily="34" charset="-122"/>
                <a:cs typeface="Georgia" pitchFamily="34" charset="-120"/>
              </a:rPr>
              <a:t>the gaps and single points of failure</a:t>
            </a:r>
            <a:endParaRPr lang="en-US" sz="2000" dirty="0"/>
          </a:p>
        </p:txBody>
      </p:sp>
      <p:sp>
        <p:nvSpPr>
          <p:cNvPr id="18" name="Shape 15"/>
          <p:cNvSpPr/>
          <p:nvPr/>
        </p:nvSpPr>
        <p:spPr>
          <a:xfrm>
            <a:off x="5074920" y="3593592"/>
            <a:ext cx="566928" cy="566928"/>
          </a:xfrm>
          <a:prstGeom prst="ellipse">
            <a:avLst/>
          </a:prstGeom>
          <a:solidFill>
            <a:srgbClr val="2E7D5B"/>
          </a:solidFill>
          <a:ln w="12700">
            <a:solidFill>
              <a:srgbClr val="2E7D5B"/>
            </a:solidFill>
            <a:prstDash val="solid"/>
          </a:ln>
        </p:spPr>
        <p:txBody>
          <a:bodyPr/>
          <a:lstStyle/>
          <a:p>
            <a:endParaRPr lang="en-US"/>
          </a:p>
        </p:txBody>
      </p:sp>
      <p:sp>
        <p:nvSpPr>
          <p:cNvPr id="19" name="Text 16"/>
          <p:cNvSpPr txBox="1"/>
          <p:nvPr/>
        </p:nvSpPr>
        <p:spPr>
          <a:xfrm>
            <a:off x="5074920" y="3593592"/>
            <a:ext cx="566928" cy="566928"/>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3</a:t>
            </a:r>
            <a:endParaRPr lang="en-US" sz="2000" dirty="0"/>
          </a:p>
        </p:txBody>
      </p:sp>
      <p:sp>
        <p:nvSpPr>
          <p:cNvPr id="20" name="Text 17"/>
          <p:cNvSpPr txBox="1"/>
          <p:nvPr/>
        </p:nvSpPr>
        <p:spPr>
          <a:xfrm>
            <a:off x="5806440" y="3483864"/>
            <a:ext cx="5806440" cy="804672"/>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Sort </a:t>
            </a:r>
            <a:r>
              <a:rPr lang="en-US" sz="2000" dirty="0">
                <a:solidFill>
                  <a:srgbClr val="1F2A24"/>
                </a:solidFill>
                <a:latin typeface="Georgia" pitchFamily="34" charset="0"/>
                <a:ea typeface="Georgia" pitchFamily="34" charset="-122"/>
                <a:cs typeface="Georgia" pitchFamily="34" charset="-120"/>
              </a:rPr>
              <a:t>the knowledge into tacit and explicit</a:t>
            </a:r>
            <a:endParaRPr lang="en-US" sz="2000" dirty="0"/>
          </a:p>
        </p:txBody>
      </p:sp>
      <p:sp>
        <p:nvSpPr>
          <p:cNvPr id="21" name="Shape 18"/>
          <p:cNvSpPr/>
          <p:nvPr/>
        </p:nvSpPr>
        <p:spPr>
          <a:xfrm>
            <a:off x="5074920" y="4489704"/>
            <a:ext cx="566928" cy="566928"/>
          </a:xfrm>
          <a:prstGeom prst="ellipse">
            <a:avLst/>
          </a:prstGeom>
          <a:solidFill>
            <a:srgbClr val="2E7D5B"/>
          </a:solidFill>
          <a:ln w="12700">
            <a:solidFill>
              <a:srgbClr val="2E7D5B"/>
            </a:solidFill>
            <a:prstDash val="solid"/>
          </a:ln>
        </p:spPr>
        <p:txBody>
          <a:bodyPr/>
          <a:lstStyle/>
          <a:p>
            <a:endParaRPr lang="en-US"/>
          </a:p>
        </p:txBody>
      </p:sp>
      <p:sp>
        <p:nvSpPr>
          <p:cNvPr id="22" name="Text 19"/>
          <p:cNvSpPr txBox="1"/>
          <p:nvPr/>
        </p:nvSpPr>
        <p:spPr>
          <a:xfrm>
            <a:off x="5074920" y="4489704"/>
            <a:ext cx="566928" cy="566928"/>
          </a:xfrm>
          <a:prstGeom prst="rect">
            <a:avLst/>
          </a:prstGeom>
          <a:noFill/>
          <a:ln/>
        </p:spPr>
        <p:txBody>
          <a:bodyPr wrap="square" lIns="0" tIns="0" rIns="0" bIns="0" rtlCol="0" anchor="ctr"/>
          <a:lstStyle/>
          <a:p>
            <a:pPr marL="0" indent="0" algn="ctr">
              <a:buNone/>
            </a:pPr>
            <a:r>
              <a:rPr lang="en-US" sz="2000" b="1" dirty="0">
                <a:solidFill>
                  <a:srgbClr val="FFFFFF"/>
                </a:solidFill>
                <a:latin typeface="Georgia" pitchFamily="34" charset="0"/>
                <a:ea typeface="Georgia" pitchFamily="34" charset="-122"/>
                <a:cs typeface="Georgia" pitchFamily="34" charset="-120"/>
              </a:rPr>
              <a:t>4</a:t>
            </a:r>
            <a:endParaRPr lang="en-US" sz="2000" dirty="0"/>
          </a:p>
        </p:txBody>
      </p:sp>
      <p:sp>
        <p:nvSpPr>
          <p:cNvPr id="23" name="Text 20"/>
          <p:cNvSpPr txBox="1"/>
          <p:nvPr/>
        </p:nvSpPr>
        <p:spPr>
          <a:xfrm>
            <a:off x="5806440" y="4379976"/>
            <a:ext cx="5806440" cy="804672"/>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Design </a:t>
            </a:r>
            <a:r>
              <a:rPr lang="en-US" sz="2000" dirty="0">
                <a:solidFill>
                  <a:srgbClr val="1F2A24"/>
                </a:solidFill>
                <a:latin typeface="Georgia" pitchFamily="34" charset="0"/>
                <a:ea typeface="Georgia" pitchFamily="34" charset="-122"/>
                <a:cs typeface="Georgia" pitchFamily="34" charset="-120"/>
              </a:rPr>
              <a:t>people, process, technology, governance</a:t>
            </a:r>
            <a:endParaRPr lang="en-US" sz="2000" dirty="0"/>
          </a:p>
        </p:txBody>
      </p:sp>
      <p:sp>
        <p:nvSpPr>
          <p:cNvPr id="24" name="Shape 21"/>
          <p:cNvSpPr/>
          <p:nvPr/>
        </p:nvSpPr>
        <p:spPr>
          <a:xfrm>
            <a:off x="5074920" y="5385816"/>
            <a:ext cx="566928" cy="566928"/>
          </a:xfrm>
          <a:prstGeom prst="ellipse">
            <a:avLst/>
          </a:prstGeom>
          <a:solidFill>
            <a:srgbClr val="F2B134"/>
          </a:solidFill>
          <a:ln w="12700">
            <a:solidFill>
              <a:srgbClr val="F2B134"/>
            </a:solidFill>
            <a:prstDash val="solid"/>
          </a:ln>
        </p:spPr>
        <p:txBody>
          <a:bodyPr/>
          <a:lstStyle/>
          <a:p>
            <a:endParaRPr lang="en-US"/>
          </a:p>
        </p:txBody>
      </p:sp>
      <p:sp>
        <p:nvSpPr>
          <p:cNvPr id="25" name="Text 22"/>
          <p:cNvSpPr txBox="1"/>
          <p:nvPr/>
        </p:nvSpPr>
        <p:spPr>
          <a:xfrm>
            <a:off x="5074920" y="5385816"/>
            <a:ext cx="566928" cy="566928"/>
          </a:xfrm>
          <a:prstGeom prst="rect">
            <a:avLst/>
          </a:prstGeom>
          <a:noFill/>
          <a:ln/>
        </p:spPr>
        <p:txBody>
          <a:bodyPr wrap="square" lIns="0" tIns="0" rIns="0" bIns="0" rtlCol="0" anchor="ctr"/>
          <a:lstStyle/>
          <a:p>
            <a:pPr marL="0" indent="0" algn="ctr">
              <a:buNone/>
            </a:pPr>
            <a:r>
              <a:rPr lang="en-US" sz="2000" b="1" dirty="0">
                <a:solidFill>
                  <a:srgbClr val="1F3B2D"/>
                </a:solidFill>
                <a:latin typeface="Georgia" pitchFamily="34" charset="0"/>
                <a:ea typeface="Georgia" pitchFamily="34" charset="-122"/>
                <a:cs typeface="Georgia" pitchFamily="34" charset="-120"/>
              </a:rPr>
              <a:t>5</a:t>
            </a:r>
            <a:endParaRPr lang="en-US" sz="2000" dirty="0"/>
          </a:p>
        </p:txBody>
      </p:sp>
      <p:sp>
        <p:nvSpPr>
          <p:cNvPr id="26" name="Text 23"/>
          <p:cNvSpPr txBox="1"/>
          <p:nvPr/>
        </p:nvSpPr>
        <p:spPr>
          <a:xfrm>
            <a:off x="5806440" y="5276088"/>
            <a:ext cx="5806440" cy="804672"/>
          </a:xfrm>
          <a:prstGeom prst="rect">
            <a:avLst/>
          </a:prstGeom>
          <a:noFill/>
          <a:ln/>
        </p:spPr>
        <p:txBody>
          <a:bodyPr wrap="square" lIns="635" tIns="635" rIns="635" bIns="635" rtlCol="0" anchor="ctr"/>
          <a:lstStyle/>
          <a:p>
            <a:pPr marL="0" indent="0" algn="l">
              <a:buNone/>
            </a:pPr>
            <a:r>
              <a:rPr lang="en-US" sz="2000" b="1" dirty="0">
                <a:solidFill>
                  <a:srgbClr val="1F3B2D"/>
                </a:solidFill>
                <a:latin typeface="Georgia" pitchFamily="34" charset="0"/>
                <a:ea typeface="Georgia" pitchFamily="34" charset="-122"/>
                <a:cs typeface="Georgia" pitchFamily="34" charset="-120"/>
              </a:rPr>
              <a:t>Pitch </a:t>
            </a:r>
            <a:r>
              <a:rPr lang="en-US" sz="2000" dirty="0">
                <a:solidFill>
                  <a:srgbClr val="1F2A24"/>
                </a:solidFill>
                <a:latin typeface="Georgia" pitchFamily="34" charset="0"/>
                <a:ea typeface="Georgia" pitchFamily="34" charset="-122"/>
                <a:cs typeface="Georgia" pitchFamily="34" charset="-120"/>
              </a:rPr>
              <a:t>your system and its measures in 5 minutes</a:t>
            </a:r>
            <a:endParaRPr lang="en-US" sz="2000" dirty="0"/>
          </a:p>
        </p:txBody>
      </p:sp>
      <p:pic>
        <p:nvPicPr>
          <p:cNvPr id="28" name="Picture 27">
            <a:extLst>
              <a:ext uri="{FF2B5EF4-FFF2-40B4-BE49-F238E27FC236}">
                <a16:creationId xmlns:a16="http://schemas.microsoft.com/office/drawing/2014/main" id="{3DCDD9E8-ED98-CD84-4716-07E0BF905358}"/>
              </a:ext>
            </a:extLst>
          </p:cNvPr>
          <p:cNvPicPr>
            <a:picLocks noChangeAspect="1"/>
          </p:cNvPicPr>
          <p:nvPr/>
        </p:nvPicPr>
        <p:blipFill>
          <a:blip r:embed="rId4"/>
          <a:stretch>
            <a:fillRect/>
          </a:stretch>
        </p:blipFill>
        <p:spPr>
          <a:xfrm>
            <a:off x="0" y="6446520"/>
            <a:ext cx="12192000" cy="402336"/>
          </a:xfrm>
          <a:prstGeom prst="rect">
            <a:avLst/>
          </a:prstGeom>
        </p:spPr>
      </p:pic>
      <p:sp>
        <p:nvSpPr>
          <p:cNvPr id="30" name="TextBox 29">
            <a:extLst>
              <a:ext uri="{FF2B5EF4-FFF2-40B4-BE49-F238E27FC236}">
                <a16:creationId xmlns:a16="http://schemas.microsoft.com/office/drawing/2014/main" id="{30356ACC-8A74-C4CE-E2EB-EACA575B81D5}"/>
              </a:ext>
            </a:extLst>
          </p:cNvPr>
          <p:cNvSpPr txBox="1"/>
          <p:nvPr/>
        </p:nvSpPr>
        <p:spPr>
          <a:xfrm>
            <a:off x="777240" y="6409783"/>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5">
    <p:bg>
      <p:bgPr>
        <a:solidFill>
          <a:srgbClr val="1F3B2D"/>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F2B134"/>
                </a:solidFill>
                <a:latin typeface="Georgia" pitchFamily="34" charset="0"/>
                <a:ea typeface="Georgia" pitchFamily="34" charset="-122"/>
                <a:cs typeface="Georgia" pitchFamily="34" charset="-120"/>
              </a:rPr>
              <a:t>WRAP-UP</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9DB8A8"/>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9DB8A8"/>
                </a:solidFill>
                <a:latin typeface="Georgia" pitchFamily="34" charset="0"/>
                <a:ea typeface="Georgia" pitchFamily="34" charset="-122"/>
                <a:cs typeface="Georgia" pitchFamily="34" charset="-120"/>
              </a:rPr>
              <a:t>45</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FFFFFF"/>
                </a:solidFill>
                <a:latin typeface="Georgia" pitchFamily="34" charset="0"/>
                <a:ea typeface="Georgia" pitchFamily="34" charset="-122"/>
                <a:cs typeface="Georgia" pitchFamily="34" charset="-120"/>
              </a:rPr>
              <a:t>Five Things to Take Away</a:t>
            </a:r>
            <a:endParaRPr lang="en-US" sz="4000" dirty="0"/>
          </a:p>
        </p:txBody>
      </p:sp>
      <p:sp>
        <p:nvSpPr>
          <p:cNvPr id="6" name="Shape 4"/>
          <p:cNvSpPr/>
          <p:nvPr/>
        </p:nvSpPr>
        <p:spPr>
          <a:xfrm>
            <a:off x="548640" y="1801368"/>
            <a:ext cx="548640" cy="548640"/>
          </a:xfrm>
          <a:prstGeom prst="ellipse">
            <a:avLst/>
          </a:prstGeom>
          <a:solidFill>
            <a:srgbClr val="F2B134"/>
          </a:solidFill>
          <a:ln w="12700">
            <a:solidFill>
              <a:srgbClr val="F2B134"/>
            </a:solidFill>
            <a:prstDash val="solid"/>
          </a:ln>
        </p:spPr>
        <p:txBody>
          <a:bodyPr/>
          <a:lstStyle/>
          <a:p>
            <a:endParaRPr lang="en-US"/>
          </a:p>
        </p:txBody>
      </p:sp>
      <p:sp>
        <p:nvSpPr>
          <p:cNvPr id="7" name="Text 5"/>
          <p:cNvSpPr txBox="1"/>
          <p:nvPr/>
        </p:nvSpPr>
        <p:spPr>
          <a:xfrm>
            <a:off x="548640" y="1801368"/>
            <a:ext cx="548640" cy="548640"/>
          </a:xfrm>
          <a:prstGeom prst="rect">
            <a:avLst/>
          </a:prstGeom>
          <a:noFill/>
          <a:ln/>
        </p:spPr>
        <p:txBody>
          <a:bodyPr wrap="square" lIns="0" tIns="0" rIns="0" bIns="0" rtlCol="0" anchor="ctr"/>
          <a:lstStyle/>
          <a:p>
            <a:pPr marL="0" indent="0" algn="ctr">
              <a:buNone/>
            </a:pPr>
            <a:r>
              <a:rPr lang="en-US" sz="2000" b="1" dirty="0">
                <a:solidFill>
                  <a:srgbClr val="1F3B2D"/>
                </a:solidFill>
                <a:latin typeface="Georgia" pitchFamily="34" charset="0"/>
                <a:ea typeface="Georgia" pitchFamily="34" charset="-122"/>
                <a:cs typeface="Georgia" pitchFamily="34" charset="-120"/>
              </a:rPr>
              <a:t>1</a:t>
            </a:r>
            <a:endParaRPr lang="en-US" sz="2000" dirty="0"/>
          </a:p>
        </p:txBody>
      </p:sp>
      <p:sp>
        <p:nvSpPr>
          <p:cNvPr id="8" name="Text 6"/>
          <p:cNvSpPr txBox="1"/>
          <p:nvPr/>
        </p:nvSpPr>
        <p:spPr>
          <a:xfrm>
            <a:off x="1280160" y="1737360"/>
            <a:ext cx="10241280" cy="685800"/>
          </a:xfrm>
          <a:prstGeom prst="rect">
            <a:avLst/>
          </a:prstGeom>
          <a:noFill/>
          <a:ln/>
        </p:spPr>
        <p:txBody>
          <a:bodyPr wrap="square" lIns="635" tIns="635" rIns="635" bIns="635" rtlCol="0" anchor="ctr"/>
          <a:lstStyle/>
          <a:p>
            <a:pPr marL="0" indent="0" algn="l">
              <a:buNone/>
            </a:pPr>
            <a:r>
              <a:rPr lang="en-US" sz="2000" dirty="0">
                <a:solidFill>
                  <a:srgbClr val="FFFFFF"/>
                </a:solidFill>
                <a:latin typeface="Georgia" pitchFamily="34" charset="0"/>
                <a:ea typeface="Georgia" pitchFamily="34" charset="-122"/>
                <a:cs typeface="Georgia" pitchFamily="34" charset="-120"/>
              </a:rPr>
              <a:t>Knowledge is a clinical asset; manage it like one</a:t>
            </a:r>
            <a:endParaRPr lang="en-US" sz="2000" dirty="0"/>
          </a:p>
        </p:txBody>
      </p:sp>
      <p:sp>
        <p:nvSpPr>
          <p:cNvPr id="9" name="Shape 7"/>
          <p:cNvSpPr/>
          <p:nvPr/>
        </p:nvSpPr>
        <p:spPr>
          <a:xfrm>
            <a:off x="548640" y="2578608"/>
            <a:ext cx="548640" cy="548640"/>
          </a:xfrm>
          <a:prstGeom prst="ellipse">
            <a:avLst/>
          </a:prstGeom>
          <a:solidFill>
            <a:srgbClr val="F2B134"/>
          </a:solidFill>
          <a:ln w="12700">
            <a:solidFill>
              <a:srgbClr val="F2B134"/>
            </a:solidFill>
            <a:prstDash val="solid"/>
          </a:ln>
        </p:spPr>
        <p:txBody>
          <a:bodyPr/>
          <a:lstStyle/>
          <a:p>
            <a:endParaRPr lang="en-US"/>
          </a:p>
        </p:txBody>
      </p:sp>
      <p:sp>
        <p:nvSpPr>
          <p:cNvPr id="10" name="Text 8"/>
          <p:cNvSpPr txBox="1"/>
          <p:nvPr/>
        </p:nvSpPr>
        <p:spPr>
          <a:xfrm>
            <a:off x="548640" y="2578608"/>
            <a:ext cx="548640" cy="548640"/>
          </a:xfrm>
          <a:prstGeom prst="rect">
            <a:avLst/>
          </a:prstGeom>
          <a:noFill/>
          <a:ln/>
        </p:spPr>
        <p:txBody>
          <a:bodyPr wrap="square" lIns="0" tIns="0" rIns="0" bIns="0" rtlCol="0" anchor="ctr"/>
          <a:lstStyle/>
          <a:p>
            <a:pPr marL="0" indent="0" algn="ctr">
              <a:buNone/>
            </a:pPr>
            <a:r>
              <a:rPr lang="en-US" sz="2000" b="1" dirty="0">
                <a:solidFill>
                  <a:srgbClr val="1F3B2D"/>
                </a:solidFill>
                <a:latin typeface="Georgia" pitchFamily="34" charset="0"/>
                <a:ea typeface="Georgia" pitchFamily="34" charset="-122"/>
                <a:cs typeface="Georgia" pitchFamily="34" charset="-120"/>
              </a:rPr>
              <a:t>2</a:t>
            </a:r>
            <a:endParaRPr lang="en-US" sz="2000" dirty="0"/>
          </a:p>
        </p:txBody>
      </p:sp>
      <p:sp>
        <p:nvSpPr>
          <p:cNvPr id="11" name="Text 9"/>
          <p:cNvSpPr txBox="1"/>
          <p:nvPr/>
        </p:nvSpPr>
        <p:spPr>
          <a:xfrm>
            <a:off x="1280160" y="2514600"/>
            <a:ext cx="10241280" cy="685800"/>
          </a:xfrm>
          <a:prstGeom prst="rect">
            <a:avLst/>
          </a:prstGeom>
          <a:noFill/>
          <a:ln/>
        </p:spPr>
        <p:txBody>
          <a:bodyPr wrap="square" lIns="635" tIns="635" rIns="635" bIns="635" rtlCol="0" anchor="ctr"/>
          <a:lstStyle/>
          <a:p>
            <a:pPr marL="0" indent="0" algn="l">
              <a:buNone/>
            </a:pPr>
            <a:r>
              <a:rPr lang="en-US" sz="2000" dirty="0">
                <a:solidFill>
                  <a:srgbClr val="FFFFFF"/>
                </a:solidFill>
                <a:latin typeface="Georgia" pitchFamily="34" charset="0"/>
                <a:ea typeface="Georgia" pitchFamily="34" charset="-122"/>
                <a:cs typeface="Georgia" pitchFamily="34" charset="-120"/>
              </a:rPr>
              <a:t>The most vital knowledge is tacit, and it can walk out the door</a:t>
            </a:r>
            <a:endParaRPr lang="en-US" sz="2000" dirty="0"/>
          </a:p>
        </p:txBody>
      </p:sp>
      <p:sp>
        <p:nvSpPr>
          <p:cNvPr id="12" name="Shape 10"/>
          <p:cNvSpPr/>
          <p:nvPr/>
        </p:nvSpPr>
        <p:spPr>
          <a:xfrm>
            <a:off x="548640" y="3355848"/>
            <a:ext cx="548640" cy="548640"/>
          </a:xfrm>
          <a:prstGeom prst="ellipse">
            <a:avLst/>
          </a:prstGeom>
          <a:solidFill>
            <a:srgbClr val="F2B134"/>
          </a:solidFill>
          <a:ln w="12700">
            <a:solidFill>
              <a:srgbClr val="F2B134"/>
            </a:solidFill>
            <a:prstDash val="solid"/>
          </a:ln>
        </p:spPr>
        <p:txBody>
          <a:bodyPr/>
          <a:lstStyle/>
          <a:p>
            <a:endParaRPr lang="en-US"/>
          </a:p>
        </p:txBody>
      </p:sp>
      <p:sp>
        <p:nvSpPr>
          <p:cNvPr id="13" name="Text 11"/>
          <p:cNvSpPr txBox="1"/>
          <p:nvPr/>
        </p:nvSpPr>
        <p:spPr>
          <a:xfrm>
            <a:off x="548640" y="3355848"/>
            <a:ext cx="548640" cy="548640"/>
          </a:xfrm>
          <a:prstGeom prst="rect">
            <a:avLst/>
          </a:prstGeom>
          <a:noFill/>
          <a:ln/>
        </p:spPr>
        <p:txBody>
          <a:bodyPr wrap="square" lIns="0" tIns="0" rIns="0" bIns="0" rtlCol="0" anchor="ctr"/>
          <a:lstStyle/>
          <a:p>
            <a:pPr marL="0" indent="0" algn="ctr">
              <a:buNone/>
            </a:pPr>
            <a:r>
              <a:rPr lang="en-US" sz="2000" b="1" dirty="0">
                <a:solidFill>
                  <a:srgbClr val="1F3B2D"/>
                </a:solidFill>
                <a:latin typeface="Georgia" pitchFamily="34" charset="0"/>
                <a:ea typeface="Georgia" pitchFamily="34" charset="-122"/>
                <a:cs typeface="Georgia" pitchFamily="34" charset="-120"/>
              </a:rPr>
              <a:t>3</a:t>
            </a:r>
            <a:endParaRPr lang="en-US" sz="2000" dirty="0"/>
          </a:p>
        </p:txBody>
      </p:sp>
      <p:sp>
        <p:nvSpPr>
          <p:cNvPr id="14" name="Text 12"/>
          <p:cNvSpPr txBox="1"/>
          <p:nvPr/>
        </p:nvSpPr>
        <p:spPr>
          <a:xfrm>
            <a:off x="1280160" y="3291840"/>
            <a:ext cx="10241280" cy="685800"/>
          </a:xfrm>
          <a:prstGeom prst="rect">
            <a:avLst/>
          </a:prstGeom>
          <a:noFill/>
          <a:ln/>
        </p:spPr>
        <p:txBody>
          <a:bodyPr wrap="square" lIns="635" tIns="635" rIns="635" bIns="635" rtlCol="0" anchor="ctr"/>
          <a:lstStyle/>
          <a:p>
            <a:pPr marL="0" indent="0" algn="l">
              <a:buNone/>
            </a:pPr>
            <a:r>
              <a:rPr lang="en-US" sz="2000" dirty="0">
                <a:solidFill>
                  <a:srgbClr val="FFFFFF"/>
                </a:solidFill>
                <a:latin typeface="Georgia" pitchFamily="34" charset="0"/>
                <a:ea typeface="Georgia" pitchFamily="34" charset="-122"/>
                <a:cs typeface="Georgia" pitchFamily="34" charset="-120"/>
              </a:rPr>
              <a:t>Sharing needs safety, time and trust</a:t>
            </a:r>
            <a:endParaRPr lang="en-US" sz="2000" dirty="0"/>
          </a:p>
        </p:txBody>
      </p:sp>
      <p:sp>
        <p:nvSpPr>
          <p:cNvPr id="15" name="Shape 13"/>
          <p:cNvSpPr/>
          <p:nvPr/>
        </p:nvSpPr>
        <p:spPr>
          <a:xfrm>
            <a:off x="548640" y="4133088"/>
            <a:ext cx="548640" cy="548640"/>
          </a:xfrm>
          <a:prstGeom prst="ellipse">
            <a:avLst/>
          </a:prstGeom>
          <a:solidFill>
            <a:srgbClr val="F2B134"/>
          </a:solidFill>
          <a:ln w="12700">
            <a:solidFill>
              <a:srgbClr val="F2B134"/>
            </a:solidFill>
            <a:prstDash val="solid"/>
          </a:ln>
        </p:spPr>
        <p:txBody>
          <a:bodyPr/>
          <a:lstStyle/>
          <a:p>
            <a:endParaRPr lang="en-US"/>
          </a:p>
        </p:txBody>
      </p:sp>
      <p:sp>
        <p:nvSpPr>
          <p:cNvPr id="16" name="Text 14"/>
          <p:cNvSpPr txBox="1"/>
          <p:nvPr/>
        </p:nvSpPr>
        <p:spPr>
          <a:xfrm>
            <a:off x="548640" y="4133088"/>
            <a:ext cx="548640" cy="548640"/>
          </a:xfrm>
          <a:prstGeom prst="rect">
            <a:avLst/>
          </a:prstGeom>
          <a:noFill/>
          <a:ln/>
        </p:spPr>
        <p:txBody>
          <a:bodyPr wrap="square" lIns="0" tIns="0" rIns="0" bIns="0" rtlCol="0" anchor="ctr"/>
          <a:lstStyle/>
          <a:p>
            <a:pPr marL="0" indent="0" algn="ctr">
              <a:buNone/>
            </a:pPr>
            <a:r>
              <a:rPr lang="en-US" sz="2000" b="1" dirty="0">
                <a:solidFill>
                  <a:srgbClr val="1F3B2D"/>
                </a:solidFill>
                <a:latin typeface="Georgia" pitchFamily="34" charset="0"/>
                <a:ea typeface="Georgia" pitchFamily="34" charset="-122"/>
                <a:cs typeface="Georgia" pitchFamily="34" charset="-120"/>
              </a:rPr>
              <a:t>4</a:t>
            </a:r>
            <a:endParaRPr lang="en-US" sz="2000" dirty="0"/>
          </a:p>
        </p:txBody>
      </p:sp>
      <p:sp>
        <p:nvSpPr>
          <p:cNvPr id="17" name="Text 15"/>
          <p:cNvSpPr txBox="1"/>
          <p:nvPr/>
        </p:nvSpPr>
        <p:spPr>
          <a:xfrm>
            <a:off x="1280160" y="4069080"/>
            <a:ext cx="10241280" cy="685800"/>
          </a:xfrm>
          <a:prstGeom prst="rect">
            <a:avLst/>
          </a:prstGeom>
          <a:noFill/>
          <a:ln/>
        </p:spPr>
        <p:txBody>
          <a:bodyPr wrap="square" lIns="635" tIns="635" rIns="635" bIns="635" rtlCol="0" anchor="ctr"/>
          <a:lstStyle/>
          <a:p>
            <a:pPr marL="0" indent="0" algn="l">
              <a:buNone/>
            </a:pPr>
            <a:r>
              <a:rPr lang="en-US" sz="2000" dirty="0">
                <a:solidFill>
                  <a:srgbClr val="FFFFFF"/>
                </a:solidFill>
                <a:latin typeface="Georgia" pitchFamily="34" charset="0"/>
                <a:ea typeface="Georgia" pitchFamily="34" charset="-122"/>
                <a:cs typeface="Georgia" pitchFamily="34" charset="-120"/>
              </a:rPr>
              <a:t>Technology helps only when it fits the workflow</a:t>
            </a:r>
            <a:endParaRPr lang="en-US" sz="2000" dirty="0"/>
          </a:p>
        </p:txBody>
      </p:sp>
      <p:sp>
        <p:nvSpPr>
          <p:cNvPr id="18" name="Shape 16"/>
          <p:cNvSpPr/>
          <p:nvPr/>
        </p:nvSpPr>
        <p:spPr>
          <a:xfrm>
            <a:off x="548640" y="4910328"/>
            <a:ext cx="548640" cy="548640"/>
          </a:xfrm>
          <a:prstGeom prst="ellipse">
            <a:avLst/>
          </a:prstGeom>
          <a:solidFill>
            <a:srgbClr val="F2B134"/>
          </a:solidFill>
          <a:ln w="12700">
            <a:solidFill>
              <a:srgbClr val="F2B134"/>
            </a:solidFill>
            <a:prstDash val="solid"/>
          </a:ln>
        </p:spPr>
        <p:txBody>
          <a:bodyPr/>
          <a:lstStyle/>
          <a:p>
            <a:endParaRPr lang="en-US"/>
          </a:p>
        </p:txBody>
      </p:sp>
      <p:sp>
        <p:nvSpPr>
          <p:cNvPr id="19" name="Text 17"/>
          <p:cNvSpPr txBox="1"/>
          <p:nvPr/>
        </p:nvSpPr>
        <p:spPr>
          <a:xfrm>
            <a:off x="548640" y="4910328"/>
            <a:ext cx="548640" cy="548640"/>
          </a:xfrm>
          <a:prstGeom prst="rect">
            <a:avLst/>
          </a:prstGeom>
          <a:noFill/>
          <a:ln/>
        </p:spPr>
        <p:txBody>
          <a:bodyPr wrap="square" lIns="0" tIns="0" rIns="0" bIns="0" rtlCol="0" anchor="ctr"/>
          <a:lstStyle/>
          <a:p>
            <a:pPr marL="0" indent="0" algn="ctr">
              <a:buNone/>
            </a:pPr>
            <a:r>
              <a:rPr lang="en-US" sz="2000" b="1" dirty="0">
                <a:solidFill>
                  <a:srgbClr val="1F3B2D"/>
                </a:solidFill>
                <a:latin typeface="Georgia" pitchFamily="34" charset="0"/>
                <a:ea typeface="Georgia" pitchFamily="34" charset="-122"/>
                <a:cs typeface="Georgia" pitchFamily="34" charset="-120"/>
              </a:rPr>
              <a:t>5</a:t>
            </a:r>
            <a:endParaRPr lang="en-US" sz="2000" dirty="0"/>
          </a:p>
        </p:txBody>
      </p:sp>
      <p:sp>
        <p:nvSpPr>
          <p:cNvPr id="20" name="Text 18"/>
          <p:cNvSpPr txBox="1"/>
          <p:nvPr/>
        </p:nvSpPr>
        <p:spPr>
          <a:xfrm>
            <a:off x="1280160" y="4846320"/>
            <a:ext cx="10241280" cy="685800"/>
          </a:xfrm>
          <a:prstGeom prst="rect">
            <a:avLst/>
          </a:prstGeom>
          <a:noFill/>
          <a:ln/>
        </p:spPr>
        <p:txBody>
          <a:bodyPr wrap="square" lIns="635" tIns="635" rIns="635" bIns="635" rtlCol="0" anchor="ctr"/>
          <a:lstStyle/>
          <a:p>
            <a:pPr marL="0" indent="0" algn="l">
              <a:buNone/>
            </a:pPr>
            <a:r>
              <a:rPr lang="en-US" sz="2000">
                <a:solidFill>
                  <a:srgbClr val="FFFFFF"/>
                </a:solidFill>
                <a:latin typeface="Georgia" pitchFamily="34" charset="0"/>
                <a:ea typeface="Georgia" pitchFamily="34" charset="-122"/>
                <a:cs typeface="Georgia" pitchFamily="34" charset="-120"/>
              </a:rPr>
              <a:t>Judge KM by its effect on patients and staff</a:t>
            </a:r>
            <a:endParaRPr lang="en-US" sz="2000" dirty="0"/>
          </a:p>
        </p:txBody>
      </p:sp>
      <p:sp>
        <p:nvSpPr>
          <p:cNvPr id="21" name="Text 19"/>
          <p:cNvSpPr txBox="1"/>
          <p:nvPr/>
        </p:nvSpPr>
        <p:spPr>
          <a:xfrm>
            <a:off x="548640" y="5715000"/>
            <a:ext cx="11064240" cy="457200"/>
          </a:xfrm>
          <a:prstGeom prst="rect">
            <a:avLst/>
          </a:prstGeom>
          <a:noFill/>
          <a:ln/>
        </p:spPr>
        <p:txBody>
          <a:bodyPr wrap="square" lIns="635" tIns="635" rIns="635" bIns="635" rtlCol="0" anchor="t"/>
          <a:lstStyle/>
          <a:p>
            <a:pPr marL="0" indent="0" algn="l">
              <a:buNone/>
            </a:pPr>
            <a:r>
              <a:rPr lang="en-US" sz="2000" i="1" dirty="0">
                <a:solidFill>
                  <a:srgbClr val="F2B134"/>
                </a:solidFill>
                <a:latin typeface="Georgia" pitchFamily="34" charset="0"/>
                <a:ea typeface="Georgia" pitchFamily="34" charset="-122"/>
                <a:cs typeface="Georgia" pitchFamily="34" charset="-120"/>
              </a:rPr>
              <a:t>Questions and discussion</a:t>
            </a:r>
            <a:endParaRPr lang="en-US" sz="2000" dirty="0"/>
          </a:p>
        </p:txBody>
      </p:sp>
      <p:pic>
        <p:nvPicPr>
          <p:cNvPr id="23" name="Picture 22">
            <a:extLst>
              <a:ext uri="{FF2B5EF4-FFF2-40B4-BE49-F238E27FC236}">
                <a16:creationId xmlns:a16="http://schemas.microsoft.com/office/drawing/2014/main" id="{1B815279-596D-D4FD-3162-02DDBFCF2807}"/>
              </a:ext>
            </a:extLst>
          </p:cNvPr>
          <p:cNvPicPr>
            <a:picLocks noChangeAspect="1"/>
          </p:cNvPicPr>
          <p:nvPr/>
        </p:nvPicPr>
        <p:blipFill>
          <a:blip r:embed="rId3"/>
          <a:stretch>
            <a:fillRect/>
          </a:stretch>
        </p:blipFill>
        <p:spPr>
          <a:xfrm>
            <a:off x="0" y="6455664"/>
            <a:ext cx="12192000" cy="402336"/>
          </a:xfrm>
          <a:prstGeom prst="rect">
            <a:avLst/>
          </a:prstGeom>
        </p:spPr>
      </p:pic>
      <p:sp>
        <p:nvSpPr>
          <p:cNvPr id="25" name="TextBox 24">
            <a:extLst>
              <a:ext uri="{FF2B5EF4-FFF2-40B4-BE49-F238E27FC236}">
                <a16:creationId xmlns:a16="http://schemas.microsoft.com/office/drawing/2014/main" id="{EFA0D187-2B9E-3A15-63E3-26782AC4DC45}"/>
              </a:ext>
            </a:extLst>
          </p:cNvPr>
          <p:cNvSpPr txBox="1"/>
          <p:nvPr/>
        </p:nvSpPr>
        <p:spPr>
          <a:xfrm>
            <a:off x="1280160" y="6454774"/>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LEARNING RESOURCES</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43</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Core Books</a:t>
            </a:r>
            <a:endParaRPr lang="en-US" sz="4000" dirty="0"/>
          </a:p>
        </p:txBody>
      </p:sp>
      <p:sp>
        <p:nvSpPr>
          <p:cNvPr id="6" name="Text 4"/>
          <p:cNvSpPr txBox="1"/>
          <p:nvPr/>
        </p:nvSpPr>
        <p:spPr>
          <a:xfrm>
            <a:off x="548640" y="1645920"/>
            <a:ext cx="11064240" cy="4480560"/>
          </a:xfrm>
          <a:prstGeom prst="rect">
            <a:avLst/>
          </a:prstGeom>
          <a:noFill/>
          <a:ln/>
        </p:spPr>
        <p:txBody>
          <a:bodyPr wrap="square" lIns="635" tIns="635" rIns="635" bIns="635" rtlCol="0" anchor="t"/>
          <a:lstStyle/>
          <a:p>
            <a:pPr marL="0" indent="0">
              <a:spcAft>
                <a:spcPts val="1000"/>
              </a:spcAft>
              <a:buNone/>
            </a:pPr>
            <a:r>
              <a:rPr lang="en-US" sz="2000" dirty="0">
                <a:solidFill>
                  <a:srgbClr val="1F2A24"/>
                </a:solidFill>
                <a:latin typeface="Georgia" pitchFamily="34" charset="0"/>
                <a:ea typeface="Georgia" pitchFamily="34" charset="-122"/>
                <a:cs typeface="Georgia" pitchFamily="34" charset="-120"/>
              </a:rPr>
              <a:t>Dalkir, K. (2017) </a:t>
            </a:r>
            <a:r>
              <a:rPr lang="en-US" sz="2000" i="1" dirty="0">
                <a:solidFill>
                  <a:srgbClr val="1F2A24"/>
                </a:solidFill>
                <a:latin typeface="Georgia" pitchFamily="34" charset="0"/>
                <a:ea typeface="Georgia" pitchFamily="34" charset="-122"/>
                <a:cs typeface="Georgia" pitchFamily="34" charset="-120"/>
              </a:rPr>
              <a:t>Knowledge Management in Theory and Practice</a:t>
            </a:r>
            <a:r>
              <a:rPr lang="en-US" sz="2000" dirty="0">
                <a:solidFill>
                  <a:srgbClr val="1F2A24"/>
                </a:solidFill>
                <a:latin typeface="Georgia" pitchFamily="34" charset="0"/>
                <a:ea typeface="Georgia" pitchFamily="34" charset="-122"/>
                <a:cs typeface="Georgia" pitchFamily="34" charset="-120"/>
              </a:rPr>
              <a:t>. 3rd edn. Cambridge, MA: MIT Press.</a:t>
            </a:r>
            <a:endParaRPr lang="en-US" sz="2000" dirty="0"/>
          </a:p>
          <a:p>
            <a:pPr marL="0" indent="0">
              <a:spcAft>
                <a:spcPts val="1000"/>
              </a:spcAft>
              <a:buNone/>
            </a:pPr>
            <a:r>
              <a:rPr lang="en-US" sz="2000" dirty="0">
                <a:solidFill>
                  <a:srgbClr val="1F2A24"/>
                </a:solidFill>
                <a:latin typeface="Georgia" pitchFamily="34" charset="0"/>
                <a:ea typeface="Georgia" pitchFamily="34" charset="-122"/>
                <a:cs typeface="Georgia" pitchFamily="34" charset="-120"/>
              </a:rPr>
              <a:t>Nonaka, I. and Takeuchi, H. (1995) </a:t>
            </a:r>
            <a:r>
              <a:rPr lang="en-US" sz="2000" i="1" dirty="0">
                <a:solidFill>
                  <a:srgbClr val="1F2A24"/>
                </a:solidFill>
                <a:latin typeface="Georgia" pitchFamily="34" charset="0"/>
                <a:ea typeface="Georgia" pitchFamily="34" charset="-122"/>
                <a:cs typeface="Georgia" pitchFamily="34" charset="-120"/>
              </a:rPr>
              <a:t>The Knowledge-Creating Company</a:t>
            </a:r>
            <a:r>
              <a:rPr lang="en-US" sz="2000" dirty="0">
                <a:solidFill>
                  <a:srgbClr val="1F2A24"/>
                </a:solidFill>
                <a:latin typeface="Georgia" pitchFamily="34" charset="0"/>
                <a:ea typeface="Georgia" pitchFamily="34" charset="-122"/>
                <a:cs typeface="Georgia" pitchFamily="34" charset="-120"/>
              </a:rPr>
              <a:t>. New York: Oxford University Press.</a:t>
            </a:r>
            <a:endParaRPr lang="en-US" sz="2000" dirty="0"/>
          </a:p>
          <a:p>
            <a:pPr marL="0" indent="0">
              <a:spcAft>
                <a:spcPts val="1000"/>
              </a:spcAft>
              <a:buNone/>
            </a:pPr>
            <a:r>
              <a:rPr lang="en-US" sz="2000" dirty="0">
                <a:solidFill>
                  <a:srgbClr val="1F2A24"/>
                </a:solidFill>
                <a:latin typeface="Georgia" pitchFamily="34" charset="0"/>
                <a:ea typeface="Georgia" pitchFamily="34" charset="-122"/>
                <a:cs typeface="Georgia" pitchFamily="34" charset="-120"/>
              </a:rPr>
              <a:t>Davenport, T.H. and Prusak, L. (1998) </a:t>
            </a:r>
            <a:r>
              <a:rPr lang="en-US" sz="2000" i="1" dirty="0">
                <a:solidFill>
                  <a:srgbClr val="1F2A24"/>
                </a:solidFill>
                <a:latin typeface="Georgia" pitchFamily="34" charset="0"/>
                <a:ea typeface="Georgia" pitchFamily="34" charset="-122"/>
                <a:cs typeface="Georgia" pitchFamily="34" charset="-120"/>
              </a:rPr>
              <a:t>Working Knowledge</a:t>
            </a:r>
            <a:r>
              <a:rPr lang="en-US" sz="2000" dirty="0">
                <a:solidFill>
                  <a:srgbClr val="1F2A24"/>
                </a:solidFill>
                <a:latin typeface="Georgia" pitchFamily="34" charset="0"/>
                <a:ea typeface="Georgia" pitchFamily="34" charset="-122"/>
                <a:cs typeface="Georgia" pitchFamily="34" charset="-120"/>
              </a:rPr>
              <a:t>. Boston: Harvard Business School Press.</a:t>
            </a:r>
            <a:endParaRPr lang="en-US" sz="2000" dirty="0"/>
          </a:p>
          <a:p>
            <a:pPr marL="0" indent="0">
              <a:spcAft>
                <a:spcPts val="1000"/>
              </a:spcAft>
              <a:buNone/>
            </a:pPr>
            <a:r>
              <a:rPr lang="en-US" sz="2000" dirty="0">
                <a:solidFill>
                  <a:srgbClr val="1F2A24"/>
                </a:solidFill>
                <a:latin typeface="Georgia" pitchFamily="34" charset="0"/>
                <a:ea typeface="Georgia" pitchFamily="34" charset="-122"/>
                <a:cs typeface="Georgia" pitchFamily="34" charset="-120"/>
              </a:rPr>
              <a:t>Straus, S.E., Tetroe, J. and Graham, I.D. (eds) (2013) </a:t>
            </a:r>
            <a:r>
              <a:rPr lang="en-US" sz="2000" i="1" dirty="0">
                <a:solidFill>
                  <a:srgbClr val="1F2A24"/>
                </a:solidFill>
                <a:latin typeface="Georgia" pitchFamily="34" charset="0"/>
                <a:ea typeface="Georgia" pitchFamily="34" charset="-122"/>
                <a:cs typeface="Georgia" pitchFamily="34" charset="-120"/>
              </a:rPr>
              <a:t>Knowledge Translation in Health Care</a:t>
            </a:r>
            <a:r>
              <a:rPr lang="en-US" sz="2000" dirty="0">
                <a:solidFill>
                  <a:srgbClr val="1F2A24"/>
                </a:solidFill>
                <a:latin typeface="Georgia" pitchFamily="34" charset="0"/>
                <a:ea typeface="Georgia" pitchFamily="34" charset="-122"/>
                <a:cs typeface="Georgia" pitchFamily="34" charset="-120"/>
              </a:rPr>
              <a:t>. 2nd edn. Chichester: Wiley-Blackwell.</a:t>
            </a:r>
            <a:endParaRPr lang="en-US" sz="2000" dirty="0"/>
          </a:p>
          <a:p>
            <a:pPr marL="0" indent="0">
              <a:spcAft>
                <a:spcPts val="1000"/>
              </a:spcAft>
              <a:buNone/>
            </a:pPr>
            <a:r>
              <a:rPr lang="en-US" sz="2000" dirty="0">
                <a:solidFill>
                  <a:srgbClr val="1F2A24"/>
                </a:solidFill>
                <a:latin typeface="Georgia" pitchFamily="34" charset="0"/>
                <a:ea typeface="Georgia" pitchFamily="34" charset="-122"/>
                <a:cs typeface="Georgia" pitchFamily="34" charset="-120"/>
              </a:rPr>
              <a:t>Wenger, E., McDermott, R. and Snyder, W.M. (2002) </a:t>
            </a:r>
            <a:r>
              <a:rPr lang="en-US" sz="2000" i="1" dirty="0">
                <a:solidFill>
                  <a:srgbClr val="1F2A24"/>
                </a:solidFill>
                <a:latin typeface="Georgia" pitchFamily="34" charset="0"/>
                <a:ea typeface="Georgia" pitchFamily="34" charset="-122"/>
                <a:cs typeface="Georgia" pitchFamily="34" charset="-120"/>
              </a:rPr>
              <a:t>Cultivating Communities of Practice</a:t>
            </a:r>
            <a:r>
              <a:rPr lang="en-US" sz="2000" dirty="0">
                <a:solidFill>
                  <a:srgbClr val="1F2A24"/>
                </a:solidFill>
                <a:latin typeface="Georgia" pitchFamily="34" charset="0"/>
                <a:ea typeface="Georgia" pitchFamily="34" charset="-122"/>
                <a:cs typeface="Georgia" pitchFamily="34" charset="-120"/>
              </a:rPr>
              <a:t>. Boston: Harvard Business School Press.</a:t>
            </a:r>
            <a:endParaRPr lang="en-US" sz="2000" dirty="0"/>
          </a:p>
          <a:p>
            <a:pPr marL="0" indent="0">
              <a:spcAft>
                <a:spcPts val="1000"/>
              </a:spcAft>
              <a:buNone/>
            </a:pPr>
            <a:r>
              <a:rPr lang="en-US" sz="2000" dirty="0">
                <a:solidFill>
                  <a:srgbClr val="1F2A24"/>
                </a:solidFill>
                <a:latin typeface="Georgia" pitchFamily="34" charset="0"/>
                <a:ea typeface="Georgia" pitchFamily="34" charset="-122"/>
                <a:cs typeface="Georgia" pitchFamily="34" charset="-120"/>
              </a:rPr>
              <a:t>Senge, P.M. (2006) </a:t>
            </a:r>
            <a:r>
              <a:rPr lang="en-US" sz="2000" i="1" dirty="0">
                <a:solidFill>
                  <a:srgbClr val="1F2A24"/>
                </a:solidFill>
                <a:latin typeface="Georgia" pitchFamily="34" charset="0"/>
                <a:ea typeface="Georgia" pitchFamily="34" charset="-122"/>
                <a:cs typeface="Georgia" pitchFamily="34" charset="-120"/>
              </a:rPr>
              <a:t>The Fifth Discipline</a:t>
            </a:r>
            <a:r>
              <a:rPr lang="en-US" sz="2000" dirty="0">
                <a:solidFill>
                  <a:srgbClr val="1F2A24"/>
                </a:solidFill>
                <a:latin typeface="Georgia" pitchFamily="34" charset="0"/>
                <a:ea typeface="Georgia" pitchFamily="34" charset="-122"/>
                <a:cs typeface="Georgia" pitchFamily="34" charset="-120"/>
              </a:rPr>
              <a:t>. Rev. edn. New York: Doubleday.</a:t>
            </a:r>
            <a:endParaRPr lang="en-US" sz="2000" dirty="0"/>
          </a:p>
          <a:p>
            <a:pPr marL="0" indent="0">
              <a:spcAft>
                <a:spcPts val="1000"/>
              </a:spcAft>
              <a:buNone/>
            </a:pPr>
            <a:r>
              <a:rPr lang="en-US" sz="2000" dirty="0">
                <a:solidFill>
                  <a:srgbClr val="1F2A24"/>
                </a:solidFill>
                <a:latin typeface="Georgia" pitchFamily="34" charset="0"/>
                <a:ea typeface="Georgia" pitchFamily="34" charset="-122"/>
                <a:cs typeface="Georgia" pitchFamily="34" charset="-120"/>
              </a:rPr>
              <a:t>Polanyi, M. (1966) </a:t>
            </a:r>
            <a:r>
              <a:rPr lang="en-US" sz="2000" i="1" dirty="0">
                <a:solidFill>
                  <a:srgbClr val="1F2A24"/>
                </a:solidFill>
                <a:latin typeface="Georgia" pitchFamily="34" charset="0"/>
                <a:ea typeface="Georgia" pitchFamily="34" charset="-122"/>
                <a:cs typeface="Georgia" pitchFamily="34" charset="-120"/>
              </a:rPr>
              <a:t>The Tacit Dimension</a:t>
            </a:r>
            <a:r>
              <a:rPr lang="en-US" sz="2000" dirty="0">
                <a:solidFill>
                  <a:srgbClr val="1F2A24"/>
                </a:solidFill>
                <a:latin typeface="Georgia" pitchFamily="34" charset="0"/>
                <a:ea typeface="Georgia" pitchFamily="34" charset="-122"/>
                <a:cs typeface="Georgia" pitchFamily="34" charset="-120"/>
              </a:rPr>
              <a:t>. New York: Doubleday.</a:t>
            </a:r>
            <a:endParaRPr lang="en-US" sz="2000" dirty="0"/>
          </a:p>
        </p:txBody>
      </p:sp>
      <p:pic>
        <p:nvPicPr>
          <p:cNvPr id="8" name="Picture 7">
            <a:extLst>
              <a:ext uri="{FF2B5EF4-FFF2-40B4-BE49-F238E27FC236}">
                <a16:creationId xmlns:a16="http://schemas.microsoft.com/office/drawing/2014/main" id="{14C6B36F-9B34-3BEA-D5E8-3076CCDC72D3}"/>
              </a:ext>
            </a:extLst>
          </p:cNvPr>
          <p:cNvPicPr>
            <a:picLocks noChangeAspect="1"/>
          </p:cNvPicPr>
          <p:nvPr/>
        </p:nvPicPr>
        <p:blipFill>
          <a:blip r:embed="rId3"/>
          <a:stretch>
            <a:fillRect/>
          </a:stretch>
        </p:blipFill>
        <p:spPr>
          <a:xfrm>
            <a:off x="0" y="6492240"/>
            <a:ext cx="12192000" cy="402336"/>
          </a:xfrm>
          <a:prstGeom prst="rect">
            <a:avLst/>
          </a:prstGeom>
        </p:spPr>
      </p:pic>
      <p:sp>
        <p:nvSpPr>
          <p:cNvPr id="10" name="TextBox 9">
            <a:extLst>
              <a:ext uri="{FF2B5EF4-FFF2-40B4-BE49-F238E27FC236}">
                <a16:creationId xmlns:a16="http://schemas.microsoft.com/office/drawing/2014/main" id="{B553AAA4-6E2C-76A2-B4CA-E3414FB9D8ED}"/>
              </a:ext>
            </a:extLst>
          </p:cNvPr>
          <p:cNvSpPr txBox="1"/>
          <p:nvPr/>
        </p:nvSpPr>
        <p:spPr>
          <a:xfrm>
            <a:off x="853440" y="6454057"/>
            <a:ext cx="6096000"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548640" y="256032"/>
            <a:ext cx="10058400" cy="320040"/>
          </a:xfrm>
          <a:prstGeom prst="rect">
            <a:avLst/>
          </a:prstGeom>
          <a:noFill/>
          <a:ln/>
        </p:spPr>
        <p:txBody>
          <a:bodyPr wrap="square" lIns="0" tIns="0" rIns="0" bIns="0" rtlCol="0" anchor="ctr"/>
          <a:lstStyle/>
          <a:p>
            <a:pPr marL="0" indent="0">
              <a:buNone/>
            </a:pPr>
            <a:r>
              <a:rPr lang="en-US" sz="1300" b="1" kern="0" spc="200" dirty="0">
                <a:solidFill>
                  <a:srgbClr val="2E7D5B"/>
                </a:solidFill>
                <a:latin typeface="Georgia" pitchFamily="34" charset="0"/>
                <a:ea typeface="Georgia" pitchFamily="34" charset="-122"/>
                <a:cs typeface="Georgia" pitchFamily="34" charset="-120"/>
              </a:rPr>
              <a:t>LEARNING RESOURCES</a:t>
            </a:r>
            <a:endParaRPr lang="en-US" sz="1300" dirty="0"/>
          </a:p>
        </p:txBody>
      </p:sp>
      <p:sp>
        <p:nvSpPr>
          <p:cNvPr id="3" name="Text 1"/>
          <p:cNvSpPr txBox="1"/>
          <p:nvPr/>
        </p:nvSpPr>
        <p:spPr>
          <a:xfrm>
            <a:off x="548640" y="6419088"/>
            <a:ext cx="6400800" cy="274320"/>
          </a:xfrm>
          <a:prstGeom prst="rect">
            <a:avLst/>
          </a:prstGeom>
          <a:noFill/>
          <a:ln/>
        </p:spPr>
        <p:txBody>
          <a:bodyPr wrap="square" lIns="0" tIns="0" rIns="0" bIns="0" rtlCol="0" anchor="ctr"/>
          <a:lstStyle/>
          <a:p>
            <a:pPr marL="0" indent="0">
              <a:buNone/>
            </a:pPr>
            <a:r>
              <a:rPr lang="en-US" sz="1100" dirty="0">
                <a:solidFill>
                  <a:srgbClr val="5F6F66"/>
                </a:solidFill>
                <a:latin typeface="Georgia" pitchFamily="34" charset="0"/>
                <a:ea typeface="Georgia" pitchFamily="34" charset="-122"/>
                <a:cs typeface="Georgia" pitchFamily="34" charset="-120"/>
              </a:rPr>
              <a:t>Knowledge Management  ·  MAMPHS</a:t>
            </a:r>
            <a:endParaRPr lang="en-US" sz="1100" dirty="0"/>
          </a:p>
        </p:txBody>
      </p:sp>
      <p:sp>
        <p:nvSpPr>
          <p:cNvPr id="4" name="Text 2"/>
          <p:cNvSpPr txBox="1"/>
          <p:nvPr/>
        </p:nvSpPr>
        <p:spPr>
          <a:xfrm>
            <a:off x="10881360" y="6419088"/>
            <a:ext cx="731520" cy="274320"/>
          </a:xfrm>
          <a:prstGeom prst="rect">
            <a:avLst/>
          </a:prstGeom>
          <a:noFill/>
          <a:ln/>
        </p:spPr>
        <p:txBody>
          <a:bodyPr wrap="square" lIns="0" tIns="0" rIns="0" bIns="0" rtlCol="0" anchor="ctr"/>
          <a:lstStyle/>
          <a:p>
            <a:pPr marL="0" indent="0" algn="r">
              <a:buNone/>
            </a:pPr>
            <a:r>
              <a:rPr lang="en-US" sz="1100" dirty="0">
                <a:solidFill>
                  <a:srgbClr val="5F6F66"/>
                </a:solidFill>
                <a:latin typeface="Georgia" pitchFamily="34" charset="0"/>
                <a:ea typeface="Georgia" pitchFamily="34" charset="-122"/>
                <a:cs typeface="Georgia" pitchFamily="34" charset="-120"/>
              </a:rPr>
              <a:t>44</a:t>
            </a:r>
            <a:endParaRPr lang="en-US" sz="1100" dirty="0"/>
          </a:p>
        </p:txBody>
      </p:sp>
      <p:sp>
        <p:nvSpPr>
          <p:cNvPr id="5" name="Text 3"/>
          <p:cNvSpPr txBox="1"/>
          <p:nvPr/>
        </p:nvSpPr>
        <p:spPr>
          <a:xfrm>
            <a:off x="548640" y="566928"/>
            <a:ext cx="11064240" cy="868680"/>
          </a:xfrm>
          <a:prstGeom prst="rect">
            <a:avLst/>
          </a:prstGeom>
          <a:noFill/>
          <a:ln/>
        </p:spPr>
        <p:txBody>
          <a:bodyPr wrap="square" lIns="0" tIns="0" rIns="0" bIns="0" rtlCol="0" anchor="ctr"/>
          <a:lstStyle/>
          <a:p>
            <a:pPr marL="0" indent="0">
              <a:buNone/>
            </a:pPr>
            <a:r>
              <a:rPr lang="en-US" sz="4000" b="1" dirty="0">
                <a:solidFill>
                  <a:srgbClr val="1F3B2D"/>
                </a:solidFill>
                <a:latin typeface="Georgia" pitchFamily="34" charset="0"/>
                <a:ea typeface="Georgia" pitchFamily="34" charset="-122"/>
                <a:cs typeface="Georgia" pitchFamily="34" charset="-120"/>
              </a:rPr>
              <a:t>Key Articles</a:t>
            </a:r>
            <a:endParaRPr lang="en-US" sz="4000" dirty="0"/>
          </a:p>
        </p:txBody>
      </p:sp>
      <p:sp>
        <p:nvSpPr>
          <p:cNvPr id="6" name="Text 4"/>
          <p:cNvSpPr txBox="1"/>
          <p:nvPr/>
        </p:nvSpPr>
        <p:spPr>
          <a:xfrm>
            <a:off x="548640" y="1645920"/>
            <a:ext cx="11064240" cy="4480560"/>
          </a:xfrm>
          <a:prstGeom prst="rect">
            <a:avLst/>
          </a:prstGeom>
          <a:noFill/>
          <a:ln/>
        </p:spPr>
        <p:txBody>
          <a:bodyPr wrap="square" lIns="635" tIns="635" rIns="635" bIns="635" rtlCol="0" anchor="t"/>
          <a:lstStyle/>
          <a:p>
            <a:pPr marL="0" indent="0">
              <a:spcAft>
                <a:spcPts val="1000"/>
              </a:spcAft>
              <a:buNone/>
            </a:pPr>
            <a:r>
              <a:rPr lang="en-US" sz="2000" dirty="0">
                <a:solidFill>
                  <a:srgbClr val="1F2A24"/>
                </a:solidFill>
                <a:latin typeface="Georgia" pitchFamily="34" charset="0"/>
                <a:ea typeface="Georgia" pitchFamily="34" charset="-122"/>
                <a:cs typeface="Georgia" pitchFamily="34" charset="-120"/>
              </a:rPr>
              <a:t>Graham, I.D. et al. (2006) "Lost in knowledge translation: time for a map?", </a:t>
            </a:r>
            <a:r>
              <a:rPr lang="en-US" sz="2000" i="1" dirty="0">
                <a:solidFill>
                  <a:srgbClr val="1F2A24"/>
                </a:solidFill>
                <a:latin typeface="Georgia" pitchFamily="34" charset="0"/>
                <a:ea typeface="Georgia" pitchFamily="34" charset="-122"/>
                <a:cs typeface="Georgia" pitchFamily="34" charset="-120"/>
              </a:rPr>
              <a:t>Journal of Continuing Education in the Health Professions</a:t>
            </a:r>
            <a:r>
              <a:rPr lang="en-US" sz="2000" dirty="0">
                <a:solidFill>
                  <a:srgbClr val="1F2A24"/>
                </a:solidFill>
                <a:latin typeface="Georgia" pitchFamily="34" charset="0"/>
                <a:ea typeface="Georgia" pitchFamily="34" charset="-122"/>
                <a:cs typeface="Georgia" pitchFamily="34" charset="-120"/>
              </a:rPr>
              <a:t>, 26(1), pp. 13–24.</a:t>
            </a:r>
            <a:endParaRPr lang="en-US" sz="2000" dirty="0"/>
          </a:p>
          <a:p>
            <a:pPr marL="0" indent="0">
              <a:spcAft>
                <a:spcPts val="1000"/>
              </a:spcAft>
              <a:buNone/>
            </a:pPr>
            <a:r>
              <a:rPr lang="en-US" sz="2000" dirty="0">
                <a:solidFill>
                  <a:srgbClr val="1F2A24"/>
                </a:solidFill>
                <a:latin typeface="Georgia" pitchFamily="34" charset="0"/>
                <a:ea typeface="Georgia" pitchFamily="34" charset="-122"/>
                <a:cs typeface="Georgia" pitchFamily="34" charset="-120"/>
              </a:rPr>
              <a:t>Hansen, M.T., Nohria, N. and Tierney, T. (1999) "What's your strategy for managing knowledge?", </a:t>
            </a:r>
            <a:r>
              <a:rPr lang="en-US" sz="2000" i="1" dirty="0">
                <a:solidFill>
                  <a:srgbClr val="1F2A24"/>
                </a:solidFill>
                <a:latin typeface="Georgia" pitchFamily="34" charset="0"/>
                <a:ea typeface="Georgia" pitchFamily="34" charset="-122"/>
                <a:cs typeface="Georgia" pitchFamily="34" charset="-120"/>
              </a:rPr>
              <a:t>Harvard Business Review</a:t>
            </a:r>
            <a:r>
              <a:rPr lang="en-US" sz="2000" dirty="0">
                <a:solidFill>
                  <a:srgbClr val="1F2A24"/>
                </a:solidFill>
                <a:latin typeface="Georgia" pitchFamily="34" charset="0"/>
                <a:ea typeface="Georgia" pitchFamily="34" charset="-122"/>
                <a:cs typeface="Georgia" pitchFamily="34" charset="-120"/>
              </a:rPr>
              <a:t>, 77(2), pp. 106–116.</a:t>
            </a:r>
            <a:endParaRPr lang="en-US" sz="2000" dirty="0"/>
          </a:p>
          <a:p>
            <a:pPr marL="0" indent="0">
              <a:spcAft>
                <a:spcPts val="1000"/>
              </a:spcAft>
              <a:buNone/>
            </a:pPr>
            <a:r>
              <a:rPr lang="en-US" sz="2000" dirty="0">
                <a:solidFill>
                  <a:srgbClr val="1F2A24"/>
                </a:solidFill>
                <a:latin typeface="Georgia" pitchFamily="34" charset="0"/>
                <a:ea typeface="Georgia" pitchFamily="34" charset="-122"/>
                <a:cs typeface="Georgia" pitchFamily="34" charset="-120"/>
              </a:rPr>
              <a:t>Haynes, A.B. et al. (2009) "A surgical safety checklist to reduce morbidity and mortality in a global population", </a:t>
            </a:r>
            <a:r>
              <a:rPr lang="en-US" sz="2000" i="1" dirty="0">
                <a:solidFill>
                  <a:srgbClr val="1F2A24"/>
                </a:solidFill>
                <a:latin typeface="Georgia" pitchFamily="34" charset="0"/>
                <a:ea typeface="Georgia" pitchFamily="34" charset="-122"/>
                <a:cs typeface="Georgia" pitchFamily="34" charset="-120"/>
              </a:rPr>
              <a:t>New England Journal of Medicine</a:t>
            </a:r>
            <a:r>
              <a:rPr lang="en-US" sz="2000" dirty="0">
                <a:solidFill>
                  <a:srgbClr val="1F2A24"/>
                </a:solidFill>
                <a:latin typeface="Georgia" pitchFamily="34" charset="0"/>
                <a:ea typeface="Georgia" pitchFamily="34" charset="-122"/>
                <a:cs typeface="Georgia" pitchFamily="34" charset="-120"/>
              </a:rPr>
              <a:t>, 360(5), pp. 491–499.</a:t>
            </a:r>
            <a:endParaRPr lang="en-US" sz="2000" dirty="0"/>
          </a:p>
          <a:p>
            <a:pPr marL="0" indent="0">
              <a:spcAft>
                <a:spcPts val="1000"/>
              </a:spcAft>
              <a:buNone/>
            </a:pPr>
            <a:r>
              <a:rPr lang="en-US" sz="2000" dirty="0">
                <a:solidFill>
                  <a:srgbClr val="1F2A24"/>
                </a:solidFill>
                <a:latin typeface="Georgia" pitchFamily="34" charset="0"/>
                <a:ea typeface="Georgia" pitchFamily="34" charset="-122"/>
                <a:cs typeface="Georgia" pitchFamily="34" charset="-120"/>
              </a:rPr>
              <a:t>Pronovost, P. et al. (2006) "An intervention to decrease catheter-related bloodstream infections in the ICU", </a:t>
            </a:r>
            <a:r>
              <a:rPr lang="en-US" sz="2000" i="1" dirty="0">
                <a:solidFill>
                  <a:srgbClr val="1F2A24"/>
                </a:solidFill>
                <a:latin typeface="Georgia" pitchFamily="34" charset="0"/>
                <a:ea typeface="Georgia" pitchFamily="34" charset="-122"/>
                <a:cs typeface="Georgia" pitchFamily="34" charset="-120"/>
              </a:rPr>
              <a:t>New England Journal of Medicine</a:t>
            </a:r>
            <a:r>
              <a:rPr lang="en-US" sz="2000" dirty="0">
                <a:solidFill>
                  <a:srgbClr val="1F2A24"/>
                </a:solidFill>
                <a:latin typeface="Georgia" pitchFamily="34" charset="0"/>
                <a:ea typeface="Georgia" pitchFamily="34" charset="-122"/>
                <a:cs typeface="Georgia" pitchFamily="34" charset="-120"/>
              </a:rPr>
              <a:t>, 355(26), pp. 2725–2732.</a:t>
            </a:r>
            <a:endParaRPr lang="en-US" sz="2000" dirty="0"/>
          </a:p>
          <a:p>
            <a:pPr marL="0" indent="0">
              <a:spcAft>
                <a:spcPts val="1000"/>
              </a:spcAft>
              <a:buNone/>
            </a:pPr>
            <a:r>
              <a:rPr lang="en-US" sz="2000" dirty="0">
                <a:solidFill>
                  <a:srgbClr val="1F2A24"/>
                </a:solidFill>
                <a:latin typeface="Georgia" pitchFamily="34" charset="0"/>
                <a:ea typeface="Georgia" pitchFamily="34" charset="-122"/>
                <a:cs typeface="Georgia" pitchFamily="34" charset="-120"/>
              </a:rPr>
              <a:t>Szulanski, G. (1996) "Exploring internal stickiness", </a:t>
            </a:r>
            <a:r>
              <a:rPr lang="en-US" sz="2000" i="1" dirty="0">
                <a:solidFill>
                  <a:srgbClr val="1F2A24"/>
                </a:solidFill>
                <a:latin typeface="Georgia" pitchFamily="34" charset="0"/>
                <a:ea typeface="Georgia" pitchFamily="34" charset="-122"/>
                <a:cs typeface="Georgia" pitchFamily="34" charset="-120"/>
              </a:rPr>
              <a:t>Strategic Management Journal</a:t>
            </a:r>
            <a:r>
              <a:rPr lang="en-US" sz="2000" dirty="0">
                <a:solidFill>
                  <a:srgbClr val="1F2A24"/>
                </a:solidFill>
                <a:latin typeface="Georgia" pitchFamily="34" charset="0"/>
                <a:ea typeface="Georgia" pitchFamily="34" charset="-122"/>
                <a:cs typeface="Georgia" pitchFamily="34" charset="-120"/>
              </a:rPr>
              <a:t>, 17(S2), pp. 27–43.</a:t>
            </a:r>
            <a:endParaRPr lang="en-US" sz="2000" dirty="0"/>
          </a:p>
          <a:p>
            <a:pPr marL="0" indent="0">
              <a:spcAft>
                <a:spcPts val="1000"/>
              </a:spcAft>
              <a:buNone/>
            </a:pPr>
            <a:r>
              <a:rPr lang="en-US" sz="2000" dirty="0">
                <a:solidFill>
                  <a:srgbClr val="1F2A24"/>
                </a:solidFill>
                <a:latin typeface="Georgia" pitchFamily="34" charset="0"/>
                <a:ea typeface="Georgia" pitchFamily="34" charset="-122"/>
                <a:cs typeface="Georgia" pitchFamily="34" charset="-120"/>
              </a:rPr>
              <a:t>Arora, S. et al. (2011) "Outcomes of treatment for hepatitis C virus infection by primary care providers", </a:t>
            </a:r>
            <a:r>
              <a:rPr lang="en-US" sz="2000" i="1" dirty="0">
                <a:solidFill>
                  <a:srgbClr val="1F2A24"/>
                </a:solidFill>
                <a:latin typeface="Georgia" pitchFamily="34" charset="0"/>
                <a:ea typeface="Georgia" pitchFamily="34" charset="-122"/>
                <a:cs typeface="Georgia" pitchFamily="34" charset="-120"/>
              </a:rPr>
              <a:t>New England Journal of Medicine</a:t>
            </a:r>
            <a:r>
              <a:rPr lang="en-US" sz="2000" dirty="0">
                <a:solidFill>
                  <a:srgbClr val="1F2A24"/>
                </a:solidFill>
                <a:latin typeface="Georgia" pitchFamily="34" charset="0"/>
                <a:ea typeface="Georgia" pitchFamily="34" charset="-122"/>
                <a:cs typeface="Georgia" pitchFamily="34" charset="-120"/>
              </a:rPr>
              <a:t>, 364(23), pp. 2199–2207.</a:t>
            </a:r>
            <a:endParaRPr lang="en-US" sz="2000" dirty="0"/>
          </a:p>
        </p:txBody>
      </p:sp>
      <p:pic>
        <p:nvPicPr>
          <p:cNvPr id="8" name="Picture 7">
            <a:extLst>
              <a:ext uri="{FF2B5EF4-FFF2-40B4-BE49-F238E27FC236}">
                <a16:creationId xmlns:a16="http://schemas.microsoft.com/office/drawing/2014/main" id="{900414BD-FB28-57AE-6E33-A92A4580E9C9}"/>
              </a:ext>
            </a:extLst>
          </p:cNvPr>
          <p:cNvPicPr>
            <a:picLocks noChangeAspect="1"/>
          </p:cNvPicPr>
          <p:nvPr/>
        </p:nvPicPr>
        <p:blipFill>
          <a:blip r:embed="rId3"/>
          <a:stretch>
            <a:fillRect/>
          </a:stretch>
        </p:blipFill>
        <p:spPr>
          <a:xfrm>
            <a:off x="-15240" y="6472338"/>
            <a:ext cx="12192000" cy="402336"/>
          </a:xfrm>
          <a:prstGeom prst="rect">
            <a:avLst/>
          </a:prstGeom>
        </p:spPr>
      </p:pic>
      <p:sp>
        <p:nvSpPr>
          <p:cNvPr id="10" name="TextBox 9">
            <a:extLst>
              <a:ext uri="{FF2B5EF4-FFF2-40B4-BE49-F238E27FC236}">
                <a16:creationId xmlns:a16="http://schemas.microsoft.com/office/drawing/2014/main" id="{0A90F6AA-88D1-D005-FDCE-1F9E3EFA0907}"/>
              </a:ext>
            </a:extLst>
          </p:cNvPr>
          <p:cNvSpPr txBox="1"/>
          <p:nvPr/>
        </p:nvSpPr>
        <p:spPr>
          <a:xfrm>
            <a:off x="844476" y="6462575"/>
            <a:ext cx="6104964" cy="461665"/>
          </a:xfrm>
          <a:prstGeom prst="rect">
            <a:avLst/>
          </a:prstGeom>
          <a:noFill/>
        </p:spPr>
        <p:txBody>
          <a:bodyPr wrap="square">
            <a:spAutoFit/>
          </a:bodyPr>
          <a:lstStyle/>
          <a:p>
            <a:r>
              <a:rPr lang="en-US" sz="2400" dirty="0">
                <a:solidFill>
                  <a:schemeClr val="bg1"/>
                </a:solidFill>
              </a:rPr>
              <a:t>Discover the world of EIIET</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58EFD5D-C7B3-31B9-96F1-C73EAC4A8527}"/>
              </a:ext>
            </a:extLst>
          </p:cNvPr>
          <p:cNvPicPr>
            <a:picLocks noChangeAspect="1"/>
          </p:cNvPicPr>
          <p:nvPr/>
        </p:nvPicPr>
        <p:blipFill>
          <a:blip r:embed="rId2"/>
          <a:stretch>
            <a:fillRect/>
          </a:stretch>
        </p:blipFill>
        <p:spPr>
          <a:xfrm>
            <a:off x="7570238" y="3451808"/>
            <a:ext cx="4779678" cy="2328874"/>
          </a:xfrm>
          <a:prstGeom prst="rect">
            <a:avLst/>
          </a:prstGeom>
        </p:spPr>
      </p:pic>
      <p:pic>
        <p:nvPicPr>
          <p:cNvPr id="7" name="Picture 6">
            <a:extLst>
              <a:ext uri="{FF2B5EF4-FFF2-40B4-BE49-F238E27FC236}">
                <a16:creationId xmlns:a16="http://schemas.microsoft.com/office/drawing/2014/main" id="{AED18AB7-1D8C-1A9A-3E90-0FFAE5297ADA}"/>
              </a:ext>
            </a:extLst>
          </p:cNvPr>
          <p:cNvPicPr>
            <a:picLocks noChangeAspect="1"/>
          </p:cNvPicPr>
          <p:nvPr/>
        </p:nvPicPr>
        <p:blipFill>
          <a:blip r:embed="rId3"/>
          <a:stretch>
            <a:fillRect/>
          </a:stretch>
        </p:blipFill>
        <p:spPr>
          <a:xfrm>
            <a:off x="1216163" y="3497619"/>
            <a:ext cx="2011854" cy="2066723"/>
          </a:xfrm>
          <a:prstGeom prst="rect">
            <a:avLst/>
          </a:prstGeom>
        </p:spPr>
      </p:pic>
      <p:pic>
        <p:nvPicPr>
          <p:cNvPr id="11" name="Picture 10">
            <a:extLst>
              <a:ext uri="{FF2B5EF4-FFF2-40B4-BE49-F238E27FC236}">
                <a16:creationId xmlns:a16="http://schemas.microsoft.com/office/drawing/2014/main" id="{2AE2C9D0-D242-3F56-22DF-CC64A4881168}"/>
              </a:ext>
            </a:extLst>
          </p:cNvPr>
          <p:cNvPicPr>
            <a:picLocks noChangeAspect="1"/>
          </p:cNvPicPr>
          <p:nvPr/>
        </p:nvPicPr>
        <p:blipFill>
          <a:blip r:embed="rId4"/>
          <a:stretch>
            <a:fillRect/>
          </a:stretch>
        </p:blipFill>
        <p:spPr>
          <a:xfrm>
            <a:off x="-62753" y="-1"/>
            <a:ext cx="12192000" cy="3360382"/>
          </a:xfrm>
          <a:prstGeom prst="rect">
            <a:avLst/>
          </a:prstGeom>
        </p:spPr>
      </p:pic>
      <p:pic>
        <p:nvPicPr>
          <p:cNvPr id="13" name="Picture 12">
            <a:extLst>
              <a:ext uri="{FF2B5EF4-FFF2-40B4-BE49-F238E27FC236}">
                <a16:creationId xmlns:a16="http://schemas.microsoft.com/office/drawing/2014/main" id="{2ADD732C-6912-223F-A701-4FDD523BA79E}"/>
              </a:ext>
            </a:extLst>
          </p:cNvPr>
          <p:cNvPicPr>
            <a:picLocks noChangeAspect="1"/>
          </p:cNvPicPr>
          <p:nvPr/>
        </p:nvPicPr>
        <p:blipFill>
          <a:blip r:embed="rId5"/>
          <a:stretch>
            <a:fillRect/>
          </a:stretch>
        </p:blipFill>
        <p:spPr>
          <a:xfrm>
            <a:off x="902285" y="783085"/>
            <a:ext cx="10638442" cy="1652159"/>
          </a:xfrm>
          <a:prstGeom prst="rect">
            <a:avLst/>
          </a:prstGeom>
        </p:spPr>
      </p:pic>
      <p:pic>
        <p:nvPicPr>
          <p:cNvPr id="17" name="Picture 16">
            <a:extLst>
              <a:ext uri="{FF2B5EF4-FFF2-40B4-BE49-F238E27FC236}">
                <a16:creationId xmlns:a16="http://schemas.microsoft.com/office/drawing/2014/main" id="{0E74CB2C-AD70-0FD9-FF7E-1F83A7F42AD3}"/>
              </a:ext>
            </a:extLst>
          </p:cNvPr>
          <p:cNvPicPr>
            <a:picLocks noChangeAspect="1"/>
          </p:cNvPicPr>
          <p:nvPr/>
        </p:nvPicPr>
        <p:blipFill>
          <a:blip r:embed="rId6"/>
          <a:stretch>
            <a:fillRect/>
          </a:stretch>
        </p:blipFill>
        <p:spPr>
          <a:xfrm>
            <a:off x="0" y="6415989"/>
            <a:ext cx="12192000" cy="658368"/>
          </a:xfrm>
          <a:prstGeom prst="rect">
            <a:avLst/>
          </a:prstGeom>
        </p:spPr>
      </p:pic>
    </p:spTree>
    <p:extLst>
      <p:ext uri="{BB962C8B-B14F-4D97-AF65-F5344CB8AC3E}">
        <p14:creationId xmlns:p14="http://schemas.microsoft.com/office/powerpoint/2010/main" val="17105191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Georg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Georgia"/>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127</TotalTime>
  <Words>6631</Words>
  <Application>Microsoft Office PowerPoint</Application>
  <PresentationFormat>Widescreen</PresentationFormat>
  <Paragraphs>776</Paragraphs>
  <Slides>45</Slides>
  <Notes>43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45</vt:i4>
      </vt:variant>
    </vt:vector>
  </HeadingPairs>
  <TitlesOfParts>
    <vt:vector size="49" baseType="lpstr">
      <vt:lpstr>Aptos</vt:lpstr>
      <vt:lpstr>Arial</vt:lpstr>
      <vt:lpstr>Georgia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Knowledge Management</dc:title>
  <dc:subject>PptxGenJS Presentation</dc:subject>
  <dc:creator>MAMPHS</dc:creator>
  <cp:lastModifiedBy>Lenovo</cp:lastModifiedBy>
  <cp:revision>71</cp:revision>
  <dcterms:created xsi:type="dcterms:W3CDTF">2026-09-11T11:07:48Z</dcterms:created>
  <dcterms:modified xsi:type="dcterms:W3CDTF">2026-09-29T08:13:32Z</dcterms:modified>
</cp:coreProperties>
</file>