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70" r:id="rId15"/>
    <p:sldId id="272" r:id="rId16"/>
    <p:sldId id="269" r:id="rId1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napToGrid="0" snapToObjects="1">
      <p:cViewPr varScale="1">
        <p:scale>
          <a:sx n="55" d="100"/>
          <a:sy n="55" d="100"/>
        </p:scale>
        <p:origin x="-78" y="-34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pPr/>
              <a:t>5/23/2025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pPr/>
              <a:t>5/23/2025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pPr/>
              <a:t>5/23/2025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BCAD085-E8A6-8845-BD4E-CB4CCA059FC4}" type="datetimeFigureOut">
              <a:rPr lang="en-US" smtClean="0"/>
              <a:pPr/>
              <a:t>5/23/2025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BCAD085-E8A6-8845-BD4E-CB4CCA059FC4}" type="datetimeFigureOut">
              <a:rPr lang="en-US" smtClean="0"/>
              <a:pPr/>
              <a:t>5/23/2025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BCAD085-E8A6-8845-BD4E-CB4CCA059FC4}" type="datetimeFigureOut">
              <a:rPr lang="en-US" smtClean="0"/>
              <a:pPr/>
              <a:t>5/23/2025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pPr/>
              <a:t>5/23/2025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pPr/>
              <a:t>5/23/2025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pPr/>
              <a:t>5/23/2025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pPr/>
              <a:t>5/23/2025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pPr/>
              <a:t>5/23/2025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pPr/>
              <a:t>5/23/2025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pPr/>
              <a:t>‹#›</a:t>
            </a:fld>
            <a:endParaRPr lang="en-US"/>
          </a:p>
        </p:txBody>
      </p:sp>
    </p:spTree>
    <p:extLst>
      <p:ext uri="{BB962C8B-B14F-4D97-AF65-F5344CB8AC3E}">
        <p14:creationId xmlns=""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doi.org/10.1080/19368623.2020.1788231" TargetMode="External"/><Relationship Id="rId2" Type="http://schemas.openxmlformats.org/officeDocument/2006/relationships/hyperlink" Target="https://doi.org/10.1108/IJCHM-04-2020-0314" TargetMode="External"/><Relationship Id="rId1" Type="http://schemas.openxmlformats.org/officeDocument/2006/relationships/slideLayout" Target="../slideLayouts/slideLayout2.xml"/><Relationship Id="rId5" Type="http://schemas.openxmlformats.org/officeDocument/2006/relationships/hyperlink" Target="https://doi.org/10.1108/ER-11-2020-0510" TargetMode="External"/><Relationship Id="rId4" Type="http://schemas.openxmlformats.org/officeDocument/2006/relationships/hyperlink" Target="https://www.unwto.org/tourism-data"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b="1" dirty="0" smtClean="0"/>
              <a:t>Talent Strategy for Post-COVID Boutique Beach Resorts in Brazil</a:t>
            </a:r>
            <a:endParaRPr lang="en-US" b="1" dirty="0"/>
          </a:p>
        </p:txBody>
      </p:sp>
      <p:sp>
        <p:nvSpPr>
          <p:cNvPr id="3" name="Subtitle 2"/>
          <p:cNvSpPr>
            <a:spLocks noGrp="1"/>
          </p:cNvSpPr>
          <p:nvPr>
            <p:ph type="subTitle" idx="1"/>
          </p:nvPr>
        </p:nvSpPr>
        <p:spPr/>
        <p:txBody>
          <a:bodyPr/>
          <a:lstStyle/>
          <a:p>
            <a:r>
              <a:rPr lang="en-US" b="1" dirty="0" smtClean="0"/>
              <a:t>Student Name: </a:t>
            </a:r>
            <a:r>
              <a:rPr lang="en-US" b="1" dirty="0" err="1" smtClean="0"/>
              <a:t>Abhilash</a:t>
            </a:r>
            <a:r>
              <a:rPr lang="en-US" b="1" dirty="0" smtClean="0"/>
              <a:t/>
            </a:r>
            <a:br>
              <a:rPr lang="en-US" b="1" dirty="0" smtClean="0"/>
            </a:br>
            <a:r>
              <a:rPr lang="en-US" b="1" dirty="0" smtClean="0"/>
              <a:t>Student ID: DE240063</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Index</a:t>
            </a:r>
          </a:p>
        </p:txBody>
      </p:sp>
      <p:sp>
        <p:nvSpPr>
          <p:cNvPr id="3" name="Content Placeholder 2"/>
          <p:cNvSpPr>
            <a:spLocks noGrp="1"/>
          </p:cNvSpPr>
          <p:nvPr>
            <p:ph idx="1"/>
          </p:nvPr>
        </p:nvSpPr>
        <p:spPr/>
        <p:txBody>
          <a:bodyPr>
            <a:normAutofit fontScale="55000" lnSpcReduction="20000"/>
          </a:bodyPr>
          <a:lstStyle/>
          <a:p>
            <a:pPr lvl="0"/>
            <a:r>
              <a:rPr lang="en-US" dirty="0" smtClean="0"/>
              <a:t>Introduction</a:t>
            </a:r>
          </a:p>
          <a:p>
            <a:pPr lvl="0"/>
            <a:r>
              <a:rPr lang="en-US" dirty="0" smtClean="0"/>
              <a:t>Post-COVID Challenges in Brazil’s Hospitality Sector</a:t>
            </a:r>
          </a:p>
          <a:p>
            <a:pPr lvl="0"/>
            <a:r>
              <a:rPr lang="en-US" dirty="0" smtClean="0"/>
              <a:t>Talent Rebuilding Goals and Objectives</a:t>
            </a:r>
          </a:p>
          <a:p>
            <a:pPr lvl="0"/>
            <a:r>
              <a:rPr lang="en-US" dirty="0" smtClean="0"/>
              <a:t>Gig Workforce Integration Strategy</a:t>
            </a:r>
          </a:p>
          <a:p>
            <a:pPr lvl="0"/>
            <a:r>
              <a:rPr lang="en-US" dirty="0" smtClean="0"/>
              <a:t>Hybrid Role Framework for Resorts</a:t>
            </a:r>
          </a:p>
          <a:p>
            <a:pPr lvl="0"/>
            <a:r>
              <a:rPr lang="en-US" dirty="0" smtClean="0"/>
              <a:t>Digital </a:t>
            </a:r>
            <a:r>
              <a:rPr lang="en-US" dirty="0" err="1" smtClean="0"/>
              <a:t>Onboarding</a:t>
            </a:r>
            <a:r>
              <a:rPr lang="en-US" dirty="0" smtClean="0"/>
              <a:t> System and Training Modules</a:t>
            </a:r>
          </a:p>
          <a:p>
            <a:pPr lvl="0"/>
            <a:r>
              <a:rPr lang="en-US" dirty="0" smtClean="0"/>
              <a:t>Social Media Job Post Samples</a:t>
            </a:r>
          </a:p>
          <a:p>
            <a:pPr lvl="0"/>
            <a:r>
              <a:rPr lang="en-US" dirty="0" smtClean="0"/>
              <a:t>EVP (Employee Value Proposition) Rebranding</a:t>
            </a:r>
          </a:p>
          <a:p>
            <a:pPr lvl="0"/>
            <a:r>
              <a:rPr lang="en-US" dirty="0" smtClean="0"/>
              <a:t>AI-Based Staff Performance Monitoring</a:t>
            </a:r>
          </a:p>
          <a:p>
            <a:pPr lvl="0"/>
            <a:r>
              <a:rPr lang="en-US" dirty="0" smtClean="0"/>
              <a:t>Long-Term Resilience Framework</a:t>
            </a:r>
          </a:p>
          <a:p>
            <a:pPr lvl="0"/>
            <a:r>
              <a:rPr lang="en-US" dirty="0" smtClean="0"/>
              <a:t>Wellness Programs for Employee Retention</a:t>
            </a:r>
          </a:p>
          <a:p>
            <a:pPr lvl="0"/>
            <a:r>
              <a:rPr lang="en-US" dirty="0" smtClean="0"/>
              <a:t>Disaster Management and Future Contingency Planning</a:t>
            </a:r>
          </a:p>
          <a:p>
            <a:pPr lvl="0"/>
            <a:r>
              <a:rPr lang="en-US" dirty="0" smtClean="0"/>
              <a:t>Employee Empowerment and </a:t>
            </a:r>
            <a:r>
              <a:rPr lang="en-US" dirty="0" err="1" smtClean="0"/>
              <a:t>Upskilling</a:t>
            </a:r>
            <a:r>
              <a:rPr lang="en-US" dirty="0" smtClean="0"/>
              <a:t> Initiatives</a:t>
            </a:r>
          </a:p>
          <a:p>
            <a:pPr lvl="0"/>
            <a:r>
              <a:rPr lang="en-US" dirty="0" smtClean="0"/>
              <a:t>Conclusion</a:t>
            </a:r>
          </a:p>
          <a:p>
            <a:pPr lvl="0"/>
            <a:r>
              <a:rPr lang="en-US" dirty="0" smtClean="0"/>
              <a:t>References</a:t>
            </a: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a:t>
            </a:r>
            <a:endParaRPr/>
          </a:p>
        </p:txBody>
      </p:sp>
      <p:sp>
        <p:nvSpPr>
          <p:cNvPr id="3" name="Content Placeholder 2"/>
          <p:cNvSpPr>
            <a:spLocks noGrp="1"/>
          </p:cNvSpPr>
          <p:nvPr>
            <p:ph idx="1"/>
          </p:nvPr>
        </p:nvSpPr>
        <p:spPr/>
        <p:txBody>
          <a:bodyPr>
            <a:normAutofit fontScale="92500" lnSpcReduction="20000"/>
          </a:bodyPr>
          <a:lstStyle/>
          <a:p>
            <a:r>
              <a:rPr lang="en-US" dirty="0" smtClean="0"/>
              <a:t>The COVID-19 pandemic disrupted Brazil’s vibrant tourism industry, especially affecting boutique beach resorts dependent on international tourists. With significant workforce layoffs and closures, recovery depends on resilient talent strategies integrating gig workers, hybrid roles, and digital systems. This presentation outlines a post-pandemic talent rebuilding blueprint tailored to boutique resorts, emphasizing flexibility, digital transformation, and staff well-being initiatives to build a future-proof workforce (Baum et al., 2020).</a:t>
            </a: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Post-COVID Challenges in Brazil’s Hospitality Sector</a:t>
            </a:r>
            <a:endParaRPr/>
          </a:p>
        </p:txBody>
      </p:sp>
      <p:sp>
        <p:nvSpPr>
          <p:cNvPr id="3" name="Content Placeholder 2"/>
          <p:cNvSpPr>
            <a:spLocks noGrp="1"/>
          </p:cNvSpPr>
          <p:nvPr>
            <p:ph idx="1"/>
          </p:nvPr>
        </p:nvSpPr>
        <p:spPr/>
        <p:txBody>
          <a:bodyPr>
            <a:normAutofit fontScale="92500" lnSpcReduction="10000"/>
          </a:bodyPr>
          <a:lstStyle/>
          <a:p>
            <a:pPr lvl="0"/>
            <a:r>
              <a:rPr lang="en-US" dirty="0" smtClean="0"/>
              <a:t>Brazil’s tourism sector recorded an 84% drop in international arrivals in 2020 (UNWTO, 2021). Boutique resorts faced:\n- Workforce reduction and skill gaps.\n- Health and safety compliance pressure.\n- Shift towards digital services.\n- Preference for private, wellness-centered travel.\n\</a:t>
            </a:r>
            <a:r>
              <a:rPr lang="en-US" dirty="0" err="1" smtClean="0"/>
              <a:t>nThese</a:t>
            </a:r>
            <a:r>
              <a:rPr lang="en-US" dirty="0" smtClean="0"/>
              <a:t> factors necessitate a versatile, digitally competent, and wellness-oriented workforce capable of operating in hybrid environments (</a:t>
            </a:r>
            <a:r>
              <a:rPr lang="en-US" dirty="0" err="1" smtClean="0"/>
              <a:t>Gössling</a:t>
            </a:r>
            <a:r>
              <a:rPr lang="en-US" dirty="0" smtClean="0"/>
              <a:t> et al., 2020).</a:t>
            </a: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Talent Rebuilding Goals and </a:t>
            </a:r>
            <a:r>
              <a:rPr lang="en-US" b="1" dirty="0" smtClean="0"/>
              <a:t>Objectives, Primary </a:t>
            </a:r>
            <a:r>
              <a:rPr lang="en-US" b="1" dirty="0" smtClean="0"/>
              <a:t>Goals:</a:t>
            </a:r>
            <a:endParaRPr lang="en-US" dirty="0"/>
          </a:p>
        </p:txBody>
      </p:sp>
      <p:sp>
        <p:nvSpPr>
          <p:cNvPr id="3" name="Content Placeholder 2"/>
          <p:cNvSpPr>
            <a:spLocks noGrp="1"/>
          </p:cNvSpPr>
          <p:nvPr>
            <p:ph idx="1"/>
          </p:nvPr>
        </p:nvSpPr>
        <p:spPr>
          <a:xfrm>
            <a:off x="457200" y="1600200"/>
            <a:ext cx="8229600" cy="4955875"/>
          </a:xfrm>
        </p:spPr>
        <p:txBody>
          <a:bodyPr>
            <a:normAutofit fontScale="92500" lnSpcReduction="10000"/>
          </a:bodyPr>
          <a:lstStyle/>
          <a:p>
            <a:pPr lvl="0"/>
            <a:r>
              <a:rPr lang="en-US" dirty="0" smtClean="0"/>
              <a:t>Reestablish workforce size with a flexible mix of gig and permanent staff.</a:t>
            </a:r>
          </a:p>
          <a:p>
            <a:pPr lvl="0"/>
            <a:r>
              <a:rPr lang="en-US" dirty="0" smtClean="0"/>
              <a:t>Foster digital skills and remote service capability.</a:t>
            </a:r>
          </a:p>
          <a:p>
            <a:pPr lvl="0"/>
            <a:r>
              <a:rPr lang="en-US" dirty="0" smtClean="0"/>
              <a:t>Enhance employee well-being and loyalty.</a:t>
            </a:r>
          </a:p>
          <a:p>
            <a:endParaRPr lang="en-US" b="1" dirty="0" smtClean="0"/>
          </a:p>
          <a:p>
            <a:r>
              <a:rPr lang="en-US" b="1" dirty="0" smtClean="0"/>
              <a:t>Objectives</a:t>
            </a:r>
            <a:r>
              <a:rPr lang="en-US" b="1" dirty="0" smtClean="0"/>
              <a:t>:</a:t>
            </a:r>
            <a:endParaRPr lang="en-US" dirty="0" smtClean="0"/>
          </a:p>
          <a:p>
            <a:pPr lvl="0"/>
            <a:r>
              <a:rPr lang="en-US" dirty="0" smtClean="0"/>
              <a:t>Engage 40% of workforce as flexible gig positions.</a:t>
            </a:r>
          </a:p>
          <a:p>
            <a:pPr lvl="0"/>
            <a:r>
              <a:rPr lang="en-US" dirty="0" smtClean="0"/>
              <a:t>Implement digital </a:t>
            </a:r>
            <a:r>
              <a:rPr lang="en-US" dirty="0" err="1" smtClean="0"/>
              <a:t>onboarding</a:t>
            </a:r>
            <a:r>
              <a:rPr lang="en-US" dirty="0" smtClean="0"/>
              <a:t> for all new hires.</a:t>
            </a:r>
          </a:p>
          <a:p>
            <a:pPr lvl="0"/>
            <a:r>
              <a:rPr lang="en-US" dirty="0" smtClean="0"/>
              <a:t>Launch AI-enabled performance dashboards by Q3 2025.</a:t>
            </a: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Gig Workforce Integration Strategy</a:t>
            </a:r>
            <a:endParaRPr/>
          </a:p>
        </p:txBody>
      </p:sp>
      <p:sp>
        <p:nvSpPr>
          <p:cNvPr id="3" name="Content Placeholder 2"/>
          <p:cNvSpPr>
            <a:spLocks noGrp="1"/>
          </p:cNvSpPr>
          <p:nvPr>
            <p:ph idx="1"/>
          </p:nvPr>
        </p:nvSpPr>
        <p:spPr>
          <a:xfrm>
            <a:off x="457200" y="1600200"/>
            <a:ext cx="8229600" cy="4835106"/>
          </a:xfrm>
        </p:spPr>
        <p:txBody>
          <a:bodyPr>
            <a:normAutofit fontScale="70000" lnSpcReduction="20000"/>
          </a:bodyPr>
          <a:lstStyle/>
          <a:p>
            <a:r>
              <a:rPr lang="en-US" dirty="0" smtClean="0"/>
              <a:t>Gig workers offer agility, cost control, and scalable operations (Yong et al., 2021).</a:t>
            </a:r>
            <a:br>
              <a:rPr lang="en-US" dirty="0" smtClean="0"/>
            </a:br>
            <a:endParaRPr lang="en-US" dirty="0" smtClean="0"/>
          </a:p>
          <a:p>
            <a:r>
              <a:rPr lang="en-US" b="1" dirty="0" smtClean="0"/>
              <a:t>Key </a:t>
            </a:r>
            <a:r>
              <a:rPr lang="en-US" b="1" dirty="0" smtClean="0"/>
              <a:t>Initiatives:</a:t>
            </a:r>
            <a:endParaRPr lang="en-US" dirty="0" smtClean="0"/>
          </a:p>
          <a:p>
            <a:pPr lvl="0"/>
            <a:r>
              <a:rPr lang="en-US" dirty="0" smtClean="0"/>
              <a:t>Partner with gig platforms like Freelancer.com and local Brazilian job apps.</a:t>
            </a:r>
          </a:p>
          <a:p>
            <a:pPr lvl="0"/>
            <a:r>
              <a:rPr lang="en-US" dirty="0" smtClean="0"/>
              <a:t>Hire for seasonal and specialty roles: wellness coaches, digital concierges, social media managers.</a:t>
            </a:r>
          </a:p>
          <a:p>
            <a:pPr lvl="0"/>
            <a:r>
              <a:rPr lang="en-US" dirty="0" smtClean="0"/>
              <a:t>Structure contracts with flexible hours, wellness perks, and training incentives.</a:t>
            </a:r>
          </a:p>
          <a:p>
            <a:endParaRPr lang="en-US" b="1" dirty="0" smtClean="0"/>
          </a:p>
          <a:p>
            <a:r>
              <a:rPr lang="en-US" b="1" dirty="0" smtClean="0"/>
              <a:t>Benefits</a:t>
            </a:r>
            <a:r>
              <a:rPr lang="en-US" b="1" dirty="0" smtClean="0"/>
              <a:t>:</a:t>
            </a:r>
            <a:endParaRPr lang="en-US" dirty="0" smtClean="0"/>
          </a:p>
          <a:p>
            <a:pPr lvl="0"/>
            <a:r>
              <a:rPr lang="en-US" dirty="0" smtClean="0"/>
              <a:t>Rapid scaling during peak seasons.</a:t>
            </a:r>
          </a:p>
          <a:p>
            <a:pPr lvl="0"/>
            <a:r>
              <a:rPr lang="en-US" dirty="0" smtClean="0"/>
              <a:t>Access to diverse, specialized talent.</a:t>
            </a:r>
          </a:p>
          <a:p>
            <a:r>
              <a:rPr lang="en-US" dirty="0" smtClean="0"/>
              <a:t>Lower permanent payroll obligations.</a:t>
            </a:r>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Hybrid Role Framework for </a:t>
            </a:r>
            <a:r>
              <a:rPr lang="en-US" b="1" dirty="0" smtClean="0"/>
              <a:t>Resorts</a:t>
            </a:r>
            <a:endParaRPr/>
          </a:p>
        </p:txBody>
      </p:sp>
      <p:sp>
        <p:nvSpPr>
          <p:cNvPr id="3" name="Content Placeholder 2"/>
          <p:cNvSpPr>
            <a:spLocks noGrp="1"/>
          </p:cNvSpPr>
          <p:nvPr>
            <p:ph idx="1"/>
          </p:nvPr>
        </p:nvSpPr>
        <p:spPr>
          <a:xfrm>
            <a:off x="457200" y="1600200"/>
            <a:ext cx="8229600" cy="4835106"/>
          </a:xfrm>
        </p:spPr>
        <p:txBody>
          <a:bodyPr>
            <a:normAutofit fontScale="70000" lnSpcReduction="20000"/>
          </a:bodyPr>
          <a:lstStyle/>
          <a:p>
            <a:r>
              <a:rPr lang="en-US" b="1" dirty="0" smtClean="0"/>
              <a:t>Definition:</a:t>
            </a:r>
            <a:r>
              <a:rPr lang="en-US" dirty="0" smtClean="0"/>
              <a:t> Roles combining on-site and remote responsibilities, enhancing operational flexibility.</a:t>
            </a:r>
          </a:p>
          <a:p>
            <a:endParaRPr lang="en-US" b="1" dirty="0" smtClean="0"/>
          </a:p>
          <a:p>
            <a:r>
              <a:rPr lang="en-US" b="1" dirty="0" smtClean="0"/>
              <a:t>Example </a:t>
            </a:r>
            <a:r>
              <a:rPr lang="en-US" b="1" dirty="0" smtClean="0"/>
              <a:t>Positions:</a:t>
            </a:r>
            <a:endParaRPr lang="en-US" dirty="0" smtClean="0"/>
          </a:p>
          <a:p>
            <a:pPr lvl="0"/>
            <a:r>
              <a:rPr lang="en-US" dirty="0" smtClean="0"/>
              <a:t>Virtual Guest Experience Manager.</a:t>
            </a:r>
          </a:p>
          <a:p>
            <a:pPr lvl="0"/>
            <a:r>
              <a:rPr lang="en-US" dirty="0" smtClean="0"/>
              <a:t>Remote Content Creator / Event Host.</a:t>
            </a:r>
          </a:p>
          <a:p>
            <a:pPr lvl="0"/>
            <a:r>
              <a:rPr lang="en-US" dirty="0" smtClean="0"/>
              <a:t>Hybrid Operations Supervisor (on-site operations and online guest management).</a:t>
            </a:r>
          </a:p>
          <a:p>
            <a:endParaRPr lang="en-US" b="1" dirty="0" smtClean="0"/>
          </a:p>
          <a:p>
            <a:r>
              <a:rPr lang="en-US" b="1" dirty="0" smtClean="0"/>
              <a:t>Advantages</a:t>
            </a:r>
            <a:r>
              <a:rPr lang="en-US" b="1" dirty="0" smtClean="0"/>
              <a:t>:</a:t>
            </a:r>
            <a:endParaRPr lang="en-US" dirty="0" smtClean="0"/>
          </a:p>
          <a:p>
            <a:pPr lvl="0"/>
            <a:r>
              <a:rPr lang="en-US" dirty="0" smtClean="0"/>
              <a:t>Minimizes on-site exposure risks.</a:t>
            </a:r>
          </a:p>
          <a:p>
            <a:pPr lvl="0"/>
            <a:r>
              <a:rPr lang="en-US" dirty="0" smtClean="0"/>
              <a:t>Attracts tech-savvy, millennial, and Gen Z workers (Baum et al., 2020).</a:t>
            </a:r>
          </a:p>
          <a:p>
            <a:pPr lvl="0"/>
            <a:r>
              <a:rPr lang="en-US" dirty="0" smtClean="0"/>
              <a:t>Enables continuity in crises.</a:t>
            </a:r>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Digital </a:t>
            </a:r>
            <a:r>
              <a:rPr lang="en-US" b="1" dirty="0" err="1" smtClean="0"/>
              <a:t>Onboarding</a:t>
            </a:r>
            <a:r>
              <a:rPr lang="en-US" b="1" dirty="0" smtClean="0"/>
              <a:t> System and Training </a:t>
            </a:r>
            <a:r>
              <a:rPr lang="en-US" b="1" dirty="0" smtClean="0"/>
              <a:t>Modules</a:t>
            </a:r>
            <a:endParaRPr/>
          </a:p>
        </p:txBody>
      </p:sp>
      <p:sp>
        <p:nvSpPr>
          <p:cNvPr id="3" name="Content Placeholder 2"/>
          <p:cNvSpPr>
            <a:spLocks noGrp="1"/>
          </p:cNvSpPr>
          <p:nvPr>
            <p:ph idx="1"/>
          </p:nvPr>
        </p:nvSpPr>
        <p:spPr>
          <a:xfrm>
            <a:off x="457200" y="1600200"/>
            <a:ext cx="8229600" cy="4835106"/>
          </a:xfrm>
        </p:spPr>
        <p:txBody>
          <a:bodyPr>
            <a:normAutofit fontScale="77500" lnSpcReduction="20000"/>
          </a:bodyPr>
          <a:lstStyle/>
          <a:p>
            <a:r>
              <a:rPr lang="en-US" dirty="0" smtClean="0"/>
              <a:t>A cloud-based, multilingual </a:t>
            </a:r>
            <a:r>
              <a:rPr lang="en-US" dirty="0" err="1" smtClean="0"/>
              <a:t>onboarding</a:t>
            </a:r>
            <a:r>
              <a:rPr lang="en-US" dirty="0" smtClean="0"/>
              <a:t> platform streamlines induction.</a:t>
            </a:r>
            <a:br>
              <a:rPr lang="en-US" dirty="0" smtClean="0"/>
            </a:br>
            <a:endParaRPr lang="en-US" dirty="0" smtClean="0"/>
          </a:p>
          <a:p>
            <a:r>
              <a:rPr lang="en-US" b="1" dirty="0" smtClean="0"/>
              <a:t>Components</a:t>
            </a:r>
            <a:r>
              <a:rPr lang="en-US" b="1" dirty="0" smtClean="0"/>
              <a:t>:</a:t>
            </a:r>
            <a:endParaRPr lang="en-US" dirty="0" smtClean="0"/>
          </a:p>
          <a:p>
            <a:pPr lvl="0"/>
            <a:r>
              <a:rPr lang="en-US" dirty="0" smtClean="0"/>
              <a:t>Virtual orientation sessions.</a:t>
            </a:r>
          </a:p>
          <a:p>
            <a:pPr lvl="0"/>
            <a:r>
              <a:rPr lang="en-US" dirty="0" smtClean="0"/>
              <a:t>E-learning modules: service excellence, COVID-19 safety, digital systems.</a:t>
            </a:r>
          </a:p>
          <a:p>
            <a:pPr lvl="0"/>
            <a:r>
              <a:rPr lang="en-US" dirty="0" smtClean="0"/>
              <a:t>AI-powered </a:t>
            </a:r>
            <a:r>
              <a:rPr lang="en-US" dirty="0" err="1" smtClean="0"/>
              <a:t>chatbots</a:t>
            </a:r>
            <a:r>
              <a:rPr lang="en-US" dirty="0" smtClean="0"/>
              <a:t> for FAQs.</a:t>
            </a:r>
          </a:p>
          <a:p>
            <a:endParaRPr lang="en-US" b="1" dirty="0" smtClean="0"/>
          </a:p>
          <a:p>
            <a:r>
              <a:rPr lang="en-US" b="1" dirty="0" smtClean="0"/>
              <a:t>Expected </a:t>
            </a:r>
            <a:r>
              <a:rPr lang="en-US" b="1" dirty="0" smtClean="0"/>
              <a:t>Outcomes:</a:t>
            </a:r>
            <a:endParaRPr lang="en-US" dirty="0" smtClean="0"/>
          </a:p>
          <a:p>
            <a:pPr lvl="0"/>
            <a:r>
              <a:rPr lang="en-US" dirty="0" smtClean="0"/>
              <a:t>Reduced </a:t>
            </a:r>
            <a:r>
              <a:rPr lang="en-US" dirty="0" err="1" smtClean="0"/>
              <a:t>onboarding</a:t>
            </a:r>
            <a:r>
              <a:rPr lang="en-US" dirty="0" smtClean="0"/>
              <a:t> time by 30%.</a:t>
            </a:r>
          </a:p>
          <a:p>
            <a:pPr lvl="0"/>
            <a:r>
              <a:rPr lang="en-US" dirty="0" smtClean="0"/>
              <a:t>Improved knowledge retention (</a:t>
            </a:r>
            <a:r>
              <a:rPr lang="en-US" dirty="0" err="1" smtClean="0"/>
              <a:t>Gursoy</a:t>
            </a:r>
            <a:r>
              <a:rPr lang="en-US" dirty="0" smtClean="0"/>
              <a:t> &amp; Chi, 2020).</a:t>
            </a:r>
          </a:p>
          <a:p>
            <a:pPr lvl="0"/>
            <a:r>
              <a:rPr lang="en-US" dirty="0" smtClean="0"/>
              <a:t>Consistency in training delivery.</a:t>
            </a: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Social Media Job Post Samples</a:t>
            </a:r>
            <a:endParaRPr/>
          </a:p>
        </p:txBody>
      </p:sp>
      <p:sp>
        <p:nvSpPr>
          <p:cNvPr id="3" name="Content Placeholder 2"/>
          <p:cNvSpPr>
            <a:spLocks noGrp="1"/>
          </p:cNvSpPr>
          <p:nvPr>
            <p:ph idx="1"/>
          </p:nvPr>
        </p:nvSpPr>
        <p:spPr/>
        <p:txBody>
          <a:bodyPr>
            <a:normAutofit fontScale="92500" lnSpcReduction="20000"/>
          </a:bodyPr>
          <a:lstStyle/>
          <a:p>
            <a:r>
              <a:rPr lang="en-US" b="1" dirty="0" err="1" smtClean="0"/>
              <a:t>Instagram</a:t>
            </a:r>
            <a:r>
              <a:rPr lang="en-US" b="1" dirty="0" smtClean="0"/>
              <a:t>:</a:t>
            </a:r>
            <a:r>
              <a:rPr lang="en-US" dirty="0" smtClean="0"/>
              <a:t/>
            </a:r>
            <a:br>
              <a:rPr lang="en-US" dirty="0" smtClean="0"/>
            </a:br>
            <a:r>
              <a:rPr lang="en-US" dirty="0" smtClean="0"/>
              <a:t>“Join </a:t>
            </a:r>
            <a:r>
              <a:rPr lang="en-US" dirty="0" smtClean="0"/>
              <a:t>our beach resort family in Bahia! Now hiring digital concierges and wellness </a:t>
            </a:r>
            <a:r>
              <a:rPr lang="en-US" dirty="0" smtClean="0"/>
              <a:t>coaches. </a:t>
            </a:r>
            <a:r>
              <a:rPr lang="en-US" dirty="0" smtClean="0"/>
              <a:t>Gig work, flexible hours. Apply today! #</a:t>
            </a:r>
            <a:r>
              <a:rPr lang="en-US" dirty="0" err="1" smtClean="0"/>
              <a:t>BrazilJobs</a:t>
            </a:r>
            <a:r>
              <a:rPr lang="en-US" dirty="0" smtClean="0"/>
              <a:t> #</a:t>
            </a:r>
            <a:r>
              <a:rPr lang="en-US" dirty="0" err="1" smtClean="0"/>
              <a:t>HospitalityWork</a:t>
            </a:r>
            <a:r>
              <a:rPr lang="en-US" dirty="0" smtClean="0"/>
              <a:t>”</a:t>
            </a:r>
          </a:p>
          <a:p>
            <a:endParaRPr lang="en-US" b="1" dirty="0" smtClean="0"/>
          </a:p>
          <a:p>
            <a:r>
              <a:rPr lang="en-US" b="1" dirty="0" err="1" smtClean="0"/>
              <a:t>Facebook</a:t>
            </a:r>
            <a:r>
              <a:rPr lang="en-US" b="1" dirty="0" smtClean="0"/>
              <a:t>:</a:t>
            </a:r>
            <a:r>
              <a:rPr lang="en-US" dirty="0" smtClean="0"/>
              <a:t/>
            </a:r>
            <a:br>
              <a:rPr lang="en-US" dirty="0" smtClean="0"/>
            </a:br>
            <a:r>
              <a:rPr lang="en-US" dirty="0" smtClean="0"/>
              <a:t>“Ready to work with your toes in the sand? </a:t>
            </a:r>
            <a:r>
              <a:rPr lang="en-US" dirty="0" smtClean="0"/>
              <a:t/>
            </a:r>
            <a:br>
              <a:rPr lang="en-US" dirty="0" smtClean="0"/>
            </a:br>
            <a:r>
              <a:rPr lang="en-US" dirty="0" smtClean="0"/>
              <a:t>We’re </a:t>
            </a:r>
            <a:r>
              <a:rPr lang="en-US" dirty="0" smtClean="0"/>
              <a:t>hiring gig workers for hybrid and remote roles at Brazil’s top boutique beach resorts. DM us for details! #</a:t>
            </a:r>
            <a:r>
              <a:rPr lang="en-US" dirty="0" err="1" smtClean="0"/>
              <a:t>RemoteJobs</a:t>
            </a:r>
            <a:r>
              <a:rPr lang="en-US" dirty="0" smtClean="0"/>
              <a:t> #</a:t>
            </a:r>
            <a:r>
              <a:rPr lang="en-US" dirty="0" err="1" smtClean="0"/>
              <a:t>BeachWork</a:t>
            </a:r>
            <a:r>
              <a:rPr lang="en-US" dirty="0" smtClean="0"/>
              <a:t>”</a:t>
            </a: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EVP (Employee Value Proposition) Rebranding</a:t>
            </a:r>
            <a:endParaRPr lang="en-US" dirty="0"/>
          </a:p>
        </p:txBody>
      </p:sp>
      <p:sp>
        <p:nvSpPr>
          <p:cNvPr id="3" name="Content Placeholder 2"/>
          <p:cNvSpPr>
            <a:spLocks noGrp="1"/>
          </p:cNvSpPr>
          <p:nvPr>
            <p:ph idx="1"/>
          </p:nvPr>
        </p:nvSpPr>
        <p:spPr/>
        <p:txBody>
          <a:bodyPr>
            <a:normAutofit fontScale="70000" lnSpcReduction="20000"/>
          </a:bodyPr>
          <a:lstStyle/>
          <a:p>
            <a:r>
              <a:rPr lang="en-US" b="1" dirty="0" smtClean="0"/>
              <a:t>Old EVP:</a:t>
            </a:r>
            <a:r>
              <a:rPr lang="en-US" dirty="0" smtClean="0"/>
              <a:t> “Work with us by the beach.”</a:t>
            </a:r>
          </a:p>
          <a:p>
            <a:r>
              <a:rPr lang="en-US" b="1" dirty="0" smtClean="0"/>
              <a:t>New EVP:</a:t>
            </a:r>
            <a:r>
              <a:rPr lang="en-US" dirty="0" smtClean="0"/>
              <a:t/>
            </a:r>
            <a:br>
              <a:rPr lang="en-US" dirty="0" smtClean="0"/>
            </a:br>
            <a:r>
              <a:rPr lang="en-US" dirty="0" smtClean="0"/>
              <a:t>“Work your way. Join Brazil’s most flexible boutique resort network where we offer:</a:t>
            </a:r>
          </a:p>
          <a:p>
            <a:pPr lvl="0"/>
            <a:endParaRPr lang="en-US" dirty="0" smtClean="0"/>
          </a:p>
          <a:p>
            <a:pPr lvl="0"/>
            <a:r>
              <a:rPr lang="en-US" dirty="0" smtClean="0"/>
              <a:t>Gig </a:t>
            </a:r>
            <a:r>
              <a:rPr lang="en-US" dirty="0" smtClean="0"/>
              <a:t>and hybrid jobs.</a:t>
            </a:r>
          </a:p>
          <a:p>
            <a:pPr lvl="0"/>
            <a:r>
              <a:rPr lang="en-US" dirty="0" smtClean="0"/>
              <a:t>Digital learning and AI career planning.</a:t>
            </a:r>
          </a:p>
          <a:p>
            <a:pPr lvl="0"/>
            <a:r>
              <a:rPr lang="en-US" dirty="0" smtClean="0"/>
              <a:t>Wellness benefits and beachfront perks.</a:t>
            </a:r>
          </a:p>
          <a:p>
            <a:pPr lvl="0"/>
            <a:r>
              <a:rPr lang="en-US" dirty="0" smtClean="0"/>
              <a:t>A dynamic, digital-first workplace.”</a:t>
            </a:r>
          </a:p>
          <a:p>
            <a:endParaRPr lang="en-US" b="1" dirty="0" smtClean="0"/>
          </a:p>
          <a:p>
            <a:r>
              <a:rPr lang="en-US" b="1" dirty="0" smtClean="0"/>
              <a:t>Impact</a:t>
            </a:r>
            <a:r>
              <a:rPr lang="en-US" b="1" dirty="0" smtClean="0"/>
              <a:t>:</a:t>
            </a:r>
            <a:endParaRPr lang="en-US" dirty="0" smtClean="0"/>
          </a:p>
          <a:p>
            <a:pPr lvl="0"/>
            <a:r>
              <a:rPr lang="en-US" dirty="0" smtClean="0"/>
              <a:t>Attracts digital nomads and gig economy professionals.</a:t>
            </a:r>
          </a:p>
          <a:p>
            <a:pPr lvl="0"/>
            <a:r>
              <a:rPr lang="en-US" dirty="0" smtClean="0"/>
              <a:t>Enhances brand perception (Baum et al., 2020).</a:t>
            </a: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AI-Based Staff Performance </a:t>
            </a:r>
            <a:r>
              <a:rPr lang="en-US" b="1" dirty="0" smtClean="0"/>
              <a:t>Monitoring</a:t>
            </a:r>
            <a:endParaRPr lang="en-US" dirty="0"/>
          </a:p>
        </p:txBody>
      </p:sp>
      <p:sp>
        <p:nvSpPr>
          <p:cNvPr id="3" name="Content Placeholder 2"/>
          <p:cNvSpPr>
            <a:spLocks noGrp="1"/>
          </p:cNvSpPr>
          <p:nvPr>
            <p:ph idx="1"/>
          </p:nvPr>
        </p:nvSpPr>
        <p:spPr>
          <a:xfrm>
            <a:off x="457200" y="1600200"/>
            <a:ext cx="8229600" cy="4766094"/>
          </a:xfrm>
        </p:spPr>
        <p:txBody>
          <a:bodyPr>
            <a:normAutofit fontScale="70000" lnSpcReduction="20000"/>
          </a:bodyPr>
          <a:lstStyle/>
          <a:p>
            <a:pPr lvl="0"/>
            <a:r>
              <a:rPr lang="en-US" dirty="0" err="1" smtClean="0"/>
              <a:t>BambooHR</a:t>
            </a:r>
            <a:endParaRPr lang="en-US" dirty="0" smtClean="0"/>
          </a:p>
          <a:p>
            <a:pPr lvl="0"/>
            <a:r>
              <a:rPr lang="en-US" dirty="0" err="1" smtClean="0"/>
              <a:t>Zoho</a:t>
            </a:r>
            <a:r>
              <a:rPr lang="en-US" dirty="0" smtClean="0"/>
              <a:t> People Analytics</a:t>
            </a:r>
          </a:p>
          <a:p>
            <a:pPr lvl="0"/>
            <a:r>
              <a:rPr lang="en-US" dirty="0" smtClean="0"/>
              <a:t>Power BI Hospitality Dashboard</a:t>
            </a:r>
          </a:p>
          <a:p>
            <a:endParaRPr lang="en-US" b="1" dirty="0" smtClean="0"/>
          </a:p>
          <a:p>
            <a:r>
              <a:rPr lang="en-US" b="1" dirty="0" smtClean="0"/>
              <a:t>Features</a:t>
            </a:r>
            <a:r>
              <a:rPr lang="en-US" b="1" dirty="0" smtClean="0"/>
              <a:t>:</a:t>
            </a:r>
            <a:endParaRPr lang="en-US" dirty="0" smtClean="0"/>
          </a:p>
          <a:p>
            <a:pPr lvl="0"/>
            <a:r>
              <a:rPr lang="en-US" dirty="0" smtClean="0"/>
              <a:t>Real-time KPIs tracking (guest ratings, task completion).</a:t>
            </a:r>
          </a:p>
          <a:p>
            <a:pPr lvl="0"/>
            <a:r>
              <a:rPr lang="en-US" dirty="0" smtClean="0"/>
              <a:t>AI-driven sentiment analysis from staff surveys.</a:t>
            </a:r>
          </a:p>
          <a:p>
            <a:pPr lvl="0"/>
            <a:r>
              <a:rPr lang="en-US" dirty="0" smtClean="0"/>
              <a:t>Predictive absenteeism models.</a:t>
            </a:r>
          </a:p>
          <a:p>
            <a:endParaRPr lang="en-US" b="1" dirty="0" smtClean="0"/>
          </a:p>
          <a:p>
            <a:r>
              <a:rPr lang="en-US" b="1" dirty="0" smtClean="0"/>
              <a:t>Benefits</a:t>
            </a:r>
            <a:r>
              <a:rPr lang="en-US" b="1" dirty="0" smtClean="0"/>
              <a:t>:</a:t>
            </a:r>
            <a:endParaRPr lang="en-US" dirty="0" smtClean="0"/>
          </a:p>
          <a:p>
            <a:pPr lvl="0"/>
            <a:r>
              <a:rPr lang="en-US" dirty="0" smtClean="0"/>
              <a:t>Data-informed HR decisions.</a:t>
            </a:r>
          </a:p>
          <a:p>
            <a:pPr lvl="0"/>
            <a:r>
              <a:rPr lang="en-US" dirty="0" smtClean="0"/>
              <a:t>Custom performance development plans (Yong et al., 2021).</a:t>
            </a: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Long-Term Resilience </a:t>
            </a:r>
            <a:r>
              <a:rPr lang="en-US" b="1" dirty="0" smtClean="0"/>
              <a:t>Framework</a:t>
            </a:r>
            <a:endParaRPr/>
          </a:p>
        </p:txBody>
      </p:sp>
      <p:sp>
        <p:nvSpPr>
          <p:cNvPr id="3" name="Content Placeholder 2"/>
          <p:cNvSpPr>
            <a:spLocks noGrp="1"/>
          </p:cNvSpPr>
          <p:nvPr>
            <p:ph idx="1"/>
          </p:nvPr>
        </p:nvSpPr>
        <p:spPr/>
        <p:txBody>
          <a:bodyPr>
            <a:normAutofit fontScale="92500" lnSpcReduction="20000"/>
          </a:bodyPr>
          <a:lstStyle/>
          <a:p>
            <a:r>
              <a:rPr lang="en-US" b="1" dirty="0" smtClean="0"/>
              <a:t>Core Elements:</a:t>
            </a:r>
            <a:endParaRPr lang="en-US" dirty="0" smtClean="0"/>
          </a:p>
          <a:p>
            <a:pPr lvl="0"/>
            <a:r>
              <a:rPr lang="en-US" dirty="0" smtClean="0"/>
              <a:t>Scenario planning for health crises.</a:t>
            </a:r>
          </a:p>
          <a:p>
            <a:pPr lvl="0"/>
            <a:r>
              <a:rPr lang="en-US" dirty="0" smtClean="0"/>
              <a:t>Cross-training employees in multiple roles.</a:t>
            </a:r>
          </a:p>
          <a:p>
            <a:pPr lvl="0"/>
            <a:r>
              <a:rPr lang="en-US" dirty="0" smtClean="0"/>
              <a:t>Partnerships with health and wellness experts.</a:t>
            </a:r>
          </a:p>
          <a:p>
            <a:pPr lvl="0"/>
            <a:r>
              <a:rPr lang="en-US" dirty="0" smtClean="0"/>
              <a:t>Cloud-based operational management tools.</a:t>
            </a:r>
          </a:p>
          <a:p>
            <a:endParaRPr lang="en-US" b="1" dirty="0" smtClean="0"/>
          </a:p>
          <a:p>
            <a:r>
              <a:rPr lang="en-US" b="1" dirty="0" smtClean="0"/>
              <a:t>Impact</a:t>
            </a:r>
            <a:r>
              <a:rPr lang="en-US" b="1" dirty="0" smtClean="0"/>
              <a:t>:</a:t>
            </a:r>
            <a:endParaRPr lang="en-US" dirty="0" smtClean="0"/>
          </a:p>
          <a:p>
            <a:pPr lvl="0"/>
            <a:r>
              <a:rPr lang="en-US" dirty="0" smtClean="0"/>
              <a:t>Increased organizational agility.</a:t>
            </a:r>
          </a:p>
          <a:p>
            <a:pPr lvl="0"/>
            <a:r>
              <a:rPr lang="en-US" dirty="0" smtClean="0"/>
              <a:t>Preparedness for future disruptions (</a:t>
            </a:r>
            <a:r>
              <a:rPr lang="en-US" dirty="0" err="1" smtClean="0"/>
              <a:t>Gössling</a:t>
            </a:r>
            <a:r>
              <a:rPr lang="en-US" dirty="0" smtClean="0"/>
              <a:t> et al., 2020).</a:t>
            </a: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Wellness Programs for Employee </a:t>
            </a:r>
            <a:r>
              <a:rPr lang="en-US" b="1" dirty="0" smtClean="0"/>
              <a:t>Retention</a:t>
            </a:r>
            <a:endParaRPr lang="en-US" dirty="0"/>
          </a:p>
        </p:txBody>
      </p:sp>
      <p:sp>
        <p:nvSpPr>
          <p:cNvPr id="3" name="Content Placeholder 2"/>
          <p:cNvSpPr>
            <a:spLocks noGrp="1"/>
          </p:cNvSpPr>
          <p:nvPr>
            <p:ph idx="1"/>
          </p:nvPr>
        </p:nvSpPr>
        <p:spPr/>
        <p:txBody>
          <a:bodyPr>
            <a:normAutofit fontScale="92500" lnSpcReduction="20000"/>
          </a:bodyPr>
          <a:lstStyle/>
          <a:p>
            <a:pPr lvl="0"/>
            <a:r>
              <a:rPr lang="en-US" dirty="0" smtClean="0"/>
              <a:t>On-site wellness retreats for staff.</a:t>
            </a:r>
          </a:p>
          <a:p>
            <a:pPr lvl="0"/>
            <a:r>
              <a:rPr lang="en-US" dirty="0" smtClean="0"/>
              <a:t>Subsidized health check-ups.</a:t>
            </a:r>
          </a:p>
          <a:p>
            <a:pPr lvl="0"/>
            <a:r>
              <a:rPr lang="en-US" dirty="0" smtClean="0"/>
              <a:t>Virtual yoga and mindfulness classes.</a:t>
            </a:r>
          </a:p>
          <a:p>
            <a:pPr lvl="0"/>
            <a:r>
              <a:rPr lang="en-US" dirty="0" smtClean="0"/>
              <a:t>Employee counseling hotline.</a:t>
            </a:r>
          </a:p>
          <a:p>
            <a:endParaRPr lang="en-US" b="1" dirty="0" smtClean="0"/>
          </a:p>
          <a:p>
            <a:r>
              <a:rPr lang="en-US" b="1" dirty="0" smtClean="0"/>
              <a:t>Results </a:t>
            </a:r>
            <a:r>
              <a:rPr lang="en-US" b="1" dirty="0" smtClean="0"/>
              <a:t>Expected:</a:t>
            </a:r>
            <a:endParaRPr lang="en-US" dirty="0" smtClean="0"/>
          </a:p>
          <a:p>
            <a:pPr lvl="0"/>
            <a:r>
              <a:rPr lang="en-US" dirty="0" smtClean="0"/>
              <a:t>Improved employee mental health.</a:t>
            </a:r>
          </a:p>
          <a:p>
            <a:pPr lvl="0"/>
            <a:r>
              <a:rPr lang="en-US" dirty="0" smtClean="0"/>
              <a:t>Higher job satisfaction and retention.</a:t>
            </a:r>
          </a:p>
          <a:p>
            <a:pPr lvl="0"/>
            <a:r>
              <a:rPr lang="en-US" dirty="0" smtClean="0"/>
              <a:t>Positive employer branding (Baum et al., 2020).</a:t>
            </a: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Disaster Management and Future Contingency Planning</a:t>
            </a:r>
            <a:r>
              <a:rPr lang="en-US" dirty="0" smtClean="0"/>
              <a:t/>
            </a:r>
            <a:br>
              <a:rPr lang="en-US" dirty="0" smtClean="0"/>
            </a:br>
            <a:r>
              <a:rPr lang="en-US" b="1" dirty="0" smtClean="0"/>
              <a:t>Measures:</a:t>
            </a:r>
            <a:endParaRPr lang="en-US" dirty="0"/>
          </a:p>
        </p:txBody>
      </p:sp>
      <p:sp>
        <p:nvSpPr>
          <p:cNvPr id="3" name="Content Placeholder 2"/>
          <p:cNvSpPr>
            <a:spLocks noGrp="1"/>
          </p:cNvSpPr>
          <p:nvPr>
            <p:ph idx="1"/>
          </p:nvPr>
        </p:nvSpPr>
        <p:spPr/>
        <p:txBody>
          <a:bodyPr>
            <a:normAutofit fontScale="92500" lnSpcReduction="20000"/>
          </a:bodyPr>
          <a:lstStyle/>
          <a:p>
            <a:pPr lvl="0"/>
            <a:r>
              <a:rPr lang="en-US" dirty="0" smtClean="0"/>
              <a:t>AI-powered early warning systems for COVID-like outbreaks.</a:t>
            </a:r>
          </a:p>
          <a:p>
            <a:pPr lvl="0"/>
            <a:r>
              <a:rPr lang="en-US" dirty="0" smtClean="0"/>
              <a:t>Employee digital training libraries for emergency operations.</a:t>
            </a:r>
          </a:p>
          <a:p>
            <a:pPr lvl="0"/>
            <a:r>
              <a:rPr lang="en-US" dirty="0" smtClean="0"/>
              <a:t>Emergency relief funds and welfare schemes.</a:t>
            </a:r>
          </a:p>
          <a:p>
            <a:endParaRPr lang="en-US" b="1" dirty="0" smtClean="0"/>
          </a:p>
          <a:p>
            <a:r>
              <a:rPr lang="en-US" b="1" dirty="0" smtClean="0"/>
              <a:t>Outcomes</a:t>
            </a:r>
            <a:r>
              <a:rPr lang="en-US" b="1" dirty="0" smtClean="0"/>
              <a:t>:	</a:t>
            </a:r>
            <a:endParaRPr lang="en-US" dirty="0" smtClean="0"/>
          </a:p>
          <a:p>
            <a:pPr lvl="0"/>
            <a:r>
              <a:rPr lang="en-US" dirty="0" smtClean="0"/>
              <a:t>Crisis-ready workforce.</a:t>
            </a:r>
          </a:p>
          <a:p>
            <a:pPr lvl="0"/>
            <a:r>
              <a:rPr lang="en-US" dirty="0" smtClean="0"/>
              <a:t>Consistent guest experience in emergencies (</a:t>
            </a:r>
            <a:r>
              <a:rPr lang="en-US" dirty="0" err="1" smtClean="0"/>
              <a:t>Gursoy</a:t>
            </a:r>
            <a:r>
              <a:rPr lang="en-US" dirty="0" smtClean="0"/>
              <a:t> &amp; Chi, 2020).</a:t>
            </a: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normAutofit/>
          </a:bodyPr>
          <a:lstStyle/>
          <a:p>
            <a:r>
              <a:rPr lang="en-US" dirty="0" smtClean="0"/>
              <a:t>Brazil’s boutique beach resorts can revive sustainably through a digitally-integrated, flexible, and wellness-focused talent strategy. By combining gig roles, hybrid positions, AI tools, and a renewed EVP, resorts can attract modern talent, ensure operational continuity, and build long-term resilience in a post-COVID tourism world.</a:t>
            </a:r>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References</a:t>
            </a:r>
          </a:p>
        </p:txBody>
      </p:sp>
      <p:sp>
        <p:nvSpPr>
          <p:cNvPr id="3" name="Content Placeholder 2"/>
          <p:cNvSpPr>
            <a:spLocks noGrp="1"/>
          </p:cNvSpPr>
          <p:nvPr>
            <p:ph idx="1"/>
          </p:nvPr>
        </p:nvSpPr>
        <p:spPr>
          <a:xfrm>
            <a:off x="457200" y="1600200"/>
            <a:ext cx="8229600" cy="4835106"/>
          </a:xfrm>
        </p:spPr>
        <p:txBody>
          <a:bodyPr>
            <a:normAutofit fontScale="55000" lnSpcReduction="20000"/>
          </a:bodyPr>
          <a:lstStyle/>
          <a:p>
            <a:r>
              <a:rPr lang="en-US" dirty="0" smtClean="0"/>
              <a:t>Baum, T., Mooney, S. K. K., Robinson, R. N. S., &amp; </a:t>
            </a:r>
            <a:r>
              <a:rPr lang="en-US" dirty="0" err="1" smtClean="0"/>
              <a:t>Solnet</a:t>
            </a:r>
            <a:r>
              <a:rPr lang="en-US" dirty="0" smtClean="0"/>
              <a:t>, D. (2020). COVID-19’s impact on the hospitality workforce – New crisis or amplification of the norm? </a:t>
            </a:r>
            <a:r>
              <a:rPr lang="en-US" i="1" dirty="0" smtClean="0"/>
              <a:t>International Journal of Contemporary Hospitality Management</a:t>
            </a:r>
            <a:r>
              <a:rPr lang="en-US" dirty="0" smtClean="0"/>
              <a:t>, 32(9), 2813–2829. </a:t>
            </a:r>
            <a:r>
              <a:rPr lang="en-US" dirty="0" smtClean="0">
                <a:hlinkClick r:id="rId2"/>
              </a:rPr>
              <a:t>https://doi.org/10.1108/IJCHM-04-2020-0314</a:t>
            </a:r>
            <a:endParaRPr lang="en-US" dirty="0" smtClean="0"/>
          </a:p>
          <a:p>
            <a:r>
              <a:rPr lang="en-US" dirty="0" err="1" smtClean="0"/>
              <a:t>Gössling</a:t>
            </a:r>
            <a:r>
              <a:rPr lang="en-US" dirty="0" smtClean="0"/>
              <a:t>, S., Scott, D., &amp; Hall, C. M. (2020). Pandemics, tourism and global change: A rapid assessment of COVID-19. </a:t>
            </a:r>
            <a:r>
              <a:rPr lang="en-US" i="1" dirty="0" smtClean="0"/>
              <a:t>Journal of Sustainable Tourism</a:t>
            </a:r>
            <a:r>
              <a:rPr lang="en-US" dirty="0" smtClean="0"/>
              <a:t>, 29(1), 1–20. https://doi.org/10.1080/09669582.2020.1758708</a:t>
            </a:r>
          </a:p>
          <a:p>
            <a:r>
              <a:rPr lang="en-US" dirty="0" err="1" smtClean="0"/>
              <a:t>Gursoy</a:t>
            </a:r>
            <a:r>
              <a:rPr lang="en-US" dirty="0" smtClean="0"/>
              <a:t>, D., &amp; Chi, C. G. (2020). Effects of COVID-19 pandemic on hospitality industry: Review of current situations and a research agenda. </a:t>
            </a:r>
            <a:r>
              <a:rPr lang="en-US" i="1" dirty="0" smtClean="0"/>
              <a:t>Journal of Hospitality Marketing &amp; Management</a:t>
            </a:r>
            <a:r>
              <a:rPr lang="en-US" dirty="0" smtClean="0"/>
              <a:t>, 29(5), 527–529. </a:t>
            </a:r>
            <a:r>
              <a:rPr lang="en-US" dirty="0" smtClean="0">
                <a:hlinkClick r:id="rId3"/>
              </a:rPr>
              <a:t>https://doi.org/10.1080/19368623.2020.1788231</a:t>
            </a:r>
            <a:endParaRPr lang="en-US" dirty="0" smtClean="0"/>
          </a:p>
          <a:p>
            <a:r>
              <a:rPr lang="en-US" dirty="0" smtClean="0"/>
              <a:t>UNWTO. (2021). </a:t>
            </a:r>
            <a:r>
              <a:rPr lang="en-US" i="1" dirty="0" smtClean="0"/>
              <a:t>Tourism and COVID-19 statistical report: Brazil tourism recovery 2021</a:t>
            </a:r>
            <a:r>
              <a:rPr lang="en-US" dirty="0" smtClean="0"/>
              <a:t>. United Nations World Tourism Organization. </a:t>
            </a:r>
            <a:r>
              <a:rPr lang="en-US" dirty="0" smtClean="0">
                <a:hlinkClick r:id="rId4"/>
              </a:rPr>
              <a:t>https://www.unwto.org/tourism-data</a:t>
            </a:r>
            <a:endParaRPr lang="en-US" dirty="0" smtClean="0"/>
          </a:p>
          <a:p>
            <a:r>
              <a:rPr lang="en-US" dirty="0" smtClean="0"/>
              <a:t>Yong, J. Y., </a:t>
            </a:r>
            <a:r>
              <a:rPr lang="en-US" dirty="0" err="1" smtClean="0"/>
              <a:t>Yusliza</a:t>
            </a:r>
            <a:r>
              <a:rPr lang="en-US" dirty="0" smtClean="0"/>
              <a:t>, M. Y., </a:t>
            </a:r>
            <a:r>
              <a:rPr lang="en-US" dirty="0" err="1" smtClean="0"/>
              <a:t>Ramayah</a:t>
            </a:r>
            <a:r>
              <a:rPr lang="en-US" dirty="0" smtClean="0"/>
              <a:t>, T., &amp; </a:t>
            </a:r>
            <a:r>
              <a:rPr lang="en-US" dirty="0" err="1" smtClean="0"/>
              <a:t>Faezah</a:t>
            </a:r>
            <a:r>
              <a:rPr lang="en-US" dirty="0" smtClean="0"/>
              <a:t>, J. N. (2021). Digital HRM and gig workers in hospitality: Managing agility in post-pandemic recovery. </a:t>
            </a:r>
            <a:r>
              <a:rPr lang="en-US" i="1" dirty="0" smtClean="0"/>
              <a:t>Employee Relations</a:t>
            </a:r>
            <a:r>
              <a:rPr lang="en-US" dirty="0" smtClean="0"/>
              <a:t>, 43(6), 1265–1281. </a:t>
            </a:r>
            <a:r>
              <a:rPr lang="en-US" dirty="0" smtClean="0">
                <a:hlinkClick r:id="rId5"/>
              </a:rPr>
              <a:t>https://doi.org/10.1108/ER-11-2020-0510</a:t>
            </a:r>
            <a:endParaRPr lang="en-US"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48</TotalTime>
  <Words>641</Words>
  <Application>Microsoft Macintosh PowerPoint</Application>
  <PresentationFormat>On-screen Show (4:3)</PresentationFormat>
  <Paragraphs>130</Paragraphs>
  <Slides>16</Slides>
  <Notes>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Talent Strategy for Post-COVID Boutique Beach Resorts in Brazil</vt:lpstr>
      <vt:lpstr>Index</vt:lpstr>
      <vt:lpstr>Introduction</vt:lpstr>
      <vt:lpstr>Post-COVID Challenges in Brazil’s Hospitality Sector</vt:lpstr>
      <vt:lpstr>Talent Rebuilding Goals and Objectives, Primary Goals:</vt:lpstr>
      <vt:lpstr>Gig Workforce Integration Strategy</vt:lpstr>
      <vt:lpstr>Hybrid Role Framework for Resorts</vt:lpstr>
      <vt:lpstr>Digital Onboarding System and Training Modules</vt:lpstr>
      <vt:lpstr>Social Media Job Post Samples</vt:lpstr>
      <vt:lpstr>EVP (Employee Value Proposition) Rebranding</vt:lpstr>
      <vt:lpstr>AI-Based Staff Performance Monitoring</vt:lpstr>
      <vt:lpstr>Long-Term Resilience Framework</vt:lpstr>
      <vt:lpstr>Wellness Programs for Employee Retention</vt:lpstr>
      <vt:lpstr>Disaster Management and Future Contingency Planning Measures:</vt:lpstr>
      <vt:lpstr>Conclusion</vt:lpstr>
      <vt:lpstr>References</vt:lpstr>
    </vt:vector>
  </TitlesOfParts>
  <Manager/>
  <Company/>
  <LinksUpToDate>false</LinksUpToDate>
  <SharedDoc>false</SharedDoc>
  <HyperlinkBase/>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Hydration, Calorie Control &amp; Psychological Wellness in Short-Term Space Tourism</dc:title>
  <dc:subject/>
  <dc:creator/>
  <cp:keywords/>
  <dc:description>generated using python-pptx</dc:description>
  <cp:lastModifiedBy>ANCHALIKA</cp:lastModifiedBy>
  <cp:revision>7</cp:revision>
  <dcterms:created xsi:type="dcterms:W3CDTF">2013-01-27T09:14:16Z</dcterms:created>
  <dcterms:modified xsi:type="dcterms:W3CDTF">2025-05-23T21:18:50Z</dcterms:modified>
  <cp:category/>
</cp:coreProperties>
</file>