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6"/>
  </p:notesMasterIdLst>
  <p:handoutMasterIdLst>
    <p:handoutMasterId r:id="rId57"/>
  </p:handoutMasterIdLst>
  <p:sldIdLst>
    <p:sldId id="256" r:id="rId5"/>
    <p:sldId id="25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  <p:sldId id="328" r:id="rId37"/>
    <p:sldId id="329" r:id="rId38"/>
    <p:sldId id="330" r:id="rId39"/>
    <p:sldId id="331" r:id="rId40"/>
    <p:sldId id="332" r:id="rId41"/>
    <p:sldId id="333" r:id="rId42"/>
    <p:sldId id="334" r:id="rId43"/>
    <p:sldId id="335" r:id="rId44"/>
    <p:sldId id="336" r:id="rId45"/>
    <p:sldId id="337" r:id="rId46"/>
    <p:sldId id="338" r:id="rId47"/>
    <p:sldId id="339" r:id="rId48"/>
    <p:sldId id="340" r:id="rId49"/>
    <p:sldId id="341" r:id="rId50"/>
    <p:sldId id="342" r:id="rId51"/>
    <p:sldId id="345" r:id="rId52"/>
    <p:sldId id="343" r:id="rId53"/>
    <p:sldId id="344" r:id="rId54"/>
    <p:sldId id="269" r:id="rId55"/>
  </p:sldIdLst>
  <p:sldSz cx="12198350" cy="6858000"/>
  <p:notesSz cx="6858000" cy="9144000"/>
  <p:embeddedFontLst>
    <p:embeddedFont>
      <p:font typeface="Calibri" panose="020F0502020204030204" pitchFamily="34" charset="0"/>
      <p:regular r:id="rId58"/>
      <p:bold r:id="rId59"/>
      <p:italic r:id="rId60"/>
      <p:boldItalic r:id="rId61"/>
    </p:embeddedFont>
    <p:embeddedFont>
      <p:font typeface="Georgia" panose="02040502050405020303" pitchFamily="18" charset="0"/>
      <p:regular r:id="rId62"/>
      <p:bold r:id="rId63"/>
      <p:italic r:id="rId64"/>
      <p:boldItalic r:id="rId65"/>
    </p:embeddedFont>
    <p:embeddedFont>
      <p:font typeface="Minion" panose="02000503070000020003" pitchFamily="2" charset="0"/>
      <p:regular r:id="rId66"/>
      <p:bold r:id="rId67"/>
      <p:italic r:id="rId68"/>
      <p:boldItalic r:id="rId69"/>
    </p:embeddedFont>
  </p:embeddedFontLst>
  <p:custDataLst>
    <p:tags r:id="rId70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8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6.fntdata"/><Relationship Id="rId68" Type="http://schemas.openxmlformats.org/officeDocument/2006/relationships/font" Target="fonts/font1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1.fntdata"/><Relationship Id="rId66" Type="http://schemas.openxmlformats.org/officeDocument/2006/relationships/font" Target="fonts/font9.fntdata"/><Relationship Id="rId74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font" Target="fonts/font4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64" Type="http://schemas.openxmlformats.org/officeDocument/2006/relationships/font" Target="fonts/font7.fntdata"/><Relationship Id="rId69" Type="http://schemas.openxmlformats.org/officeDocument/2006/relationships/font" Target="fonts/font12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2.fntdata"/><Relationship Id="rId67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5.fntdata"/><Relationship Id="rId70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3.fntdata"/><Relationship Id="rId65" Type="http://schemas.openxmlformats.org/officeDocument/2006/relationships/font" Target="fonts/font8.fntdata"/><Relationship Id="rId73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05-06-2025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05-06-2025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05-06-2025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Europe</a:t>
            </a:r>
          </a:p>
          <a:p>
            <a:r>
              <a:rPr lang="nl-NL" dirty="0"/>
              <a:t>- </a:t>
            </a:r>
            <a:r>
              <a:rPr lang="nl-NL" dirty="0" err="1"/>
              <a:t>Physical</a:t>
            </a:r>
            <a:r>
              <a:rPr lang="nl-NL" dirty="0"/>
              <a:t> Features</a:t>
            </a:r>
          </a:p>
          <a:p>
            <a:r>
              <a:rPr lang="nl-NL" dirty="0" err="1"/>
              <a:t>Cultural</a:t>
            </a:r>
            <a:r>
              <a:rPr lang="nl-NL" dirty="0"/>
              <a:t> Features</a:t>
            </a:r>
          </a:p>
          <a:p>
            <a:r>
              <a:rPr lang="nl-NL" dirty="0"/>
              <a:t>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Germany, Austria, </a:t>
            </a:r>
          </a:p>
          <a:p>
            <a:pPr marL="0" indent="0">
              <a:buNone/>
            </a:pPr>
            <a:r>
              <a:rPr lang="nl-NL" dirty="0" err="1"/>
              <a:t>and</a:t>
            </a:r>
            <a:r>
              <a:rPr lang="nl-NL"/>
              <a:t> Switzerland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33E9B8-A373-531F-68DC-5B2A3F63901B}"/>
              </a:ext>
            </a:extLst>
          </p:cNvPr>
          <p:cNvSpPr txBox="1"/>
          <p:nvPr/>
        </p:nvSpPr>
        <p:spPr>
          <a:xfrm>
            <a:off x="1454227" y="14321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4582" name="Picture 6" descr="Brandenburg Gate (2025) - All You Need to Know BEFORE You Go (with Reviews)">
            <a:extLst>
              <a:ext uri="{FF2B5EF4-FFF2-40B4-BE49-F238E27FC236}">
                <a16:creationId xmlns:a16="http://schemas.microsoft.com/office/drawing/2014/main" id="{3D9534AF-4E6E-9FBB-28BB-83C3C3902CE3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0" r="475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Geographic Boundaries: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Defined by physical features (e.g., mountains, rivers, seas)</a:t>
            </a:r>
          </a:p>
          <a:p>
            <a:pPr lvl="2"/>
            <a:r>
              <a:rPr lang="en-GB" dirty="0"/>
              <a:t>- Clear external boundaries, but complex internal diversity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Wide variation in:</a:t>
            </a:r>
          </a:p>
          <a:p>
            <a:pPr lvl="2"/>
            <a:r>
              <a:rPr lang="en-GB" dirty="0"/>
              <a:t>- Economic development</a:t>
            </a:r>
          </a:p>
          <a:p>
            <a:pPr lvl="2"/>
            <a:r>
              <a:rPr lang="en-GB" dirty="0"/>
              <a:t>- Social structures</a:t>
            </a:r>
          </a:p>
          <a:p>
            <a:pPr lvl="2"/>
            <a:r>
              <a:rPr lang="en-GB" dirty="0"/>
              <a:t>- Cultural identities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2DAB8-C39C-781C-BBB8-A2DD08632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584" y="980728"/>
            <a:ext cx="5430292" cy="545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5875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History of Conflict: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Long history of geopolitical tension:</a:t>
            </a:r>
          </a:p>
          <a:p>
            <a:pPr lvl="2"/>
            <a:r>
              <a:rPr lang="en-GB" dirty="0"/>
              <a:t>- Two World Wars in the 20th century</a:t>
            </a:r>
          </a:p>
          <a:p>
            <a:pPr lvl="2"/>
            <a:r>
              <a:rPr lang="en-GB" dirty="0"/>
              <a:t>- The Balkan civil war in the 1990s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Economic Pressures:</a:t>
            </a:r>
          </a:p>
          <a:p>
            <a:pPr lvl="2"/>
            <a:r>
              <a:rPr lang="en-GB" b="1" dirty="0"/>
              <a:t>Challenged by:</a:t>
            </a:r>
          </a:p>
          <a:p>
            <a:pPr lvl="2"/>
            <a:r>
              <a:rPr lang="en-GB" dirty="0"/>
              <a:t>- Competition from North America</a:t>
            </a:r>
          </a:p>
          <a:p>
            <a:pPr lvl="2"/>
            <a:r>
              <a:rPr lang="en-GB" dirty="0"/>
              <a:t>- Emerging economies in Southeast Asia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2DAB8-C39C-781C-BBB8-A2DD08632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348" y="1484784"/>
            <a:ext cx="4928527" cy="495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9191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Europe’s Dominance in Global Tourism</a:t>
            </a:r>
          </a:p>
          <a:p>
            <a:pPr lvl="2"/>
            <a:r>
              <a:rPr lang="en-GB" dirty="0"/>
              <a:t>- Europe has only 11% of the world’s population</a:t>
            </a:r>
          </a:p>
          <a:p>
            <a:pPr lvl="2"/>
            <a:r>
              <a:rPr lang="en-GB" dirty="0"/>
              <a:t>- Even smaller share of global land area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 Yet Europe:</a:t>
            </a:r>
          </a:p>
          <a:p>
            <a:pPr lvl="2"/>
            <a:r>
              <a:rPr lang="en-GB" dirty="0"/>
              <a:t>- Leads the world in international tourism</a:t>
            </a:r>
          </a:p>
          <a:p>
            <a:pPr lvl="2"/>
            <a:r>
              <a:rPr lang="en-GB" dirty="0"/>
              <a:t>- Hosts many top tourist-generating countries</a:t>
            </a:r>
          </a:p>
          <a:p>
            <a:pPr lvl="2"/>
            <a:r>
              <a:rPr lang="en-GB" dirty="0"/>
              <a:t>- Dominates outbound travel flows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DD04FA-033F-25A0-517B-19068FD20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055" y="2348880"/>
            <a:ext cx="6980312" cy="40057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98CC9AF-6689-AA8C-2BB4-211998C56C66}"/>
              </a:ext>
            </a:extLst>
          </p:cNvPr>
          <p:cNvSpPr txBox="1"/>
          <p:nvPr/>
        </p:nvSpPr>
        <p:spPr>
          <a:xfrm>
            <a:off x="5838753" y="1772816"/>
            <a:ext cx="60997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600" dirty="0"/>
              <a:t>Number of international tourist arrivals worldwide from 2005 to 2024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B131A5-DECD-2CB8-77D8-3DFEBCE077EC}"/>
              </a:ext>
            </a:extLst>
          </p:cNvPr>
          <p:cNvSpPr txBox="1"/>
          <p:nvPr/>
        </p:nvSpPr>
        <p:spPr>
          <a:xfrm>
            <a:off x="5899651" y="6180717"/>
            <a:ext cx="60997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/>
              <a:t>https://</a:t>
            </a:r>
            <a:r>
              <a:rPr lang="en-US" sz="1600" dirty="0" err="1"/>
              <a:t>www.statista.com</a:t>
            </a:r>
            <a:r>
              <a:rPr lang="en-US" sz="1600" dirty="0"/>
              <a:t>/statistics/186743/international-tourist-arrivals-worldwide-by-region-since-2010/</a:t>
            </a:r>
            <a:endParaRPr lang="en-DE" sz="1600" dirty="0"/>
          </a:p>
        </p:txBody>
      </p:sp>
    </p:spTree>
    <p:extLst>
      <p:ext uri="{BB962C8B-B14F-4D97-AF65-F5344CB8AC3E}">
        <p14:creationId xmlns:p14="http://schemas.microsoft.com/office/powerpoint/2010/main" val="392767213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Europe Dominance Global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Economic and Demographic Factors:</a:t>
            </a:r>
          </a:p>
          <a:p>
            <a:pPr lvl="2"/>
            <a:r>
              <a:rPr lang="en-GB" dirty="0"/>
              <a:t>- Most economies are in the high mass-consumption or mature growth stages</a:t>
            </a:r>
          </a:p>
          <a:p>
            <a:pPr lvl="2"/>
            <a:r>
              <a:rPr lang="en-GB" dirty="0"/>
              <a:t>- Affluent and mobile ageing population with a high travel propensity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Cultural and Geographic Advantages:</a:t>
            </a:r>
          </a:p>
          <a:p>
            <a:pPr lvl="2"/>
            <a:r>
              <a:rPr lang="en-GB" dirty="0"/>
              <a:t>- Rich mosaic of languages, cultures, and world-class attractions</a:t>
            </a:r>
          </a:p>
          <a:p>
            <a:pPr lvl="2"/>
            <a:r>
              <a:rPr lang="en-GB" dirty="0"/>
              <a:t>- Many small countries nearby – supports frequent short international trips</a:t>
            </a:r>
          </a:p>
          <a:p>
            <a:pPr lvl="2"/>
            <a:r>
              <a:rPr lang="en-GB" dirty="0"/>
              <a:t>- Climatic contrasts drive seasonal flows (e.g., northern tourists seeking southern sun)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943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Geography</a:t>
            </a:r>
            <a:r>
              <a:rPr lang="nl-NL" sz="36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Europe Dominance Global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Structural &amp; Institutional Strengths:</a:t>
            </a:r>
          </a:p>
          <a:p>
            <a:pPr lvl="2"/>
            <a:r>
              <a:rPr lang="en-GB" dirty="0"/>
              <a:t>- Euro adoption in many countries simplifies cross-border travel</a:t>
            </a:r>
          </a:p>
          <a:p>
            <a:pPr lvl="2"/>
            <a:r>
              <a:rPr lang="en-GB" dirty="0"/>
              <a:t>- Mature, high-standard tourism infrastructure</a:t>
            </a:r>
          </a:p>
          <a:p>
            <a:pPr lvl="2"/>
            <a:r>
              <a:rPr lang="en-GB" dirty="0"/>
              <a:t>- Well-developed tourism sector with reliable service quality</a:t>
            </a:r>
          </a:p>
          <a:p>
            <a:pPr lvl="2"/>
            <a:r>
              <a:rPr lang="en-GB" dirty="0"/>
              <a:t>- Active government involvement through strong tourism boards and marketing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07888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Geographic Position:</a:t>
            </a:r>
          </a:p>
          <a:p>
            <a:pPr lvl="2"/>
            <a:r>
              <a:rPr lang="en-GB" dirty="0"/>
              <a:t>- Europe is a western extension of Asia</a:t>
            </a:r>
          </a:p>
          <a:p>
            <a:pPr lvl="2"/>
            <a:r>
              <a:rPr lang="en-GB" dirty="0"/>
              <a:t>- Surrounded by seas on three sides</a:t>
            </a:r>
          </a:p>
          <a:p>
            <a:pPr lvl="2"/>
            <a:r>
              <a:rPr lang="en-GB" dirty="0"/>
              <a:t>- Eastern boundary: Ural Mountains, Caspian Sea, </a:t>
            </a:r>
          </a:p>
          <a:p>
            <a:pPr lvl="2"/>
            <a:r>
              <a:rPr lang="en-GB" dirty="0"/>
              <a:t>Black Sea straits.</a:t>
            </a:r>
          </a:p>
          <a:p>
            <a:pPr lvl="2"/>
            <a:r>
              <a:rPr lang="en-GB" dirty="0"/>
              <a:t>- The boundary straddled by Russia and Turkey</a:t>
            </a:r>
          </a:p>
          <a:p>
            <a:pPr lvl="2"/>
            <a:r>
              <a:rPr lang="en-GB" b="1" dirty="0"/>
              <a:t>North–South Division:</a:t>
            </a:r>
          </a:p>
          <a:p>
            <a:pPr lvl="2"/>
            <a:r>
              <a:rPr lang="en-GB" dirty="0"/>
              <a:t>- Separated by mountain ranges (e.g., Alps)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FE410A-9CEA-73A3-78B0-1AE182A07910}"/>
              </a:ext>
            </a:extLst>
          </p:cNvPr>
          <p:cNvSpPr txBox="1"/>
          <p:nvPr/>
        </p:nvSpPr>
        <p:spPr>
          <a:xfrm flipH="1" flipV="1">
            <a:off x="11707120" y="2946462"/>
            <a:ext cx="45719" cy="45719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urope map colorful, new political detailed map, separate individual states, with state city and sea names, blue background vector">
            <a:extLst>
              <a:ext uri="{FF2B5EF4-FFF2-40B4-BE49-F238E27FC236}">
                <a16:creationId xmlns:a16="http://schemas.microsoft.com/office/drawing/2014/main" id="{8C15A74D-4138-659D-7566-F6BBC8DB4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1" y="980728"/>
            <a:ext cx="6562764" cy="543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530646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North–South Division:</a:t>
            </a:r>
          </a:p>
          <a:p>
            <a:pPr lvl="2"/>
            <a:r>
              <a:rPr lang="en-GB" dirty="0"/>
              <a:t>- Separated by mountain ranges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Northern Europe:</a:t>
            </a:r>
          </a:p>
          <a:p>
            <a:pPr lvl="2"/>
            <a:r>
              <a:rPr lang="en-GB" dirty="0"/>
              <a:t>- Dominated by a vast plain from Southern England to Russia</a:t>
            </a:r>
          </a:p>
          <a:p>
            <a:pPr lvl="2"/>
            <a:r>
              <a:rPr lang="en-GB" dirty="0"/>
              <a:t>- Crossed by many rivers</a:t>
            </a:r>
          </a:p>
          <a:p>
            <a:pPr lvl="2"/>
            <a:r>
              <a:rPr lang="en-GB" dirty="0"/>
              <a:t>- Home to major cities and industries – </a:t>
            </a:r>
          </a:p>
          <a:p>
            <a:pPr lvl="2"/>
            <a:r>
              <a:rPr lang="en-GB" dirty="0"/>
              <a:t>key tourist-generating region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6624C7-ED5C-AC7B-1F61-F5EE172690EF}"/>
              </a:ext>
            </a:extLst>
          </p:cNvPr>
          <p:cNvSpPr txBox="1"/>
          <p:nvPr/>
        </p:nvSpPr>
        <p:spPr>
          <a:xfrm>
            <a:off x="9422780" y="34680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North Sea map">
            <a:extLst>
              <a:ext uri="{FF2B5EF4-FFF2-40B4-BE49-F238E27FC236}">
                <a16:creationId xmlns:a16="http://schemas.microsoft.com/office/drawing/2014/main" id="{6A75846B-8E22-4EFA-88C9-CC91085F4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247" y="928142"/>
            <a:ext cx="5661248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3E1A8709-73C6-E683-1E96-C0BF87345D6B}"/>
              </a:ext>
            </a:extLst>
          </p:cNvPr>
          <p:cNvSpPr txBox="1">
            <a:spLocks/>
          </p:cNvSpPr>
          <p:nvPr/>
        </p:nvSpPr>
        <p:spPr>
          <a:xfrm>
            <a:off x="488547" y="377280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</p:spTree>
    <p:extLst>
      <p:ext uri="{BB962C8B-B14F-4D97-AF65-F5344CB8AC3E}">
        <p14:creationId xmlns:p14="http://schemas.microsoft.com/office/powerpoint/2010/main" val="3007022414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Southern Europe: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Hilly and mountainous terrain</a:t>
            </a:r>
          </a:p>
          <a:p>
            <a:pPr lvl="2"/>
            <a:r>
              <a:rPr lang="en-GB" dirty="0"/>
              <a:t>- Few fertile lowlands and navigable rivers</a:t>
            </a:r>
          </a:p>
          <a:p>
            <a:pPr lvl="2"/>
            <a:r>
              <a:rPr lang="en-GB" dirty="0"/>
              <a:t>- Characterized by scenic landscapes and </a:t>
            </a:r>
          </a:p>
          <a:p>
            <a:pPr lvl="2"/>
            <a:r>
              <a:rPr lang="en-GB" dirty="0"/>
              <a:t>coastal tourism (Alps).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Southern Europe Map, Southern Europe Countries">
            <a:extLst>
              <a:ext uri="{FF2B5EF4-FFF2-40B4-BE49-F238E27FC236}">
                <a16:creationId xmlns:a16="http://schemas.microsoft.com/office/drawing/2014/main" id="{66FF882C-F10E-3097-6834-8A75D49F00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3" r="6522"/>
          <a:stretch/>
        </p:blipFill>
        <p:spPr bwMode="auto">
          <a:xfrm>
            <a:off x="5338802" y="1708423"/>
            <a:ext cx="6447095" cy="434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el 6">
            <a:extLst>
              <a:ext uri="{FF2B5EF4-FFF2-40B4-BE49-F238E27FC236}">
                <a16:creationId xmlns:a16="http://schemas.microsoft.com/office/drawing/2014/main" id="{B60614B3-DEE8-486A-0B0D-407A11A55E51}"/>
              </a:ext>
            </a:extLst>
          </p:cNvPr>
          <p:cNvSpPr txBox="1">
            <a:spLocks/>
          </p:cNvSpPr>
          <p:nvPr/>
        </p:nvSpPr>
        <p:spPr>
          <a:xfrm>
            <a:off x="488547" y="405969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</p:spTree>
    <p:extLst>
      <p:ext uri="{BB962C8B-B14F-4D97-AF65-F5344CB8AC3E}">
        <p14:creationId xmlns:p14="http://schemas.microsoft.com/office/powerpoint/2010/main" val="109357909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Mountains: 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Influence weather systems</a:t>
            </a:r>
          </a:p>
          <a:p>
            <a:pPr lvl="2"/>
            <a:r>
              <a:rPr lang="en-GB" dirty="0"/>
              <a:t>- Historically: barriers to communication</a:t>
            </a:r>
          </a:p>
          <a:p>
            <a:pPr lvl="2"/>
            <a:r>
              <a:rPr lang="en-GB" dirty="0"/>
              <a:t>- Today: major tourism and recreation assets</a:t>
            </a:r>
          </a:p>
          <a:p>
            <a:pPr lvl="2"/>
            <a:r>
              <a:rPr lang="en-GB" dirty="0"/>
              <a:t>- Winter sports (skiing, snowboarding)</a:t>
            </a:r>
          </a:p>
          <a:p>
            <a:pPr lvl="2"/>
            <a:r>
              <a:rPr lang="en-GB" dirty="0"/>
              <a:t>- Summer holidays (hiking, lake tourism)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E926944F-B65D-AA2D-94EC-60666E0C9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367" y="1484784"/>
            <a:ext cx="7220983" cy="479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53065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Alps – Europe’s Most Important Mountain System: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Arc-shaped range from SE France to Austria and Slovenia</a:t>
            </a:r>
          </a:p>
          <a:p>
            <a:pPr lvl="2"/>
            <a:r>
              <a:rPr lang="en-GB" dirty="0"/>
              <a:t>- Formed by recent geological movements</a:t>
            </a:r>
          </a:p>
          <a:p>
            <a:pPr lvl="2"/>
            <a:r>
              <a:rPr lang="en-GB" dirty="0"/>
              <a:t>- Shaped by glacial activity from the last Ice Age</a:t>
            </a:r>
          </a:p>
          <a:p>
            <a:pPr lvl="2"/>
            <a:r>
              <a:rPr lang="en-GB" dirty="0"/>
              <a:t>- Large lakes created by glacial moraines blocking valleys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8" name="Picture 4" descr="Changing Landscape of Alps: Europe">
            <a:extLst>
              <a:ext uri="{FF2B5EF4-FFF2-40B4-BE49-F238E27FC236}">
                <a16:creationId xmlns:a16="http://schemas.microsoft.com/office/drawing/2014/main" id="{EE33AEC9-8B28-3A1E-A308-392B7A352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311" y="1704615"/>
            <a:ext cx="5306039" cy="455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85144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Balkan Peninsula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Location and Geography:</a:t>
            </a:r>
          </a:p>
          <a:p>
            <a:pPr lvl="2"/>
            <a:r>
              <a:rPr lang="en-GB" dirty="0"/>
              <a:t>- Located in South-Eastern Europe</a:t>
            </a:r>
          </a:p>
          <a:p>
            <a:pPr lvl="2"/>
            <a:r>
              <a:rPr lang="en-GB" dirty="0"/>
              <a:t>- Bordered by the Adriatic, Aegean, and Black Seas </a:t>
            </a:r>
          </a:p>
          <a:p>
            <a:pPr lvl="2"/>
            <a:r>
              <a:rPr lang="en-GB" dirty="0"/>
              <a:t>- Features a complex system of mountain ranges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D2AECCE-DB39-1C21-5441-8F0065B04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928142"/>
            <a:ext cx="6059073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7241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Balkan Peninsula</a:t>
            </a:r>
          </a:p>
          <a:p>
            <a:pPr lvl="2"/>
            <a:r>
              <a:rPr lang="en-GB" b="1" dirty="0"/>
              <a:t> Geophysical Characteristics:</a:t>
            </a:r>
          </a:p>
          <a:p>
            <a:pPr lvl="2"/>
            <a:r>
              <a:rPr lang="en-GB" dirty="0"/>
              <a:t>Region is seismically active – frequent earthquakes</a:t>
            </a:r>
            <a:endParaRPr lang="en-GB" b="1" dirty="0"/>
          </a:p>
          <a:p>
            <a:pPr lvl="2"/>
            <a:r>
              <a:rPr lang="en-GB" dirty="0"/>
              <a:t>Geographically rugged, with varied elevation</a:t>
            </a:r>
          </a:p>
          <a:p>
            <a:pPr lvl="2"/>
            <a:r>
              <a:rPr lang="en-GB" b="1" dirty="0"/>
              <a:t>Climate Contrast:</a:t>
            </a:r>
          </a:p>
          <a:p>
            <a:pPr lvl="2"/>
            <a:r>
              <a:rPr lang="en-GB" dirty="0"/>
              <a:t>- Coastal areas: Enjoy a Mediterranean climate</a:t>
            </a:r>
          </a:p>
          <a:p>
            <a:pPr lvl="2"/>
            <a:r>
              <a:rPr lang="en-GB" dirty="0"/>
              <a:t>- Interior regions: Experience harsh continental winters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0AABD89-8A33-5F1D-CA53-A7F52CFF7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1704696"/>
            <a:ext cx="5194976" cy="466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040905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</a:t>
            </a:r>
            <a:r>
              <a:rPr lang="en-GB" b="1" dirty="0" err="1"/>
              <a:t>Kjolen</a:t>
            </a:r>
            <a:r>
              <a:rPr lang="en-GB" b="1" dirty="0"/>
              <a:t> Mountains – Scandinavia’s Backbone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Location:</a:t>
            </a:r>
          </a:p>
          <a:p>
            <a:pPr lvl="2"/>
            <a:r>
              <a:rPr lang="en-GB" dirty="0"/>
              <a:t>- Form the spine of the Scandinavian Peninsula</a:t>
            </a:r>
          </a:p>
          <a:p>
            <a:pPr lvl="2"/>
            <a:r>
              <a:rPr lang="en-GB" dirty="0"/>
              <a:t>- Stretch across Norway and Sweden</a:t>
            </a:r>
          </a:p>
          <a:p>
            <a:pPr lvl="2"/>
            <a:r>
              <a:rPr lang="en-GB" b="1" dirty="0"/>
              <a:t>Geological Characteristics:</a:t>
            </a:r>
          </a:p>
          <a:p>
            <a:pPr lvl="2"/>
            <a:r>
              <a:rPr lang="en-GB" dirty="0"/>
              <a:t>- Geologically stable – no recent tectonic activity</a:t>
            </a:r>
          </a:p>
          <a:p>
            <a:pPr lvl="2"/>
            <a:r>
              <a:rPr lang="en-GB" dirty="0"/>
              <a:t>- Remnants of an ancient mountain system </a:t>
            </a:r>
          </a:p>
          <a:p>
            <a:pPr lvl="2"/>
            <a:r>
              <a:rPr lang="en-GB" dirty="0"/>
              <a:t>(older than the Alps).</a:t>
            </a:r>
          </a:p>
          <a:p>
            <a:pPr lvl="2"/>
            <a:r>
              <a:rPr lang="en-GB" dirty="0"/>
              <a:t>- Shaped over time into high plateaus rather than</a:t>
            </a:r>
          </a:p>
          <a:p>
            <a:pPr lvl="2"/>
            <a:r>
              <a:rPr lang="en-GB" dirty="0"/>
              <a:t> sharp peaks.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A4462F-7115-F2D2-AF31-AE3E45A619E7}"/>
              </a:ext>
            </a:extLst>
          </p:cNvPr>
          <p:cNvSpPr txBox="1"/>
          <p:nvPr/>
        </p:nvSpPr>
        <p:spPr>
          <a:xfrm>
            <a:off x="8720254" y="3847171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scandinavia map">
            <a:extLst>
              <a:ext uri="{FF2B5EF4-FFF2-40B4-BE49-F238E27FC236}">
                <a16:creationId xmlns:a16="http://schemas.microsoft.com/office/drawing/2014/main" id="{B587C22E-2FA4-840A-087C-DFB237FA3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1" y="2492896"/>
            <a:ext cx="6512881" cy="379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27099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Landscape Features:</a:t>
            </a:r>
          </a:p>
          <a:p>
            <a:pPr lvl="2"/>
            <a:r>
              <a:rPr lang="en-GB" dirty="0"/>
              <a:t>- Rounded, weathered terrain with vast plateaus</a:t>
            </a:r>
          </a:p>
          <a:p>
            <a:pPr lvl="2"/>
            <a:r>
              <a:rPr lang="en-GB" dirty="0"/>
              <a:t>- Scenic fjords and valleys, especially on the Norwegian coast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Relevance:</a:t>
            </a:r>
          </a:p>
          <a:p>
            <a:pPr lvl="2"/>
            <a:r>
              <a:rPr lang="en-GB" dirty="0"/>
              <a:t>- Ideal for hiking, trekking, and nature tourism</a:t>
            </a:r>
          </a:p>
          <a:p>
            <a:pPr lvl="2"/>
            <a:r>
              <a:rPr lang="en-GB" dirty="0"/>
              <a:t>- Popular with visitors seeking </a:t>
            </a:r>
            <a:r>
              <a:rPr lang="en-GB" dirty="0" err="1"/>
              <a:t>tranquility</a:t>
            </a:r>
            <a:r>
              <a:rPr lang="en-GB" dirty="0"/>
              <a:t> and natural beauty</a:t>
            </a:r>
          </a:p>
          <a:p>
            <a:pPr lvl="2"/>
            <a:r>
              <a:rPr lang="en-GB" dirty="0"/>
              <a:t>- Winter activities in some areas, though less dramatic than Alpine regions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2" descr="scandinavia map">
            <a:extLst>
              <a:ext uri="{FF2B5EF4-FFF2-40B4-BE49-F238E27FC236}">
                <a16:creationId xmlns:a16="http://schemas.microsoft.com/office/drawing/2014/main" id="{292C02B0-39A0-EF4E-9489-24EF9C752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1844824"/>
            <a:ext cx="4908069" cy="286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36175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Physical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Landscape Features:</a:t>
            </a:r>
          </a:p>
          <a:p>
            <a:pPr lvl="2"/>
            <a:r>
              <a:rPr lang="en-GB" dirty="0"/>
              <a:t>- Rounded, weathered terrain with vast plateaus</a:t>
            </a:r>
          </a:p>
          <a:p>
            <a:pPr lvl="2"/>
            <a:r>
              <a:rPr lang="en-GB" dirty="0"/>
              <a:t>- Scenic fjords and valleys, especially on the Norwegian coast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Relevance:</a:t>
            </a:r>
          </a:p>
          <a:p>
            <a:pPr lvl="2"/>
            <a:r>
              <a:rPr lang="en-GB" dirty="0"/>
              <a:t>- Ideal for hiking, trekking, and nature tourism</a:t>
            </a:r>
          </a:p>
          <a:p>
            <a:pPr lvl="2"/>
            <a:r>
              <a:rPr lang="en-GB" dirty="0"/>
              <a:t>- Popular with visitors seeking </a:t>
            </a:r>
            <a:r>
              <a:rPr lang="en-GB" dirty="0" err="1"/>
              <a:t>tranquility</a:t>
            </a:r>
            <a:r>
              <a:rPr lang="en-GB" dirty="0"/>
              <a:t> and natural beauty</a:t>
            </a:r>
          </a:p>
          <a:p>
            <a:pPr lvl="2"/>
            <a:r>
              <a:rPr lang="en-GB" dirty="0"/>
              <a:t>- Winter activities in some areas, though less dramatic than Alpine regions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2" descr="scandinavia map">
            <a:extLst>
              <a:ext uri="{FF2B5EF4-FFF2-40B4-BE49-F238E27FC236}">
                <a16:creationId xmlns:a16="http://schemas.microsoft.com/office/drawing/2014/main" id="{292C02B0-39A0-EF4E-9489-24EF9C752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1844824"/>
            <a:ext cx="4908069" cy="286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92355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Europe: A Mosaic of Cultures</a:t>
            </a:r>
          </a:p>
          <a:p>
            <a:pPr lvl="2"/>
            <a:r>
              <a:rPr lang="en-GB" dirty="0"/>
              <a:t>- Not a homogenous population or society</a:t>
            </a:r>
          </a:p>
          <a:p>
            <a:pPr lvl="2"/>
            <a:r>
              <a:rPr lang="en-GB" dirty="0"/>
              <a:t>- Rich mix of languages, traditions, and cultural identities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Roots of Cultural Diversity:</a:t>
            </a:r>
          </a:p>
          <a:p>
            <a:pPr lvl="2"/>
            <a:r>
              <a:rPr lang="en-GB" dirty="0"/>
              <a:t>- Shaped by complex histories</a:t>
            </a:r>
          </a:p>
          <a:p>
            <a:pPr lvl="2"/>
            <a:r>
              <a:rPr lang="en-GB" dirty="0"/>
              <a:t>- Influenced by language, religion, and regional traditions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Tourism Implications:</a:t>
            </a:r>
          </a:p>
          <a:p>
            <a:pPr lvl="2"/>
            <a:r>
              <a:rPr lang="en-GB" dirty="0"/>
              <a:t>- Offers a wide range of experiences across short distances</a:t>
            </a:r>
          </a:p>
          <a:p>
            <a:pPr lvl="2"/>
            <a:r>
              <a:rPr lang="en-GB" dirty="0"/>
              <a:t>- Encourages cross-cultural tourism and educational travel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Cultural heritage - Culture and Creativity">
            <a:extLst>
              <a:ext uri="{FF2B5EF4-FFF2-40B4-BE49-F238E27FC236}">
                <a16:creationId xmlns:a16="http://schemas.microsoft.com/office/drawing/2014/main" id="{B35B66B4-00EE-EB8C-50DB-7AF513826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2924944"/>
            <a:ext cx="6060167" cy="340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76941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Europe: A Mosaic of Cultures</a:t>
            </a:r>
          </a:p>
          <a:p>
            <a:pPr lvl="2"/>
            <a:r>
              <a:rPr lang="en-GB" dirty="0"/>
              <a:t>- Not a homogenous population or society</a:t>
            </a:r>
          </a:p>
          <a:p>
            <a:pPr lvl="2"/>
            <a:r>
              <a:rPr lang="en-GB" dirty="0"/>
              <a:t>- Rich mix of languages, traditions, and cultural identities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Roots of Cultural Diversity:</a:t>
            </a:r>
          </a:p>
          <a:p>
            <a:pPr lvl="2"/>
            <a:r>
              <a:rPr lang="en-GB" dirty="0"/>
              <a:t>- Shaped by complex histories</a:t>
            </a:r>
          </a:p>
          <a:p>
            <a:pPr lvl="2"/>
            <a:r>
              <a:rPr lang="en-GB" dirty="0"/>
              <a:t>- Influenced by language, religion, and regional traditions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Tourism Implications:</a:t>
            </a:r>
          </a:p>
          <a:p>
            <a:pPr lvl="2"/>
            <a:r>
              <a:rPr lang="en-GB" dirty="0"/>
              <a:t>- Offers a wide range of experiences across short distances</a:t>
            </a:r>
          </a:p>
          <a:p>
            <a:pPr lvl="2"/>
            <a:r>
              <a:rPr lang="en-GB" dirty="0"/>
              <a:t>- Encourages cross-cultural tourism and educational travel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Cultural heritage - Culture and Creativity">
            <a:extLst>
              <a:ext uri="{FF2B5EF4-FFF2-40B4-BE49-F238E27FC236}">
                <a16:creationId xmlns:a16="http://schemas.microsoft.com/office/drawing/2014/main" id="{B35B66B4-00EE-EB8C-50DB-7AF513826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2924944"/>
            <a:ext cx="6060167" cy="340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72907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Europe’s Cultural Contrasts: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North vs. Latin South-West:</a:t>
            </a:r>
          </a:p>
          <a:p>
            <a:pPr lvl="2"/>
            <a:r>
              <a:rPr lang="en-GB" dirty="0"/>
              <a:t>- Languages: French, Italian, Spanish, Portuguese – derived from Latin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Religion:</a:t>
            </a:r>
          </a:p>
          <a:p>
            <a:pPr lvl="2"/>
            <a:r>
              <a:rPr lang="en-GB" dirty="0"/>
              <a:t>- South: Dominated by Roman Catholicism</a:t>
            </a:r>
          </a:p>
          <a:p>
            <a:pPr lvl="2"/>
            <a:r>
              <a:rPr lang="en-GB" dirty="0"/>
              <a:t>- North: Influenced by the Protestant Reformation</a:t>
            </a:r>
          </a:p>
          <a:p>
            <a:pPr lvl="2"/>
            <a:r>
              <a:rPr lang="en-GB" dirty="0"/>
              <a:t>- Differences in lifestyle, values, and national temperament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F23E79-A887-9DA9-5ECE-5361A50DE519}"/>
              </a:ext>
            </a:extLst>
          </p:cNvPr>
          <p:cNvSpPr txBox="1"/>
          <p:nvPr/>
        </p:nvSpPr>
        <p:spPr>
          <a:xfrm>
            <a:off x="5274527" y="55087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10676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Europe’s Cultural Contrasts: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West vs. East:</a:t>
            </a:r>
          </a:p>
          <a:p>
            <a:pPr lvl="2"/>
            <a:r>
              <a:rPr lang="en-GB" dirty="0"/>
              <a:t>- Western Europe: Shaped by Roman Catholicism in the Middle Ages</a:t>
            </a:r>
          </a:p>
          <a:p>
            <a:pPr lvl="2"/>
            <a:r>
              <a:rPr lang="en-GB" dirty="0"/>
              <a:t>- Eastern Europe: Influenced by Orthodox Christianity (Constantinople) and Islamic invasions</a:t>
            </a:r>
          </a:p>
          <a:p>
            <a:pPr lvl="2"/>
            <a:r>
              <a:rPr lang="en-GB" dirty="0"/>
              <a:t>- Deep-rooted cultural divisions predate the Cold War</a:t>
            </a:r>
          </a:p>
          <a:p>
            <a:pPr lvl="2"/>
            <a:r>
              <a:rPr lang="en-GB" dirty="0"/>
              <a:t>- Example: Religious and ethnic conflicts in former Yugoslavia (Catholic Croatia vs. Orthodox Serbia)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24915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In Europe, we can differentiate various cultural phases: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1- Prehistoric Period</a:t>
            </a:r>
          </a:p>
          <a:p>
            <a:pPr lvl="2"/>
            <a:r>
              <a:rPr lang="en-GB" dirty="0"/>
              <a:t>Pre-literate era: Includes the Stone, Bronze, and Iron Ages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Cultural legacy:</a:t>
            </a:r>
          </a:p>
          <a:p>
            <a:pPr lvl="2"/>
            <a:r>
              <a:rPr lang="en-GB" dirty="0"/>
              <a:t>Megalithic structures such as:</a:t>
            </a:r>
          </a:p>
          <a:p>
            <a:pPr lvl="2"/>
            <a:r>
              <a:rPr lang="en-GB" dirty="0"/>
              <a:t>Stonehenge (UK)</a:t>
            </a:r>
          </a:p>
          <a:p>
            <a:pPr lvl="2"/>
            <a:r>
              <a:rPr lang="en-GB" dirty="0"/>
              <a:t>Talayots (Minorca)</a:t>
            </a:r>
          </a:p>
          <a:p>
            <a:pPr lvl="2"/>
            <a:r>
              <a:rPr lang="en-GB" dirty="0"/>
              <a:t>Carnac stones (Brittany)</a:t>
            </a:r>
          </a:p>
          <a:p>
            <a:pPr lvl="2"/>
            <a:r>
              <a:rPr lang="en-GB" dirty="0"/>
              <a:t>Megalithic temples (Malta)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6386" name="Picture 2" descr="An aerial photo of Stonehenge">
            <a:extLst>
              <a:ext uri="{FF2B5EF4-FFF2-40B4-BE49-F238E27FC236}">
                <a16:creationId xmlns:a16="http://schemas.microsoft.com/office/drawing/2014/main" id="{95F8483F-018E-E9A7-719C-D90528906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2564904"/>
            <a:ext cx="5713214" cy="381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21924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2- Greco-Roman Period</a:t>
            </a:r>
            <a:endParaRPr lang="en-GB" dirty="0"/>
          </a:p>
          <a:p>
            <a:pPr lvl="2"/>
            <a:r>
              <a:rPr lang="en-GB" dirty="0"/>
              <a:t>- Fusion of Greek philosophy and art with Roman engineering &amp; governance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Key achievements:</a:t>
            </a:r>
          </a:p>
          <a:p>
            <a:pPr lvl="2"/>
            <a:r>
              <a:rPr lang="en-GB" dirty="0"/>
              <a:t>- Bridges, aqueducts, temples, baths, arenas</a:t>
            </a:r>
          </a:p>
          <a:p>
            <a:pPr lvl="2"/>
            <a:r>
              <a:rPr lang="en-GB" dirty="0"/>
              <a:t>- Widespread heritage across former Roman Empire:</a:t>
            </a:r>
          </a:p>
          <a:p>
            <a:pPr lvl="2"/>
            <a:r>
              <a:rPr lang="en-GB" dirty="0"/>
              <a:t>- From Hadrian’s Wall (UK) to Palestine</a:t>
            </a:r>
          </a:p>
          <a:p>
            <a:pPr lvl="2"/>
            <a:r>
              <a:rPr lang="en-GB" dirty="0"/>
              <a:t>- From the Rhine and Danube to North Africa’s Sahara fringe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734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3- Romanesque Period (Western Europe):</a:t>
            </a:r>
          </a:p>
          <a:p>
            <a:pPr lvl="2"/>
            <a:r>
              <a:rPr lang="en-GB" dirty="0"/>
              <a:t>- Era: Post-Roman Empire → often called the ‘Dark Ages’</a:t>
            </a:r>
          </a:p>
          <a:p>
            <a:pPr lvl="2"/>
            <a:r>
              <a:rPr lang="en-GB" dirty="0"/>
              <a:t>- Characterized by cultural regression due to invasions by barbarian tribes</a:t>
            </a:r>
          </a:p>
          <a:p>
            <a:pPr lvl="2"/>
            <a:r>
              <a:rPr lang="en-GB" dirty="0"/>
              <a:t>- Revival through Romanesque architecture:</a:t>
            </a:r>
          </a:p>
          <a:p>
            <a:pPr lvl="2"/>
            <a:r>
              <a:rPr lang="en-GB" dirty="0"/>
              <a:t>- Simple, solid, and heavy churches and monasteries</a:t>
            </a:r>
          </a:p>
          <a:p>
            <a:pPr lvl="2"/>
            <a:r>
              <a:rPr lang="en-GB" dirty="0"/>
              <a:t>- Marked by thick walls, round arches, small windows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8436" name="Picture 4" descr="Smarthistory – Romanesque architecture, an introduction">
            <a:extLst>
              <a:ext uri="{FF2B5EF4-FFF2-40B4-BE49-F238E27FC236}">
                <a16:creationId xmlns:a16="http://schemas.microsoft.com/office/drawing/2014/main" id="{345F598F-C90E-D51D-9B7B-E4FA53252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223" y="3135634"/>
            <a:ext cx="5434782" cy="322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51454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Byzantine Period (Eastern Europe):</a:t>
            </a:r>
            <a:endParaRPr lang="en-GB" dirty="0"/>
          </a:p>
          <a:p>
            <a:pPr lvl="2"/>
            <a:r>
              <a:rPr lang="en-GB" dirty="0"/>
              <a:t>- </a:t>
            </a:r>
            <a:r>
              <a:rPr lang="en-GB" dirty="0" err="1"/>
              <a:t>Centered</a:t>
            </a:r>
            <a:r>
              <a:rPr lang="en-GB" dirty="0"/>
              <a:t> on Constantinople </a:t>
            </a:r>
          </a:p>
          <a:p>
            <a:pPr lvl="2"/>
            <a:r>
              <a:rPr lang="en-GB" dirty="0"/>
              <a:t>- Civilization continued to flourish while the West declined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Rich Byzantine style emerged:</a:t>
            </a:r>
          </a:p>
          <a:p>
            <a:pPr lvl="2"/>
            <a:r>
              <a:rPr lang="en-GB" dirty="0"/>
              <a:t>- Noted for domes, mosaics, and ornate religious art</a:t>
            </a:r>
          </a:p>
          <a:p>
            <a:pPr lvl="2"/>
            <a:r>
              <a:rPr lang="en-GB" dirty="0"/>
              <a:t>- Spread to Russia and much of Eastern Europe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9458" name="Picture 2" descr="Romanesque Architecture - Linvisibile">
            <a:extLst>
              <a:ext uri="{FF2B5EF4-FFF2-40B4-BE49-F238E27FC236}">
                <a16:creationId xmlns:a16="http://schemas.microsoft.com/office/drawing/2014/main" id="{AF4409D2-73C2-5325-C266-9EFDEEE49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726" y="1340768"/>
            <a:ext cx="5549131" cy="377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25194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4- Gothic Architecture (12th Century Onwards)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Replaced the Romanesque style</a:t>
            </a:r>
          </a:p>
          <a:p>
            <a:pPr lvl="2"/>
            <a:r>
              <a:rPr lang="en-GB" dirty="0"/>
              <a:t>- Originated in Northern France during the Crusades</a:t>
            </a:r>
          </a:p>
          <a:p>
            <a:pPr lvl="2"/>
            <a:r>
              <a:rPr lang="en-GB" dirty="0"/>
              <a:t>- Flourished when the Catholic Church was at its peak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482" name="Picture 2" descr="Best Halloween Gothic Buildings Around the World - Expat Explore">
            <a:extLst>
              <a:ext uri="{FF2B5EF4-FFF2-40B4-BE49-F238E27FC236}">
                <a16:creationId xmlns:a16="http://schemas.microsoft.com/office/drawing/2014/main" id="{8B529337-EAE5-E84B-F5E7-2A4D08B18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3248296"/>
            <a:ext cx="4783460" cy="318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ow gothic architecture became spooky | House &amp; Garden">
            <a:extLst>
              <a:ext uri="{FF2B5EF4-FFF2-40B4-BE49-F238E27FC236}">
                <a16:creationId xmlns:a16="http://schemas.microsoft.com/office/drawing/2014/main" id="{0A8E3077-15AB-6E6B-9325-98015E03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755" y="864239"/>
            <a:ext cx="3248844" cy="324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439876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5- Renaissance (15th Century Onwards)</a:t>
            </a:r>
          </a:p>
          <a:p>
            <a:pPr lvl="2"/>
            <a:r>
              <a:rPr lang="en-GB" dirty="0"/>
              <a:t>- Began in Italy and marked the rediscovery of classical</a:t>
            </a:r>
          </a:p>
          <a:p>
            <a:pPr lvl="2"/>
            <a:r>
              <a:rPr lang="en-GB" dirty="0"/>
              <a:t> learning and humanism</a:t>
            </a:r>
          </a:p>
          <a:p>
            <a:pPr lvl="2"/>
            <a:r>
              <a:rPr lang="en-GB" dirty="0"/>
              <a:t>- Inspired by Greek and Roman architecture</a:t>
            </a:r>
          </a:p>
          <a:p>
            <a:pPr lvl="2"/>
            <a:r>
              <a:rPr lang="en-GB" dirty="0"/>
              <a:t>- Use of columns, domes, and symmetry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Baroque (Post-Renaissance)</a:t>
            </a:r>
          </a:p>
          <a:p>
            <a:pPr lvl="2"/>
            <a:r>
              <a:rPr lang="en-GB" dirty="0"/>
              <a:t>- Followed the Renaissance period</a:t>
            </a:r>
          </a:p>
          <a:p>
            <a:pPr lvl="2"/>
            <a:r>
              <a:rPr lang="en-GB" dirty="0"/>
              <a:t>- Known for its dramatic, </a:t>
            </a:r>
            <a:r>
              <a:rPr lang="en-GB" dirty="0" err="1"/>
              <a:t>colorful</a:t>
            </a:r>
            <a:r>
              <a:rPr lang="en-GB" dirty="0"/>
              <a:t>, and ornate style</a:t>
            </a:r>
          </a:p>
          <a:p>
            <a:pPr lvl="2"/>
            <a:r>
              <a:rPr lang="en-GB" dirty="0"/>
              <a:t>- Architecture featured exuberant decoration, </a:t>
            </a:r>
          </a:p>
          <a:p>
            <a:pPr lvl="2"/>
            <a:r>
              <a:rPr lang="en-GB" dirty="0"/>
              <a:t>movement, and grandeur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1506" name="Picture 2" descr="Baroque Architecture Explained – 16th - 18th Century">
            <a:extLst>
              <a:ext uri="{FF2B5EF4-FFF2-40B4-BE49-F238E27FC236}">
                <a16:creationId xmlns:a16="http://schemas.microsoft.com/office/drawing/2014/main" id="{1CE7B106-5D3A-18E4-0EE3-E63DE9C2F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252622"/>
            <a:ext cx="5871341" cy="417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74579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6- Industrial Revolution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Marked by technological innovation and industrial growth</a:t>
            </a:r>
          </a:p>
          <a:p>
            <a:pPr lvl="2"/>
            <a:r>
              <a:rPr lang="en-GB" dirty="0"/>
              <a:t>Introduction of mass-produced building materials (iron, steel, glass)</a:t>
            </a:r>
            <a:endParaRPr lang="en-GB" b="1" dirty="0"/>
          </a:p>
          <a:p>
            <a:pPr lvl="2"/>
            <a:r>
              <a:rPr lang="en-GB" b="1" dirty="0"/>
              <a:t>Architectural &amp; Engineering Achievements:</a:t>
            </a:r>
          </a:p>
          <a:p>
            <a:pPr lvl="2"/>
            <a:r>
              <a:rPr lang="en-GB" dirty="0"/>
              <a:t>- Rise of iron bridges, railway stations, and factories</a:t>
            </a:r>
          </a:p>
          <a:p>
            <a:pPr lvl="2"/>
            <a:r>
              <a:rPr lang="en-GB" b="1" dirty="0"/>
              <a:t>Transport infrastructure expanded:</a:t>
            </a:r>
          </a:p>
          <a:p>
            <a:pPr lvl="2"/>
            <a:r>
              <a:rPr lang="en-GB" dirty="0"/>
              <a:t>- Railways, canals, and steamships</a:t>
            </a:r>
          </a:p>
          <a:p>
            <a:pPr lvl="2"/>
            <a:r>
              <a:rPr lang="en-GB" dirty="0"/>
              <a:t>- Architecture focused on functionality and scale, reflecting industrial power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17985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Cultural</a:t>
            </a:r>
            <a:r>
              <a:rPr lang="nl-NL" sz="3600" dirty="0"/>
              <a:t> Features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6- Post-Industrial</a:t>
            </a:r>
          </a:p>
          <a:p>
            <a:pPr lvl="2"/>
            <a:r>
              <a:rPr lang="en-GB" dirty="0"/>
              <a:t>- Driven by social and technological change</a:t>
            </a:r>
          </a:p>
          <a:p>
            <a:pPr lvl="2"/>
            <a:r>
              <a:rPr lang="en-GB" dirty="0"/>
              <a:t>- Emphasis on individuality of design and architectural innovation</a:t>
            </a:r>
          </a:p>
          <a:p>
            <a:pPr lvl="2"/>
            <a:r>
              <a:rPr lang="en-GB" b="1" dirty="0"/>
              <a:t> Key Features:</a:t>
            </a:r>
          </a:p>
          <a:p>
            <a:pPr lvl="2"/>
            <a:r>
              <a:rPr lang="en-GB" dirty="0"/>
              <a:t>- Experimentation with new materials and forms</a:t>
            </a:r>
          </a:p>
          <a:p>
            <a:pPr lvl="2"/>
            <a:r>
              <a:rPr lang="en-GB" dirty="0"/>
              <a:t>- Focus on landmark buildings and tourism icons</a:t>
            </a:r>
          </a:p>
          <a:p>
            <a:pPr lvl="2"/>
            <a:r>
              <a:rPr lang="en-GB" dirty="0"/>
              <a:t>- Blend of functionality, aesthetics, and identity</a:t>
            </a:r>
          </a:p>
          <a:p>
            <a:pPr lvl="2"/>
            <a:r>
              <a:rPr lang="en-GB" b="1" dirty="0"/>
              <a:t> Example:</a:t>
            </a:r>
          </a:p>
          <a:p>
            <a:pPr lvl="2"/>
            <a:r>
              <a:rPr lang="en-GB" dirty="0"/>
              <a:t>Guggenheim Museum, Bilbao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3554" name="Picture 2" descr="Guggenheim-Museum Bilbao - Lohnt es sich? Aktuell für 2025 (Mit fotos)">
            <a:extLst>
              <a:ext uri="{FF2B5EF4-FFF2-40B4-BE49-F238E27FC236}">
                <a16:creationId xmlns:a16="http://schemas.microsoft.com/office/drawing/2014/main" id="{93D94099-22F3-76D3-71A8-22AC00A80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775" y="3140968"/>
            <a:ext cx="583264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78739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Geographic Importance: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Located in Central Europe</a:t>
            </a:r>
          </a:p>
          <a:p>
            <a:pPr lvl="2"/>
            <a:r>
              <a:rPr lang="en-GB" dirty="0"/>
              <a:t>- Austria and Germany: Former empires</a:t>
            </a:r>
          </a:p>
          <a:p>
            <a:pPr lvl="2"/>
            <a:r>
              <a:rPr lang="en-GB" dirty="0"/>
              <a:t>- Switzerland: Strategic Alpine location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Central Europe stock illustration. Illustration of budapest - 38359640">
            <a:extLst>
              <a:ext uri="{FF2B5EF4-FFF2-40B4-BE49-F238E27FC236}">
                <a16:creationId xmlns:a16="http://schemas.microsoft.com/office/drawing/2014/main" id="{AC01494D-99DB-15F5-5130-3076BF56E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067507"/>
            <a:ext cx="6450528" cy="538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35307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Three Major Physical Regions:</a:t>
            </a:r>
          </a:p>
          <a:p>
            <a:pPr lvl="2"/>
            <a:r>
              <a:rPr lang="en-GB" b="1" dirty="0"/>
              <a:t>North German Plain and Coast</a:t>
            </a:r>
          </a:p>
          <a:p>
            <a:pPr lvl="2"/>
            <a:r>
              <a:rPr lang="en-GB" dirty="0"/>
              <a:t>- Low tourism significance</a:t>
            </a:r>
          </a:p>
          <a:p>
            <a:pPr lvl="2"/>
            <a:r>
              <a:rPr lang="en-GB" b="1" dirty="0"/>
              <a:t>Central Uplands</a:t>
            </a:r>
          </a:p>
          <a:p>
            <a:pPr lvl="2"/>
            <a:r>
              <a:rPr lang="en-GB" dirty="0"/>
              <a:t>- Includes Rhineland, Harz Mountains (Germany),</a:t>
            </a:r>
          </a:p>
          <a:p>
            <a:pPr lvl="2"/>
            <a:r>
              <a:rPr lang="en-GB" dirty="0"/>
              <a:t> </a:t>
            </a:r>
            <a:r>
              <a:rPr lang="en-GB" dirty="0" err="1"/>
              <a:t>Mittelland</a:t>
            </a:r>
            <a:r>
              <a:rPr lang="en-GB" dirty="0"/>
              <a:t> Plateau (Switzerland), Danube Valley</a:t>
            </a:r>
          </a:p>
          <a:p>
            <a:pPr lvl="2"/>
            <a:r>
              <a:rPr lang="en-GB" dirty="0"/>
              <a:t> (Austria).</a:t>
            </a:r>
          </a:p>
          <a:p>
            <a:pPr lvl="2"/>
            <a:r>
              <a:rPr lang="en-GB" dirty="0"/>
              <a:t>- Moderate tourism importance.</a:t>
            </a:r>
          </a:p>
          <a:p>
            <a:pPr lvl="2"/>
            <a:r>
              <a:rPr lang="en-GB" b="1" dirty="0"/>
              <a:t>Alpine Region</a:t>
            </a:r>
          </a:p>
          <a:p>
            <a:pPr lvl="2"/>
            <a:r>
              <a:rPr lang="en-GB" dirty="0"/>
              <a:t>- Includes most of Austria, half of Switzerland, and southern Bavaria.</a:t>
            </a:r>
          </a:p>
          <a:p>
            <a:pPr lvl="2"/>
            <a:r>
              <a:rPr lang="en-GB" dirty="0"/>
              <a:t>- Major international tourism hub.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Itinerary for 10 day trip to Sweden, Germany, Austria, Switzerland, And  Spain">
            <a:extLst>
              <a:ext uri="{FF2B5EF4-FFF2-40B4-BE49-F238E27FC236}">
                <a16:creationId xmlns:a16="http://schemas.microsoft.com/office/drawing/2014/main" id="{A52902CA-5F1B-4C2C-A616-85EE5DAB0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768" y="1412776"/>
            <a:ext cx="635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781996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Climate Characteristics of Germany, Austria and Switzerland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General Climate</a:t>
            </a:r>
          </a:p>
          <a:p>
            <a:pPr lvl="2"/>
            <a:r>
              <a:rPr lang="en-GB" dirty="0"/>
              <a:t>- Mostly continental climate (except North Sea coast)</a:t>
            </a:r>
          </a:p>
          <a:p>
            <a:pPr lvl="2"/>
            <a:r>
              <a:rPr lang="en-GB" dirty="0"/>
              <a:t>- Colder winters as you move eastward and upward in altitude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Winter Conditions</a:t>
            </a:r>
          </a:p>
          <a:p>
            <a:pPr lvl="2"/>
            <a:r>
              <a:rPr lang="en-GB" dirty="0"/>
              <a:t>- Cold winters: ideal for winter sports tourism</a:t>
            </a:r>
          </a:p>
          <a:p>
            <a:pPr lvl="2"/>
            <a:r>
              <a:rPr lang="en-GB" dirty="0"/>
              <a:t>- Southern lakes enjoy mild, Mediterranean-like winters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22681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Tourism Development in Divided Germany (1945–1990)</a:t>
            </a:r>
            <a:endParaRPr lang="en-GB" dirty="0"/>
          </a:p>
          <a:p>
            <a:pPr lvl="2"/>
            <a:r>
              <a:rPr lang="en-GB" dirty="0"/>
              <a:t> A Nation Split</a:t>
            </a:r>
          </a:p>
          <a:p>
            <a:pPr lvl="2"/>
            <a:r>
              <a:rPr lang="en-GB" dirty="0"/>
              <a:t>- Post-WWII division into West Germany (BRD) and</a:t>
            </a:r>
          </a:p>
          <a:p>
            <a:pPr lvl="2"/>
            <a:r>
              <a:rPr lang="en-GB" dirty="0"/>
              <a:t> East Germany (DDR). </a:t>
            </a:r>
            <a:endParaRPr lang="en-GB" b="1" dirty="0"/>
          </a:p>
          <a:p>
            <a:pPr lvl="2"/>
            <a:r>
              <a:rPr lang="en-GB" dirty="0"/>
              <a:t>- Berlin itself was also divided</a:t>
            </a:r>
          </a:p>
          <a:p>
            <a:pPr lvl="2"/>
            <a:r>
              <a:rPr lang="en-GB" b="1" dirty="0"/>
              <a:t>West Germany (BRD)</a:t>
            </a:r>
          </a:p>
          <a:p>
            <a:pPr lvl="2"/>
            <a:r>
              <a:rPr lang="en-GB" dirty="0"/>
              <a:t>- Democratic governance</a:t>
            </a:r>
          </a:p>
          <a:p>
            <a:pPr lvl="2"/>
            <a:r>
              <a:rPr lang="en-GB" dirty="0"/>
              <a:t>- Free market economy</a:t>
            </a:r>
          </a:p>
          <a:p>
            <a:pPr lvl="2"/>
            <a:r>
              <a:rPr lang="en-GB" dirty="0"/>
              <a:t>- Tourism developed in line with Western Europe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6FC078F5-F69F-3A55-FF51-700AF24454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7" t="11800" r="10707" b="15351"/>
          <a:stretch/>
        </p:blipFill>
        <p:spPr bwMode="auto">
          <a:xfrm>
            <a:off x="7035279" y="836712"/>
            <a:ext cx="5026142" cy="558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115987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East Germany (DDR)</a:t>
            </a:r>
          </a:p>
          <a:p>
            <a:pPr lvl="2"/>
            <a:r>
              <a:rPr lang="en-GB" dirty="0"/>
              <a:t>- Communist regime under Soviet influence</a:t>
            </a:r>
          </a:p>
          <a:p>
            <a:pPr lvl="2"/>
            <a:r>
              <a:rPr lang="en-GB" dirty="0"/>
              <a:t>- State-controlled tourism: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Hotels and tourist services were nationalised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outside the Eastern Bloc was discouraged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Restricted entry for Western tourists, especially West Germans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28788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Demand for Tourism – Domestic Tourism (Germany)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Germans are among the world’s greatest spenders on travel and tourism</a:t>
            </a:r>
          </a:p>
          <a:p>
            <a:pPr lvl="2"/>
            <a:r>
              <a:rPr lang="en-GB" dirty="0"/>
              <a:t>- Annual holiday is highly valued, even during recessions</a:t>
            </a:r>
          </a:p>
          <a:p>
            <a:pPr lvl="2"/>
            <a:r>
              <a:rPr lang="en-GB" dirty="0"/>
              <a:t>- Generous holiday entitlements: high travel frequencies</a:t>
            </a:r>
          </a:p>
          <a:p>
            <a:pPr lvl="2"/>
            <a:r>
              <a:rPr lang="en-GB" dirty="0"/>
              <a:t>- Holiday propensity reaches almost 75%</a:t>
            </a:r>
          </a:p>
          <a:p>
            <a:pPr lvl="2"/>
            <a:r>
              <a:rPr lang="en-GB" dirty="0"/>
              <a:t>- Varies by age, socio-economic status, and residence</a:t>
            </a:r>
          </a:p>
          <a:p>
            <a:pPr lvl="2"/>
            <a:r>
              <a:rPr lang="en-GB" dirty="0"/>
              <a:t>- Former East Germany residents show high holiday propensity</a:t>
            </a:r>
          </a:p>
          <a:p>
            <a:pPr lvl="2"/>
            <a:r>
              <a:rPr lang="en-GB" dirty="0"/>
              <a:t>- Mainly domestic trips due to financial reasons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930172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Demand for Tourism – Outbound Tourism (Germany)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Germany and International Tourism</a:t>
            </a:r>
          </a:p>
          <a:p>
            <a:pPr lvl="2"/>
            <a:r>
              <a:rPr lang="en-GB" dirty="0"/>
              <a:t>- Germany was the world's leading generator of international tourists</a:t>
            </a:r>
          </a:p>
          <a:p>
            <a:pPr lvl="2"/>
            <a:r>
              <a:rPr lang="en-GB" dirty="0"/>
              <a:t>- Held this position until the 1990s</a:t>
            </a:r>
          </a:p>
          <a:p>
            <a:pPr lvl="2"/>
            <a:r>
              <a:rPr lang="en-GB" dirty="0"/>
              <a:t>- In the 1990s, Germany was overtaken by the USA in international tourism generation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182936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DB582F-5801-2E29-90B2-2EE340C8D7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9095" y="1038182"/>
            <a:ext cx="6696968" cy="5321045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Demand for Tourism – </a:t>
            </a:r>
          </a:p>
          <a:p>
            <a:pPr lvl="2"/>
            <a:r>
              <a:rPr lang="en-GB" b="1" dirty="0"/>
              <a:t>Outbound Tourism (Germany)</a:t>
            </a:r>
            <a:endParaRPr lang="en-US" noProof="0" dirty="0">
              <a:solidFill>
                <a:schemeClr val="bg2"/>
              </a:solidFill>
            </a:endParaRPr>
          </a:p>
          <a:p>
            <a:pPr lvl="2"/>
            <a:endParaRPr lang="en-US" dirty="0"/>
          </a:p>
          <a:p>
            <a:pPr lvl="2"/>
            <a:r>
              <a:rPr lang="en-US" noProof="0" dirty="0">
                <a:solidFill>
                  <a:schemeClr val="bg2"/>
                </a:solidFill>
              </a:rPr>
              <a:t>- Travel budget has been </a:t>
            </a:r>
            <a:r>
              <a:rPr lang="en-US" noProof="0" dirty="0" err="1">
                <a:solidFill>
                  <a:schemeClr val="bg2"/>
                </a:solidFill>
              </a:rPr>
              <a:t>continously</a:t>
            </a:r>
            <a:r>
              <a:rPr lang="en-US" noProof="0" dirty="0">
                <a:solidFill>
                  <a:schemeClr val="bg2"/>
                </a:solidFill>
              </a:rPr>
              <a:t> </a:t>
            </a:r>
          </a:p>
          <a:p>
            <a:pPr lvl="2"/>
            <a:r>
              <a:rPr lang="en-US" noProof="0" dirty="0">
                <a:solidFill>
                  <a:schemeClr val="bg2"/>
                </a:solidFill>
              </a:rPr>
              <a:t>growing since 2009, partly due to the increase</a:t>
            </a:r>
          </a:p>
          <a:p>
            <a:pPr lvl="2"/>
            <a:r>
              <a:rPr lang="en-US" noProof="0" dirty="0">
                <a:solidFill>
                  <a:schemeClr val="bg2"/>
                </a:solidFill>
              </a:rPr>
              <a:t> of travel prices.</a:t>
            </a:r>
            <a:endParaRPr lang="en-DE" noProof="0" dirty="0">
              <a:solidFill>
                <a:schemeClr val="bg2"/>
              </a:solidFill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977330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Demand for Tourism – Outbound Tourism (Germany)</a:t>
            </a:r>
          </a:p>
          <a:p>
            <a:pPr lvl="2"/>
            <a:r>
              <a:rPr lang="en-GB" dirty="0"/>
              <a:t>- Within the past 12 months, Germans have travelled an average of 2,9 trips/year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511627-9F83-44F5-4A78-DA2CAE17A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166" y="2620903"/>
            <a:ext cx="9233730" cy="363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12401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Demand for Tourism – Outbound Tourism (Germany)</a:t>
            </a:r>
          </a:p>
          <a:p>
            <a:pPr lvl="2"/>
            <a:r>
              <a:rPr lang="en-GB" dirty="0"/>
              <a:t>- Germans preferred destinations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50BAD0-0EA1-CF9F-093B-9C8DAFD79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48" y="1916832"/>
            <a:ext cx="12131702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831021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Demand for Tourism –</a:t>
            </a:r>
          </a:p>
          <a:p>
            <a:pPr lvl="2"/>
            <a:r>
              <a:rPr lang="en-GB" b="1" dirty="0"/>
              <a:t> Inbound Tourism (Germany)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FFB6A7-BF96-0BF5-6274-FE0447C4A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1063" y="923340"/>
            <a:ext cx="6552728" cy="55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52817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Demand for Tourism –</a:t>
            </a:r>
          </a:p>
          <a:p>
            <a:pPr lvl="2"/>
            <a:r>
              <a:rPr lang="en-GB" b="1" dirty="0"/>
              <a:t> Inbound Tourism (Germany)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most important Source markets </a:t>
            </a:r>
          </a:p>
          <a:p>
            <a:pPr lvl="2"/>
            <a:r>
              <a:rPr lang="en-GB" dirty="0"/>
              <a:t>for travel to Germany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87524E6-EB67-7265-E2EC-171CA0759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7211" y="1244059"/>
            <a:ext cx="7772400" cy="514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36504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Northern Germany – Key Regions</a:t>
            </a:r>
          </a:p>
          <a:p>
            <a:pPr lvl="2"/>
            <a:r>
              <a:rPr lang="en-GB" b="1" dirty="0"/>
              <a:t>Includes:</a:t>
            </a:r>
          </a:p>
          <a:p>
            <a:pPr lvl="2"/>
            <a:r>
              <a:rPr lang="en-GB" dirty="0"/>
              <a:t>- Schleswig-Holstein</a:t>
            </a:r>
          </a:p>
          <a:p>
            <a:pPr lvl="2"/>
            <a:r>
              <a:rPr lang="en-GB" dirty="0"/>
              <a:t>- Lower Saxony</a:t>
            </a:r>
          </a:p>
          <a:p>
            <a:pPr lvl="2"/>
            <a:r>
              <a:rPr lang="en-GB" dirty="0"/>
              <a:t>- Hamburg</a:t>
            </a:r>
          </a:p>
          <a:p>
            <a:pPr lvl="2"/>
            <a:r>
              <a:rPr lang="en-GB" dirty="0"/>
              <a:t>- Bremen</a:t>
            </a:r>
          </a:p>
          <a:p>
            <a:pPr lvl="2"/>
            <a:r>
              <a:rPr lang="en-GB" dirty="0"/>
              <a:t>- Mecklenburg-West Pomerania (former DDR)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696E690-9BB4-0CCF-CCE6-DC8165254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992" y="960959"/>
            <a:ext cx="4519769" cy="549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348157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Northern Germany – Key Regions</a:t>
            </a:r>
          </a:p>
          <a:p>
            <a:pPr lvl="2"/>
            <a:r>
              <a:rPr lang="en-GB" b="1" dirty="0"/>
              <a:t>Main Tourist Attractions</a:t>
            </a:r>
          </a:p>
          <a:p>
            <a:pPr lvl="2"/>
            <a:r>
              <a:rPr lang="en-GB" dirty="0"/>
              <a:t>- Historic cities</a:t>
            </a:r>
          </a:p>
          <a:p>
            <a:pPr lvl="2"/>
            <a:r>
              <a:rPr lang="en-GB" dirty="0"/>
              <a:t>- Coastal areas</a:t>
            </a:r>
          </a:p>
          <a:p>
            <a:pPr lvl="2"/>
            <a:r>
              <a:rPr lang="en-GB" dirty="0"/>
              <a:t>- Inland features: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Forests, heathland, lakes (Holstein, Mecklenburg)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River valleys of glacial origin (</a:t>
            </a:r>
            <a:r>
              <a:rPr lang="en-GB" dirty="0" err="1"/>
              <a:t>Urstromtäler</a:t>
            </a:r>
            <a:r>
              <a:rPr lang="en-GB" dirty="0"/>
              <a:t>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Connected canal networks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8C2A56B0-CF3D-1972-E83D-7D9AC04F2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829738"/>
            <a:ext cx="6071828" cy="562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958879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Northern Germany – Key Regions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Activities</a:t>
            </a:r>
          </a:p>
          <a:p>
            <a:pPr lvl="2"/>
            <a:r>
              <a:rPr lang="en-GB" dirty="0"/>
              <a:t>- Sightseeing in historic towns</a:t>
            </a:r>
          </a:p>
          <a:p>
            <a:pPr lvl="2"/>
            <a:r>
              <a:rPr lang="en-GB" dirty="0"/>
              <a:t>- Water-based recreation (e.g., canoeing)</a:t>
            </a:r>
          </a:p>
          <a:p>
            <a:pPr lvl="2"/>
            <a:r>
              <a:rPr lang="en-GB" dirty="0"/>
              <a:t>- Nature tourism in lowland landscapes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130268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Central Germany – Geographic Features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Located south of the North German Plain</a:t>
            </a:r>
          </a:p>
          <a:p>
            <a:pPr lvl="2"/>
            <a:r>
              <a:rPr lang="en-GB" dirty="0"/>
              <a:t>- Characterized by forested uplands of the </a:t>
            </a:r>
            <a:r>
              <a:rPr lang="en-GB" dirty="0" err="1"/>
              <a:t>Mittelgebirge</a:t>
            </a:r>
            <a:endParaRPr lang="en-GB" dirty="0"/>
          </a:p>
          <a:p>
            <a:pPr lvl="2"/>
            <a:r>
              <a:rPr lang="en-GB" dirty="0"/>
              <a:t>- Terrain is ideal for hiking, though not classified as</a:t>
            </a:r>
          </a:p>
          <a:p>
            <a:pPr lvl="2"/>
            <a:r>
              <a:rPr lang="en-GB" dirty="0"/>
              <a:t> mountainous.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Physical Map of the Germany showing terrain, mountain ranges, extreme points, major rivers, important cities, international boundaries, etc.">
            <a:extLst>
              <a:ext uri="{FF2B5EF4-FFF2-40B4-BE49-F238E27FC236}">
                <a16:creationId xmlns:a16="http://schemas.microsoft.com/office/drawing/2014/main" id="{90B9E04A-8DE4-407D-F2E7-00AE07000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447" y="809328"/>
            <a:ext cx="5153124" cy="563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364266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Central Germany – Geographic Features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Cultural and Historical Attractions</a:t>
            </a:r>
          </a:p>
          <a:p>
            <a:pPr lvl="2"/>
            <a:r>
              <a:rPr lang="en-GB" dirty="0"/>
              <a:t>- Hesse and Weser Valley towns rich </a:t>
            </a:r>
          </a:p>
          <a:p>
            <a:pPr lvl="2"/>
            <a:r>
              <a:rPr lang="en-GB" dirty="0"/>
              <a:t>in folklore. 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Notable sites:</a:t>
            </a:r>
          </a:p>
          <a:p>
            <a:pPr lvl="2"/>
            <a:r>
              <a:rPr lang="en-GB" dirty="0"/>
              <a:t>- Hamelin</a:t>
            </a:r>
          </a:p>
          <a:p>
            <a:pPr lvl="2"/>
            <a:r>
              <a:rPr lang="en-GB" dirty="0"/>
              <a:t>- </a:t>
            </a:r>
            <a:r>
              <a:rPr lang="en-GB" dirty="0" err="1"/>
              <a:t>Sababurg</a:t>
            </a:r>
            <a:r>
              <a:rPr lang="en-GB" dirty="0"/>
              <a:t> Castle (Sleeping Beauty)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3395B07-ECB4-5B03-B431-39996CD93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8975" y="2052901"/>
            <a:ext cx="7772400" cy="420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59140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dirty="0"/>
              <a:t>- Located in Western and Southern Germany</a:t>
            </a:r>
          </a:p>
          <a:p>
            <a:pPr lvl="2"/>
            <a:r>
              <a:rPr lang="en-GB" dirty="0"/>
              <a:t>- Most popular area with foreign visitors</a:t>
            </a:r>
          </a:p>
          <a:p>
            <a:pPr lvl="2"/>
            <a:r>
              <a:rPr lang="en-GB" dirty="0"/>
              <a:t>- Region known for its pleasure-loving culture</a:t>
            </a:r>
          </a:p>
          <a:p>
            <a:pPr lvl="2"/>
            <a:r>
              <a:rPr lang="en-GB" dirty="0"/>
              <a:t>- Famous for Fasching (Carnival) celebrations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undefined">
            <a:extLst>
              <a:ext uri="{FF2B5EF4-FFF2-40B4-BE49-F238E27FC236}">
                <a16:creationId xmlns:a16="http://schemas.microsoft.com/office/drawing/2014/main" id="{6F54D39F-DF79-536E-4455-EA192E6E5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35" y="1052736"/>
            <a:ext cx="633670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327845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dirty="0"/>
              <a:t>- Major Tourist Centres in the Rhine Valley</a:t>
            </a:r>
          </a:p>
          <a:p>
            <a:pPr lvl="2"/>
            <a:r>
              <a:rPr lang="en-GB" b="1" dirty="0" err="1"/>
              <a:t>Rüdesheim</a:t>
            </a:r>
            <a:endParaRPr lang="en-GB" b="1" dirty="0"/>
          </a:p>
          <a:p>
            <a:pPr lvl="2"/>
            <a:r>
              <a:rPr lang="en-GB" dirty="0"/>
              <a:t>- Hosts the region’s most popular wine festival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Düsseldorf</a:t>
            </a:r>
          </a:p>
          <a:p>
            <a:pPr lvl="2"/>
            <a:r>
              <a:rPr lang="en-GB" dirty="0"/>
              <a:t>- Commercial hub</a:t>
            </a:r>
          </a:p>
          <a:p>
            <a:pPr lvl="2"/>
            <a:r>
              <a:rPr lang="en-GB" dirty="0"/>
              <a:t>- Ideal for shopping and business travel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500346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b="1" dirty="0"/>
              <a:t>Cologne (Köln)</a:t>
            </a:r>
          </a:p>
          <a:p>
            <a:pPr lvl="2"/>
            <a:r>
              <a:rPr lang="en-GB" dirty="0"/>
              <a:t>- Germany’s most famous cathedral</a:t>
            </a:r>
          </a:p>
          <a:p>
            <a:pPr lvl="2"/>
            <a:r>
              <a:rPr lang="en-GB" dirty="0"/>
              <a:t>- Key trade exhibition venue</a:t>
            </a:r>
          </a:p>
          <a:p>
            <a:pPr lvl="2"/>
            <a:r>
              <a:rPr lang="en-GB" dirty="0"/>
              <a:t>- Nearby: </a:t>
            </a:r>
            <a:r>
              <a:rPr lang="en-GB" dirty="0" err="1"/>
              <a:t>Phantasialand</a:t>
            </a:r>
            <a:r>
              <a:rPr lang="en-GB" dirty="0"/>
              <a:t> (major theme park)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Bonn</a:t>
            </a:r>
          </a:p>
          <a:p>
            <a:pPr lvl="2"/>
            <a:r>
              <a:rPr lang="en-GB" dirty="0"/>
              <a:t>- Former capital of West Germany (1949–1991)</a:t>
            </a:r>
          </a:p>
          <a:p>
            <a:pPr lvl="2"/>
            <a:r>
              <a:rPr lang="en-GB" dirty="0"/>
              <a:t>- University town, Beethoven's birthplace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52759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b="1" dirty="0"/>
              <a:t>Aachen</a:t>
            </a:r>
          </a:p>
          <a:p>
            <a:pPr lvl="2"/>
            <a:r>
              <a:rPr lang="en-GB" dirty="0"/>
              <a:t>- Border city near Belgium and Netherlands</a:t>
            </a:r>
          </a:p>
          <a:p>
            <a:pPr lvl="2"/>
            <a:r>
              <a:rPr lang="en-GB" dirty="0"/>
              <a:t>- Historic capital of Charlemagne</a:t>
            </a:r>
          </a:p>
          <a:p>
            <a:pPr lvl="2"/>
            <a:r>
              <a:rPr lang="en-GB" dirty="0"/>
              <a:t>- Partner in cross-border city promotion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Frankfurt (on the Main)</a:t>
            </a:r>
          </a:p>
          <a:p>
            <a:pPr lvl="2"/>
            <a:r>
              <a:rPr lang="en-GB" dirty="0"/>
              <a:t>- Germany’s financial capital</a:t>
            </a:r>
          </a:p>
          <a:p>
            <a:pPr lvl="2"/>
            <a:r>
              <a:rPr lang="en-GB" dirty="0"/>
              <a:t>- Major transport hub (airport + autobahns)</a:t>
            </a:r>
          </a:p>
          <a:p>
            <a:pPr lvl="2"/>
            <a:r>
              <a:rPr lang="en-GB" dirty="0"/>
              <a:t>- Modern city with less focus on heritage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15694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684</TotalTime>
  <Words>2592</Words>
  <Application>Microsoft Macintosh PowerPoint</Application>
  <PresentationFormat>Custom</PresentationFormat>
  <Paragraphs>526</Paragraphs>
  <Slides>51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Georgia</vt:lpstr>
      <vt:lpstr>Minion</vt:lpstr>
      <vt:lpstr>Calibri</vt:lpstr>
      <vt:lpstr>Wingdings</vt:lpstr>
      <vt:lpstr>Corporate template-set Universiteit Leiden</vt:lpstr>
      <vt:lpstr>Tourist Regions and Attractions  European Institute of Innovation, Entrepreneurship and Technology Lessingstraße 79, 13158 Berlin, Germany </vt:lpstr>
      <vt:lpstr>PowerPoint Presentation</vt:lpstr>
      <vt:lpstr>1- The Tourism Geography of Europe</vt:lpstr>
      <vt:lpstr>1- The Tourism Geography of Europe</vt:lpstr>
      <vt:lpstr>1- The Tourism Geography of Europe</vt:lpstr>
      <vt:lpstr>1- The Tourism Geography of Europe</vt:lpstr>
      <vt:lpstr>1- The Tourism Geography of Europe</vt:lpstr>
      <vt:lpstr>2- Physical Features of Europe</vt:lpstr>
      <vt:lpstr>PowerPoint Presentation</vt:lpstr>
      <vt:lpstr>PowerPoint Presentation</vt:lpstr>
      <vt:lpstr>2- Physical Features of Europe</vt:lpstr>
      <vt:lpstr>2- Physical Features of Europe</vt:lpstr>
      <vt:lpstr>2- Physical Features of Europe</vt:lpstr>
      <vt:lpstr>2- Physical Features of Europe</vt:lpstr>
      <vt:lpstr>2- Physical Features of Europe</vt:lpstr>
      <vt:lpstr>2- Physical Features of Europe</vt:lpstr>
      <vt:lpstr>2- Physical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3- Cultural Features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4- The Tourism Geography of Europe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2025-06-05T22:33:02Z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