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8"/>
  </p:notesMasterIdLst>
  <p:handoutMasterIdLst>
    <p:handoutMasterId r:id="rId39"/>
  </p:handoutMasterIdLst>
  <p:sldIdLst>
    <p:sldId id="256" r:id="rId5"/>
    <p:sldId id="257" r:id="rId6"/>
    <p:sldId id="271" r:id="rId7"/>
    <p:sldId id="268" r:id="rId8"/>
    <p:sldId id="270" r:id="rId9"/>
    <p:sldId id="272" r:id="rId10"/>
    <p:sldId id="273" r:id="rId11"/>
    <p:sldId id="274" r:id="rId12"/>
    <p:sldId id="275" r:id="rId13"/>
    <p:sldId id="276" r:id="rId14"/>
    <p:sldId id="278" r:id="rId15"/>
    <p:sldId id="279" r:id="rId16"/>
    <p:sldId id="287" r:id="rId17"/>
    <p:sldId id="288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9" r:id="rId26"/>
    <p:sldId id="290" r:id="rId27"/>
    <p:sldId id="291" r:id="rId28"/>
    <p:sldId id="292" r:id="rId29"/>
    <p:sldId id="294" r:id="rId30"/>
    <p:sldId id="295" r:id="rId31"/>
    <p:sldId id="297" r:id="rId32"/>
    <p:sldId id="298" r:id="rId33"/>
    <p:sldId id="299" r:id="rId34"/>
    <p:sldId id="296" r:id="rId35"/>
    <p:sldId id="300" r:id="rId36"/>
    <p:sldId id="269" r:id="rId37"/>
  </p:sldIdLst>
  <p:sldSz cx="12198350" cy="6858000"/>
  <p:notesSz cx="6858000" cy="9144000"/>
  <p:embeddedFontLst>
    <p:embeddedFont>
      <p:font typeface="Calibri" panose="020F0502020204030204" pitchFamily="34" charset="0"/>
      <p:regular r:id="rId40"/>
      <p:bold r:id="rId41"/>
      <p:italic r:id="rId42"/>
      <p:boldItalic r:id="rId43"/>
    </p:embeddedFont>
    <p:embeddedFont>
      <p:font typeface="Georgia" panose="02040502050405020303" pitchFamily="18" charset="0"/>
      <p:regular r:id="rId44"/>
      <p:bold r:id="rId45"/>
      <p:italic r:id="rId46"/>
      <p:boldItalic r:id="rId47"/>
    </p:embeddedFont>
    <p:embeddedFont>
      <p:font typeface="Minion" panose="02000503070000020003" pitchFamily="2" charset="0"/>
      <p:regular r:id="rId48"/>
      <p:bold r:id="rId49"/>
      <p:italic r:id="rId50"/>
      <p:boldItalic r:id="rId51"/>
    </p:embeddedFont>
  </p:embeddedFontLst>
  <p:custDataLst>
    <p:tags r:id="rId52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5.fntdata"/><Relationship Id="rId52" Type="http://schemas.openxmlformats.org/officeDocument/2006/relationships/tags" Target="tags/tag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font" Target="fonts/font12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7.fntdata"/><Relationship Id="rId20" Type="http://schemas.openxmlformats.org/officeDocument/2006/relationships/slide" Target="slides/slide16.xml"/><Relationship Id="rId41" Type="http://schemas.openxmlformats.org/officeDocument/2006/relationships/font" Target="fonts/font2.fntdata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21-02-2025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21-02-2025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21-02-2025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/>
              <a:t>Safety in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Crisis Management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Crises</a:t>
            </a:r>
          </a:p>
          <a:p>
            <a:r>
              <a:rPr lang="nl-NL" dirty="0"/>
              <a:t>- </a:t>
            </a:r>
            <a:r>
              <a:rPr lang="en-GB" dirty="0"/>
              <a:t>Economic Characteristics and Tourism</a:t>
            </a:r>
            <a:endParaRPr lang="nl-NL" dirty="0"/>
          </a:p>
          <a:p>
            <a:r>
              <a:rPr lang="nl-NL" dirty="0"/>
              <a:t>- </a:t>
            </a:r>
            <a:r>
              <a:rPr lang="en-GB" dirty="0"/>
              <a:t>The Role of Currency in Tourism</a:t>
            </a:r>
            <a:endParaRPr lang="nl-NL" dirty="0"/>
          </a:p>
          <a:p>
            <a:r>
              <a:rPr lang="nl-NL" dirty="0"/>
              <a:t>- </a:t>
            </a:r>
            <a:r>
              <a:rPr lang="en-GB" dirty="0"/>
              <a:t>Escalating Costs</a:t>
            </a:r>
          </a:p>
          <a:p>
            <a:r>
              <a:rPr lang="en-GB" dirty="0"/>
              <a:t>- Political Instability and Tourism Crises</a:t>
            </a:r>
          </a:p>
          <a:p>
            <a:r>
              <a:rPr lang="en-GB" dirty="0"/>
              <a:t>Terrorism and Tourism Crises</a:t>
            </a:r>
            <a:br>
              <a:rPr lang="en-GB" dirty="0"/>
            </a:b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Crises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dirty="0"/>
          </a:p>
          <a:p>
            <a:pPr lvl="3"/>
            <a:r>
              <a:rPr lang="en-GB" dirty="0"/>
              <a:t>Economic Influence on Tourism</a:t>
            </a:r>
          </a:p>
          <a:p>
            <a:pPr lvl="3"/>
            <a:r>
              <a:rPr lang="en-GB" b="0" dirty="0"/>
              <a:t>- Economics plays a critical role in both tourism demand and the supply of facilities and services.</a:t>
            </a:r>
          </a:p>
          <a:p>
            <a:pPr lvl="3"/>
            <a:r>
              <a:rPr lang="en-GB" b="0" dirty="0"/>
              <a:t>- Economic conditions in generating and receiving countries impact: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Tourist flows and spending patterns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The nature and speed of tourism development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81229492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Economic Circumstances and Tourism</a:t>
            </a:r>
          </a:p>
          <a:p>
            <a:pPr lvl="3"/>
            <a:r>
              <a:rPr lang="en-GB" b="0" dirty="0"/>
              <a:t>- Economic climate affects tourist </a:t>
            </a:r>
            <a:r>
              <a:rPr lang="en-GB" b="0" dirty="0" err="1"/>
              <a:t>behavior</a:t>
            </a:r>
            <a:r>
              <a:rPr lang="en-GB" b="0" dirty="0"/>
              <a:t> and destination choices.</a:t>
            </a:r>
          </a:p>
          <a:p>
            <a:pPr lvl="3"/>
            <a:r>
              <a:rPr lang="en-GB" b="0" dirty="0"/>
              <a:t>- Positive economic growth can lead to: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Increased demand for tourism services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Higher spending per tourist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Economic downturns can cause:</a:t>
            </a:r>
          </a:p>
          <a:p>
            <a:pPr lvl="3"/>
            <a:r>
              <a:rPr lang="en-GB" b="0" dirty="0"/>
              <a:t>- Decline in tourism demand</a:t>
            </a:r>
          </a:p>
          <a:p>
            <a:pPr lvl="3"/>
            <a:r>
              <a:rPr lang="en-GB" b="0" dirty="0"/>
              <a:t>- Budget-conscious travel choices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Titel 6">
            <a:extLst>
              <a:ext uri="{FF2B5EF4-FFF2-40B4-BE49-F238E27FC236}">
                <a16:creationId xmlns:a16="http://schemas.microsoft.com/office/drawing/2014/main" id="{4F8F4031-D507-3FBC-CABB-C5A9900FED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Influence</a:t>
            </a:r>
            <a:r>
              <a:rPr lang="nl-NL" dirty="0"/>
              <a:t> on </a:t>
            </a:r>
            <a:r>
              <a:rPr lang="nl-NL" dirty="0" err="1"/>
              <a:t>Tourism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Economic Forces in Tourism</a:t>
            </a:r>
          </a:p>
          <a:p>
            <a:pPr lvl="3"/>
            <a:r>
              <a:rPr lang="en-GB" b="0" dirty="0"/>
              <a:t>Economic factors create both opportunities and challenges for the tourism industry.</a:t>
            </a:r>
          </a:p>
          <a:p>
            <a:pPr lvl="3"/>
            <a:r>
              <a:rPr lang="en-GB" dirty="0"/>
              <a:t>Opportunities include:</a:t>
            </a:r>
          </a:p>
          <a:p>
            <a:pPr lvl="3"/>
            <a:r>
              <a:rPr lang="en-GB" b="0" dirty="0"/>
              <a:t>- Expansion of tourism infrastructure</a:t>
            </a:r>
          </a:p>
          <a:p>
            <a:pPr lvl="3"/>
            <a:r>
              <a:rPr lang="en-GB" b="0" dirty="0"/>
              <a:t>- Growth of new market segments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Challenges can lead to:</a:t>
            </a:r>
          </a:p>
          <a:p>
            <a:pPr lvl="3"/>
            <a:r>
              <a:rPr lang="en-GB" b="0" dirty="0"/>
              <a:t>Economic crises that disrupt tourism flows</a:t>
            </a:r>
          </a:p>
          <a:p>
            <a:pPr lvl="3"/>
            <a:r>
              <a:rPr lang="en-GB" b="0" dirty="0"/>
              <a:t>Issues related to overdevelopment or underdevelopment of tourism services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Influence</a:t>
            </a:r>
            <a:r>
              <a:rPr lang="nl-NL" dirty="0"/>
              <a:t> on </a:t>
            </a:r>
            <a:r>
              <a:rPr lang="nl-NL" dirty="0" err="1"/>
              <a:t>Tourism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9244360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r>
              <a:rPr lang="en-GB" b="0" dirty="0"/>
              <a:t>-  The local, national, and international economies significantly influence the tourism industry.</a:t>
            </a:r>
          </a:p>
          <a:p>
            <a:pPr lvl="3"/>
            <a:r>
              <a:rPr lang="en-GB" b="0" dirty="0"/>
              <a:t>- Changes in these economies can have positive or negative impacts on tourism demand and supply: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Source market demand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Attractiveness of destinations</a:t>
            </a:r>
          </a:p>
          <a:p>
            <a:pPr lvl="3"/>
            <a:r>
              <a:rPr lang="nl-NL" b="0" dirty="0"/>
              <a:t>The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sector’s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forces</a:t>
            </a:r>
            <a:r>
              <a:rPr lang="nl-NL" b="0" dirty="0"/>
              <a:t> </a:t>
            </a:r>
            <a:r>
              <a:rPr lang="nl-NL" b="0" dirty="0" err="1"/>
              <a:t>interact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both</a:t>
            </a:r>
            <a:r>
              <a:rPr lang="nl-NL" b="0" dirty="0"/>
              <a:t> </a:t>
            </a:r>
            <a:r>
              <a:rPr lang="nl-NL" b="0" dirty="0" err="1"/>
              <a:t>interanl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external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changes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shape</a:t>
            </a:r>
            <a:r>
              <a:rPr lang="nl-NL" b="0" dirty="0"/>
              <a:t> trends.</a:t>
            </a:r>
          </a:p>
          <a:p>
            <a:pPr lvl="3"/>
            <a:r>
              <a:rPr lang="nl-NL" b="0" dirty="0"/>
              <a:t>These </a:t>
            </a:r>
            <a:r>
              <a:rPr lang="nl-NL" b="0" dirty="0" err="1"/>
              <a:t>dynamics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Pricing</a:t>
            </a:r>
          </a:p>
          <a:p>
            <a:pPr lvl="3"/>
            <a:r>
              <a:rPr lang="nl-NL" b="0" dirty="0"/>
              <a:t>- Product </a:t>
            </a:r>
            <a:r>
              <a:rPr lang="nl-NL" b="0" dirty="0" err="1"/>
              <a:t>offerings</a:t>
            </a:r>
            <a:endParaRPr lang="nl-NL" b="0" dirty="0"/>
          </a:p>
          <a:p>
            <a:pPr lvl="3"/>
            <a:r>
              <a:rPr lang="nl-NL" b="0" dirty="0"/>
              <a:t>- Market </a:t>
            </a:r>
            <a:r>
              <a:rPr lang="nl-NL" b="0" dirty="0" err="1"/>
              <a:t>competitiveness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en-GB" dirty="0"/>
              <a:t>Economic Characteristics and Tourism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89683589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Economic changes can either stimulate or depress tourism demand.</a:t>
            </a:r>
          </a:p>
          <a:p>
            <a:pPr lvl="3"/>
            <a:r>
              <a:rPr lang="en-GB" dirty="0"/>
              <a:t>Stimulating demand: </a:t>
            </a:r>
          </a:p>
          <a:p>
            <a:pPr lvl="3"/>
            <a:r>
              <a:rPr lang="en-GB" b="0" dirty="0"/>
              <a:t>- Economic growth increases tourists’ willingness to spend.</a:t>
            </a:r>
          </a:p>
          <a:p>
            <a:pPr lvl="3"/>
            <a:r>
              <a:rPr lang="en-GB" dirty="0"/>
              <a:t>Depressing demand: </a:t>
            </a:r>
          </a:p>
          <a:p>
            <a:pPr lvl="3"/>
            <a:r>
              <a:rPr lang="en-GB" b="0" dirty="0"/>
              <a:t>- Economic </a:t>
            </a:r>
            <a:r>
              <a:rPr lang="en-GB" b="0" dirty="0" err="1"/>
              <a:t>downturnns</a:t>
            </a:r>
            <a:r>
              <a:rPr lang="en-GB" b="0" dirty="0"/>
              <a:t> lead to reduced travel budgets and fewer bookings.</a:t>
            </a:r>
          </a:p>
          <a:p>
            <a:pPr lvl="3"/>
            <a:endParaRPr lang="en-GB" b="0" dirty="0"/>
          </a:p>
          <a:p>
            <a:pPr lvl="3"/>
            <a:r>
              <a:rPr lang="nl-NL" dirty="0"/>
              <a:t>A </a:t>
            </a:r>
            <a:r>
              <a:rPr lang="nl-NL" dirty="0" err="1"/>
              <a:t>healthy</a:t>
            </a:r>
            <a:r>
              <a:rPr lang="nl-NL" dirty="0"/>
              <a:t> </a:t>
            </a:r>
            <a:r>
              <a:rPr lang="nl-NL" dirty="0" err="1"/>
              <a:t>economy</a:t>
            </a:r>
            <a:r>
              <a:rPr lang="nl-NL" dirty="0"/>
              <a:t> supports investment in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sectors:</a:t>
            </a:r>
          </a:p>
          <a:p>
            <a:pPr lvl="3"/>
            <a:r>
              <a:rPr lang="nl-NL" b="0" dirty="0"/>
              <a:t>- Transport (</a:t>
            </a:r>
            <a:r>
              <a:rPr lang="nl-NL" b="0" dirty="0" err="1"/>
              <a:t>airlines</a:t>
            </a:r>
            <a:r>
              <a:rPr lang="nl-NL" b="0" dirty="0"/>
              <a:t>, </a:t>
            </a:r>
            <a:r>
              <a:rPr lang="nl-NL" b="0" dirty="0" err="1"/>
              <a:t>railways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Accommodation</a:t>
            </a:r>
            <a:r>
              <a:rPr lang="nl-NL" b="0" dirty="0"/>
              <a:t> (hotels, resorts)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Attractions</a:t>
            </a:r>
            <a:r>
              <a:rPr lang="nl-NL" b="0" dirty="0"/>
              <a:t> (</a:t>
            </a:r>
            <a:r>
              <a:rPr lang="nl-NL" b="0" dirty="0" err="1"/>
              <a:t>theme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r>
              <a:rPr lang="nl-NL" b="0" dirty="0"/>
              <a:t>, museums)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en-GB" dirty="0"/>
              <a:t>Economic Characteristics and Tourism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836135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Income levels are a key factor influencing participation in leisure tourism.</a:t>
            </a:r>
          </a:p>
          <a:p>
            <a:pPr lvl="3"/>
            <a:r>
              <a:rPr lang="en-GB" b="0" dirty="0"/>
              <a:t>- Higher income enables individuals to spend more on tourism, expanding travel opportunities.</a:t>
            </a:r>
          </a:p>
          <a:p>
            <a:pPr lvl="3"/>
            <a:r>
              <a:rPr lang="en-GB" b="0" dirty="0"/>
              <a:t>- Economic prosperity directly affects the market size and destination choices.</a:t>
            </a:r>
          </a:p>
          <a:p>
            <a:pPr lvl="3"/>
            <a:r>
              <a:rPr lang="en-GB" b="0" dirty="0"/>
              <a:t>- After World War II, there was a notable increase in personal disposable income in Western countries.</a:t>
            </a:r>
          </a:p>
          <a:p>
            <a:pPr lvl="3"/>
            <a:r>
              <a:rPr lang="en-GB" b="0" dirty="0"/>
              <a:t>- This increase allowed lower and middle-income groups to spend more on tourism.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Tourism demand expanded significantly, leading to:</a:t>
            </a:r>
          </a:p>
          <a:p>
            <a:pPr lvl="3"/>
            <a:r>
              <a:rPr lang="en-GB" b="0" dirty="0"/>
              <a:t>- Shift from local to more distant destinations.</a:t>
            </a:r>
          </a:p>
          <a:p>
            <a:pPr lvl="3"/>
            <a:r>
              <a:rPr lang="en-GB" b="0" dirty="0"/>
              <a:t>- Transition from national to intra-regional and inter-regional travel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en-GB" dirty="0"/>
              <a:t>Income in Tourism and Travel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5066861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In the Asian Tiger economies (Korea, Taiwan, Singapore), a similar trend occurred.</a:t>
            </a:r>
          </a:p>
          <a:p>
            <a:pPr lvl="3"/>
            <a:r>
              <a:rPr lang="en-GB" b="0" dirty="0"/>
              <a:t>- Economic growth enabled a more affluent middle class to travel more.</a:t>
            </a:r>
          </a:p>
          <a:p>
            <a:pPr lvl="3"/>
            <a:r>
              <a:rPr lang="en-GB" b="0" dirty="0"/>
              <a:t>- This resulted in expansion of tourism markets, with increased participation in domestic and international tourism.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Emerging Affluent Middle Classes</a:t>
            </a:r>
          </a:p>
          <a:p>
            <a:pPr lvl="3"/>
            <a:r>
              <a:rPr lang="en-GB" b="0" dirty="0"/>
              <a:t>- China has seen rapid economic development, leading to: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Emergence of a large affluent middle class.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Boom in both domestic and international tourism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en-GB" dirty="0"/>
              <a:t>Income in Tourism and Travel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30366688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Economic downturns can significantly undermine tourism demand, especially if prolonged.</a:t>
            </a:r>
          </a:p>
          <a:p>
            <a:pPr lvl="3"/>
            <a:r>
              <a:rPr lang="en-GB" b="0" dirty="0"/>
              <a:t>A slump in the economy leads to:</a:t>
            </a:r>
          </a:p>
          <a:p>
            <a:pPr lvl="3"/>
            <a:r>
              <a:rPr lang="en-GB" b="0" dirty="0"/>
              <a:t>- Reduced travel spending</a:t>
            </a:r>
          </a:p>
          <a:p>
            <a:pPr lvl="3"/>
            <a:r>
              <a:rPr lang="en-GB" b="0" dirty="0"/>
              <a:t>- Decreased demand in both origin and destination countries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Examples include: </a:t>
            </a:r>
          </a:p>
          <a:p>
            <a:pPr lvl="3"/>
            <a:r>
              <a:rPr lang="en-GB" b="0" dirty="0"/>
              <a:t>- The 1990s recession in the US led to a decline in Hawaii’s tourism from 1990 to 1993.</a:t>
            </a:r>
          </a:p>
          <a:p>
            <a:pPr lvl="3"/>
            <a:r>
              <a:rPr lang="en-GB" b="0" dirty="0"/>
              <a:t>- Economic struggles in Japan also impacted outbound tourism.</a:t>
            </a:r>
          </a:p>
          <a:p>
            <a:pPr lvl="3"/>
            <a:r>
              <a:rPr lang="en-GB" b="0" dirty="0"/>
              <a:t>Japan’s economic difficulties were a key factor in reducing international travel during the same period.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en-GB" dirty="0"/>
              <a:t>Income in Tourism and Travel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63344282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Economic downturns can significantly undermine tourism demand, especially if prolonged.</a:t>
            </a:r>
          </a:p>
          <a:p>
            <a:pPr lvl="3"/>
            <a:r>
              <a:rPr lang="en-GB" b="0" dirty="0"/>
              <a:t>A slump in the economy leads to:</a:t>
            </a:r>
          </a:p>
          <a:p>
            <a:pPr lvl="3"/>
            <a:r>
              <a:rPr lang="en-GB" b="0" dirty="0"/>
              <a:t>- Reduced travel spending</a:t>
            </a:r>
          </a:p>
          <a:p>
            <a:pPr lvl="3"/>
            <a:r>
              <a:rPr lang="en-GB" b="0" dirty="0"/>
              <a:t>- Decreased demand in both origin and destination countries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Examples include: </a:t>
            </a:r>
          </a:p>
          <a:p>
            <a:pPr lvl="3"/>
            <a:r>
              <a:rPr lang="en-GB" b="0" dirty="0"/>
              <a:t>- The 1990s recession in the US led to a decline in Hawaii’s tourism from 1990 to 1993.</a:t>
            </a:r>
          </a:p>
          <a:p>
            <a:pPr lvl="3"/>
            <a:r>
              <a:rPr lang="en-GB" b="0" dirty="0"/>
              <a:t>- Economic struggles in Japan also impacted outbound tourism.</a:t>
            </a:r>
          </a:p>
          <a:p>
            <a:pPr lvl="3"/>
            <a:r>
              <a:rPr lang="en-GB" b="0" dirty="0"/>
              <a:t>Japan’s economic difficulties were a key factor in reducing international travel during the same period.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en-GB" dirty="0"/>
              <a:t>Income in Tourism and Travel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5818233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Deterioration in the global economy contributed to a slowing down of worldwide tourism.</a:t>
            </a:r>
          </a:p>
          <a:p>
            <a:pPr lvl="3"/>
            <a:r>
              <a:rPr lang="en-GB" dirty="0"/>
              <a:t>The economic downturn led to:</a:t>
            </a:r>
          </a:p>
          <a:p>
            <a:pPr lvl="3"/>
            <a:r>
              <a:rPr lang="en-GB" b="0" dirty="0"/>
              <a:t>- Decrease in international travel</a:t>
            </a:r>
          </a:p>
          <a:p>
            <a:pPr lvl="3"/>
            <a:r>
              <a:rPr lang="en-GB" b="0" dirty="0"/>
              <a:t>- Travel </a:t>
            </a:r>
            <a:r>
              <a:rPr lang="en-GB" b="0" dirty="0" err="1"/>
              <a:t>behavior</a:t>
            </a:r>
            <a:r>
              <a:rPr lang="en-GB" b="0" dirty="0"/>
              <a:t> shift towards more affordable options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During times of economic uncertainty, domestic tourism often benefits:</a:t>
            </a:r>
          </a:p>
          <a:p>
            <a:pPr lvl="3"/>
            <a:r>
              <a:rPr lang="en-GB" b="0" dirty="0"/>
              <a:t>- Tourists opt for more affordable, local travel.</a:t>
            </a:r>
          </a:p>
          <a:p>
            <a:pPr lvl="3"/>
            <a:r>
              <a:rPr lang="en-GB" b="0" dirty="0"/>
              <a:t>- Reduced long-distance travel and a shift to closer-to-home options when there is concern over money or employment.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en-GB" dirty="0"/>
              <a:t>Income in Tourism and Travel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84527377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Case study 1: The Economic Crisis in 2007 (Italy, Spain, and Greece)</a:t>
            </a:r>
          </a:p>
          <a:p>
            <a:pPr lvl="3"/>
            <a:r>
              <a:rPr lang="en-GB" b="0" dirty="0"/>
              <a:t>The effects of this crisis included:</a:t>
            </a:r>
          </a:p>
          <a:p>
            <a:pPr lvl="3"/>
            <a:r>
              <a:rPr lang="en-GB" b="0" dirty="0"/>
              <a:t>- Reduced public spending on tourism-related infrastructure and services.</a:t>
            </a:r>
          </a:p>
          <a:p>
            <a:pPr lvl="3"/>
            <a:r>
              <a:rPr lang="en-GB" b="0" dirty="0"/>
              <a:t>- Increased taxes on tourism services (e.g., hotel accommodations, transportation), which made tourism more expensive for both locals and international visitors.</a:t>
            </a:r>
          </a:p>
          <a:p>
            <a:pPr lvl="3"/>
            <a:r>
              <a:rPr lang="en-GB" b="0" dirty="0"/>
              <a:t>- Unemployment rose, reducing the disposable income of locals, meaning fewer domestic tourists could afford to travel.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en-GB" dirty="0"/>
              <a:t>Income in Tourism and Travel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60559422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Case study 1: The Economic Crisis in 2007 (Italy, Spain, and Greece)</a:t>
            </a:r>
          </a:p>
          <a:p>
            <a:pPr lvl="3"/>
            <a:r>
              <a:rPr lang="en-GB" dirty="0"/>
              <a:t>Decline in International Tourism:</a:t>
            </a:r>
          </a:p>
          <a:p>
            <a:pPr lvl="3"/>
            <a:r>
              <a:rPr lang="en-GB" b="0" dirty="0"/>
              <a:t>- As a result of the economic instability, these countries experienced a decline in international tourism:</a:t>
            </a:r>
          </a:p>
          <a:p>
            <a:pPr lvl="3"/>
            <a:r>
              <a:rPr lang="en-GB" b="0" dirty="0"/>
              <a:t>- Spain: Although Spain remained one of the most popular destinations, the economic crisis decreased tourists from key markets such as the UK and Germany.</a:t>
            </a:r>
          </a:p>
          <a:p>
            <a:pPr lvl="3"/>
            <a:r>
              <a:rPr lang="en-GB" b="0" dirty="0"/>
              <a:t>- Italy and Greece: Both countries saw lower demand for luxury tourism and fewer international visitors due to the financial insecurity felt in Europe. </a:t>
            </a:r>
          </a:p>
          <a:p>
            <a:pPr lvl="3"/>
            <a:r>
              <a:rPr lang="en-GB" b="0" dirty="0"/>
              <a:t>- The devaluation of the euro and concerns about the economic stability in these countries deterred </a:t>
            </a:r>
            <a:r>
              <a:rPr lang="en-GB" b="0" dirty="0" err="1"/>
              <a:t>travelers</a:t>
            </a:r>
            <a:r>
              <a:rPr lang="en-GB" b="0" dirty="0"/>
              <a:t> from visiting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en-GB" dirty="0"/>
              <a:t>Income in Tourism and Travel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7092122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Currency values and fluctuations significantly impact tourism trends and investment.</a:t>
            </a:r>
          </a:p>
          <a:p>
            <a:pPr lvl="3"/>
            <a:r>
              <a:rPr lang="en-GB" dirty="0"/>
              <a:t>Exchange rates affect:</a:t>
            </a:r>
          </a:p>
          <a:p>
            <a:pPr lvl="3"/>
            <a:r>
              <a:rPr lang="en-GB" b="0" dirty="0"/>
              <a:t>- Tourist spending power</a:t>
            </a:r>
          </a:p>
          <a:p>
            <a:pPr lvl="3"/>
            <a:r>
              <a:rPr lang="en-GB" b="0" dirty="0"/>
              <a:t>- Pricing strategies of tourism operators</a:t>
            </a:r>
          </a:p>
          <a:p>
            <a:pPr lvl="3"/>
            <a:r>
              <a:rPr lang="en-GB" b="0" dirty="0"/>
              <a:t>- Competitiveness of destinations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Impact of Currency Fluctuations on Tourism</a:t>
            </a:r>
          </a:p>
          <a:p>
            <a:pPr lvl="3"/>
            <a:r>
              <a:rPr lang="en-GB" b="0" dirty="0"/>
              <a:t>Stronger currency → Discourages inbound tourism, encourages outbound travel.</a:t>
            </a:r>
          </a:p>
          <a:p>
            <a:pPr lvl="3"/>
            <a:r>
              <a:rPr lang="en-GB" b="0" dirty="0"/>
              <a:t>Weaker currency → Attracts inbound tourists, discourages outbound travel.</a:t>
            </a:r>
          </a:p>
          <a:p>
            <a:pPr lvl="3"/>
            <a:r>
              <a:rPr lang="en-GB" b="0" dirty="0"/>
              <a:t>Price sensitivity → Tourists adjust travel decisions based on exchange rate advantages.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en-GB" dirty="0"/>
              <a:t>The Role of Currency in Tourism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37896559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r>
              <a:rPr lang="en-GB" b="0" dirty="0"/>
              <a:t>- An example includes Switzerland (1990s):</a:t>
            </a:r>
          </a:p>
          <a:p>
            <a:pPr lvl="3"/>
            <a:r>
              <a:rPr lang="en-GB" b="0" dirty="0"/>
              <a:t>- Switzerland’s strong currency in the 1990s led to a crisis in the hotel industry.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Effects of currency appreciation:</a:t>
            </a:r>
          </a:p>
          <a:p>
            <a:pPr lvl="3"/>
            <a:r>
              <a:rPr lang="en-GB" b="0" dirty="0"/>
              <a:t>- Foreign tourists found Switzerland too expensive → decline in inbound tourism.</a:t>
            </a:r>
          </a:p>
          <a:p>
            <a:pPr lvl="3"/>
            <a:r>
              <a:rPr lang="en-GB" b="0" dirty="0"/>
              <a:t>- Swiss nationals </a:t>
            </a:r>
            <a:r>
              <a:rPr lang="en-GB" b="0" dirty="0" err="1"/>
              <a:t>traveled</a:t>
            </a:r>
            <a:r>
              <a:rPr lang="en-GB" b="0" dirty="0"/>
              <a:t> abroad due to increased purchasing power.</a:t>
            </a:r>
          </a:p>
          <a:p>
            <a:pPr lvl="3"/>
            <a:r>
              <a:rPr lang="en-GB" b="0" dirty="0"/>
              <a:t>- Accommodation occupancy rates dropped, hurting the hospitality sector.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en-GB" dirty="0"/>
              <a:t>The Role of Currency in Tourism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31720908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The depreciation of currency on the other side can increase the visitor number</a:t>
            </a:r>
          </a:p>
          <a:p>
            <a:pPr lvl="3"/>
            <a:r>
              <a:rPr lang="en-GB" b="0" dirty="0"/>
              <a:t> example includes the Turkish lira 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Effects of currency depreciation</a:t>
            </a:r>
            <a:r>
              <a:rPr lang="en-GB" b="0" dirty="0"/>
              <a:t> </a:t>
            </a:r>
            <a:r>
              <a:rPr lang="en-GB" dirty="0"/>
              <a:t>:</a:t>
            </a:r>
          </a:p>
          <a:p>
            <a:pPr lvl="3"/>
            <a:r>
              <a:rPr lang="en-GB" b="0" dirty="0"/>
              <a:t>- Increasing the number of visitor</a:t>
            </a:r>
          </a:p>
          <a:p>
            <a:pPr lvl="3"/>
            <a:r>
              <a:rPr lang="en-GB" b="0" dirty="0"/>
              <a:t>- Increasing the total number of nights</a:t>
            </a:r>
          </a:p>
          <a:p>
            <a:pPr lvl="3"/>
            <a:r>
              <a:rPr lang="en-GB" b="0" dirty="0"/>
              <a:t>- Increasing the total amount of spending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en-GB" dirty="0"/>
              <a:t>The Role of Currency in Tourism</a:t>
            </a:r>
            <a:br>
              <a:rPr lang="en-GB" dirty="0"/>
            </a:br>
            <a:endParaRPr lang="nl-NL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A24A6B-A694-28BF-867F-B0DF421DF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7006" y="1502691"/>
            <a:ext cx="7611343" cy="4758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37515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en-GB" b="0" dirty="0"/>
          </a:p>
          <a:p>
            <a:pPr lvl="3"/>
            <a:r>
              <a:rPr lang="en-GB" b="0" dirty="0"/>
              <a:t>- To stay competitive, cost control is essential.</a:t>
            </a:r>
          </a:p>
          <a:p>
            <a:pPr lvl="3"/>
            <a:r>
              <a:rPr lang="en-GB" dirty="0"/>
              <a:t>Businesses strive to:</a:t>
            </a:r>
          </a:p>
          <a:p>
            <a:pPr lvl="3"/>
            <a:r>
              <a:rPr lang="en-GB" b="0" dirty="0"/>
              <a:t>- Reduce operational costs while maintaining service quality.</a:t>
            </a:r>
          </a:p>
          <a:p>
            <a:pPr lvl="3"/>
            <a:r>
              <a:rPr lang="en-GB" b="0" dirty="0"/>
              <a:t>- Offer competitive pricing to attract customers.</a:t>
            </a:r>
          </a:p>
          <a:p>
            <a:pPr lvl="3"/>
            <a:r>
              <a:rPr lang="en-GB" b="0" dirty="0"/>
              <a:t>- Improve efficiency through technology and innovation.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4- </a:t>
            </a:r>
            <a:r>
              <a:rPr lang="en-GB" dirty="0"/>
              <a:t>Escalating Costs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7058115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Crisis Due to Rising Costs</a:t>
            </a:r>
          </a:p>
          <a:p>
            <a:pPr lvl="3"/>
            <a:r>
              <a:rPr lang="en-GB" b="0" dirty="0"/>
              <a:t>- Sudden and significant cost increases can lead to financial strain.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Potential crisis triggers include:</a:t>
            </a:r>
          </a:p>
          <a:p>
            <a:pPr lvl="3"/>
            <a:r>
              <a:rPr lang="en-GB" b="0" dirty="0"/>
              <a:t>- Unexpected economic shocks (inflation, fuel price hikes).</a:t>
            </a:r>
          </a:p>
          <a:p>
            <a:pPr lvl="3"/>
            <a:r>
              <a:rPr lang="en-GB" b="0" dirty="0"/>
              <a:t>- Regulatory changes increasing operational expenses.</a:t>
            </a:r>
          </a:p>
          <a:p>
            <a:pPr lvl="3"/>
            <a:r>
              <a:rPr lang="en-GB" b="0" dirty="0"/>
              <a:t>- External factors (supply chain disruptions, </a:t>
            </a:r>
            <a:r>
              <a:rPr lang="en-GB" b="0" dirty="0" err="1"/>
              <a:t>labor</a:t>
            </a:r>
            <a:r>
              <a:rPr lang="en-GB" b="0" dirty="0"/>
              <a:t> shortages).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4- </a:t>
            </a:r>
            <a:r>
              <a:rPr lang="en-GB" dirty="0"/>
              <a:t>Escalating Costs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66830930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Case Study 1: Brexit Impact on UK Tourism (2016-2020)</a:t>
            </a:r>
          </a:p>
          <a:p>
            <a:pPr lvl="3"/>
            <a:r>
              <a:rPr lang="en-GB" b="0" dirty="0"/>
              <a:t>The Brexit referendum and its aftermath resulted in significant economic challenges for UK tourism:</a:t>
            </a:r>
          </a:p>
          <a:p>
            <a:pPr lvl="3"/>
            <a:r>
              <a:rPr lang="en-GB" b="0" dirty="0"/>
              <a:t>- A decrease in tourism from the EU due to currency fluctuations</a:t>
            </a:r>
          </a:p>
          <a:p>
            <a:pPr lvl="3"/>
            <a:r>
              <a:rPr lang="en-GB" b="0" dirty="0"/>
              <a:t>- Uncertainty about travel regulations post-Brexit made travel problematic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Case Study 2: The Russia- Ukraine war and the gas crisis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How has this war exacerbated the tourism-related economic crisis?</a:t>
            </a:r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4- </a:t>
            </a:r>
            <a:r>
              <a:rPr lang="en-GB" dirty="0"/>
              <a:t>Escalating Costs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22297298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Case Study 2: Brexit Impact on UK Tourism (2016-2020)</a:t>
            </a:r>
          </a:p>
          <a:p>
            <a:pPr lvl="3"/>
            <a:r>
              <a:rPr lang="en-GB" b="0" dirty="0"/>
              <a:t>The Brexit referendum and its aftermath resulted in significant economic challenges for UK tourism:</a:t>
            </a:r>
          </a:p>
          <a:p>
            <a:pPr lvl="3"/>
            <a:r>
              <a:rPr lang="en-GB" b="0" dirty="0"/>
              <a:t>- A decrease in tourism from the EU due to currency fluctuations</a:t>
            </a:r>
          </a:p>
          <a:p>
            <a:pPr lvl="3"/>
            <a:r>
              <a:rPr lang="en-GB" b="0" dirty="0"/>
              <a:t>- Uncertainty about travel regulations post-Brexit made travel problematic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Case Study 3: The Russia- Ukraine war and the gas crisis</a:t>
            </a:r>
          </a:p>
          <a:p>
            <a:pPr lvl="3"/>
            <a:r>
              <a:rPr lang="en-GB" dirty="0"/>
              <a:t>- </a:t>
            </a:r>
            <a:r>
              <a:rPr lang="en-GB" b="0" dirty="0"/>
              <a:t>How has this war exacerbated the tourism-related economic crisis?</a:t>
            </a:r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4- </a:t>
            </a:r>
            <a:r>
              <a:rPr lang="en-GB" dirty="0"/>
              <a:t>Escalating Costs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79964061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Case Study 4: COVID-19 Pandemic (2020-2021)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The COVID-19 pandemic caused an unprecedented global tourism crisis, leading to:</a:t>
            </a:r>
          </a:p>
          <a:p>
            <a:pPr lvl="3"/>
            <a:r>
              <a:rPr lang="en-GB" b="0" dirty="0"/>
              <a:t>- Global travel restrictions and border closures, halting international tourism.</a:t>
            </a:r>
          </a:p>
          <a:p>
            <a:pPr lvl="3"/>
            <a:r>
              <a:rPr lang="en-GB" b="0" dirty="0"/>
              <a:t>- Massive financial losses in the tourism industry, including airlines, hotels, tour operators, and related services.</a:t>
            </a:r>
          </a:p>
          <a:p>
            <a:pPr lvl="3"/>
            <a:r>
              <a:rPr lang="en-GB" b="0" dirty="0"/>
              <a:t>- Job losses and business closures in the tourism and hospitality sectors.</a:t>
            </a:r>
          </a:p>
          <a:p>
            <a:pPr lvl="3"/>
            <a:r>
              <a:rPr lang="en-GB" b="0" dirty="0"/>
              <a:t>- A prolonged period of economic uncertainty, with a slow recovery in 2021 and beyond.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4- </a:t>
            </a:r>
            <a:r>
              <a:rPr lang="en-GB" dirty="0"/>
              <a:t>Escalating Costs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915293472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Politics are influenced by prevailing ideologies.</a:t>
            </a:r>
          </a:p>
          <a:p>
            <a:pPr lvl="3"/>
            <a:r>
              <a:rPr lang="en-GB" b="0" dirty="0"/>
              <a:t>- Liberal democratic political philosophies support tourism by promoting: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 Free movement of people, goods, and capital.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 Emphasis on individual freedoms.</a:t>
            </a:r>
          </a:p>
          <a:p>
            <a:pPr lvl="3"/>
            <a:r>
              <a:rPr lang="en-GB" b="0" dirty="0"/>
              <a:t>- However, political models do not solely determine the popularity of tourist destinations.</a:t>
            </a:r>
          </a:p>
          <a:p>
            <a:pPr lvl="3"/>
            <a:r>
              <a:rPr lang="en-GB" b="0" dirty="0"/>
              <a:t>- Totalitarian regimes can also achieve success in tourism.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5- </a:t>
            </a:r>
            <a:r>
              <a:rPr lang="en-GB" dirty="0"/>
              <a:t>Political Tourism Crises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2961558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A notable example is Spain during the 1960s.</a:t>
            </a:r>
          </a:p>
          <a:p>
            <a:pPr lvl="3"/>
            <a:r>
              <a:rPr lang="en-GB" b="0" dirty="0"/>
              <a:t>- Under General Franco's dictatorship, Spain experienced a boom in mass inbound tourism.</a:t>
            </a:r>
          </a:p>
          <a:p>
            <a:pPr lvl="3"/>
            <a:r>
              <a:rPr lang="en-GB" b="0" dirty="0"/>
              <a:t>- The Spanish coastline became a popular holiday destination for many Europeans.</a:t>
            </a:r>
          </a:p>
          <a:p>
            <a:pPr lvl="3"/>
            <a:r>
              <a:rPr lang="en-GB" b="0" dirty="0"/>
              <a:t>- This demonstrates that tourism can thrive even under totalitarian regimes.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5- </a:t>
            </a:r>
            <a:r>
              <a:rPr lang="en-GB" dirty="0"/>
              <a:t>Political Tourism Crises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18162661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- Political philosophies and practices in both destination and generating countries impact tourism.</a:t>
            </a:r>
          </a:p>
          <a:p>
            <a:pPr lvl="3"/>
            <a:r>
              <a:rPr lang="en-GB" b="0" dirty="0"/>
              <a:t>- Political instability can lead to crises that affect tourism.</a:t>
            </a:r>
          </a:p>
          <a:p>
            <a:pPr lvl="3"/>
            <a:r>
              <a:rPr lang="en-GB" b="0" dirty="0"/>
              <a:t>- A stable regime is characterized by: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Durability over time.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r>
              <a:rPr lang="en-GB" b="0" dirty="0"/>
              <a:t>Limited violence and turmoil.</a:t>
            </a:r>
          </a:p>
          <a:p>
            <a:pPr lvl="3"/>
            <a:r>
              <a:rPr lang="en-GB" b="0" dirty="0"/>
              <a:t>- Six types of political instability have been identified: international wars, civil wars, coups, terrorism, riots and political and social unrest, and strikes</a:t>
            </a:r>
          </a:p>
          <a:p>
            <a:pPr marL="285750" lvl="3" indent="-285750">
              <a:buFont typeface="Arial" panose="020B0604020202020204" pitchFamily="34" charset="0"/>
              <a:buChar char="•"/>
            </a:pPr>
            <a:endParaRPr lang="en-GB" b="0" dirty="0"/>
          </a:p>
          <a:p>
            <a:pPr lvl="3"/>
            <a:endParaRPr lang="en-GB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5- </a:t>
            </a:r>
            <a:r>
              <a:rPr lang="en-GB" dirty="0"/>
              <a:t>Political Instability and Tourism Crises</a:t>
            </a:r>
            <a:br>
              <a:rPr lang="en-GB" dirty="0"/>
            </a:b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62204356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Case Study 1: International Wars</a:t>
            </a:r>
            <a:endParaRPr lang="en-GB" dirty="0"/>
          </a:p>
          <a:p>
            <a:pPr lvl="3"/>
            <a:endParaRPr lang="en-GB" b="0" dirty="0"/>
          </a:p>
          <a:p>
            <a:pPr lvl="3"/>
            <a:r>
              <a:rPr lang="en-GB" dirty="0"/>
              <a:t>The Russia-Ukraine war</a:t>
            </a:r>
          </a:p>
          <a:p>
            <a:pPr lvl="3"/>
            <a:r>
              <a:rPr lang="en-GB" b="0" dirty="0"/>
              <a:t>- The ongoing conflict between Russia and Ukraine has profoundly disrupted tourism in both nations and has had ripple effects on global travel patterns.</a:t>
            </a:r>
          </a:p>
          <a:p>
            <a:pPr lvl="3"/>
            <a:r>
              <a:rPr lang="en-GB" dirty="0"/>
              <a:t>Infrastructure and Cultural Heritage Damage: </a:t>
            </a:r>
          </a:p>
          <a:p>
            <a:pPr lvl="3"/>
            <a:r>
              <a:rPr lang="en-GB" b="0" dirty="0"/>
              <a:t>- The war has inflicted significant damage on Ukraine's cultural and tourism infrastructure. </a:t>
            </a:r>
          </a:p>
          <a:p>
            <a:pPr lvl="3"/>
            <a:r>
              <a:rPr lang="en-GB" dirty="0"/>
              <a:t>Decline in Tourist Arrivals:</a:t>
            </a:r>
          </a:p>
          <a:p>
            <a:pPr lvl="3"/>
            <a:r>
              <a:rPr lang="en-GB" b="0" dirty="0"/>
              <a:t>- The conflict has led to a sharp decrease in international tourism, as safety concerns and infrastructure damage deter visitors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 </a:t>
            </a:r>
            <a:endParaRPr lang="en-GB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5- </a:t>
            </a:r>
            <a:r>
              <a:rPr lang="en-GB" dirty="0"/>
              <a:t>Political Instability and Tourism Crises</a:t>
            </a:r>
            <a:br>
              <a:rPr lang="en-GB" dirty="0"/>
            </a:b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84067927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388996" y="980728"/>
            <a:ext cx="11472909" cy="5112569"/>
          </a:xfrm>
        </p:spPr>
        <p:txBody>
          <a:bodyPr>
            <a:normAutofit/>
          </a:bodyPr>
          <a:lstStyle/>
          <a:p>
            <a:pPr lvl="3"/>
            <a:r>
              <a:rPr lang="en-GB" b="0" dirty="0"/>
              <a:t>Case Study 2: Civil Wars</a:t>
            </a:r>
          </a:p>
          <a:p>
            <a:pPr lvl="3"/>
            <a:r>
              <a:rPr lang="en-GB" b="0" dirty="0"/>
              <a:t>- Civil wars have profound and multifaceted impacts on tourism, often leading to immediate and severe declines in tourist arrivals and revenues. </a:t>
            </a:r>
          </a:p>
          <a:p>
            <a:pPr lvl="3"/>
            <a:r>
              <a:rPr lang="en-GB" b="0" dirty="0"/>
              <a:t>- The instability and violence associated with such conflicts deter both international and domestic </a:t>
            </a:r>
            <a:r>
              <a:rPr lang="en-GB" b="0" dirty="0" err="1"/>
              <a:t>travelers</a:t>
            </a:r>
            <a:r>
              <a:rPr lang="en-GB" b="0" dirty="0"/>
              <a:t>, disrupt tourism infrastructure, and tarnish the destination's image</a:t>
            </a:r>
          </a:p>
          <a:p>
            <a:pPr lvl="3"/>
            <a:endParaRPr lang="en-GB" dirty="0"/>
          </a:p>
          <a:p>
            <a:pPr lvl="3"/>
            <a:r>
              <a:rPr lang="en-GB" dirty="0"/>
              <a:t>The Syrian Civil War</a:t>
            </a:r>
          </a:p>
          <a:p>
            <a:pPr lvl="3"/>
            <a:r>
              <a:rPr lang="en-GB" b="0" dirty="0"/>
              <a:t>- Prior to the onset of its civil war in 2011, Syria was a burgeoning tourist destination, attracting approximately 8.5 million foreign visitors in 2010, contributing significantly to its economy</a:t>
            </a:r>
          </a:p>
          <a:p>
            <a:pPr lvl="3"/>
            <a:endParaRPr lang="en-GB" b="0" dirty="0"/>
          </a:p>
          <a:p>
            <a:pPr lvl="3"/>
            <a:endParaRPr lang="en-GB" b="0" dirty="0"/>
          </a:p>
          <a:p>
            <a:pPr lvl="3"/>
            <a:r>
              <a:rPr lang="en-GB" dirty="0"/>
              <a:t> </a:t>
            </a:r>
            <a:endParaRPr lang="en-GB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113" y="73324"/>
            <a:ext cx="11389024" cy="432048"/>
          </a:xfrm>
        </p:spPr>
        <p:txBody>
          <a:bodyPr/>
          <a:lstStyle/>
          <a:p>
            <a:br>
              <a:rPr lang="nl-NL" dirty="0"/>
            </a:br>
            <a:br>
              <a:rPr lang="nl-NL" dirty="0"/>
            </a:br>
            <a:br>
              <a:rPr lang="nl-NL" dirty="0"/>
            </a:br>
            <a:br>
              <a:rPr lang="nl-NL" dirty="0"/>
            </a:br>
            <a:r>
              <a:rPr lang="nl-NL" dirty="0"/>
              <a:t>5- </a:t>
            </a:r>
            <a:r>
              <a:rPr lang="en-GB" dirty="0"/>
              <a:t>Political Instability and Tourism Crises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203243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Case Study 4: Political and Social unrest</a:t>
            </a:r>
          </a:p>
          <a:p>
            <a:pPr lvl="3"/>
            <a:r>
              <a:rPr lang="en-GB" dirty="0"/>
              <a:t>The Arab Spring in Egypt</a:t>
            </a:r>
          </a:p>
          <a:p>
            <a:pPr lvl="3"/>
            <a:endParaRPr lang="en-GB" dirty="0"/>
          </a:p>
          <a:p>
            <a:pPr lvl="3"/>
            <a:r>
              <a:rPr lang="en-GB" b="0" dirty="0"/>
              <a:t>- The Arab Spring, which began in late 2010, significantly impacted Egypt's tourism industry, a vital sector for the nation's economy. </a:t>
            </a:r>
          </a:p>
          <a:p>
            <a:pPr lvl="3"/>
            <a:r>
              <a:rPr lang="en-GB" b="0" dirty="0"/>
              <a:t>- The political upheaval and subsequent instability led to a sharp decline in tourist arrivals and revenues.</a:t>
            </a:r>
          </a:p>
          <a:p>
            <a:pPr lvl="3"/>
            <a:r>
              <a:rPr lang="en-GB" dirty="0"/>
              <a:t>- Decline in Tourist Arrivals:</a:t>
            </a:r>
          </a:p>
          <a:p>
            <a:pPr lvl="3"/>
            <a:r>
              <a:rPr lang="en-GB" b="0" dirty="0"/>
              <a:t>- In February 2011, following the onset of the Arab Spring, Egypt experienced an 80% drop in tourism compared to the previous year, with a 60% decline in March 2011. </a:t>
            </a:r>
            <a:r>
              <a:rPr lang="en-GB" dirty="0"/>
              <a:t>Economic Consequences:</a:t>
            </a:r>
          </a:p>
          <a:p>
            <a:pPr lvl="3"/>
            <a:r>
              <a:rPr lang="en-GB" b="0" dirty="0"/>
              <a:t>- The sharp reduction in tourism revenues contributed to a decline in Egypt's GDP growth rate, which fell to about 1.8% during the period following the Arab Spring.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5- </a:t>
            </a:r>
            <a:r>
              <a:rPr lang="en-GB" dirty="0"/>
              <a:t>Political Instability and Tourism Crises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13019231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Threat to Stability and Security</a:t>
            </a:r>
          </a:p>
          <a:p>
            <a:pPr lvl="3"/>
            <a:r>
              <a:rPr lang="en-GB" b="0" dirty="0"/>
              <a:t>- Terrorism undermines law and order.</a:t>
            </a:r>
          </a:p>
          <a:p>
            <a:pPr lvl="3"/>
            <a:r>
              <a:rPr lang="en-GB" b="0" dirty="0"/>
              <a:t>- It disrupts political, economic, and social stability.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Impact on Tourism</a:t>
            </a:r>
          </a:p>
          <a:p>
            <a:pPr lvl="3"/>
            <a:r>
              <a:rPr lang="en-GB" b="0" dirty="0"/>
              <a:t>- Tourism is highly exposed and sensitive to terrorism.</a:t>
            </a:r>
          </a:p>
          <a:p>
            <a:pPr lvl="3"/>
            <a:r>
              <a:rPr lang="en-GB" b="0" dirty="0"/>
              <a:t>- Attacks can target visitors directly or affect the wider community.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6- </a:t>
            </a:r>
            <a:r>
              <a:rPr lang="en-GB" dirty="0"/>
              <a:t>Terrorism and Tourism Crises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19840232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Effects on Demand and Destination Appeal</a:t>
            </a:r>
          </a:p>
          <a:p>
            <a:pPr lvl="3"/>
            <a:r>
              <a:rPr lang="en-GB" b="0" dirty="0"/>
              <a:t>- Tourism demand declines following terrorist incidents.</a:t>
            </a:r>
          </a:p>
          <a:p>
            <a:pPr lvl="3"/>
            <a:r>
              <a:rPr lang="en-GB" b="0" dirty="0"/>
              <a:t>- The attractiveness of affected destinations is diminished.</a:t>
            </a:r>
          </a:p>
          <a:p>
            <a:pPr lvl="3"/>
            <a:r>
              <a:rPr lang="en-GB" b="0" dirty="0"/>
              <a:t>- Industry operations face disruptions.</a:t>
            </a:r>
          </a:p>
          <a:p>
            <a:pPr lvl="3"/>
            <a:endParaRPr lang="en-GB" b="0" dirty="0"/>
          </a:p>
          <a:p>
            <a:pPr lvl="3"/>
            <a:r>
              <a:rPr lang="en-GB" dirty="0"/>
              <a:t>Long-Term Consequences</a:t>
            </a:r>
          </a:p>
          <a:p>
            <a:pPr lvl="3"/>
            <a:r>
              <a:rPr lang="en-GB" b="0" dirty="0"/>
              <a:t>- The negative impact on visitor arrivals and economies can persist.</a:t>
            </a:r>
          </a:p>
          <a:p>
            <a:pPr lvl="3"/>
            <a:r>
              <a:rPr lang="en-GB" b="0" dirty="0"/>
              <a:t>- Economic downturns may be compounded by social and political instability.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6- </a:t>
            </a:r>
            <a:r>
              <a:rPr lang="en-GB" dirty="0"/>
              <a:t>Terrorism and Tourism Crises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97759555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Case Study 3: Terrorism in Turkey</a:t>
            </a:r>
          </a:p>
          <a:p>
            <a:pPr lvl="3"/>
            <a:r>
              <a:rPr lang="en-GB" b="0" dirty="0"/>
              <a:t>- Turkey has long been a </a:t>
            </a:r>
            <a:r>
              <a:rPr lang="en-GB" b="0" dirty="0" err="1"/>
              <a:t>favored</a:t>
            </a:r>
            <a:r>
              <a:rPr lang="en-GB" b="0" dirty="0"/>
              <a:t> destination for tourists, celebrated for its rich cultural heritage, stunning landscapes, and vibrant cities. </a:t>
            </a:r>
          </a:p>
          <a:p>
            <a:pPr lvl="3"/>
            <a:r>
              <a:rPr lang="en-GB" b="0" dirty="0"/>
              <a:t>- However, the nation has faced challenges related to terrorism, which have, at times, impacted its tourism industry. </a:t>
            </a:r>
          </a:p>
          <a:p>
            <a:pPr lvl="3"/>
            <a:endParaRPr lang="en-GB" b="0" dirty="0"/>
          </a:p>
          <a:p>
            <a:pPr lvl="3"/>
            <a:r>
              <a:rPr lang="en-GB" b="0" dirty="0"/>
              <a:t>- </a:t>
            </a:r>
            <a:r>
              <a:rPr lang="en-GB" dirty="0"/>
              <a:t>2015-2017 Period: </a:t>
            </a:r>
          </a:p>
          <a:p>
            <a:pPr lvl="3"/>
            <a:r>
              <a:rPr lang="en-GB" b="0" dirty="0"/>
              <a:t>- Turkey experienced a series of terrorist incidents attributed to groups such as the PKK and Islamic State. </a:t>
            </a:r>
          </a:p>
          <a:p>
            <a:pPr lvl="3"/>
            <a:r>
              <a:rPr lang="en-GB" b="0" dirty="0"/>
              <a:t>- These attacks targeted various locations, including urban </a:t>
            </a:r>
            <a:r>
              <a:rPr lang="en-GB" b="0" dirty="0" err="1"/>
              <a:t>centers</a:t>
            </a:r>
            <a:r>
              <a:rPr lang="en-GB" b="0" dirty="0"/>
              <a:t> and tourist hotspots, leading to heightened security concerns.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br>
              <a:rPr lang="nl-NL" dirty="0"/>
            </a:br>
            <a:r>
              <a:rPr lang="nl-NL" dirty="0"/>
              <a:t>6- </a:t>
            </a:r>
            <a:r>
              <a:rPr lang="en-GB" dirty="0"/>
              <a:t>Terrorism and Tourism Crises</a:t>
            </a:r>
            <a:br>
              <a:rPr lang="en-GB" dirty="0"/>
            </a:b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48525844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en-GB" dirty="0"/>
              <a:t>Case Study 4: Terrorism in France</a:t>
            </a:r>
          </a:p>
          <a:p>
            <a:pPr lvl="3"/>
            <a:r>
              <a:rPr lang="en-GB" b="0" dirty="0"/>
              <a:t>- Terrorist attacks in France have significantly impacted the tourism industry, leading to immediate declines in visitor numbers and economic losses.</a:t>
            </a:r>
          </a:p>
          <a:p>
            <a:pPr lvl="3"/>
            <a:r>
              <a:rPr lang="en-GB" dirty="0"/>
              <a:t>Paris Attacks (November 2015): </a:t>
            </a:r>
          </a:p>
          <a:p>
            <a:pPr lvl="3"/>
            <a:r>
              <a:rPr lang="en-GB" b="0" dirty="0"/>
              <a:t>Following the terrorist attacks in Paris, France experienced a notable decrease in tourism. </a:t>
            </a:r>
          </a:p>
          <a:p>
            <a:pPr lvl="3"/>
            <a:r>
              <a:rPr lang="en-GB" b="0" dirty="0"/>
              <a:t>- The country welcomed 85 million foreign visitors in 2015, but this figure was expected to decline in 2016 due to the attacks. </a:t>
            </a:r>
          </a:p>
          <a:p>
            <a:pPr lvl="3"/>
            <a:r>
              <a:rPr lang="en-GB" dirty="0"/>
              <a:t>Nice Attack (July 2016): </a:t>
            </a:r>
          </a:p>
          <a:p>
            <a:pPr lvl="3"/>
            <a:r>
              <a:rPr lang="en-GB" b="0" dirty="0"/>
              <a:t>The terrorist attack in Nice further exacerbated the situation, leading to a 10% drop in tourism in the region.</a:t>
            </a:r>
          </a:p>
          <a:p>
            <a:pPr lvl="3"/>
            <a:r>
              <a:rPr lang="en-GB" b="0" dirty="0"/>
              <a:t>- Hotels reported a 20-25% loss in sales revenue, significantly affecting the summer season, which is crucial for the French Riviera's economy.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EBE542A4-4ABF-BEFC-F439-EC75464E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nl-NL" dirty="0"/>
            </a:br>
            <a:r>
              <a:rPr lang="nl-NL" dirty="0"/>
              <a:t>6- </a:t>
            </a:r>
            <a:r>
              <a:rPr lang="en-GB" dirty="0"/>
              <a:t>Political Instability and Tourism Crises</a:t>
            </a:r>
            <a:br>
              <a:rPr lang="en-GB" dirty="0"/>
            </a:b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88805929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141</TotalTime>
  <Words>2552</Words>
  <Application>Microsoft Macintosh PowerPoint</Application>
  <PresentationFormat>Custom</PresentationFormat>
  <Paragraphs>320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Minion</vt:lpstr>
      <vt:lpstr>Georgia</vt:lpstr>
      <vt:lpstr>Calibri</vt:lpstr>
      <vt:lpstr>Corporate template-set Universiteit Leiden</vt:lpstr>
      <vt:lpstr>Safety in Tourism and Crisis Management  European Institute of Innovation, Entrepreneurship and Technology Lessingstraße 79, 13158 Berlin, Germany </vt:lpstr>
      <vt:lpstr>Index</vt:lpstr>
      <vt:lpstr>1- Economic Tourism Crises</vt:lpstr>
      <vt:lpstr>1- Economic Influence on Tourism</vt:lpstr>
      <vt:lpstr>1- Economic Influence on Tourism</vt:lpstr>
      <vt:lpstr>2- Economic Characteristics and Tourism </vt:lpstr>
      <vt:lpstr>2- Economic Characteristics and Tourism </vt:lpstr>
      <vt:lpstr>2- Income in Tourism and Travel </vt:lpstr>
      <vt:lpstr>2- Income in Tourism and Travel </vt:lpstr>
      <vt:lpstr>2- Income in Tourism and Travel </vt:lpstr>
      <vt:lpstr>2- Income in Tourism and Travel </vt:lpstr>
      <vt:lpstr>2- Income in Tourism and Travel </vt:lpstr>
      <vt:lpstr>2- Income in Tourism and Travel </vt:lpstr>
      <vt:lpstr>2- Income in Tourism and Travel </vt:lpstr>
      <vt:lpstr>3- The Role of Currency in Tourism </vt:lpstr>
      <vt:lpstr>3- The Role of Currency in Tourism </vt:lpstr>
      <vt:lpstr>3- The Role of Currency in Tourism </vt:lpstr>
      <vt:lpstr>4- Escalating Costs </vt:lpstr>
      <vt:lpstr>4- Escalating Costs </vt:lpstr>
      <vt:lpstr>4- Escalating Costs </vt:lpstr>
      <vt:lpstr>4- Escalating Costs </vt:lpstr>
      <vt:lpstr>4- Escalating Costs </vt:lpstr>
      <vt:lpstr>5- Political Tourism Crises </vt:lpstr>
      <vt:lpstr>5- Political Tourism Crises </vt:lpstr>
      <vt:lpstr>  5- Political Instability and Tourism Crises  </vt:lpstr>
      <vt:lpstr>  5- Political Instability and Tourism Crises  </vt:lpstr>
      <vt:lpstr>    5- Political Instability and Tourism Crises    </vt:lpstr>
      <vt:lpstr>5- Political Instability and Tourism Crises </vt:lpstr>
      <vt:lpstr>6- Terrorism and Tourism Crises </vt:lpstr>
      <vt:lpstr>6- Terrorism and Tourism Crises </vt:lpstr>
      <vt:lpstr>  6- Terrorism and Tourism Crises  </vt:lpstr>
      <vt:lpstr> 6- Political Instability and Tourism Crises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197</cp:revision>
  <dcterms:created xsi:type="dcterms:W3CDTF">2023-10-18T00:40:52Z</dcterms:created>
  <dcterms:modified xsi:type="dcterms:W3CDTF">2025-02-21T15:05:51Z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