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41"/>
  </p:notesMasterIdLst>
  <p:handoutMasterIdLst>
    <p:handoutMasterId r:id="rId42"/>
  </p:handoutMasterIdLst>
  <p:sldIdLst>
    <p:sldId id="256" r:id="rId5"/>
    <p:sldId id="257" r:id="rId6"/>
    <p:sldId id="331" r:id="rId7"/>
    <p:sldId id="351" r:id="rId8"/>
    <p:sldId id="332" r:id="rId9"/>
    <p:sldId id="337" r:id="rId10"/>
    <p:sldId id="349" r:id="rId11"/>
    <p:sldId id="350" r:id="rId12"/>
    <p:sldId id="352" r:id="rId13"/>
    <p:sldId id="338" r:id="rId14"/>
    <p:sldId id="353" r:id="rId15"/>
    <p:sldId id="354" r:id="rId16"/>
    <p:sldId id="339" r:id="rId17"/>
    <p:sldId id="340" r:id="rId18"/>
    <p:sldId id="355" r:id="rId19"/>
    <p:sldId id="356" r:id="rId20"/>
    <p:sldId id="357" r:id="rId21"/>
    <p:sldId id="358" r:id="rId22"/>
    <p:sldId id="360" r:id="rId23"/>
    <p:sldId id="359" r:id="rId24"/>
    <p:sldId id="361" r:id="rId25"/>
    <p:sldId id="362" r:id="rId26"/>
    <p:sldId id="363" r:id="rId27"/>
    <p:sldId id="364" r:id="rId28"/>
    <p:sldId id="366" r:id="rId29"/>
    <p:sldId id="367" r:id="rId30"/>
    <p:sldId id="341" r:id="rId31"/>
    <p:sldId id="342" r:id="rId32"/>
    <p:sldId id="343" r:id="rId33"/>
    <p:sldId id="344" r:id="rId34"/>
    <p:sldId id="345" r:id="rId35"/>
    <p:sldId id="346" r:id="rId36"/>
    <p:sldId id="347" r:id="rId37"/>
    <p:sldId id="348" r:id="rId38"/>
    <p:sldId id="374" r:id="rId39"/>
    <p:sldId id="269" r:id="rId40"/>
  </p:sldIdLst>
  <p:sldSz cx="12198350" cy="6858000"/>
  <p:notesSz cx="6858000" cy="9144000"/>
  <p:embeddedFontLst>
    <p:embeddedFont>
      <p:font typeface="Calibri" panose="020F0502020204030204" pitchFamily="34" charset="0"/>
      <p:regular r:id="rId43"/>
      <p:bold r:id="rId44"/>
      <p:italic r:id="rId45"/>
      <p:boldItalic r:id="rId46"/>
    </p:embeddedFont>
    <p:embeddedFont>
      <p:font typeface="Georgia" panose="02040502050405020303" pitchFamily="18" charset="0"/>
      <p:regular r:id="rId47"/>
      <p:bold r:id="rId48"/>
      <p:italic r:id="rId49"/>
      <p:boldItalic r:id="rId50"/>
    </p:embeddedFont>
    <p:embeddedFont>
      <p:font typeface="Minion" panose="02000503070000020003" pitchFamily="2" charset="0"/>
      <p:regular r:id="rId51"/>
      <p:bold r:id="rId52"/>
      <p:italic r:id="rId53"/>
      <p:boldItalic r:id="rId54"/>
    </p:embeddedFont>
  </p:embeddedFontLst>
  <p:custDataLst>
    <p:tags r:id="rId55"/>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8" autoAdjust="0"/>
    <p:restoredTop sz="94660"/>
  </p:normalViewPr>
  <p:slideViewPr>
    <p:cSldViewPr>
      <p:cViewPr varScale="1">
        <p:scale>
          <a:sx n="115" d="100"/>
          <a:sy n="115" d="100"/>
        </p:scale>
        <p:origin x="448" y="144"/>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tags" Target="tags/tag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font" Target="fonts/font9.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4.fntdata"/><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notesMaster" Target="notesMasters/notesMaster1.xml"/><Relationship Id="rId54" Type="http://schemas.openxmlformats.org/officeDocument/2006/relationships/font" Target="fonts/font12.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7.fntdata"/><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2.fntdata"/><Relationship Id="rId52"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10-01-2025</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10-01-2025</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10-01-2025</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 Id="rId4" Type="http://schemas.openxmlformats.org/officeDocument/2006/relationships/image" Target="../media/image18.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sz="5400" dirty="0"/>
              <a:t>Research on </a:t>
            </a:r>
            <a:r>
              <a:rPr lang="nl-NL" sz="5400" dirty="0" err="1"/>
              <a:t>Tourism</a:t>
            </a:r>
            <a:r>
              <a:rPr lang="nl-NL" sz="5400" dirty="0"/>
              <a:t> Services</a:t>
            </a:r>
            <a:br>
              <a:rPr lang="nl-NL" dirty="0"/>
            </a:b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p:txBody>
          <a:bodyPr>
            <a:normAutofit/>
          </a:bodyPr>
          <a:lstStyle/>
          <a:p>
            <a:r>
              <a:rPr lang="nl-NL" dirty="0"/>
              <a:t>-Promotion</a:t>
            </a:r>
          </a:p>
          <a:p>
            <a:r>
              <a:rPr lang="nl-NL" dirty="0"/>
              <a:t>-Personal </a:t>
            </a:r>
            <a:r>
              <a:rPr lang="nl-NL" dirty="0" err="1"/>
              <a:t>Selling</a:t>
            </a:r>
            <a:endParaRPr lang="nl-NL" dirty="0"/>
          </a:p>
          <a:p>
            <a:r>
              <a:rPr lang="nl-NL" dirty="0"/>
              <a:t>- Public Relations</a:t>
            </a:r>
          </a:p>
          <a:p>
            <a:r>
              <a:rPr lang="nl-NL" dirty="0"/>
              <a:t>-</a:t>
            </a:r>
            <a:r>
              <a:rPr lang="nl-NL" dirty="0" err="1"/>
              <a:t>Sponsorship</a:t>
            </a:r>
            <a:endParaRPr lang="nl-NL" dirty="0"/>
          </a:p>
          <a:p>
            <a:pPr marL="0" indent="0">
              <a:buNone/>
            </a:pPr>
            <a:r>
              <a:rPr lang="nl-NL" dirty="0"/>
              <a:t>5- Digital Marketing</a:t>
            </a:r>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
        <p:nvSpPr>
          <p:cNvPr id="5" name="TextBox 4">
            <a:extLst>
              <a:ext uri="{FF2B5EF4-FFF2-40B4-BE49-F238E27FC236}">
                <a16:creationId xmlns:a16="http://schemas.microsoft.com/office/drawing/2014/main" id="{0D1F2210-D0FC-73D3-67E2-0E53B6A9CCE5}"/>
              </a:ext>
            </a:extLst>
          </p:cNvPr>
          <p:cNvSpPr txBox="1"/>
          <p:nvPr/>
        </p:nvSpPr>
        <p:spPr>
          <a:xfrm>
            <a:off x="1002535" y="1465243"/>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1-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Among all the elements of the marketing mix, promotion is the most emphasized in tourism and hospitality marketing.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It serves to communicate details about offerings to target audiences while also playing a key role in informing, educating, persuading, and reminding consumers.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The intangible nature of tourism products makes this function even more vital, as there is no physical product or packaging to capture the attention of potential customers.</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9" name="Picture 8">
            <a:extLst>
              <a:ext uri="{FF2B5EF4-FFF2-40B4-BE49-F238E27FC236}">
                <a16:creationId xmlns:a16="http://schemas.microsoft.com/office/drawing/2014/main" id="{0A431AB7-DAF5-B460-EFEC-54406286E8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0141" y="3338402"/>
            <a:ext cx="9937104" cy="3114934"/>
          </a:xfrm>
          <a:prstGeom prst="rect">
            <a:avLst/>
          </a:prstGeom>
        </p:spPr>
      </p:pic>
    </p:spTree>
    <p:extLst>
      <p:ext uri="{BB962C8B-B14F-4D97-AF65-F5344CB8AC3E}">
        <p14:creationId xmlns:p14="http://schemas.microsoft.com/office/powerpoint/2010/main" val="3001436954"/>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1-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Among all the elements of the marketing mix, promotion is the most emphasized in tourism and hospitality marketing.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It serves to communicate details about offerings to target audiences while also playing a key role in informing, educating, persuading, and reminding consumers.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The intangible nature of tourism products makes this function even more vital, as there is no physical product or packaging to capture the attention of potential customers.</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9" name="Picture 8">
            <a:extLst>
              <a:ext uri="{FF2B5EF4-FFF2-40B4-BE49-F238E27FC236}">
                <a16:creationId xmlns:a16="http://schemas.microsoft.com/office/drawing/2014/main" id="{0A431AB7-DAF5-B460-EFEC-54406286E8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0141" y="3338402"/>
            <a:ext cx="9937104" cy="3114934"/>
          </a:xfrm>
          <a:prstGeom prst="rect">
            <a:avLst/>
          </a:prstGeom>
        </p:spPr>
      </p:pic>
    </p:spTree>
    <p:extLst>
      <p:ext uri="{BB962C8B-B14F-4D97-AF65-F5344CB8AC3E}">
        <p14:creationId xmlns:p14="http://schemas.microsoft.com/office/powerpoint/2010/main" val="3977141193"/>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1- The Marketing Mix: Promotion</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The marketer can choose from a large number of tools to deliver the message including </a:t>
            </a:r>
            <a:r>
              <a:rPr lang="en-US" b="1" kern="100" dirty="0">
                <a:latin typeface="Calibri" panose="020F0502020204030204" pitchFamily="34" charset="0"/>
                <a:ea typeface="Calibri" panose="020F0502020204030204" pitchFamily="34" charset="0"/>
                <a:cs typeface="Arial" panose="020B0604020202020204" pitchFamily="34" charset="0"/>
              </a:rPr>
              <a:t>advertising, sales promotion, personal selling, and public relations, and digital marketing and social media. </a:t>
            </a:r>
          </a:p>
          <a:p>
            <a:pPr marL="0" indent="0">
              <a:buNone/>
            </a:pPr>
            <a:r>
              <a:rPr lang="en-GB" dirty="0"/>
              <a:t>- </a:t>
            </a:r>
            <a:r>
              <a:rPr lang="en-US" kern="100" dirty="0">
                <a:latin typeface="Calibri" panose="020F0502020204030204" pitchFamily="34" charset="0"/>
                <a:ea typeface="Calibri" panose="020F0502020204030204" pitchFamily="34" charset="0"/>
                <a:cs typeface="Arial" panose="020B0604020202020204" pitchFamily="34" charset="0"/>
              </a:rPr>
              <a:t>These techniques are also referred to as the promotions mix.</a:t>
            </a: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9" name="Picture 8">
            <a:extLst>
              <a:ext uri="{FF2B5EF4-FFF2-40B4-BE49-F238E27FC236}">
                <a16:creationId xmlns:a16="http://schemas.microsoft.com/office/drawing/2014/main" id="{0A431AB7-DAF5-B460-EFEC-54406286E8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567" y="3284984"/>
            <a:ext cx="9937104" cy="3114934"/>
          </a:xfrm>
          <a:prstGeom prst="rect">
            <a:avLst/>
          </a:prstGeom>
        </p:spPr>
      </p:pic>
    </p:spTree>
    <p:extLst>
      <p:ext uri="{BB962C8B-B14F-4D97-AF65-F5344CB8AC3E}">
        <p14:creationId xmlns:p14="http://schemas.microsoft.com/office/powerpoint/2010/main" val="1939537562"/>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Personal </a:t>
            </a:r>
            <a:r>
              <a:rPr lang="nl-NL" sz="2800" dirty="0" err="1"/>
              <a:t>Selling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Personal selling is a process of direct, person-to-person </a:t>
            </a:r>
          </a:p>
          <a:p>
            <a:pPr marL="0" indent="0">
              <a:buNone/>
            </a:pPr>
            <a:r>
              <a:rPr lang="en-GB" dirty="0"/>
              <a:t>communication between a salesperson and a prospective customer.</a:t>
            </a:r>
          </a:p>
          <a:p>
            <a:pPr marL="0" indent="0">
              <a:buNone/>
            </a:pPr>
            <a:r>
              <a:rPr lang="en-GB" dirty="0"/>
              <a:t>- In this process, the salesperson learns about the customer’s needs</a:t>
            </a:r>
          </a:p>
          <a:p>
            <a:pPr marL="0" indent="0">
              <a:buNone/>
            </a:pPr>
            <a:r>
              <a:rPr lang="en-GB" dirty="0"/>
              <a:t> and aims to satisfy those needs by offering relevant products </a:t>
            </a:r>
          </a:p>
          <a:p>
            <a:pPr marL="0" indent="0">
              <a:buNone/>
            </a:pPr>
            <a:r>
              <a:rPr lang="en-GB" dirty="0"/>
              <a:t>or services. </a:t>
            </a:r>
          </a:p>
          <a:p>
            <a:pPr marL="0" indent="0">
              <a:buNone/>
            </a:pPr>
            <a:r>
              <a:rPr lang="en-GB" dirty="0"/>
              <a:t>- It is a key promotional tool in tourism and hospitality, </a:t>
            </a:r>
          </a:p>
          <a:p>
            <a:pPr marL="0" indent="0">
              <a:buNone/>
            </a:pPr>
            <a:r>
              <a:rPr lang="en-GB" dirty="0"/>
              <a:t>where offerings are inseparable, meaning both the service provider </a:t>
            </a:r>
          </a:p>
          <a:p>
            <a:pPr marL="0" indent="0">
              <a:buNone/>
            </a:pPr>
            <a:r>
              <a:rPr lang="en-GB" dirty="0"/>
              <a:t>and the consumer must be present.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ABB967D2-9A76-7426-EE98-C7DEBDF99C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1846" y="1637030"/>
            <a:ext cx="4536504" cy="4797356"/>
          </a:xfrm>
          <a:prstGeom prst="rect">
            <a:avLst/>
          </a:prstGeom>
        </p:spPr>
      </p:pic>
    </p:spTree>
    <p:extLst>
      <p:ext uri="{BB962C8B-B14F-4D97-AF65-F5344CB8AC3E}">
        <p14:creationId xmlns:p14="http://schemas.microsoft.com/office/powerpoint/2010/main" val="990170651"/>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Personal </a:t>
            </a:r>
            <a:r>
              <a:rPr lang="nl-NL" sz="2800" dirty="0" err="1"/>
              <a:t>Selling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Personal selling involves face-to-face encounters, making it an effective method for persuading customers to make a purchase. </a:t>
            </a:r>
          </a:p>
          <a:p>
            <a:pPr marL="0" indent="0">
              <a:buNone/>
            </a:pPr>
            <a:r>
              <a:rPr lang="en-GB" dirty="0"/>
              <a:t>- This activity can be carried out by an individual salesperson or as part of a sales team.  </a:t>
            </a:r>
          </a:p>
          <a:p>
            <a:pPr marL="0" indent="0">
              <a:buNone/>
            </a:pPr>
            <a:r>
              <a:rPr lang="en-GB" dirty="0"/>
              <a:t>- Personal selling involves direct interaction </a:t>
            </a:r>
          </a:p>
          <a:p>
            <a:pPr marL="0" indent="0">
              <a:buNone/>
            </a:pPr>
            <a:r>
              <a:rPr lang="en-GB" dirty="0"/>
              <a:t>between the buyer and seller, whether in person, </a:t>
            </a:r>
          </a:p>
          <a:p>
            <a:pPr marL="0" indent="0">
              <a:buNone/>
            </a:pPr>
            <a:r>
              <a:rPr lang="en-GB" dirty="0"/>
              <a:t>via mobile phone, or through video conferencing. </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1026" name="Picture 2" descr="Personal Selling: Humanizing Your Sales Efforts in Virtual World">
            <a:extLst>
              <a:ext uri="{FF2B5EF4-FFF2-40B4-BE49-F238E27FC236}">
                <a16:creationId xmlns:a16="http://schemas.microsoft.com/office/drawing/2014/main" id="{76CAD9A7-0A7A-72C1-6D13-6D8B17FAB8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4352" y="2793701"/>
            <a:ext cx="6448152" cy="3627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1744169"/>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Personal </a:t>
            </a:r>
            <a:r>
              <a:rPr lang="nl-NL" sz="2800" dirty="0" err="1"/>
              <a:t>Selling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-This approach facilitates a dialogue, allowing two-way communication where consumers can ask questions and sales representatives can respond to specific needs. </a:t>
            </a:r>
          </a:p>
          <a:p>
            <a:pPr marL="0" indent="0">
              <a:buNone/>
            </a:pPr>
            <a:r>
              <a:rPr lang="en-GB" dirty="0"/>
              <a:t>- This interactive exchange is often more effective than one-way methods like advertising.</a:t>
            </a:r>
          </a:p>
          <a:p>
            <a:pPr marL="0" indent="0">
              <a:buNone/>
            </a:pPr>
            <a:r>
              <a:rPr lang="en-GB" dirty="0"/>
              <a:t>- Unlike advertising, sales promotion, marketing collateral, and direct marketing, personal selling involves direct interaction between two or more individuals. </a:t>
            </a:r>
          </a:p>
          <a:p>
            <a:pPr marL="0" indent="0">
              <a:buNone/>
            </a:pPr>
            <a:r>
              <a:rPr lang="en-GB" dirty="0"/>
              <a:t>-However, this distinctive feature comes with a cost, as personal selling demands significant time and financial resources compared to other promotional methods.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712244461"/>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Personal </a:t>
            </a:r>
            <a:r>
              <a:rPr lang="nl-NL" sz="2800" dirty="0" err="1"/>
              <a:t>Selling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There are 4 methods of personal selling: </a:t>
            </a:r>
          </a:p>
          <a:p>
            <a:pPr marL="0" indent="0">
              <a:buNone/>
            </a:pPr>
            <a:r>
              <a:rPr lang="en-GB" dirty="0"/>
              <a:t>- </a:t>
            </a:r>
            <a:r>
              <a:rPr lang="en-GB" b="1" dirty="0"/>
              <a:t>Internal Selling</a:t>
            </a:r>
            <a:r>
              <a:rPr lang="en-GB" dirty="0"/>
              <a:t>: face-to-face efforts made within an </a:t>
            </a:r>
          </a:p>
          <a:p>
            <a:pPr marL="0" indent="0">
              <a:buNone/>
            </a:pPr>
            <a:r>
              <a:rPr lang="en-GB" dirty="0"/>
              <a:t>organization to secure a sale, often involving direct interactions</a:t>
            </a:r>
          </a:p>
          <a:p>
            <a:pPr marL="0" indent="0">
              <a:buNone/>
            </a:pPr>
            <a:r>
              <a:rPr lang="en-GB" dirty="0"/>
              <a:t> with existing customers.</a:t>
            </a:r>
          </a:p>
          <a:p>
            <a:pPr marL="0" indent="0">
              <a:buNone/>
            </a:pPr>
            <a:r>
              <a:rPr lang="en-GB" dirty="0"/>
              <a:t>- </a:t>
            </a:r>
            <a:r>
              <a:rPr lang="en-GB" b="1" dirty="0"/>
              <a:t>External Selling</a:t>
            </a:r>
            <a:r>
              <a:rPr lang="en-GB" dirty="0"/>
              <a:t>: External selling refers to face-to-face </a:t>
            </a:r>
          </a:p>
          <a:p>
            <a:pPr marL="0" indent="0">
              <a:buNone/>
            </a:pPr>
            <a:r>
              <a:rPr lang="en-GB" dirty="0"/>
              <a:t>presentations of a product or service to prospective consumers </a:t>
            </a:r>
          </a:p>
          <a:p>
            <a:pPr marL="0" indent="0">
              <a:buNone/>
            </a:pPr>
            <a:r>
              <a:rPr lang="en-GB" dirty="0"/>
              <a:t>outside the organization or in the field.</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2052" name="Picture 4" descr="Advantages and Disadvantages of ...">
            <a:extLst>
              <a:ext uri="{FF2B5EF4-FFF2-40B4-BE49-F238E27FC236}">
                <a16:creationId xmlns:a16="http://schemas.microsoft.com/office/drawing/2014/main" id="{6BF6C286-BFFA-1CCF-DFC0-1A3503B006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1263" y="2124894"/>
            <a:ext cx="5150880" cy="3051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307019"/>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Personal </a:t>
            </a:r>
            <a:r>
              <a:rPr lang="nl-NL" sz="2800" dirty="0" err="1"/>
              <a:t>Selling</a:t>
            </a:r>
            <a:br>
              <a:rPr lang="nl-NL" sz="2800" dirty="0"/>
            </a:br>
            <a:endParaRPr lang="nl-NL" sz="2800" b="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There are 4 methods of personal selling: </a:t>
            </a:r>
          </a:p>
          <a:p>
            <a:pPr marL="0" indent="0">
              <a:buNone/>
            </a:pPr>
            <a:r>
              <a:rPr lang="en-GB" dirty="0"/>
              <a:t>- </a:t>
            </a:r>
            <a:r>
              <a:rPr lang="en-GB" b="1" dirty="0"/>
              <a:t>Telephone Sales</a:t>
            </a:r>
            <a:r>
              <a:rPr lang="en-GB" dirty="0"/>
              <a:t>: Telesales is a method of personal selling that involves using the telephone to promote offerings and generate sales.</a:t>
            </a:r>
          </a:p>
          <a:p>
            <a:pPr marL="0" indent="0">
              <a:buNone/>
            </a:pPr>
            <a:r>
              <a:rPr lang="en-GB" dirty="0"/>
              <a:t>- </a:t>
            </a:r>
            <a:r>
              <a:rPr lang="en-GB" b="1" dirty="0"/>
              <a:t>Personal Skills: </a:t>
            </a:r>
            <a:r>
              <a:rPr lang="en-GB" dirty="0"/>
              <a:t>the appearance, presentation, and hospitality of employees play a crucial role in creating a positive customer experience.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2054" name="Picture 6" descr="My Advice On Personal Selling">
            <a:extLst>
              <a:ext uri="{FF2B5EF4-FFF2-40B4-BE49-F238E27FC236}">
                <a16:creationId xmlns:a16="http://schemas.microsoft.com/office/drawing/2014/main" id="{B3229216-E39E-1785-5263-1AA8286354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9084" y="3068960"/>
            <a:ext cx="4914602" cy="3270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119918"/>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Personal </a:t>
            </a:r>
            <a:r>
              <a:rPr lang="nl-NL" sz="2800" dirty="0" err="1"/>
              <a:t>Selling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 The Advantages of Personal Selling</a:t>
            </a:r>
          </a:p>
          <a:p>
            <a:pPr marL="0" indent="0">
              <a:buNone/>
            </a:pPr>
            <a:r>
              <a:rPr lang="en-GB" dirty="0"/>
              <a:t>- Focused on specific target markets (external selling).</a:t>
            </a:r>
          </a:p>
          <a:p>
            <a:pPr marL="0" indent="0">
              <a:buNone/>
            </a:pPr>
            <a:r>
              <a:rPr lang="en-GB" dirty="0"/>
              <a:t>- Delivers more comprehensive information to consumers than advertising, making it highly persuasive.</a:t>
            </a:r>
          </a:p>
          <a:p>
            <a:pPr marL="0" indent="0">
              <a:buNone/>
            </a:pPr>
            <a:r>
              <a:rPr lang="en-GB" dirty="0"/>
              <a:t>- Involves an interactive approach, fostering engagement.</a:t>
            </a:r>
          </a:p>
          <a:p>
            <a:pPr marL="0" indent="0">
              <a:buNone/>
            </a:pPr>
            <a:r>
              <a:rPr lang="en-GB" dirty="0"/>
              <a:t>- Establishes strong consumer relationships, promoting repeat business.</a:t>
            </a:r>
          </a:p>
          <a:p>
            <a:pPr marL="0" indent="0">
              <a:buNone/>
            </a:pPr>
            <a:r>
              <a:rPr lang="en-GB" dirty="0"/>
              <a:t>- Passive sales are cost-efficient, as being friendly and polite comes at no financial cost.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238348946"/>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2- Personal </a:t>
            </a:r>
            <a:r>
              <a:rPr lang="nl-NL" sz="2800" dirty="0" err="1"/>
              <a:t>Selling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The Disadvantages of Personal Selling</a:t>
            </a:r>
          </a:p>
          <a:p>
            <a:pPr marL="0" indent="0">
              <a:buNone/>
            </a:pPr>
            <a:r>
              <a:rPr lang="en-GB" dirty="0"/>
              <a:t>- Restricted target audience, limiting reach.</a:t>
            </a:r>
          </a:p>
          <a:p>
            <a:pPr marL="0" indent="0">
              <a:buNone/>
            </a:pPr>
            <a:r>
              <a:rPr lang="en-GB" dirty="0"/>
              <a:t>- High costs for establishing and training a sales team, making it resource-intensive.</a:t>
            </a:r>
          </a:p>
          <a:p>
            <a:pPr marL="0" indent="0">
              <a:buNone/>
            </a:pPr>
            <a:r>
              <a:rPr lang="en-GB" dirty="0"/>
              <a:t>- Telephone selling often perceived as annoying and intrusive </a:t>
            </a:r>
          </a:p>
          <a:p>
            <a:pPr marL="0" indent="0">
              <a:buNone/>
            </a:pPr>
            <a:r>
              <a:rPr lang="en-GB" dirty="0"/>
              <a:t>by consumers.</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122" name="Picture 2" descr="Personal Selling Practice | Biz Manage Info">
            <a:extLst>
              <a:ext uri="{FF2B5EF4-FFF2-40B4-BE49-F238E27FC236}">
                <a16:creationId xmlns:a16="http://schemas.microsoft.com/office/drawing/2014/main" id="{0B2DC912-1002-731A-9D5D-297682B86E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3402" y="2376591"/>
            <a:ext cx="4064169" cy="4064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2852251"/>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Public Relations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dirty="0"/>
              <a:t>- Public relations (PR) refers to the communication efforts that a tourism or hospitality organization uses to build and maintain </a:t>
            </a:r>
            <a:r>
              <a:rPr lang="en-GB" dirty="0" err="1"/>
              <a:t>favorable</a:t>
            </a:r>
            <a:r>
              <a:rPr lang="en-GB" dirty="0"/>
              <a:t> relationships with other organizations, individuals, and the public. </a:t>
            </a:r>
          </a:p>
          <a:p>
            <a:pPr marL="0" indent="0" algn="just">
              <a:buNone/>
            </a:pPr>
            <a:r>
              <a:rPr lang="en-GB" dirty="0"/>
              <a:t>- It encompasses a broad range of activities, including managing consumer perceptions of the organization’s offerings, its corporate identity, and its promotional efforts. </a:t>
            </a:r>
          </a:p>
          <a:p>
            <a:pPr marL="0" indent="0" algn="just">
              <a:buNone/>
            </a:pPr>
            <a:r>
              <a:rPr lang="en-GB" dirty="0"/>
              <a:t>- PR aims to enhance the overall image of the organization and influence how it is perceived by its target audience.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6146" name="Picture 2" descr="Top 5 Public Relations Tools for ...">
            <a:extLst>
              <a:ext uri="{FF2B5EF4-FFF2-40B4-BE49-F238E27FC236}">
                <a16:creationId xmlns:a16="http://schemas.microsoft.com/office/drawing/2014/main" id="{933BC39F-A3D3-7180-775C-07DD562AB1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3271" y="3411314"/>
            <a:ext cx="5076552" cy="2990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3783202"/>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Public Relations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endParaRPr lang="en-GB" b="1" dirty="0"/>
          </a:p>
          <a:p>
            <a:pPr marL="0" indent="0" algn="just">
              <a:buNone/>
            </a:pPr>
            <a:r>
              <a:rPr lang="en-GB" dirty="0"/>
              <a:t>- Public relations can be defined as “the discipline which looks after reputation, with the aim of earning understanding and support and influencing opinion and behaviour.</a:t>
            </a:r>
          </a:p>
          <a:p>
            <a:pPr marL="0" indent="0" algn="just">
              <a:buNone/>
            </a:pPr>
            <a:r>
              <a:rPr lang="en-GB" dirty="0"/>
              <a:t>- It is the planned and sustained effort to establish </a:t>
            </a:r>
          </a:p>
          <a:p>
            <a:pPr marL="0" indent="0" algn="just">
              <a:buNone/>
            </a:pPr>
            <a:r>
              <a:rPr lang="en-GB" dirty="0"/>
              <a:t>and maintain goodwill and mutual understanding </a:t>
            </a:r>
          </a:p>
          <a:p>
            <a:pPr marL="0" indent="0" algn="just">
              <a:buNone/>
            </a:pPr>
            <a:r>
              <a:rPr lang="en-GB" dirty="0"/>
              <a:t>between an organisation and its publics”.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6" name="Picture 5">
            <a:extLst>
              <a:ext uri="{FF2B5EF4-FFF2-40B4-BE49-F238E27FC236}">
                <a16:creationId xmlns:a16="http://schemas.microsoft.com/office/drawing/2014/main" id="{5C1E6294-6FD5-CBE9-504B-51712A32B2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83151" y="2132856"/>
            <a:ext cx="5787206" cy="4149318"/>
          </a:xfrm>
          <a:prstGeom prst="rect">
            <a:avLst/>
          </a:prstGeom>
        </p:spPr>
      </p:pic>
    </p:spTree>
    <p:extLst>
      <p:ext uri="{BB962C8B-B14F-4D97-AF65-F5344CB8AC3E}">
        <p14:creationId xmlns:p14="http://schemas.microsoft.com/office/powerpoint/2010/main" val="3092495989"/>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Public Relations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b="1" dirty="0"/>
              <a:t>Community relations</a:t>
            </a:r>
          </a:p>
          <a:p>
            <a:pPr marL="0" indent="0" algn="just">
              <a:buNone/>
            </a:pPr>
            <a:r>
              <a:rPr lang="en-GB" dirty="0"/>
              <a:t>- Fostering good relationships and positive connections with the local community.</a:t>
            </a:r>
          </a:p>
          <a:p>
            <a:pPr marL="0" indent="0" algn="just">
              <a:buNone/>
            </a:pPr>
            <a:r>
              <a:rPr lang="en-GB" b="1" dirty="0"/>
              <a:t>Corporate communications</a:t>
            </a:r>
          </a:p>
          <a:p>
            <a:pPr marL="0" indent="0" algn="just">
              <a:buNone/>
            </a:pPr>
            <a:r>
              <a:rPr lang="en-GB" dirty="0"/>
              <a:t>- To build understanding and foster a positive image of the organization among both internal and external audiences.</a:t>
            </a:r>
          </a:p>
          <a:p>
            <a:pPr marL="0" indent="0" algn="just">
              <a:buNone/>
            </a:pPr>
            <a:r>
              <a:rPr lang="en-GB" b="1" dirty="0"/>
              <a:t>Counselling</a:t>
            </a:r>
          </a:p>
          <a:p>
            <a:pPr marL="0" indent="0" algn="just">
              <a:buNone/>
            </a:pPr>
            <a:r>
              <a:rPr lang="en-GB" dirty="0"/>
              <a:t>- Guiding management on issues, brand reputation, and public policies that impact the organization's image during crises.</a:t>
            </a:r>
          </a:p>
          <a:p>
            <a:pPr marL="0" indent="0" algn="just">
              <a:buNone/>
            </a:pPr>
            <a:r>
              <a:rPr lang="en-GB" b="1" dirty="0"/>
              <a:t>Crisis management/ communications</a:t>
            </a:r>
          </a:p>
          <a:p>
            <a:pPr marL="0" indent="0" algn="just">
              <a:buNone/>
            </a:pPr>
            <a:r>
              <a:rPr lang="en-GB" dirty="0"/>
              <a:t>- To manage adverse events as they arise.</a:t>
            </a:r>
          </a:p>
          <a:p>
            <a:pPr marL="0" indent="0" algn="just">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396993764"/>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Public Relations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b="1" dirty="0"/>
              <a:t>Digital content and social media</a:t>
            </a:r>
          </a:p>
          <a:p>
            <a:pPr marL="0" indent="0" algn="just">
              <a:buNone/>
            </a:pPr>
            <a:r>
              <a:rPr lang="en-GB" dirty="0"/>
              <a:t>- PR agencies are increasingly creating digital content, including videos and text, for their clients</a:t>
            </a:r>
          </a:p>
          <a:p>
            <a:pPr marL="0" indent="0" algn="just">
              <a:buNone/>
            </a:pPr>
            <a:r>
              <a:rPr lang="en-GB" b="1" dirty="0"/>
              <a:t>Editorials (or feature stories)</a:t>
            </a:r>
          </a:p>
          <a:p>
            <a:pPr marL="0" indent="0" algn="just">
              <a:buNone/>
            </a:pPr>
            <a:r>
              <a:rPr lang="en-GB" dirty="0"/>
              <a:t>- To highlight the key selling points of a product offering.</a:t>
            </a:r>
          </a:p>
          <a:p>
            <a:pPr marL="0" indent="0" algn="just">
              <a:buNone/>
            </a:pPr>
            <a:r>
              <a:rPr lang="en-GB" dirty="0"/>
              <a:t>- Human interest articles designed to entertain, inform, or educate audiences across various media platforms.</a:t>
            </a:r>
          </a:p>
          <a:p>
            <a:pPr marL="0" indent="0" algn="just">
              <a:buNone/>
            </a:pPr>
            <a:r>
              <a:rPr lang="en-GB" b="1" dirty="0"/>
              <a:t>Educational trips (familiarisation trip)</a:t>
            </a:r>
          </a:p>
          <a:p>
            <a:pPr marL="0" indent="0" algn="just">
              <a:buNone/>
            </a:pPr>
            <a:r>
              <a:rPr lang="en-GB" dirty="0"/>
              <a:t>- A tour that allows travel agents, tour operators, travel writers, and other tourism industry professionals to experience facilities and services </a:t>
            </a:r>
            <a:r>
              <a:rPr lang="en-GB" dirty="0" err="1"/>
              <a:t>firsthand</a:t>
            </a:r>
            <a:r>
              <a:rPr lang="en-GB" dirty="0"/>
              <a:t>, enabling them to better advise clients on their holiday options.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398791577"/>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Public Relations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dirty="0"/>
              <a:t>- </a:t>
            </a:r>
            <a:r>
              <a:rPr lang="en-GB" b="1" dirty="0"/>
              <a:t>Lobbying</a:t>
            </a:r>
          </a:p>
          <a:p>
            <a:pPr marL="0" indent="0" algn="just">
              <a:buNone/>
            </a:pPr>
            <a:r>
              <a:rPr lang="en-GB" dirty="0"/>
              <a:t>To engage with the government mainly to influence legislation and regulations.</a:t>
            </a:r>
          </a:p>
          <a:p>
            <a:pPr marL="0" indent="0" algn="just">
              <a:buNone/>
            </a:pPr>
            <a:r>
              <a:rPr lang="en-GB" dirty="0"/>
              <a:t>- </a:t>
            </a:r>
            <a:r>
              <a:rPr lang="en-GB" b="1" dirty="0"/>
              <a:t>Media/Press relations</a:t>
            </a:r>
          </a:p>
          <a:p>
            <a:pPr marL="0" indent="0" algn="just">
              <a:buNone/>
            </a:pPr>
            <a:r>
              <a:rPr lang="en-GB" dirty="0"/>
              <a:t>To promote a positive image of a company or event by crafting newsworthy stories for the press, radio, and television.</a:t>
            </a:r>
          </a:p>
          <a:p>
            <a:pPr marL="0" indent="0" algn="just">
              <a:buNone/>
            </a:pPr>
            <a:r>
              <a:rPr lang="en-GB" dirty="0"/>
              <a:t>- </a:t>
            </a:r>
            <a:r>
              <a:rPr lang="en-GB" b="1" dirty="0"/>
              <a:t>Memberships</a:t>
            </a:r>
          </a:p>
          <a:p>
            <a:pPr marL="0" indent="0" algn="just">
              <a:buNone/>
            </a:pPr>
            <a:r>
              <a:rPr lang="en-GB" dirty="0"/>
              <a:t>Obtaining memberships should also be considered an integral part of a tourism business's networking strategy (Association of British Travel Agents (ABTA), European Tour Operators Association (ETOA), World Youth Student and Educational Travel Confederation (WYSE).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119042186"/>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t>3- Public Relations</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b="1" dirty="0"/>
              <a:t>Networking</a:t>
            </a:r>
          </a:p>
          <a:p>
            <a:pPr marL="0" indent="0" algn="just">
              <a:buNone/>
            </a:pPr>
            <a:r>
              <a:rPr lang="en-GB" dirty="0"/>
              <a:t>- The skill of networking with potential customers and other tourism providers at an event.</a:t>
            </a:r>
          </a:p>
          <a:p>
            <a:pPr marL="0" indent="0" algn="just">
              <a:buNone/>
            </a:pPr>
            <a:r>
              <a:rPr lang="en-GB" dirty="0"/>
              <a:t>- Obtaining information that can uncover opportunities and lead to the development of new marketing strategies.</a:t>
            </a:r>
          </a:p>
          <a:p>
            <a:pPr marL="0" indent="0" algn="just">
              <a:buNone/>
            </a:pPr>
            <a:r>
              <a:rPr lang="en-GB" b="1" dirty="0"/>
              <a:t>Product placement</a:t>
            </a:r>
          </a:p>
          <a:p>
            <a:pPr marL="0" indent="0" algn="just">
              <a:buNone/>
            </a:pPr>
            <a:r>
              <a:rPr lang="en-GB" dirty="0"/>
              <a:t>- A type of sponsorship that involves integrating branded products into movies and television shows.</a:t>
            </a:r>
          </a:p>
          <a:p>
            <a:pPr marL="0" indent="0" algn="just">
              <a:buNone/>
            </a:pPr>
            <a:r>
              <a:rPr lang="en-GB" b="1" dirty="0"/>
              <a:t>Travel trade events</a:t>
            </a:r>
          </a:p>
          <a:p>
            <a:pPr marL="0" indent="0" algn="just">
              <a:buNone/>
            </a:pPr>
            <a:r>
              <a:rPr lang="en-GB" dirty="0"/>
              <a:t>- Travel trade expos</a:t>
            </a:r>
          </a:p>
          <a:p>
            <a:pPr marL="0" indent="0" algn="just">
              <a:buNone/>
            </a:pPr>
            <a:r>
              <a:rPr lang="en-GB" dirty="0"/>
              <a:t>- Travel exchanges involve a Destination Marketing Organization (DMO) inviting key international intermediaries to a 2–3-day exhibition, where they typically participate in meetings with tourism businesses that have paid for display space., such as such as Tourism Indaba (Africa), International Trade Bourse (ITB) in Berlin, World Travel Market (WTM) in London.</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979904142"/>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a:t>
            </a:r>
            <a:r>
              <a:rPr lang="nl-NL" sz="2800" dirty="0" err="1"/>
              <a:t>Sponsorship</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dirty="0"/>
              <a:t>- Sponsorship involves an organization providing financial support to another in order to gain prestige and status through their association. </a:t>
            </a:r>
          </a:p>
          <a:p>
            <a:pPr marL="0" indent="0" algn="just">
              <a:buNone/>
            </a:pPr>
            <a:r>
              <a:rPr lang="en-GB" dirty="0"/>
              <a:t>- It is often part of an organization’s </a:t>
            </a:r>
          </a:p>
          <a:p>
            <a:pPr marL="0" indent="0" algn="just">
              <a:buNone/>
            </a:pPr>
            <a:r>
              <a:rPr lang="en-GB" dirty="0"/>
              <a:t>public relations strategy as it indirectly</a:t>
            </a:r>
          </a:p>
          <a:p>
            <a:pPr marL="0" indent="0" algn="just">
              <a:buNone/>
            </a:pPr>
            <a:r>
              <a:rPr lang="en-GB" dirty="0"/>
              <a:t> boosts customer perceptions of the</a:t>
            </a:r>
          </a:p>
          <a:p>
            <a:pPr marL="0" indent="0" algn="just">
              <a:buNone/>
            </a:pPr>
            <a:r>
              <a:rPr lang="en-GB" dirty="0"/>
              <a:t> organization or its products.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7174" name="Picture 6" descr="8 Ways To Extract Strategic Commercial Value From Sponsorship">
            <a:extLst>
              <a:ext uri="{FF2B5EF4-FFF2-40B4-BE49-F238E27FC236}">
                <a16:creationId xmlns:a16="http://schemas.microsoft.com/office/drawing/2014/main" id="{0B9CB021-5D5C-27A6-2D30-71631C9C8D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7007" y="2049240"/>
            <a:ext cx="7435370" cy="3999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437156"/>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a:t>
            </a:r>
            <a:r>
              <a:rPr lang="nl-NL" sz="2800" dirty="0" err="1"/>
              <a:t>Sponsorship</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dirty="0"/>
              <a:t> </a:t>
            </a:r>
          </a:p>
          <a:p>
            <a:pPr marL="0" indent="0" algn="just">
              <a:buNone/>
            </a:pPr>
            <a:r>
              <a:rPr lang="en-GB" dirty="0"/>
              <a:t>- An organization might sponsor television programs, sporting events, major cultural events, or even individuals.</a:t>
            </a:r>
          </a:p>
          <a:p>
            <a:pPr marL="0" indent="0" algn="just">
              <a:buNone/>
            </a:pPr>
            <a:r>
              <a:rPr lang="en-GB" dirty="0"/>
              <a:t>- Sponsorship is a prominent form of collaborative marketing between organizations that share a common market.</a:t>
            </a:r>
          </a:p>
          <a:p>
            <a:pPr marL="0" indent="0" algn="just">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7176" name="Picture 8" descr="The Best Sports Sponsorship Examples in 2024 | Jersey Watch">
            <a:extLst>
              <a:ext uri="{FF2B5EF4-FFF2-40B4-BE49-F238E27FC236}">
                <a16:creationId xmlns:a16="http://schemas.microsoft.com/office/drawing/2014/main" id="{5699051E-6D3D-99AC-4A4D-FE197CE896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2991" y="2352478"/>
            <a:ext cx="7601098" cy="3990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7224431"/>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a:t>
            </a:r>
            <a:r>
              <a:rPr lang="nl-NL" sz="2800" dirty="0" err="1"/>
              <a:t>Sponsorship</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The Role of Sponsorship in Tourism and Hospitality Marketing</a:t>
            </a:r>
          </a:p>
          <a:p>
            <a:pPr marL="0" indent="0">
              <a:buNone/>
            </a:pPr>
            <a:r>
              <a:rPr lang="en-GB" b="1" dirty="0"/>
              <a:t>1- Sponsorship of an Event or a Tourism Activity By a Non-tourism Organisation</a:t>
            </a:r>
          </a:p>
          <a:p>
            <a:pPr marL="0" indent="0">
              <a:buNone/>
            </a:pPr>
            <a:r>
              <a:rPr lang="en-GB" dirty="0"/>
              <a:t>- Examples of tourism events sponsored by non-tourism companies include logistics firm DHL, which sponsors the Red Bull Air Race and also provides transport services for the event. </a:t>
            </a:r>
          </a:p>
          <a:p>
            <a:pPr marL="0" indent="0">
              <a:buNone/>
            </a:pPr>
            <a:r>
              <a:rPr lang="en-GB" dirty="0"/>
              <a:t>- Another example is bungee-jumping at Storms River in </a:t>
            </a:r>
          </a:p>
          <a:p>
            <a:pPr marL="0" indent="0">
              <a:buNone/>
            </a:pPr>
            <a:r>
              <a:rPr lang="en-GB" dirty="0"/>
              <a:t>South Africa, sponsored by Hunter’s Gold cider. </a:t>
            </a:r>
          </a:p>
          <a:p>
            <a:pPr marL="0" indent="0">
              <a:buNone/>
            </a:pPr>
            <a:r>
              <a:rPr lang="en-GB" dirty="0"/>
              <a:t>- In both cases, the sponsors gain promotional exposure </a:t>
            </a:r>
          </a:p>
          <a:p>
            <a:pPr marL="0" indent="0">
              <a:buNone/>
            </a:pPr>
            <a:r>
              <a:rPr lang="en-GB" dirty="0"/>
              <a:t>while contributing to the event in other ways.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9220" name="Picture 4" descr="Red Bull Air Race World Championship | World Air Sports Federation">
            <a:extLst>
              <a:ext uri="{FF2B5EF4-FFF2-40B4-BE49-F238E27FC236}">
                <a16:creationId xmlns:a16="http://schemas.microsoft.com/office/drawing/2014/main" id="{E6F20D90-2B57-F7C0-4855-2FD95647F8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9260" y="2636912"/>
            <a:ext cx="5967047"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6395713"/>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a:t>
            </a:r>
            <a:r>
              <a:rPr lang="nl-NL" sz="2800" dirty="0" err="1"/>
              <a:t>Sponsorship</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The Role of Sponsorship in Tourism and Hospitality Marketing</a:t>
            </a:r>
          </a:p>
          <a:p>
            <a:pPr marL="0" indent="0">
              <a:buNone/>
            </a:pPr>
            <a:r>
              <a:rPr lang="en-GB" b="1" dirty="0"/>
              <a:t>2- Sponsorship of a Non-tourism Event By a Tourism Organisation</a:t>
            </a:r>
          </a:p>
          <a:p>
            <a:pPr marL="0" indent="0">
              <a:buNone/>
            </a:pPr>
            <a:r>
              <a:rPr lang="en-GB" dirty="0"/>
              <a:t>- Examples of non-tourism events sponsored by tourism and hospitality organizations include the city of Johannesburg sponsoring the annual South African Open golf championships and the ATP World Tour. </a:t>
            </a:r>
          </a:p>
          <a:p>
            <a:pPr marL="0" indent="0">
              <a:buNone/>
            </a:pPr>
            <a:r>
              <a:rPr lang="en-GB" dirty="0"/>
              <a:t>- Other forms of sponsorship include financial or material support for the arts, such as Emirates Airline sponsoring the Festival of Literature in Dubai, UAE. </a:t>
            </a:r>
          </a:p>
          <a:p>
            <a:pPr marL="0" indent="0">
              <a:buNone/>
            </a:pPr>
            <a:r>
              <a:rPr lang="en-GB" dirty="0"/>
              <a:t>- Sponsorship also extends to fine </a:t>
            </a:r>
          </a:p>
          <a:p>
            <a:pPr marL="0" indent="0">
              <a:buNone/>
            </a:pPr>
            <a:r>
              <a:rPr lang="en-GB" dirty="0"/>
              <a:t>arts, concerts, educational trips, </a:t>
            </a:r>
          </a:p>
          <a:p>
            <a:pPr marL="0" indent="0">
              <a:buNone/>
            </a:pPr>
            <a:r>
              <a:rPr lang="en-GB" dirty="0"/>
              <a:t>television programs, and various </a:t>
            </a:r>
          </a:p>
          <a:p>
            <a:pPr marL="0" indent="0">
              <a:buNone/>
            </a:pPr>
            <a:r>
              <a:rPr lang="en-GB" dirty="0"/>
              <a:t>sporting events.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10242" name="Picture 2" descr="With this Win - Morten Ørum Madsen - Articles - DP World Tour">
            <a:extLst>
              <a:ext uri="{FF2B5EF4-FFF2-40B4-BE49-F238E27FC236}">
                <a16:creationId xmlns:a16="http://schemas.microsoft.com/office/drawing/2014/main" id="{4A16D85B-B0ED-0C31-932D-C6277D35AE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5677" y="3641035"/>
            <a:ext cx="4947047" cy="2779978"/>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During Dubai's Emirates Airline Program: A Festival of Festivals">
            <a:extLst>
              <a:ext uri="{FF2B5EF4-FFF2-40B4-BE49-F238E27FC236}">
                <a16:creationId xmlns:a16="http://schemas.microsoft.com/office/drawing/2014/main" id="{97F7DB9F-4D5E-5681-E3CF-BA6F025472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6927" y="3430555"/>
            <a:ext cx="3289300" cy="3014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594349"/>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a:t>
            </a:r>
            <a:r>
              <a:rPr lang="nl-NL" sz="2800" dirty="0" err="1"/>
              <a:t>Sponsorship</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The Role of Sponsorship in Tourism and Hospitality Marketing</a:t>
            </a:r>
          </a:p>
          <a:p>
            <a:pPr marL="0" indent="0">
              <a:buNone/>
            </a:pPr>
            <a:r>
              <a:rPr lang="en-GB" b="1" dirty="0"/>
              <a:t>2- Sponsorship of a Non-tourism Event By a Tourism Organisation</a:t>
            </a:r>
          </a:p>
          <a:p>
            <a:pPr marL="0" indent="0">
              <a:buNone/>
            </a:pPr>
            <a:r>
              <a:rPr lang="en-GB" dirty="0"/>
              <a:t>- Sports sponsorship is particularly prominent, with companies ranging from soft drink brands to newspapers supporting major events like football, rugby, cycling, and cricket. </a:t>
            </a:r>
          </a:p>
          <a:p>
            <a:pPr marL="0" indent="0">
              <a:buNone/>
            </a:pPr>
            <a:r>
              <a:rPr lang="en-GB" dirty="0"/>
              <a:t>Sporting events, like the FIFA 2018 World Cup in Russia and 2022 in Qatar, generated over US$1.65 &amp; 1,795 billion, respectively in sponsorship revenue. </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11268" name="Picture 4" descr="2022 FIFA World Cup: the sponsors hitting the back of the net... -  Comscore, Inc.">
            <a:extLst>
              <a:ext uri="{FF2B5EF4-FFF2-40B4-BE49-F238E27FC236}">
                <a16:creationId xmlns:a16="http://schemas.microsoft.com/office/drawing/2014/main" id="{5695BAC6-7AD8-483C-2F67-AB623E9C1B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1143" y="3140968"/>
            <a:ext cx="5793576" cy="3258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0266883"/>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a:t>
            </a:r>
            <a:r>
              <a:rPr lang="nl-NL" sz="2800" dirty="0" err="1"/>
              <a:t>Sponsorship</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The Role of Sponsorship in Tourism and Hospitality Marketing</a:t>
            </a:r>
          </a:p>
          <a:p>
            <a:pPr marL="0" indent="0">
              <a:buNone/>
            </a:pPr>
            <a:r>
              <a:rPr lang="en-GB" b="1" dirty="0"/>
              <a:t>2- Sponsorship of a Non-tourism Event By a Tourism Organisation</a:t>
            </a:r>
            <a:endParaRPr lang="en-GB" dirty="0"/>
          </a:p>
          <a:p>
            <a:pPr marL="0" indent="0">
              <a:buNone/>
            </a:pPr>
            <a:r>
              <a:rPr lang="en-GB" dirty="0"/>
              <a:t>- Sponsorship of events serves as an effective publicity tool, allowing sponsors to engage with suppliers, journalists, and customers while attracting public attention. </a:t>
            </a:r>
          </a:p>
          <a:p>
            <a:pPr marL="0" indent="0">
              <a:buNone/>
            </a:pPr>
            <a:r>
              <a:rPr lang="en-GB" dirty="0"/>
              <a:t>- Event sponsorship involves providing financial support in exchange for advertising privileges, as seen with brands like Emirates Airline, which sponsors top European football clubs like Real Madrid, Arsenal, and PSG.</a:t>
            </a:r>
          </a:p>
          <a:p>
            <a:pPr marL="0" indent="0">
              <a:buNone/>
            </a:pPr>
            <a:r>
              <a:rPr lang="en-GB" dirty="0"/>
              <a:t>-Similarly, </a:t>
            </a:r>
            <a:r>
              <a:rPr lang="en-GB" dirty="0" err="1"/>
              <a:t>VisitFlorida</a:t>
            </a:r>
            <a:r>
              <a:rPr lang="en-GB" dirty="0"/>
              <a:t> sponsors Fulham FC, and Etihad Airways sponsors Manchester City FC and New York City FC.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12290" name="Picture 2" descr="Extend Emirates Main Kit Sponsor Deal ...">
            <a:extLst>
              <a:ext uri="{FF2B5EF4-FFF2-40B4-BE49-F238E27FC236}">
                <a16:creationId xmlns:a16="http://schemas.microsoft.com/office/drawing/2014/main" id="{AF50B182-5DEB-BC4D-C061-E7FB511AD3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7407" y="4127288"/>
            <a:ext cx="3993331" cy="2236265"/>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Fly shop emirates soccer">
            <a:extLst>
              <a:ext uri="{FF2B5EF4-FFF2-40B4-BE49-F238E27FC236}">
                <a16:creationId xmlns:a16="http://schemas.microsoft.com/office/drawing/2014/main" id="{D64EEF75-3412-98D7-41EC-31C2EE65BA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9678" y="4180036"/>
            <a:ext cx="3568700" cy="2273300"/>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Qatar Airways Takes Paris Saint-Germain ...">
            <a:extLst>
              <a:ext uri="{FF2B5EF4-FFF2-40B4-BE49-F238E27FC236}">
                <a16:creationId xmlns:a16="http://schemas.microsoft.com/office/drawing/2014/main" id="{53F017C0-D2BD-4FCB-1BFA-0989F3F380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605" y="4433153"/>
            <a:ext cx="4203700" cy="193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6434373"/>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a:t>
            </a:r>
            <a:r>
              <a:rPr lang="nl-NL" sz="2800" dirty="0" err="1"/>
              <a:t>Sponsorship</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The Advantages of Sponsorship:</a:t>
            </a:r>
          </a:p>
          <a:p>
            <a:pPr marL="0" indent="0">
              <a:buNone/>
            </a:pPr>
            <a:r>
              <a:rPr lang="en-GB" dirty="0"/>
              <a:t>- Improves the company's image and reputation.</a:t>
            </a:r>
          </a:p>
          <a:p>
            <a:pPr marL="0" indent="0">
              <a:buNone/>
            </a:pPr>
            <a:r>
              <a:rPr lang="en-GB" dirty="0"/>
              <a:t>- Offers opportunities for sales and merchandising.</a:t>
            </a:r>
          </a:p>
          <a:p>
            <a:pPr marL="0" indent="0">
              <a:buNone/>
            </a:pPr>
            <a:r>
              <a:rPr lang="en-GB" dirty="0"/>
              <a:t>- Builds goodwill within the community or industry.</a:t>
            </a:r>
          </a:p>
          <a:p>
            <a:pPr marL="0" indent="0">
              <a:buNone/>
            </a:pPr>
            <a:r>
              <a:rPr lang="en-GB" dirty="0"/>
              <a:t>- Expenses can be deducted from taxes.</a:t>
            </a:r>
          </a:p>
          <a:p>
            <a:pPr marL="0" indent="0">
              <a:buNone/>
            </a:pPr>
            <a:r>
              <a:rPr lang="en-GB" dirty="0"/>
              <a:t>- Boosts brand awareness and generates publicity.</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146198089"/>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4- </a:t>
            </a:r>
            <a:r>
              <a:rPr lang="nl-NL" sz="2800" dirty="0" err="1"/>
              <a:t>Sponsorship</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GB" b="1" dirty="0"/>
              <a:t>The Disadvantages of Sponsorship:</a:t>
            </a:r>
          </a:p>
          <a:p>
            <a:pPr marL="0" indent="0">
              <a:buNone/>
            </a:pPr>
            <a:r>
              <a:rPr lang="en-GB" dirty="0"/>
              <a:t>- Can be costly and may not always yield the desired results.</a:t>
            </a:r>
          </a:p>
          <a:p>
            <a:pPr marL="0" indent="0">
              <a:buNone/>
            </a:pPr>
            <a:r>
              <a:rPr lang="en-GB" dirty="0"/>
              <a:t>- Challenging to assess the effectiveness of sponsorship activities.</a:t>
            </a:r>
          </a:p>
          <a:p>
            <a:pPr marL="0" indent="0">
              <a:buNone/>
            </a:pPr>
            <a:r>
              <a:rPr lang="en-GB" dirty="0"/>
              <a:t>- No assurance that the sponsored team or individual will meet expectations.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4" name="TextBox 3">
            <a:extLst>
              <a:ext uri="{FF2B5EF4-FFF2-40B4-BE49-F238E27FC236}">
                <a16:creationId xmlns:a16="http://schemas.microsoft.com/office/drawing/2014/main" id="{84B83A80-8D92-1C9D-CEC4-F2DA0EA08386}"/>
              </a:ext>
            </a:extLst>
          </p:cNvPr>
          <p:cNvSpPr txBox="1"/>
          <p:nvPr/>
        </p:nvSpPr>
        <p:spPr>
          <a:xfrm>
            <a:off x="3077737" y="3925229"/>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518095898"/>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Digital Marketing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dirty="0"/>
              <a:t>- Digital marketing is the practice of achieving marketing objectives by leveraging digital technologies and media.</a:t>
            </a:r>
          </a:p>
          <a:p>
            <a:pPr marL="0" indent="0" algn="just">
              <a:buNone/>
            </a:pPr>
            <a:r>
              <a:rPr lang="en-GB" dirty="0"/>
              <a:t>- It involves promoting products or services using digital channels such as the internet, social media, email, digital television, search engines, and wireless media. </a:t>
            </a:r>
          </a:p>
          <a:p>
            <a:pPr marL="0" indent="0" algn="just">
              <a:buNone/>
            </a:pPr>
            <a:r>
              <a:rPr lang="en-GB" dirty="0"/>
              <a:t>- Unlike traditional marketing, digital marketing allows organizations to track and </a:t>
            </a:r>
            <a:r>
              <a:rPr lang="en-GB" dirty="0" err="1"/>
              <a:t>analyze</a:t>
            </a:r>
            <a:r>
              <a:rPr lang="en-GB" dirty="0"/>
              <a:t> their marketing campaigns in real time, providing insights into what strategies are effective and which need adjustment. </a:t>
            </a:r>
          </a:p>
          <a:p>
            <a:pPr marL="0" indent="0" algn="just">
              <a:buNone/>
            </a:pPr>
            <a:r>
              <a:rPr lang="en-GB" dirty="0"/>
              <a:t>- This enables more precise targeting and </a:t>
            </a:r>
          </a:p>
          <a:p>
            <a:pPr marL="0" indent="0" algn="just">
              <a:buNone/>
            </a:pPr>
            <a:r>
              <a:rPr lang="en-GB" dirty="0"/>
              <a:t>optimization of marketing efforts. </a:t>
            </a:r>
          </a:p>
          <a:p>
            <a:pPr marL="0" indent="0" algn="just">
              <a:buNone/>
            </a:pPr>
            <a:r>
              <a:rPr lang="en-GB" dirty="0"/>
              <a:t>- It can be defined as “the marketing of </a:t>
            </a:r>
          </a:p>
          <a:p>
            <a:pPr marL="0" indent="0" algn="just">
              <a:buNone/>
            </a:pPr>
            <a:r>
              <a:rPr lang="en-GB" dirty="0"/>
              <a:t>products or services using digital electronic</a:t>
            </a:r>
          </a:p>
          <a:p>
            <a:pPr marL="0" indent="0" algn="just">
              <a:buNone/>
            </a:pPr>
            <a:r>
              <a:rPr lang="en-GB" dirty="0"/>
              <a:t> technologies and channels such as the internet,</a:t>
            </a:r>
          </a:p>
          <a:p>
            <a:pPr marL="0" indent="0" algn="just">
              <a:buNone/>
            </a:pPr>
            <a:r>
              <a:rPr lang="en-GB" dirty="0"/>
              <a:t> e-mail, digital TV, and wire- less media”. </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 name="Picture 4">
            <a:extLst>
              <a:ext uri="{FF2B5EF4-FFF2-40B4-BE49-F238E27FC236}">
                <a16:creationId xmlns:a16="http://schemas.microsoft.com/office/drawing/2014/main" id="{50F96352-6A14-D63B-9C51-88EC2D4ACD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5777" y="3284984"/>
            <a:ext cx="6040315" cy="2917304"/>
          </a:xfrm>
          <a:prstGeom prst="rect">
            <a:avLst/>
          </a:prstGeom>
        </p:spPr>
      </p:pic>
    </p:spTree>
    <p:extLst>
      <p:ext uri="{BB962C8B-B14F-4D97-AF65-F5344CB8AC3E}">
        <p14:creationId xmlns:p14="http://schemas.microsoft.com/office/powerpoint/2010/main" val="1969085086"/>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Digital Marketing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b="1" dirty="0"/>
              <a:t>Digital marketing offers several key advantages:</a:t>
            </a:r>
          </a:p>
          <a:p>
            <a:pPr marL="0" indent="0" algn="just">
              <a:buNone/>
            </a:pPr>
            <a:r>
              <a:rPr lang="en-GB" dirty="0"/>
              <a:t>- </a:t>
            </a:r>
            <a:r>
              <a:rPr lang="en-GB" b="1" dirty="0"/>
              <a:t>Creating Equal Opportunities</a:t>
            </a:r>
            <a:r>
              <a:rPr lang="en-GB" dirty="0"/>
              <a:t>: It allows tourism organizations of all sizes to compete more equally for consumer attention, giving small businesses an edge they might lack with traditional marketing.</a:t>
            </a:r>
          </a:p>
          <a:p>
            <a:pPr marL="0" indent="0" algn="just">
              <a:buNone/>
            </a:pPr>
            <a:r>
              <a:rPr lang="en-GB" dirty="0"/>
              <a:t>- </a:t>
            </a:r>
            <a:r>
              <a:rPr lang="en-GB" b="1" dirty="0"/>
              <a:t>Cost Efficiency: </a:t>
            </a:r>
            <a:r>
              <a:rPr lang="en-GB" dirty="0"/>
              <a:t>Digital marketing is often more affordable and efficient than traditional methods, making it accessible to smaller enterprises.</a:t>
            </a:r>
          </a:p>
          <a:p>
            <a:pPr marL="0" indent="0" algn="just">
              <a:buNone/>
            </a:pPr>
            <a:r>
              <a:rPr lang="en-GB" dirty="0"/>
              <a:t>- </a:t>
            </a:r>
            <a:r>
              <a:rPr lang="en-GB" b="1" dirty="0"/>
              <a:t>Enhanced Consumer Experience</a:t>
            </a:r>
            <a:r>
              <a:rPr lang="en-GB" dirty="0"/>
              <a:t>: It provides opportunities to strengthen relationships with customers through personalized and interactive engagement.</a:t>
            </a:r>
          </a:p>
          <a:p>
            <a:pPr marL="0" indent="0" algn="just">
              <a:buNone/>
            </a:pPr>
            <a:r>
              <a:rPr lang="en-GB" dirty="0"/>
              <a:t>- </a:t>
            </a:r>
            <a:r>
              <a:rPr lang="en-GB" b="1" dirty="0"/>
              <a:t>Instant Responses</a:t>
            </a:r>
            <a:r>
              <a:rPr lang="en-GB" dirty="0"/>
              <a:t>: Consumers can quickly book flights, reserve hotel rooms, or access promotional materials with just a few clicks.</a:t>
            </a:r>
          </a:p>
          <a:p>
            <a:pPr marL="0" indent="0" algn="just">
              <a:buNone/>
            </a:pPr>
            <a:r>
              <a:rPr lang="en-GB" dirty="0"/>
              <a:t>- </a:t>
            </a:r>
            <a:r>
              <a:rPr lang="en-GB" b="1" dirty="0"/>
              <a:t>Accessibility</a:t>
            </a:r>
            <a:r>
              <a:rPr lang="en-GB" dirty="0"/>
              <a:t>: Digital platforms enable businesses to operate 24/7, providing constant access to products and services.</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4040603392"/>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Digital Marketing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dirty="0"/>
              <a:t>The 5Ds of digital marketing represent the key areas where consumers engage with brands and where tourism and hospitality businesses can connect with their audiences:</a:t>
            </a:r>
          </a:p>
          <a:p>
            <a:pPr marL="0" indent="0" algn="just">
              <a:buNone/>
            </a:pPr>
            <a:r>
              <a:rPr lang="en-GB" dirty="0"/>
              <a:t>- Digital Devices – Consumers interact with brands through various connected devices, including smartphones, tablets, desktop computers, smart TVs, and gaming consoles, often via business websites and mobile apps.</a:t>
            </a:r>
          </a:p>
          <a:p>
            <a:pPr marL="0" indent="0" algn="just">
              <a:buNone/>
            </a:pPr>
            <a:r>
              <a:rPr lang="en-GB" dirty="0"/>
              <a:t>- Digital Platforms – Interactions primarily occur on major platforms or services, such as Facebook, Instagram, Google, YouTube, TikTok, Twitter, Snapchat, </a:t>
            </a:r>
          </a:p>
          <a:p>
            <a:pPr marL="0" indent="0" algn="just">
              <a:buNone/>
            </a:pPr>
            <a:r>
              <a:rPr lang="en-GB" dirty="0"/>
              <a:t>and LinkedIn, accessed through browsers or apps.</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 name="Picture 4">
            <a:extLst>
              <a:ext uri="{FF2B5EF4-FFF2-40B4-BE49-F238E27FC236}">
                <a16:creationId xmlns:a16="http://schemas.microsoft.com/office/drawing/2014/main" id="{044EDA05-CE2E-2824-B3E5-0FBF028AC5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5415" y="3212976"/>
            <a:ext cx="5738271" cy="3213432"/>
          </a:xfrm>
          <a:prstGeom prst="rect">
            <a:avLst/>
          </a:prstGeom>
        </p:spPr>
      </p:pic>
    </p:spTree>
    <p:extLst>
      <p:ext uri="{BB962C8B-B14F-4D97-AF65-F5344CB8AC3E}">
        <p14:creationId xmlns:p14="http://schemas.microsoft.com/office/powerpoint/2010/main" val="1129940302"/>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Digital Marketing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dirty="0"/>
              <a:t>- Digital Media – These include paid, owned, and earned media channels like online advertising, e-mails, messaging services, search engines, and social networking sites.</a:t>
            </a:r>
          </a:p>
          <a:p>
            <a:pPr marL="0" indent="0" algn="just">
              <a:buNone/>
            </a:pPr>
            <a:r>
              <a:rPr lang="en-GB" dirty="0"/>
              <a:t>- Digital Data – Insights gathered from consumer profiles and their interactions with businesses, which are increasingly regulated by data protection laws in many countries.</a:t>
            </a:r>
          </a:p>
          <a:p>
            <a:pPr marL="0" indent="0" algn="just">
              <a:buNone/>
            </a:pPr>
            <a:r>
              <a:rPr lang="en-GB" dirty="0"/>
              <a:t>- Digital Technology – The tools businesses use to create interactive experiences, such as websites, mobile apps, in-store kiosks, and e-mail campaigns.</a:t>
            </a:r>
          </a:p>
          <a:p>
            <a:pPr marL="0" indent="0" algn="just">
              <a:buNone/>
            </a:pPr>
            <a:endParaRPr lang="en-GB" dirty="0"/>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982539F6-E287-EAC5-316E-1ABC1FD02F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5415" y="3212976"/>
            <a:ext cx="5738271" cy="3213432"/>
          </a:xfrm>
          <a:prstGeom prst="rect">
            <a:avLst/>
          </a:prstGeom>
        </p:spPr>
      </p:pic>
    </p:spTree>
    <p:extLst>
      <p:ext uri="{BB962C8B-B14F-4D97-AF65-F5344CB8AC3E}">
        <p14:creationId xmlns:p14="http://schemas.microsoft.com/office/powerpoint/2010/main" val="3719784343"/>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Digital Marketing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dirty="0"/>
              <a:t>- There are four digital marketing domains:</a:t>
            </a:r>
          </a:p>
          <a:p>
            <a:pPr marL="0" indent="0" algn="just">
              <a:buNone/>
            </a:pPr>
            <a:r>
              <a:rPr lang="en-GB" b="1" dirty="0"/>
              <a:t>Business to Consumer (B2C):</a:t>
            </a:r>
          </a:p>
          <a:p>
            <a:pPr marL="0" indent="0" algn="just">
              <a:buNone/>
            </a:pPr>
            <a:r>
              <a:rPr lang="en-GB" dirty="0"/>
              <a:t>- Business to Consumer (B2C) e-commerce involves selling products and services directly to end consumers through online platforms. </a:t>
            </a:r>
          </a:p>
          <a:p>
            <a:pPr marL="0" indent="0" algn="just">
              <a:buNone/>
            </a:pPr>
            <a:r>
              <a:rPr lang="en-GB" dirty="0"/>
              <a:t>- Virtually anything can be purchased online today, including cars, houses, books, food, music, and airline</a:t>
            </a:r>
          </a:p>
          <a:p>
            <a:pPr marL="0" indent="0" algn="just">
              <a:buNone/>
            </a:pPr>
            <a:r>
              <a:rPr lang="en-GB" dirty="0"/>
              <a:t> e-tickets.</a:t>
            </a:r>
          </a:p>
          <a:p>
            <a:pPr marL="0" indent="0" algn="just">
              <a:buNone/>
            </a:pPr>
            <a:r>
              <a:rPr lang="en-GB" dirty="0"/>
              <a:t>- In the travel and tourism sector, prominent examples of B2C e-commerce include online travel companies such as Travel Republic, Trivago, </a:t>
            </a:r>
            <a:r>
              <a:rPr lang="en-GB" dirty="0" err="1"/>
              <a:t>Booking.com</a:t>
            </a:r>
            <a:r>
              <a:rPr lang="en-GB" dirty="0"/>
              <a:t>, </a:t>
            </a:r>
            <a:r>
              <a:rPr lang="en-GB" dirty="0" err="1"/>
              <a:t>FlightSite</a:t>
            </a:r>
            <a:r>
              <a:rPr lang="en-GB" dirty="0"/>
              <a:t>, and Expedia. </a:t>
            </a:r>
          </a:p>
          <a:p>
            <a:pPr marL="0" indent="0" algn="just">
              <a:buNone/>
            </a:pPr>
            <a:r>
              <a:rPr lang="en-GB" dirty="0"/>
              <a:t>- Most travel and tourism companies now maintain a strong online presence through dedicated websites where they sell their offerings directly to consumers.</a:t>
            </a:r>
          </a:p>
          <a:p>
            <a:pPr marL="0" indent="0" algn="just">
              <a:buNone/>
            </a:pPr>
            <a:endParaRPr lang="en-GB" dirty="0"/>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547345790"/>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Digital Marketing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b="1" dirty="0"/>
              <a:t>Business to Business (B2B):</a:t>
            </a:r>
          </a:p>
          <a:p>
            <a:pPr marL="0" indent="0" algn="just">
              <a:buNone/>
            </a:pPr>
            <a:r>
              <a:rPr lang="en-GB" dirty="0"/>
              <a:t>- Business to Business (B2B) e-commerce facilitates online transactions between businesses.</a:t>
            </a:r>
          </a:p>
          <a:p>
            <a:pPr marL="0" indent="0" algn="just">
              <a:buNone/>
            </a:pPr>
            <a:r>
              <a:rPr lang="en-GB" dirty="0"/>
              <a:t>- Examples include interactions such as those between a tour operator and a travel agency or a professional conference organizer (PCO) and a conference </a:t>
            </a:r>
            <a:r>
              <a:rPr lang="en-GB" dirty="0" err="1"/>
              <a:t>center</a:t>
            </a:r>
            <a:r>
              <a:rPr lang="en-GB" dirty="0"/>
              <a:t>.</a:t>
            </a:r>
          </a:p>
          <a:p>
            <a:pPr marL="0" indent="0" algn="just">
              <a:buNone/>
            </a:pPr>
            <a:r>
              <a:rPr lang="en-GB" dirty="0"/>
              <a:t>- This model also extends to various business-related services like printing services, outsourced marketing, hiring, and the buying or selling of office equipment. </a:t>
            </a:r>
          </a:p>
          <a:p>
            <a:pPr marL="0" indent="0" algn="just">
              <a:buNone/>
            </a:pPr>
            <a:r>
              <a:rPr lang="en-GB" dirty="0"/>
              <a:t>- Similar to B2C, B2B e-commerce offers benefits such as reduced operational costs, improved efficiency, and streamlined processes for businesses.</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852772860"/>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Digital Marketing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b="1" dirty="0"/>
              <a:t>Consumer to Consumer (C2C): </a:t>
            </a:r>
          </a:p>
          <a:p>
            <a:pPr marL="0" indent="0" algn="just">
              <a:buNone/>
            </a:pPr>
            <a:r>
              <a:rPr lang="en-GB" dirty="0"/>
              <a:t>- Consumer to Consumer (C2C) e-commerce is one of the fastest-growing domains in digital marketing. </a:t>
            </a:r>
          </a:p>
          <a:p>
            <a:pPr marL="0" indent="0" algn="just">
              <a:buNone/>
            </a:pPr>
            <a:r>
              <a:rPr lang="en-GB" dirty="0"/>
              <a:t>- The internet serves as an excellent platform for consumers to exchange or purchase products, services, or information directly from each other.</a:t>
            </a:r>
          </a:p>
          <a:p>
            <a:pPr marL="0" indent="0" algn="just">
              <a:buNone/>
            </a:pPr>
            <a:r>
              <a:rPr lang="en-GB" dirty="0"/>
              <a:t>- Prominent examples of C2C e-commerce include Uber, which facilitates a platform where consumers offer ride services to others based on location and cost preferences, and Airbnb, an online marketplace that connects </a:t>
            </a:r>
            <a:r>
              <a:rPr lang="en-GB" dirty="0" err="1"/>
              <a:t>travelers</a:t>
            </a:r>
            <a:r>
              <a:rPr lang="en-GB" dirty="0"/>
              <a:t> seeking authentic experiences with hosts providing unique accommodations and local experiences worldwide.</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721665"/>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br>
              <a:rPr lang="nl-NL" sz="2800" dirty="0"/>
            </a:br>
            <a:r>
              <a:rPr lang="nl-NL" sz="2800" dirty="0"/>
              <a:t>5- Digital Marketing</a:t>
            </a:r>
            <a:br>
              <a:rPr lang="nl-NL" sz="2800" dirty="0"/>
            </a:b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lgn="just">
              <a:buNone/>
            </a:pPr>
            <a:r>
              <a:rPr lang="en-GB" b="1" dirty="0"/>
              <a:t>Consumer to Business (C2B)</a:t>
            </a:r>
          </a:p>
          <a:p>
            <a:pPr marL="0" indent="0" algn="just">
              <a:buNone/>
            </a:pPr>
            <a:r>
              <a:rPr lang="en-GB" dirty="0"/>
              <a:t>- Consumer to Business (C2B) e-commerce involves consumers actively engaging with businesses, often by submitting suggestions, questions, or feedback via company websites. </a:t>
            </a:r>
          </a:p>
          <a:p>
            <a:pPr marL="0" indent="0" algn="just">
              <a:buNone/>
            </a:pPr>
            <a:r>
              <a:rPr lang="en-GB" dirty="0"/>
              <a:t>- In this model, consumers initiate transactions with businesses rather than the other way around, as seen in traditional B2C models.</a:t>
            </a:r>
          </a:p>
          <a:p>
            <a:pPr marL="0" indent="0" algn="just">
              <a:buNone/>
            </a:pPr>
            <a:r>
              <a:rPr lang="en-GB" dirty="0"/>
              <a:t>- For example, platforms like </a:t>
            </a:r>
            <a:r>
              <a:rPr lang="en-GB" dirty="0" err="1"/>
              <a:t>Priceline.com</a:t>
            </a:r>
            <a:r>
              <a:rPr lang="en-GB" dirty="0"/>
              <a:t> enable buyers to bid for airline tickets, rental cars, hotel rooms, and holiday packages. </a:t>
            </a:r>
          </a:p>
          <a:p>
            <a:pPr marL="0" indent="0" algn="just">
              <a:buNone/>
            </a:pPr>
            <a:r>
              <a:rPr lang="en-GB" dirty="0"/>
              <a:t>- Sellers then decide whether to accept the offers, putting consumers in the driver's seat for determining terms of transactions.</a:t>
            </a:r>
          </a:p>
          <a:p>
            <a:pPr marL="0" indent="0">
              <a:buNone/>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
        <p:nvSpPr>
          <p:cNvPr id="3" name="TextBox 2">
            <a:extLst>
              <a:ext uri="{FF2B5EF4-FFF2-40B4-BE49-F238E27FC236}">
                <a16:creationId xmlns:a16="http://schemas.microsoft.com/office/drawing/2014/main" id="{C2A6E96E-0366-E67C-FFCE-205A3187EB7F}"/>
              </a:ext>
            </a:extLst>
          </p:cNvPr>
          <p:cNvSpPr txBox="1"/>
          <p:nvPr/>
        </p:nvSpPr>
        <p:spPr>
          <a:xfrm>
            <a:off x="1883229" y="1458686"/>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35768979"/>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6703437C-2DD9-0727-AA6C-9575B05E7BF1}"/>
              </a:ext>
            </a:extLst>
          </p:cNvPr>
          <p:cNvSpPr>
            <a:spLocks noGrp="1"/>
          </p:cNvSpPr>
          <p:nvPr>
            <p:ph type="body" orient="vert" idx="1"/>
          </p:nvPr>
        </p:nvSpPr>
        <p:spPr/>
        <p:txBody>
          <a:bodyPr/>
          <a:lstStyle/>
          <a:p>
            <a:pPr marL="0" indent="0" algn="ctr">
              <a:buNone/>
            </a:pPr>
            <a:r>
              <a:rPr lang="en-DE" sz="4000" dirty="0"/>
              <a:t>Activity</a:t>
            </a:r>
          </a:p>
          <a:p>
            <a:pPr marL="0" indent="0" algn="ctr">
              <a:buNone/>
            </a:pPr>
            <a:endParaRPr lang="en-DE" sz="4000" dirty="0"/>
          </a:p>
          <a:p>
            <a:pPr marL="0" indent="0" algn="ctr">
              <a:buNone/>
            </a:pPr>
            <a:endParaRPr lang="en-DE" sz="4000" dirty="0"/>
          </a:p>
          <a:p>
            <a:pPr marL="0" indent="0">
              <a:buNone/>
            </a:pPr>
            <a:r>
              <a:rPr lang="en-DE" sz="4000" dirty="0"/>
              <a:t>W</a:t>
            </a:r>
            <a:r>
              <a:rPr lang="en-US" sz="4000" dirty="0" err="1"/>
              <a:t>i</a:t>
            </a:r>
            <a:r>
              <a:rPr lang="en-DE" sz="4000" dirty="0"/>
              <a:t>ll digital media kill traditional marketing methods?</a:t>
            </a:r>
          </a:p>
        </p:txBody>
      </p:sp>
      <p:sp>
        <p:nvSpPr>
          <p:cNvPr id="4" name="Slide Number Placeholder 3">
            <a:extLst>
              <a:ext uri="{FF2B5EF4-FFF2-40B4-BE49-F238E27FC236}">
                <a16:creationId xmlns:a16="http://schemas.microsoft.com/office/drawing/2014/main" id="{A7054A31-4EAE-94EE-7DC5-8B4F3EE8C701}"/>
              </a:ext>
            </a:extLst>
          </p:cNvPr>
          <p:cNvSpPr>
            <a:spLocks noGrp="1"/>
          </p:cNvSpPr>
          <p:nvPr>
            <p:ph type="sldNum" sz="quarter" idx="4"/>
          </p:nvPr>
        </p:nvSpPr>
        <p:spPr/>
        <p:txBody>
          <a:bodyPr/>
          <a:lstStyle/>
          <a:p>
            <a:fld id="{5EE7099E-8998-4851-915A-4F4831808297}" type="slidenum">
              <a:rPr lang="nl-NL" smtClean="0"/>
              <a:pPr/>
              <a:t>34</a:t>
            </a:fld>
            <a:endParaRPr lang="nl-NL"/>
          </a:p>
        </p:txBody>
      </p:sp>
    </p:spTree>
    <p:extLst>
      <p:ext uri="{BB962C8B-B14F-4D97-AF65-F5344CB8AC3E}">
        <p14:creationId xmlns:p14="http://schemas.microsoft.com/office/powerpoint/2010/main" val="1801243245"/>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2.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297</TotalTime>
  <Words>2857</Words>
  <Application>Microsoft Macintosh PowerPoint</Application>
  <PresentationFormat>Custom</PresentationFormat>
  <Paragraphs>262</Paragraphs>
  <Slides>36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Minion</vt:lpstr>
      <vt:lpstr>Arial</vt:lpstr>
      <vt:lpstr>Georgia</vt:lpstr>
      <vt:lpstr>Calibri</vt:lpstr>
      <vt:lpstr>Corporate template-set Universiteit Leiden</vt:lpstr>
      <vt:lpstr>Research on Tourism Services  European Institute of Innovation, Entrepreneurship and Technology Lessingstraße 79, 13158 Berlin, Germany </vt:lpstr>
      <vt:lpstr>Index</vt:lpstr>
      <vt:lpstr> 1- The Marketing Mix: Promotion </vt:lpstr>
      <vt:lpstr> 1- The Marketing Mix: Promotion </vt:lpstr>
      <vt:lpstr> 1- The Marketing Mix: Promotion </vt:lpstr>
      <vt:lpstr> 2- Personal Selling </vt:lpstr>
      <vt:lpstr> 2- Personal Selling </vt:lpstr>
      <vt:lpstr> 2- Personal Selling </vt:lpstr>
      <vt:lpstr> 2- Personal Selling </vt:lpstr>
      <vt:lpstr> 2- Personal Selling </vt:lpstr>
      <vt:lpstr> 2- Personal Selling </vt:lpstr>
      <vt:lpstr> 2- Personal Selling </vt:lpstr>
      <vt:lpstr>3- Public Relations</vt:lpstr>
      <vt:lpstr>3- Public Relations</vt:lpstr>
      <vt:lpstr>3- Public Relations</vt:lpstr>
      <vt:lpstr>3- Public Relations</vt:lpstr>
      <vt:lpstr>3- Public Relations</vt:lpstr>
      <vt:lpstr>3- Public Relations</vt:lpstr>
      <vt:lpstr> 4- Sponsorship </vt:lpstr>
      <vt:lpstr> 4- Sponsorship </vt:lpstr>
      <vt:lpstr> 4- Sponsorship </vt:lpstr>
      <vt:lpstr> 4- Sponsorship </vt:lpstr>
      <vt:lpstr> 4- Sponsorship </vt:lpstr>
      <vt:lpstr> 4- Sponsorship </vt:lpstr>
      <vt:lpstr> 4- Sponsorship </vt:lpstr>
      <vt:lpstr> 4- Sponsorship </vt:lpstr>
      <vt:lpstr> 5- Digital Marketing </vt:lpstr>
      <vt:lpstr> 5- Digital Marketing </vt:lpstr>
      <vt:lpstr> 5- Digital Marketing </vt:lpstr>
      <vt:lpstr> 5- Digital Marketing </vt:lpstr>
      <vt:lpstr> 5- Digital Marketing </vt:lpstr>
      <vt:lpstr> 5- Digital Marketing </vt:lpstr>
      <vt:lpstr> 5- Digital Marketing </vt:lpstr>
      <vt:lpstr> 5- Digital Marketing </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195</cp:revision>
  <dcterms:created xsi:type="dcterms:W3CDTF">2023-10-18T00:40:52Z</dcterms:created>
  <dcterms:modified xsi:type="dcterms:W3CDTF">2025-01-10T13:55:52Z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