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32" autoAdjust="0"/>
  </p:normalViewPr>
  <p:slideViewPr>
    <p:cSldViewPr snapToGrid="0">
      <p:cViewPr varScale="1">
        <p:scale>
          <a:sx n="83" d="100"/>
          <a:sy n="83" d="100"/>
        </p:scale>
        <p:origin x="65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D69AA7-D7B3-4AED-8444-5A150804E526}" type="datetimeFigureOut">
              <a:rPr lang="en-US" smtClean="0"/>
              <a:t>9/23/2025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E7E7B2-1A09-4B8B-B694-DC15B90C8701}" type="slidenum">
              <a:rPr lang="en-US" smtClean="0"/>
              <a:t>‹#›</a:t>
            </a:fld>
            <a:endParaRPr lang="en-US"/>
          </a:p>
        </p:txBody>
      </p:sp>
    </p:spTree>
    <p:extLst>
      <p:ext uri="{BB962C8B-B14F-4D97-AF65-F5344CB8AC3E}">
        <p14:creationId xmlns:p14="http://schemas.microsoft.com/office/powerpoint/2010/main" val="2929121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India is one of the world’s top tourism destinations. The country has rich cultural heritage, biodiversity, and landscapes. There is a growing concern regarding balancing growth with sustainability. </a:t>
            </a:r>
          </a:p>
          <a:p>
            <a:endParaRPr lang="en-US" dirty="0" smtClean="0"/>
          </a:p>
          <a:p>
            <a:r>
              <a:rPr lang="en-US" dirty="0" smtClean="0"/>
              <a:t>There are tourism arrivals growing steadily in the post COVID-19 phase. Sustainable tourism got the high international importance. The reason is that tourists along with entities now prefer</a:t>
            </a:r>
            <a:r>
              <a:rPr lang="en-US" baseline="0" dirty="0" smtClean="0"/>
              <a:t> to have sustainable services. This shift is due to the global warming that has become evident in countries. </a:t>
            </a:r>
            <a:endParaRPr lang="en-US" dirty="0" smtClean="0"/>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2</a:t>
            </a:fld>
            <a:endParaRPr lang="en-US"/>
          </a:p>
        </p:txBody>
      </p:sp>
    </p:spTree>
    <p:extLst>
      <p:ext uri="{BB962C8B-B14F-4D97-AF65-F5344CB8AC3E}">
        <p14:creationId xmlns:p14="http://schemas.microsoft.com/office/powerpoint/2010/main" val="21694898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Tourism that focuses on meeting needs without compromising future generations</a:t>
            </a:r>
            <a:r>
              <a:rPr lang="en-US" baseline="0" dirty="0" smtClean="0"/>
              <a:t>. </a:t>
            </a:r>
            <a:r>
              <a:rPr lang="en-US" dirty="0" smtClean="0"/>
              <a:t>The focus is on environment, economy, and community. UNWTO principles include minimizing impact, protecting resources, and respecting culture. Encourages the long-term planning instead of short-term profit. It involves the active participation  of all the important stakeholders. These include the tourists along with locals and government. Overall, sustainable</a:t>
            </a:r>
            <a:r>
              <a:rPr lang="en-US" baseline="0" dirty="0" smtClean="0"/>
              <a:t> tourism is getting popularity with each passing year. Tourists are becoming aware of negative environmental impact. </a:t>
            </a:r>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3</a:t>
            </a:fld>
            <a:endParaRPr lang="en-US"/>
          </a:p>
        </p:txBody>
      </p:sp>
    </p:spTree>
    <p:extLst>
      <p:ext uri="{BB962C8B-B14F-4D97-AF65-F5344CB8AC3E}">
        <p14:creationId xmlns:p14="http://schemas.microsoft.com/office/powerpoint/2010/main" val="2422610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Tourism for India has high importance.</a:t>
            </a:r>
            <a:r>
              <a:rPr lang="en-US" baseline="0" dirty="0" smtClean="0"/>
              <a:t> The reason is that tourism in India s</a:t>
            </a:r>
            <a:r>
              <a:rPr lang="en-US" dirty="0" smtClean="0"/>
              <a:t>upports more than 30 million jobs.</a:t>
            </a:r>
            <a:r>
              <a:rPr lang="en-US" baseline="0" dirty="0" smtClean="0"/>
              <a:t> </a:t>
            </a:r>
            <a:r>
              <a:rPr lang="en-US" dirty="0" smtClean="0"/>
              <a:t>Contributes around 6-7% to the GDP of India. It preserves the heritage sites (Taj Mahal, </a:t>
            </a:r>
            <a:r>
              <a:rPr lang="en-US" dirty="0" err="1" smtClean="0"/>
              <a:t>Hampi</a:t>
            </a:r>
            <a:r>
              <a:rPr lang="en-US" dirty="0" smtClean="0"/>
              <a:t>, Jaipur etc.). Protects biodiversity in national parks and reserves. It</a:t>
            </a:r>
            <a:r>
              <a:rPr lang="en-US" baseline="0" dirty="0" smtClean="0"/>
              <a:t> is beneficial for India since biodiversity is also a popular concept globally. </a:t>
            </a:r>
            <a:endParaRPr lang="en-US" dirty="0" smtClean="0"/>
          </a:p>
          <a:p>
            <a:endParaRPr lang="en-US" dirty="0" smtClean="0"/>
          </a:p>
          <a:p>
            <a:r>
              <a:rPr lang="en-US" dirty="0" smtClean="0"/>
              <a:t>India’s tourism provides income for rural and tribal communities. Helps India meet UN Sustainable Development Goals (SDGs). </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4</a:t>
            </a:fld>
            <a:endParaRPr lang="en-US"/>
          </a:p>
        </p:txBody>
      </p:sp>
    </p:spTree>
    <p:extLst>
      <p:ext uri="{BB962C8B-B14F-4D97-AF65-F5344CB8AC3E}">
        <p14:creationId xmlns:p14="http://schemas.microsoft.com/office/powerpoint/2010/main" val="2718409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Eco-friendly accommodations (solar, waste management). Rural &amp; village tourism initiatives are also important</a:t>
            </a:r>
            <a:r>
              <a:rPr lang="en-US" baseline="0" dirty="0" smtClean="0"/>
              <a:t> as the core sustainable practices in India. </a:t>
            </a:r>
            <a:r>
              <a:rPr lang="en-US" dirty="0" smtClean="0"/>
              <a:t>Wildlife and eco-parks (</a:t>
            </a:r>
            <a:r>
              <a:rPr lang="en-US" dirty="0" err="1" smtClean="0"/>
              <a:t>Kaziranga</a:t>
            </a:r>
            <a:r>
              <a:rPr lang="en-US" dirty="0" smtClean="0"/>
              <a:t>, </a:t>
            </a:r>
            <a:r>
              <a:rPr lang="en-US" dirty="0" err="1" smtClean="0"/>
              <a:t>Ranthambore</a:t>
            </a:r>
            <a:r>
              <a:rPr lang="en-US" dirty="0" smtClean="0"/>
              <a:t>)</a:t>
            </a:r>
            <a:r>
              <a:rPr lang="en-US" baseline="0" dirty="0" smtClean="0"/>
              <a:t> are also there that are operated sustainably. </a:t>
            </a:r>
            <a:r>
              <a:rPr lang="en-US" dirty="0" smtClean="0"/>
              <a:t>Community-based tourism (homestays, crafts, local food) is</a:t>
            </a:r>
            <a:r>
              <a:rPr lang="en-US" baseline="0" dirty="0" smtClean="0"/>
              <a:t> also a notable sustainable tourism practice. </a:t>
            </a:r>
            <a:endParaRPr lang="en-US" dirty="0" smtClean="0"/>
          </a:p>
          <a:p>
            <a:endParaRPr lang="en-US" dirty="0" smtClean="0"/>
          </a:p>
          <a:p>
            <a:r>
              <a:rPr lang="en-US" dirty="0" smtClean="0"/>
              <a:t>In India, there is also cultural preservation through festivals and handicrafts. Promotion of low-carbon transport options (Electric Vehicles)</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5</a:t>
            </a:fld>
            <a:endParaRPr lang="en-US"/>
          </a:p>
        </p:txBody>
      </p:sp>
    </p:spTree>
    <p:extLst>
      <p:ext uri="{BB962C8B-B14F-4D97-AF65-F5344CB8AC3E}">
        <p14:creationId xmlns:p14="http://schemas.microsoft.com/office/powerpoint/2010/main" val="42461625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Kerala’s model is ‘God’s Own Country’ . Promotes houseboats with solar energy. Ayurveda &amp; wellness tourism is also popular</a:t>
            </a:r>
            <a:r>
              <a:rPr lang="en-US" baseline="0" dirty="0" smtClean="0"/>
              <a:t> in the state of Kerala. </a:t>
            </a:r>
            <a:r>
              <a:rPr lang="en-US" dirty="0" smtClean="0"/>
              <a:t>Community participation through Responsible Tourism Mission is also highly popular.</a:t>
            </a:r>
            <a:r>
              <a:rPr lang="en-US" baseline="0" dirty="0" smtClean="0"/>
              <a:t> </a:t>
            </a:r>
            <a:r>
              <a:rPr lang="en-US" dirty="0" smtClean="0"/>
              <a:t>Focus on clean beaches and water management. Recognized internationally as model for responsible tourism</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6</a:t>
            </a:fld>
            <a:endParaRPr lang="en-US"/>
          </a:p>
        </p:txBody>
      </p:sp>
    </p:spTree>
    <p:extLst>
      <p:ext uri="{BB962C8B-B14F-4D97-AF65-F5344CB8AC3E}">
        <p14:creationId xmlns:p14="http://schemas.microsoft.com/office/powerpoint/2010/main" val="1754251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Sikkim is the first organically state in India. It promotes eco-tourism and conservation. Community-based trekking &amp; cultural tourism is also a notable sustainable practice.</a:t>
            </a:r>
            <a:r>
              <a:rPr lang="en-US" baseline="0" dirty="0" smtClean="0"/>
              <a:t> </a:t>
            </a:r>
            <a:r>
              <a:rPr lang="en-US" dirty="0" smtClean="0"/>
              <a:t>Recognition by UNWTO for sustainable practices. Strong waste management and plastic ban policies are also</a:t>
            </a:r>
            <a:r>
              <a:rPr lang="en-US" baseline="0" dirty="0" smtClean="0"/>
              <a:t> effective sustainable practice integrated in the state’s tourism. </a:t>
            </a:r>
            <a:endParaRPr lang="en-US" dirty="0" smtClean="0"/>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7</a:t>
            </a:fld>
            <a:endParaRPr lang="en-US"/>
          </a:p>
        </p:txBody>
      </p:sp>
    </p:spTree>
    <p:extLst>
      <p:ext uri="{BB962C8B-B14F-4D97-AF65-F5344CB8AC3E}">
        <p14:creationId xmlns:p14="http://schemas.microsoft.com/office/powerpoint/2010/main" val="3810660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Overcrowding at heritage sites (Taj Mahal, Shimla) are the cor</a:t>
            </a:r>
            <a:r>
              <a:rPr lang="en-US" baseline="0" dirty="0" smtClean="0"/>
              <a:t>e environmental challenges</a:t>
            </a:r>
            <a:r>
              <a:rPr lang="en-US" dirty="0" smtClean="0"/>
              <a:t>. Deforestation and habitat loss from resorts is also the notable</a:t>
            </a:r>
            <a:r>
              <a:rPr lang="en-US" baseline="0" dirty="0" smtClean="0"/>
              <a:t> environmental issue</a:t>
            </a:r>
            <a:r>
              <a:rPr lang="en-US" dirty="0" smtClean="0"/>
              <a:t>. Pollution from transport and waste management. Climate change threats (floods, glacier melting in Himalayas). Wildlife-human conflicts in eco-tourism areas</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8</a:t>
            </a:fld>
            <a:endParaRPr lang="en-US"/>
          </a:p>
        </p:txBody>
      </p:sp>
    </p:spTree>
    <p:extLst>
      <p:ext uri="{BB962C8B-B14F-4D97-AF65-F5344CB8AC3E}">
        <p14:creationId xmlns:p14="http://schemas.microsoft.com/office/powerpoint/2010/main" val="195199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Loss of local traditions due to commercialization. Pressure on local communities from mass tourism. Unequal distribution of tourism advantages. Conflict between modern development and heritage preservation. Risk of cultural homogenization (loss of authenticity). Also there is rising cost of living in tourist hotspots.</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9</a:t>
            </a:fld>
            <a:endParaRPr lang="en-US"/>
          </a:p>
        </p:txBody>
      </p:sp>
    </p:spTree>
    <p:extLst>
      <p:ext uri="{BB962C8B-B14F-4D97-AF65-F5344CB8AC3E}">
        <p14:creationId xmlns:p14="http://schemas.microsoft.com/office/powerpoint/2010/main" val="39930125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Lack of infrastructure in rural/eco-tourism areas. High cost of adoption of sustainable practices for small businesses. Dependence on seasonal tourism (e.g. Goa, hill stations). Limited government funding for green projects. Revenue leakage when profits go to foreign operators. Unstable demand during the international crises (COVID, recessions).</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10</a:t>
            </a:fld>
            <a:endParaRPr lang="en-US"/>
          </a:p>
        </p:txBody>
      </p:sp>
    </p:spTree>
    <p:extLst>
      <p:ext uri="{BB962C8B-B14F-4D97-AF65-F5344CB8AC3E}">
        <p14:creationId xmlns:p14="http://schemas.microsoft.com/office/powerpoint/2010/main" val="261837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future</a:t>
            </a:r>
            <a:r>
              <a:rPr lang="en-US" baseline="0" dirty="0" smtClean="0"/>
              <a:t> directions to consider. </a:t>
            </a:r>
            <a:r>
              <a:rPr lang="en-US" dirty="0" smtClean="0"/>
              <a:t>Green certification for hotel &amp; tour operators. It can further ensure high sustainability in</a:t>
            </a:r>
            <a:r>
              <a:rPr lang="en-US" baseline="0" dirty="0" smtClean="0"/>
              <a:t> the country’s tourism. </a:t>
            </a:r>
            <a:r>
              <a:rPr lang="en-US" dirty="0" smtClean="0"/>
              <a:t>Promotion of slow travel, eco-friendly transport. Digital campaigns on responsible tourism.</a:t>
            </a:r>
          </a:p>
          <a:p>
            <a:endParaRPr lang="en-US" dirty="0" smtClean="0"/>
          </a:p>
          <a:p>
            <a:r>
              <a:rPr lang="en-US" dirty="0" smtClean="0"/>
              <a:t>Stronger policies on waste, energy, and local involvement. Integrating sustainability into tourism education is also a notable future direction. </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11</a:t>
            </a:fld>
            <a:endParaRPr lang="en-US"/>
          </a:p>
        </p:txBody>
      </p:sp>
    </p:spTree>
    <p:extLst>
      <p:ext uri="{BB962C8B-B14F-4D97-AF65-F5344CB8AC3E}">
        <p14:creationId xmlns:p14="http://schemas.microsoft.com/office/powerpoint/2010/main" val="1670845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Sustainable tourism is essential for the future of India. It balances economic growth with cultural and environmental preservation. Requires the joint efforts: government, businesses, and tourists.</a:t>
            </a:r>
          </a:p>
          <a:p>
            <a:endParaRPr lang="en-US" dirty="0" smtClean="0"/>
          </a:p>
          <a:p>
            <a:r>
              <a:rPr lang="en-US" dirty="0" smtClean="0"/>
              <a:t>‘Travel responsibly, preserve India for tomorrow’. India has strong ability to be the international leader in sustainable tourism.</a:t>
            </a:r>
          </a:p>
          <a:p>
            <a:endParaRPr lang="en-US" dirty="0"/>
          </a:p>
        </p:txBody>
      </p:sp>
      <p:sp>
        <p:nvSpPr>
          <p:cNvPr id="4" name="Slide Number Placeholder 3"/>
          <p:cNvSpPr>
            <a:spLocks noGrp="1"/>
          </p:cNvSpPr>
          <p:nvPr>
            <p:ph type="sldNum" sz="quarter" idx="10"/>
          </p:nvPr>
        </p:nvSpPr>
        <p:spPr/>
        <p:txBody>
          <a:bodyPr/>
          <a:lstStyle/>
          <a:p>
            <a:fld id="{B0E7E7B2-1A09-4B8B-B694-DC15B90C8701}" type="slidenum">
              <a:rPr lang="en-US" smtClean="0"/>
              <a:t>12</a:t>
            </a:fld>
            <a:endParaRPr lang="en-US"/>
          </a:p>
        </p:txBody>
      </p:sp>
    </p:spTree>
    <p:extLst>
      <p:ext uri="{BB962C8B-B14F-4D97-AF65-F5344CB8AC3E}">
        <p14:creationId xmlns:p14="http://schemas.microsoft.com/office/powerpoint/2010/main" val="1587924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431514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3294743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245066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208517E-A9DB-4CD2-A8A6-63B35A2FBB08}"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767643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208517E-A9DB-4CD2-A8A6-63B35A2FBB08}" type="datetimeFigureOut">
              <a:rPr lang="en-US" smtClean="0"/>
              <a:t>9/23/2025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538592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2850942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596499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483524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208517E-A9DB-4CD2-A8A6-63B35A2FBB08}"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380586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208517E-A9DB-4CD2-A8A6-63B35A2FBB08}" type="datetimeFigureOut">
              <a:rPr lang="en-US" smtClean="0"/>
              <a:t>9/23/2025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3076475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803292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584896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3899291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3012882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146108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11292711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08517E-A9DB-4CD2-A8A6-63B35A2FBB08}" type="datetimeFigureOut">
              <a:rPr lang="en-US" smtClean="0"/>
              <a:t>9/23/2025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2AAC9C-15CA-4283-BD06-71E3DE8C57EA}" type="slidenum">
              <a:rPr lang="en-US" smtClean="0"/>
              <a:t>‹#›</a:t>
            </a:fld>
            <a:endParaRPr lang="en-US"/>
          </a:p>
        </p:txBody>
      </p:sp>
    </p:spTree>
    <p:extLst>
      <p:ext uri="{BB962C8B-B14F-4D97-AF65-F5344CB8AC3E}">
        <p14:creationId xmlns:p14="http://schemas.microsoft.com/office/powerpoint/2010/main" val="503509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208517E-A9DB-4CD2-A8A6-63B35A2FBB08}" type="datetimeFigureOut">
              <a:rPr lang="en-US" smtClean="0"/>
              <a:t>9/23/2025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B2AAC9C-15CA-4283-BD06-71E3DE8C57EA}" type="slidenum">
              <a:rPr lang="en-US" smtClean="0"/>
              <a:t>‹#›</a:t>
            </a:fld>
            <a:endParaRPr lang="en-US"/>
          </a:p>
        </p:txBody>
      </p:sp>
    </p:spTree>
    <p:extLst>
      <p:ext uri="{BB962C8B-B14F-4D97-AF65-F5344CB8AC3E}">
        <p14:creationId xmlns:p14="http://schemas.microsoft.com/office/powerpoint/2010/main" val="366232612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8635" y="1743359"/>
            <a:ext cx="8825658" cy="3329581"/>
          </a:xfrm>
        </p:spPr>
        <p:txBody>
          <a:bodyPr/>
          <a:lstStyle/>
          <a:p>
            <a:pPr algn="ctr"/>
            <a:r>
              <a:rPr lang="en-US" sz="5200" b="1" dirty="0" smtClean="0"/>
              <a:t>Sustainability Tourism in India</a:t>
            </a:r>
            <a:endParaRPr lang="en-US" sz="5200" b="1" dirty="0"/>
          </a:p>
        </p:txBody>
      </p:sp>
      <p:sp>
        <p:nvSpPr>
          <p:cNvPr id="3" name="Subtitle 2"/>
          <p:cNvSpPr>
            <a:spLocks noGrp="1"/>
          </p:cNvSpPr>
          <p:nvPr>
            <p:ph type="subTitle" idx="1"/>
          </p:nvPr>
        </p:nvSpPr>
        <p:spPr>
          <a:xfrm>
            <a:off x="1089891" y="5394036"/>
            <a:ext cx="8890722" cy="1029851"/>
          </a:xfrm>
        </p:spPr>
        <p:txBody>
          <a:bodyPr/>
          <a:lstStyle/>
          <a:p>
            <a:r>
              <a:rPr lang="en-US" b="1" i="1" dirty="0" smtClean="0"/>
              <a:t>Presented by</a:t>
            </a:r>
            <a:r>
              <a:rPr lang="en-US" b="1" i="1" dirty="0" smtClean="0"/>
              <a:t>: SUNIL KUMAR DE240173 </a:t>
            </a:r>
            <a:endParaRPr lang="en-US" b="1" i="1" dirty="0"/>
          </a:p>
        </p:txBody>
      </p:sp>
      <p:pic>
        <p:nvPicPr>
          <p:cNvPr id="1026" name="Picture 2" descr="Sustainable tourism: how to travel responsibl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78765" y="0"/>
            <a:ext cx="6671434" cy="30292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ustainable touris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5578766" cy="3029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088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b="1" dirty="0"/>
          </a:p>
        </p:txBody>
      </p:sp>
      <p:sp>
        <p:nvSpPr>
          <p:cNvPr id="3" name="Content Placeholder 2"/>
          <p:cNvSpPr>
            <a:spLocks noGrp="1"/>
          </p:cNvSpPr>
          <p:nvPr>
            <p:ph idx="1"/>
          </p:nvPr>
        </p:nvSpPr>
        <p:spPr>
          <a:xfrm>
            <a:off x="1103312" y="2052918"/>
            <a:ext cx="7597343" cy="4195481"/>
          </a:xfrm>
        </p:spPr>
        <p:txBody>
          <a:bodyPr>
            <a:normAutofit fontScale="92500" lnSpcReduction="20000"/>
          </a:bodyPr>
          <a:lstStyle/>
          <a:p>
            <a:r>
              <a:rPr lang="en-US" dirty="0" smtClean="0"/>
              <a:t>India is one of the world’s top tourism destinations</a:t>
            </a:r>
          </a:p>
          <a:p>
            <a:endParaRPr lang="en-US" dirty="0" smtClean="0"/>
          </a:p>
          <a:p>
            <a:r>
              <a:rPr lang="en-US" dirty="0" smtClean="0"/>
              <a:t>The country has rich cultural heritage, biodiversity, and landscapes</a:t>
            </a:r>
          </a:p>
          <a:p>
            <a:endParaRPr lang="en-US" dirty="0" smtClean="0"/>
          </a:p>
          <a:p>
            <a:r>
              <a:rPr lang="en-US" dirty="0" smtClean="0"/>
              <a:t>There is a growing concern regarding balancing growth with sustainability</a:t>
            </a:r>
          </a:p>
          <a:p>
            <a:endParaRPr lang="en-US" dirty="0" smtClean="0"/>
          </a:p>
          <a:p>
            <a:r>
              <a:rPr lang="en-US" dirty="0" smtClean="0"/>
              <a:t>There are tourism arrivals growing steadily in the post COVID-19 phase</a:t>
            </a:r>
          </a:p>
          <a:p>
            <a:endParaRPr lang="en-US" dirty="0" smtClean="0"/>
          </a:p>
          <a:p>
            <a:r>
              <a:rPr lang="en-US" dirty="0" smtClean="0"/>
              <a:t>Sustainable tourism got the high international importance</a:t>
            </a:r>
            <a:endParaRPr lang="en-US" dirty="0"/>
          </a:p>
        </p:txBody>
      </p:sp>
      <p:pic>
        <p:nvPicPr>
          <p:cNvPr id="2050" name="Picture 2" descr="Why Sustainable Travel Is the Future of Tourism | FlyWel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76145" y="3447795"/>
            <a:ext cx="2591377" cy="1729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51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Sustainable Tourism?</a:t>
            </a:r>
            <a:endParaRPr lang="en-US" b="1" dirty="0"/>
          </a:p>
        </p:txBody>
      </p:sp>
      <p:sp>
        <p:nvSpPr>
          <p:cNvPr id="3" name="Content Placeholder 2"/>
          <p:cNvSpPr>
            <a:spLocks noGrp="1"/>
          </p:cNvSpPr>
          <p:nvPr>
            <p:ph idx="1"/>
          </p:nvPr>
        </p:nvSpPr>
        <p:spPr>
          <a:xfrm>
            <a:off x="1103312" y="2052918"/>
            <a:ext cx="7717415" cy="4195481"/>
          </a:xfrm>
        </p:spPr>
        <p:txBody>
          <a:bodyPr>
            <a:normAutofit fontScale="92500" lnSpcReduction="20000"/>
          </a:bodyPr>
          <a:lstStyle/>
          <a:p>
            <a:r>
              <a:rPr lang="en-US" dirty="0" smtClean="0"/>
              <a:t>Tourism that focuses on meeting needs without compromising future generations</a:t>
            </a:r>
          </a:p>
          <a:p>
            <a:endParaRPr lang="en-US" dirty="0"/>
          </a:p>
          <a:p>
            <a:r>
              <a:rPr lang="en-US" dirty="0" smtClean="0"/>
              <a:t>The focus is on environment, economy, and community</a:t>
            </a:r>
          </a:p>
          <a:p>
            <a:endParaRPr lang="en-US" dirty="0"/>
          </a:p>
          <a:p>
            <a:r>
              <a:rPr lang="en-US" dirty="0" smtClean="0"/>
              <a:t>UNWTO principles include minimizing impact, protecting resources, and respecting culture</a:t>
            </a:r>
          </a:p>
          <a:p>
            <a:endParaRPr lang="en-US" dirty="0"/>
          </a:p>
          <a:p>
            <a:r>
              <a:rPr lang="en-US" dirty="0" smtClean="0"/>
              <a:t>Encourages the long-term planning instead of short-term profit</a:t>
            </a:r>
          </a:p>
          <a:p>
            <a:endParaRPr lang="en-US" dirty="0"/>
          </a:p>
          <a:p>
            <a:r>
              <a:rPr lang="en-US" dirty="0" smtClean="0"/>
              <a:t>Involves the active participation of stakeholders (tourists, locals, government)</a:t>
            </a:r>
            <a:endParaRPr lang="en-US" dirty="0"/>
          </a:p>
        </p:txBody>
      </p:sp>
      <p:pic>
        <p:nvPicPr>
          <p:cNvPr id="3074" name="Picture 2" descr="All about Sustainable Tourism - Glamp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5265" y="3398537"/>
            <a:ext cx="2991138" cy="1995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733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Importance for India</a:t>
            </a:r>
            <a:endParaRPr lang="en-US" b="1" dirty="0"/>
          </a:p>
        </p:txBody>
      </p:sp>
      <p:sp>
        <p:nvSpPr>
          <p:cNvPr id="3" name="Content Placeholder 2"/>
          <p:cNvSpPr>
            <a:spLocks noGrp="1"/>
          </p:cNvSpPr>
          <p:nvPr>
            <p:ph idx="1"/>
          </p:nvPr>
        </p:nvSpPr>
        <p:spPr>
          <a:xfrm>
            <a:off x="1103312" y="2052918"/>
            <a:ext cx="7606579" cy="4195481"/>
          </a:xfrm>
        </p:spPr>
        <p:txBody>
          <a:bodyPr>
            <a:normAutofit fontScale="92500" lnSpcReduction="20000"/>
          </a:bodyPr>
          <a:lstStyle/>
          <a:p>
            <a:r>
              <a:rPr lang="en-US" dirty="0" smtClean="0"/>
              <a:t>Supports more than 30 million jobs </a:t>
            </a:r>
          </a:p>
          <a:p>
            <a:endParaRPr lang="en-US" dirty="0"/>
          </a:p>
          <a:p>
            <a:r>
              <a:rPr lang="en-US" dirty="0" smtClean="0"/>
              <a:t>Contributes around 6-7% to the GDP of India</a:t>
            </a:r>
          </a:p>
          <a:p>
            <a:endParaRPr lang="en-US" dirty="0"/>
          </a:p>
          <a:p>
            <a:r>
              <a:rPr lang="en-US" dirty="0" smtClean="0"/>
              <a:t>It preserves the heritage sites (Taj Mahal, </a:t>
            </a:r>
            <a:r>
              <a:rPr lang="en-US" dirty="0" err="1" smtClean="0"/>
              <a:t>Hampi</a:t>
            </a:r>
            <a:r>
              <a:rPr lang="en-US" dirty="0" smtClean="0"/>
              <a:t>, Jaipur etc.)</a:t>
            </a:r>
          </a:p>
          <a:p>
            <a:endParaRPr lang="en-US" dirty="0"/>
          </a:p>
          <a:p>
            <a:r>
              <a:rPr lang="en-US" dirty="0" smtClean="0"/>
              <a:t>Protects biodiversity in national parks and reserves</a:t>
            </a:r>
          </a:p>
          <a:p>
            <a:endParaRPr lang="en-US" dirty="0"/>
          </a:p>
          <a:p>
            <a:r>
              <a:rPr lang="en-US" dirty="0" smtClean="0"/>
              <a:t>Provides income for rural and tribal communities</a:t>
            </a:r>
          </a:p>
          <a:p>
            <a:endParaRPr lang="en-US" dirty="0"/>
          </a:p>
          <a:p>
            <a:r>
              <a:rPr lang="en-US" dirty="0" smtClean="0"/>
              <a:t>Helps India meet UN Sustainable Development Goals (SDGs)</a:t>
            </a:r>
          </a:p>
          <a:p>
            <a:pPr marL="0" indent="0">
              <a:buNone/>
            </a:pPr>
            <a:endParaRPr lang="en-US" dirty="0"/>
          </a:p>
        </p:txBody>
      </p:sp>
      <p:pic>
        <p:nvPicPr>
          <p:cNvPr id="4098" name="Picture 2" descr="India can become $10 tn economy by 2032; beat US, China in manufacturing:  Report - The Economic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07054" y="3763435"/>
            <a:ext cx="2630348" cy="1479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508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Sustainable Tourism Practices in India</a:t>
            </a:r>
            <a:endParaRPr lang="en-US" b="1" dirty="0"/>
          </a:p>
        </p:txBody>
      </p:sp>
      <p:sp>
        <p:nvSpPr>
          <p:cNvPr id="3" name="Content Placeholder 2"/>
          <p:cNvSpPr>
            <a:spLocks noGrp="1"/>
          </p:cNvSpPr>
          <p:nvPr>
            <p:ph idx="1"/>
          </p:nvPr>
        </p:nvSpPr>
        <p:spPr>
          <a:xfrm>
            <a:off x="1103312" y="2052918"/>
            <a:ext cx="7107815" cy="4195481"/>
          </a:xfrm>
        </p:spPr>
        <p:txBody>
          <a:bodyPr>
            <a:normAutofit fontScale="85000" lnSpcReduction="10000"/>
          </a:bodyPr>
          <a:lstStyle/>
          <a:p>
            <a:r>
              <a:rPr lang="en-US" dirty="0" smtClean="0"/>
              <a:t>Eco-friendly accommodations (solar, waste management)</a:t>
            </a:r>
          </a:p>
          <a:p>
            <a:endParaRPr lang="en-US" dirty="0"/>
          </a:p>
          <a:p>
            <a:r>
              <a:rPr lang="en-US" dirty="0" smtClean="0"/>
              <a:t>Rural &amp; village tourism initiatives</a:t>
            </a:r>
          </a:p>
          <a:p>
            <a:endParaRPr lang="en-US" dirty="0"/>
          </a:p>
          <a:p>
            <a:r>
              <a:rPr lang="en-US" dirty="0" smtClean="0"/>
              <a:t>Wildlife and eco-parks (</a:t>
            </a:r>
            <a:r>
              <a:rPr lang="en-US" dirty="0" err="1" smtClean="0"/>
              <a:t>Kaziranga</a:t>
            </a:r>
            <a:r>
              <a:rPr lang="en-US" dirty="0" smtClean="0"/>
              <a:t>, </a:t>
            </a:r>
            <a:r>
              <a:rPr lang="en-US" dirty="0" err="1" smtClean="0"/>
              <a:t>Ranthambore</a:t>
            </a:r>
            <a:r>
              <a:rPr lang="en-US" dirty="0" smtClean="0"/>
              <a:t>)</a:t>
            </a:r>
          </a:p>
          <a:p>
            <a:endParaRPr lang="en-US" dirty="0"/>
          </a:p>
          <a:p>
            <a:r>
              <a:rPr lang="en-US" dirty="0" smtClean="0"/>
              <a:t>Community-based tourism (homestays, crafts, local food)</a:t>
            </a:r>
          </a:p>
          <a:p>
            <a:endParaRPr lang="en-US" dirty="0"/>
          </a:p>
          <a:p>
            <a:r>
              <a:rPr lang="en-US" dirty="0" smtClean="0"/>
              <a:t>Cultural preservation through festivals and handicrafts</a:t>
            </a:r>
          </a:p>
          <a:p>
            <a:endParaRPr lang="en-US" dirty="0"/>
          </a:p>
          <a:p>
            <a:r>
              <a:rPr lang="en-US" dirty="0" smtClean="0"/>
              <a:t>Promotion of low-carbon transport options (Electric Vehicles)</a:t>
            </a:r>
            <a:endParaRPr lang="en-US" dirty="0"/>
          </a:p>
        </p:txBody>
      </p:sp>
      <p:pic>
        <p:nvPicPr>
          <p:cNvPr id="5122" name="Picture 2" descr="Incredible India&quot; - Making Sense of Tourism Led Growth Hypothes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5102" y="3325091"/>
            <a:ext cx="3252931" cy="1951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91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Study: Kerala</a:t>
            </a:r>
            <a:endParaRPr lang="en-US" b="1" dirty="0"/>
          </a:p>
        </p:txBody>
      </p:sp>
      <p:sp>
        <p:nvSpPr>
          <p:cNvPr id="3" name="Content Placeholder 2"/>
          <p:cNvSpPr>
            <a:spLocks noGrp="1"/>
          </p:cNvSpPr>
          <p:nvPr>
            <p:ph idx="1"/>
          </p:nvPr>
        </p:nvSpPr>
        <p:spPr>
          <a:xfrm>
            <a:off x="1103313" y="2052918"/>
            <a:ext cx="7135524" cy="4195481"/>
          </a:xfrm>
        </p:spPr>
        <p:txBody>
          <a:bodyPr>
            <a:normAutofit fontScale="85000" lnSpcReduction="10000"/>
          </a:bodyPr>
          <a:lstStyle/>
          <a:p>
            <a:r>
              <a:rPr lang="en-US" dirty="0" smtClean="0"/>
              <a:t>Kerala’s model is ‘God’s Own Country’ </a:t>
            </a:r>
          </a:p>
          <a:p>
            <a:endParaRPr lang="en-US" dirty="0"/>
          </a:p>
          <a:p>
            <a:r>
              <a:rPr lang="en-US" dirty="0" smtClean="0"/>
              <a:t>Promotes houseboats with solar energy</a:t>
            </a:r>
          </a:p>
          <a:p>
            <a:endParaRPr lang="en-US" dirty="0"/>
          </a:p>
          <a:p>
            <a:r>
              <a:rPr lang="en-US" dirty="0" smtClean="0"/>
              <a:t>Ayurveda &amp; wellness tourism</a:t>
            </a:r>
          </a:p>
          <a:p>
            <a:endParaRPr lang="en-US" dirty="0"/>
          </a:p>
          <a:p>
            <a:r>
              <a:rPr lang="en-US" dirty="0" smtClean="0"/>
              <a:t>Community participation through Responsible Tourism Mission</a:t>
            </a:r>
          </a:p>
          <a:p>
            <a:endParaRPr lang="en-US" dirty="0"/>
          </a:p>
          <a:p>
            <a:r>
              <a:rPr lang="en-US" dirty="0" smtClean="0"/>
              <a:t>Focus on clean beaches and water management</a:t>
            </a:r>
          </a:p>
          <a:p>
            <a:endParaRPr lang="en-US" dirty="0"/>
          </a:p>
          <a:p>
            <a:r>
              <a:rPr lang="en-US" dirty="0" smtClean="0"/>
              <a:t>Recognized internationally as model for responsible tourism</a:t>
            </a:r>
            <a:endParaRPr lang="en-US" dirty="0"/>
          </a:p>
        </p:txBody>
      </p:sp>
      <p:pic>
        <p:nvPicPr>
          <p:cNvPr id="6146" name="Picture 2" descr="Case Study of 2018 Kerala Floods: About, Causes, Rescue – UltraCare PR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8246" y="3158061"/>
            <a:ext cx="3305175" cy="1859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859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Study: Sikkim</a:t>
            </a:r>
            <a:endParaRPr lang="en-US" b="1" dirty="0"/>
          </a:p>
        </p:txBody>
      </p:sp>
      <p:sp>
        <p:nvSpPr>
          <p:cNvPr id="3" name="Content Placeholder 2"/>
          <p:cNvSpPr>
            <a:spLocks noGrp="1"/>
          </p:cNvSpPr>
          <p:nvPr>
            <p:ph idx="1"/>
          </p:nvPr>
        </p:nvSpPr>
        <p:spPr>
          <a:xfrm>
            <a:off x="1103312" y="2052918"/>
            <a:ext cx="8169997" cy="4195481"/>
          </a:xfrm>
        </p:spPr>
        <p:txBody>
          <a:bodyPr>
            <a:normAutofit/>
          </a:bodyPr>
          <a:lstStyle/>
          <a:p>
            <a:r>
              <a:rPr lang="en-US" dirty="0" smtClean="0"/>
              <a:t>First organically state in India</a:t>
            </a:r>
          </a:p>
          <a:p>
            <a:endParaRPr lang="en-US" dirty="0"/>
          </a:p>
          <a:p>
            <a:r>
              <a:rPr lang="en-US" dirty="0" smtClean="0"/>
              <a:t>Promotes eco-tourism and conservation</a:t>
            </a:r>
          </a:p>
          <a:p>
            <a:endParaRPr lang="en-US" dirty="0"/>
          </a:p>
          <a:p>
            <a:r>
              <a:rPr lang="en-US" dirty="0" smtClean="0"/>
              <a:t>Community-based trekking &amp; cultural tourism</a:t>
            </a:r>
          </a:p>
          <a:p>
            <a:endParaRPr lang="en-US" dirty="0"/>
          </a:p>
          <a:p>
            <a:r>
              <a:rPr lang="en-US" dirty="0" smtClean="0"/>
              <a:t>Recognition by UNWTO for sustainable practices</a:t>
            </a:r>
          </a:p>
          <a:p>
            <a:endParaRPr lang="en-US" dirty="0"/>
          </a:p>
          <a:p>
            <a:r>
              <a:rPr lang="en-US" dirty="0" smtClean="0"/>
              <a:t>Strong waste management and plastic ban policies</a:t>
            </a:r>
            <a:endParaRPr lang="en-US" dirty="0"/>
          </a:p>
        </p:txBody>
      </p:sp>
      <p:pic>
        <p:nvPicPr>
          <p:cNvPr id="7170" name="Picture 2" descr="Sikki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77381" y="3252250"/>
            <a:ext cx="3194339" cy="1796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870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Environmental Challenges</a:t>
            </a:r>
            <a:endParaRPr lang="en-US" b="1" dirty="0"/>
          </a:p>
        </p:txBody>
      </p:sp>
      <p:sp>
        <p:nvSpPr>
          <p:cNvPr id="3" name="Content Placeholder 2"/>
          <p:cNvSpPr>
            <a:spLocks noGrp="1"/>
          </p:cNvSpPr>
          <p:nvPr>
            <p:ph idx="1"/>
          </p:nvPr>
        </p:nvSpPr>
        <p:spPr>
          <a:xfrm>
            <a:off x="1103312" y="2052918"/>
            <a:ext cx="7311015" cy="4195481"/>
          </a:xfrm>
        </p:spPr>
        <p:txBody>
          <a:bodyPr>
            <a:normAutofit/>
          </a:bodyPr>
          <a:lstStyle/>
          <a:p>
            <a:r>
              <a:rPr lang="en-US" dirty="0" smtClean="0"/>
              <a:t>Overcrowding at heritage sites (Taj Mahal, Shimla)</a:t>
            </a:r>
          </a:p>
          <a:p>
            <a:endParaRPr lang="en-US" dirty="0"/>
          </a:p>
          <a:p>
            <a:r>
              <a:rPr lang="en-US" dirty="0" smtClean="0"/>
              <a:t>Deforestation and habitat loss from resorts</a:t>
            </a:r>
          </a:p>
          <a:p>
            <a:endParaRPr lang="en-US" dirty="0"/>
          </a:p>
          <a:p>
            <a:r>
              <a:rPr lang="en-US" dirty="0" smtClean="0"/>
              <a:t>Pollution from transport and waste management</a:t>
            </a:r>
          </a:p>
          <a:p>
            <a:endParaRPr lang="en-US" dirty="0"/>
          </a:p>
          <a:p>
            <a:r>
              <a:rPr lang="en-US" dirty="0" smtClean="0"/>
              <a:t>Climate change threats (floods, glacier melting in Himalayas)</a:t>
            </a:r>
          </a:p>
          <a:p>
            <a:endParaRPr lang="en-US" dirty="0"/>
          </a:p>
          <a:p>
            <a:r>
              <a:rPr lang="en-US" dirty="0" smtClean="0"/>
              <a:t>Wildlife-human conflicts in eco-tourism areas</a:t>
            </a:r>
            <a:endParaRPr lang="en-US" dirty="0"/>
          </a:p>
        </p:txBody>
      </p:sp>
      <p:pic>
        <p:nvPicPr>
          <p:cNvPr id="8194" name="Picture 2" descr="Our Environment: 4 Major Environmental Challenges and Their Impact On  Health | by TRIB | Medi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24366" y="3325091"/>
            <a:ext cx="3468870" cy="1967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690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Social &amp; Cultural Challenges</a:t>
            </a:r>
            <a:endParaRPr lang="en-US" b="1" dirty="0"/>
          </a:p>
        </p:txBody>
      </p:sp>
      <p:sp>
        <p:nvSpPr>
          <p:cNvPr id="3" name="Content Placeholder 2"/>
          <p:cNvSpPr>
            <a:spLocks noGrp="1"/>
          </p:cNvSpPr>
          <p:nvPr>
            <p:ph idx="1"/>
          </p:nvPr>
        </p:nvSpPr>
        <p:spPr>
          <a:xfrm>
            <a:off x="1103312" y="2052918"/>
            <a:ext cx="8169997" cy="4195481"/>
          </a:xfrm>
        </p:spPr>
        <p:txBody>
          <a:bodyPr>
            <a:normAutofit fontScale="92500" lnSpcReduction="20000"/>
          </a:bodyPr>
          <a:lstStyle/>
          <a:p>
            <a:r>
              <a:rPr lang="en-US" dirty="0" smtClean="0"/>
              <a:t>Loss of local traditions due to commercialization</a:t>
            </a:r>
          </a:p>
          <a:p>
            <a:endParaRPr lang="en-US" dirty="0"/>
          </a:p>
          <a:p>
            <a:r>
              <a:rPr lang="en-US" dirty="0" smtClean="0"/>
              <a:t>Pressure on local communities from mass tourism</a:t>
            </a:r>
          </a:p>
          <a:p>
            <a:endParaRPr lang="en-US" dirty="0"/>
          </a:p>
          <a:p>
            <a:r>
              <a:rPr lang="en-US" dirty="0" smtClean="0"/>
              <a:t>Unequal distribution of tourism advantages</a:t>
            </a:r>
          </a:p>
          <a:p>
            <a:endParaRPr lang="en-US" dirty="0"/>
          </a:p>
          <a:p>
            <a:r>
              <a:rPr lang="en-US" dirty="0" smtClean="0"/>
              <a:t>Conflict between modern development and heritage preservation</a:t>
            </a:r>
          </a:p>
          <a:p>
            <a:endParaRPr lang="en-US" dirty="0"/>
          </a:p>
          <a:p>
            <a:r>
              <a:rPr lang="en-US" dirty="0" smtClean="0"/>
              <a:t>Risk of cultural homogenization (loss of authenticity)</a:t>
            </a:r>
          </a:p>
          <a:p>
            <a:endParaRPr lang="en-US" dirty="0"/>
          </a:p>
          <a:p>
            <a:r>
              <a:rPr lang="en-US" dirty="0" smtClean="0"/>
              <a:t>Rising cost of living in tourist hotspots</a:t>
            </a:r>
            <a:endParaRPr lang="en-US" dirty="0"/>
          </a:p>
        </p:txBody>
      </p:sp>
      <p:pic>
        <p:nvPicPr>
          <p:cNvPr id="9220" name="Picture 4" descr="1,473,900+ Social Culture Stock Photos, Pictures &amp; Royalty-Free Images -  iStock | Upgrades, Tecnology, Sustainabil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3744457"/>
            <a:ext cx="2754208" cy="1548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735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Economic Challenges</a:t>
            </a:r>
            <a:endParaRPr lang="en-US" b="1" dirty="0"/>
          </a:p>
        </p:txBody>
      </p:sp>
      <p:sp>
        <p:nvSpPr>
          <p:cNvPr id="3" name="Content Placeholder 2"/>
          <p:cNvSpPr>
            <a:spLocks noGrp="1"/>
          </p:cNvSpPr>
          <p:nvPr>
            <p:ph idx="1"/>
          </p:nvPr>
        </p:nvSpPr>
        <p:spPr>
          <a:xfrm>
            <a:off x="1103312" y="2052918"/>
            <a:ext cx="8169997" cy="4195481"/>
          </a:xfrm>
        </p:spPr>
        <p:txBody>
          <a:bodyPr>
            <a:normAutofit fontScale="85000" lnSpcReduction="10000"/>
          </a:bodyPr>
          <a:lstStyle/>
          <a:p>
            <a:r>
              <a:rPr lang="en-US" dirty="0" smtClean="0"/>
              <a:t>Lack of infrastructure in rural/eco-tourism areas</a:t>
            </a:r>
          </a:p>
          <a:p>
            <a:endParaRPr lang="en-US" dirty="0"/>
          </a:p>
          <a:p>
            <a:r>
              <a:rPr lang="en-US" dirty="0" smtClean="0"/>
              <a:t>High cost of adoption of sustainable practices for small businesses</a:t>
            </a:r>
          </a:p>
          <a:p>
            <a:endParaRPr lang="en-US" dirty="0"/>
          </a:p>
          <a:p>
            <a:r>
              <a:rPr lang="en-US" dirty="0" smtClean="0"/>
              <a:t>Dependence on seasonal tourism (e.g. Goa, hill stations)</a:t>
            </a:r>
          </a:p>
          <a:p>
            <a:endParaRPr lang="en-US" dirty="0"/>
          </a:p>
          <a:p>
            <a:r>
              <a:rPr lang="en-US" dirty="0" smtClean="0"/>
              <a:t>Limited government funding for green projects</a:t>
            </a:r>
          </a:p>
          <a:p>
            <a:endParaRPr lang="en-US" dirty="0"/>
          </a:p>
          <a:p>
            <a:r>
              <a:rPr lang="en-US" dirty="0" smtClean="0"/>
              <a:t>Revenue leakage when profits go to foreign operators</a:t>
            </a:r>
          </a:p>
          <a:p>
            <a:endParaRPr lang="en-US" dirty="0"/>
          </a:p>
          <a:p>
            <a:r>
              <a:rPr lang="en-US" dirty="0" smtClean="0"/>
              <a:t>Unstable demand during the international crises (COVID, recessions)</a:t>
            </a:r>
            <a:endParaRPr lang="en-US" dirty="0"/>
          </a:p>
        </p:txBody>
      </p:sp>
      <p:pic>
        <p:nvPicPr>
          <p:cNvPr id="10242" name="Picture 2" descr="Economic-Challenge-Next-10-year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4478" y="3339090"/>
            <a:ext cx="2983943" cy="1870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6995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Future Directions</a:t>
            </a:r>
            <a:endParaRPr lang="en-US" b="1" dirty="0"/>
          </a:p>
        </p:txBody>
      </p:sp>
      <p:sp>
        <p:nvSpPr>
          <p:cNvPr id="3" name="Content Placeholder 2"/>
          <p:cNvSpPr>
            <a:spLocks noGrp="1"/>
          </p:cNvSpPr>
          <p:nvPr>
            <p:ph idx="1"/>
          </p:nvPr>
        </p:nvSpPr>
        <p:spPr>
          <a:xfrm>
            <a:off x="1103312" y="2052918"/>
            <a:ext cx="8169997" cy="4195481"/>
          </a:xfrm>
        </p:spPr>
        <p:txBody>
          <a:bodyPr>
            <a:normAutofit/>
          </a:bodyPr>
          <a:lstStyle/>
          <a:p>
            <a:r>
              <a:rPr lang="en-US" dirty="0" smtClean="0"/>
              <a:t>Green certification for hotel &amp; tour operators</a:t>
            </a:r>
          </a:p>
          <a:p>
            <a:endParaRPr lang="en-US" dirty="0"/>
          </a:p>
          <a:p>
            <a:r>
              <a:rPr lang="en-US" dirty="0" smtClean="0"/>
              <a:t>Promotion of slow travel, eco-friendly transport</a:t>
            </a:r>
          </a:p>
          <a:p>
            <a:endParaRPr lang="en-US" dirty="0"/>
          </a:p>
          <a:p>
            <a:r>
              <a:rPr lang="en-US" dirty="0" smtClean="0"/>
              <a:t>Digital campaigns on responsible tourism</a:t>
            </a:r>
          </a:p>
          <a:p>
            <a:endParaRPr lang="en-US" dirty="0"/>
          </a:p>
          <a:p>
            <a:r>
              <a:rPr lang="en-US" dirty="0" smtClean="0"/>
              <a:t>Stronger policies on waste, energy, and local involvement</a:t>
            </a:r>
          </a:p>
          <a:p>
            <a:endParaRPr lang="en-US" dirty="0"/>
          </a:p>
          <a:p>
            <a:r>
              <a:rPr lang="en-US" dirty="0" smtClean="0"/>
              <a:t>Integrating sustainability into tourism education</a:t>
            </a:r>
            <a:endParaRPr lang="en-US" dirty="0"/>
          </a:p>
        </p:txBody>
      </p:sp>
      <p:pic>
        <p:nvPicPr>
          <p:cNvPr id="11266" name="Picture 2" descr="Future Directions - Central Coast South Uniting Chur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3309" y="3468205"/>
            <a:ext cx="2384197" cy="1907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0363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Conclusion</a:t>
            </a:r>
            <a:endParaRPr lang="en-US" b="1" dirty="0"/>
          </a:p>
        </p:txBody>
      </p:sp>
      <p:sp>
        <p:nvSpPr>
          <p:cNvPr id="3" name="Content Placeholder 2"/>
          <p:cNvSpPr>
            <a:spLocks noGrp="1"/>
          </p:cNvSpPr>
          <p:nvPr>
            <p:ph idx="1"/>
          </p:nvPr>
        </p:nvSpPr>
        <p:spPr>
          <a:xfrm>
            <a:off x="1103312" y="2052918"/>
            <a:ext cx="7717415" cy="4195481"/>
          </a:xfrm>
        </p:spPr>
        <p:txBody>
          <a:bodyPr>
            <a:normAutofit fontScale="92500" lnSpcReduction="10000"/>
          </a:bodyPr>
          <a:lstStyle/>
          <a:p>
            <a:r>
              <a:rPr lang="en-US" dirty="0" smtClean="0"/>
              <a:t>Sustainable tourism is essential for the future of India</a:t>
            </a:r>
          </a:p>
          <a:p>
            <a:endParaRPr lang="en-US" dirty="0"/>
          </a:p>
          <a:p>
            <a:r>
              <a:rPr lang="en-US" dirty="0" smtClean="0"/>
              <a:t>It balances economic growth with cultural and environmental preservation</a:t>
            </a:r>
          </a:p>
          <a:p>
            <a:endParaRPr lang="en-US" dirty="0"/>
          </a:p>
          <a:p>
            <a:r>
              <a:rPr lang="en-US" dirty="0" smtClean="0"/>
              <a:t>Requires the joint efforts: government, businesses, and tourists</a:t>
            </a:r>
          </a:p>
          <a:p>
            <a:endParaRPr lang="en-US" dirty="0"/>
          </a:p>
          <a:p>
            <a:r>
              <a:rPr lang="en-US" dirty="0" smtClean="0"/>
              <a:t>‘Travel responsibly, preserve India for tomorrow’</a:t>
            </a:r>
          </a:p>
          <a:p>
            <a:endParaRPr lang="en-US" dirty="0"/>
          </a:p>
          <a:p>
            <a:r>
              <a:rPr lang="en-US" dirty="0" smtClean="0"/>
              <a:t>India has strong ability to be the international leader in sustainable tourism</a:t>
            </a:r>
            <a:endParaRPr lang="en-US" dirty="0"/>
          </a:p>
        </p:txBody>
      </p:sp>
      <p:pic>
        <p:nvPicPr>
          <p:cNvPr id="12290" name="Picture 2" descr="2+ Thousand Drawing Conclusions Royalty-Free Images, Stock Photos &amp;  Picture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2834" y="4054764"/>
            <a:ext cx="2575958" cy="1502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557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References</a:t>
            </a:r>
            <a:br>
              <a:rPr lang="en-US" b="1" dirty="0" smtClean="0"/>
            </a:br>
            <a:endParaRPr lang="en-US" b="1" dirty="0"/>
          </a:p>
        </p:txBody>
      </p:sp>
      <p:sp>
        <p:nvSpPr>
          <p:cNvPr id="3" name="Content Placeholder 2"/>
          <p:cNvSpPr>
            <a:spLocks noGrp="1"/>
          </p:cNvSpPr>
          <p:nvPr>
            <p:ph idx="1"/>
          </p:nvPr>
        </p:nvSpPr>
        <p:spPr>
          <a:xfrm>
            <a:off x="1103312" y="1708728"/>
            <a:ext cx="9592397" cy="4932218"/>
          </a:xfrm>
        </p:spPr>
        <p:txBody>
          <a:bodyPr>
            <a:normAutofit/>
          </a:bodyPr>
          <a:lstStyle/>
          <a:p>
            <a:r>
              <a:rPr lang="en-US" sz="1400" dirty="0"/>
              <a:t>Garg, P. and Pandey, A., 2021. Towards sustainable tourism: an empirical investigation. </a:t>
            </a:r>
            <a:r>
              <a:rPr lang="en-US" sz="1400" i="1" dirty="0"/>
              <a:t>Foresight</a:t>
            </a:r>
            <a:r>
              <a:rPr lang="en-US" sz="1400" dirty="0"/>
              <a:t>, </a:t>
            </a:r>
            <a:r>
              <a:rPr lang="en-US" sz="1400" i="1" dirty="0"/>
              <a:t>23</a:t>
            </a:r>
            <a:r>
              <a:rPr lang="en-US" sz="1400" dirty="0"/>
              <a:t>(2), pp.188-200</a:t>
            </a:r>
            <a:r>
              <a:rPr lang="en-US" sz="1400" dirty="0" smtClean="0"/>
              <a:t>.</a:t>
            </a:r>
          </a:p>
          <a:p>
            <a:endParaRPr lang="en-US" sz="1400" dirty="0"/>
          </a:p>
          <a:p>
            <a:r>
              <a:rPr lang="en-US" sz="1400" dirty="0" err="1"/>
              <a:t>Jatav</a:t>
            </a:r>
            <a:r>
              <a:rPr lang="en-US" sz="1400" dirty="0"/>
              <a:t>, S., 2023. Current trends in sustainable tourism in the Indian Context. In </a:t>
            </a:r>
            <a:r>
              <a:rPr lang="en-US" sz="1400" i="1" dirty="0"/>
              <a:t>Handbook of Research on Sustainable Tourism and Hotel Operations in Global </a:t>
            </a:r>
            <a:r>
              <a:rPr lang="en-US" sz="1400" i="1" dirty="0" err="1"/>
              <a:t>Hypercompetition</a:t>
            </a:r>
            <a:r>
              <a:rPr lang="en-US" sz="1400" dirty="0"/>
              <a:t> (pp. 391-412). IGI Global Scientific Publishing</a:t>
            </a:r>
            <a:r>
              <a:rPr lang="en-US" sz="1400" dirty="0" smtClean="0"/>
              <a:t>.</a:t>
            </a:r>
          </a:p>
          <a:p>
            <a:endParaRPr lang="en-US" sz="1400" dirty="0" smtClean="0"/>
          </a:p>
          <a:p>
            <a:r>
              <a:rPr lang="en-US" sz="1400" dirty="0" err="1"/>
              <a:t>Markose</a:t>
            </a:r>
            <a:r>
              <a:rPr lang="en-US" sz="1400" dirty="0"/>
              <a:t>, N., </a:t>
            </a:r>
            <a:r>
              <a:rPr lang="en-US" sz="1400" dirty="0" err="1"/>
              <a:t>Vazhakkatte</a:t>
            </a:r>
            <a:r>
              <a:rPr lang="en-US" sz="1400" dirty="0"/>
              <a:t> </a:t>
            </a:r>
            <a:r>
              <a:rPr lang="en-US" sz="1400" dirty="0" err="1"/>
              <a:t>Tazhathethil</a:t>
            </a:r>
            <a:r>
              <a:rPr lang="en-US" sz="1400" dirty="0"/>
              <a:t>, B. and George, B., 2022. Sustainability initiatives for green tourism development: The case of </a:t>
            </a:r>
            <a:r>
              <a:rPr lang="en-US" sz="1400" dirty="0" err="1"/>
              <a:t>Wayanad</a:t>
            </a:r>
            <a:r>
              <a:rPr lang="en-US" sz="1400" dirty="0"/>
              <a:t>, India. </a:t>
            </a:r>
            <a:r>
              <a:rPr lang="en-US" sz="1400" i="1" dirty="0"/>
              <a:t>Journal of Risk and Financial Management</a:t>
            </a:r>
            <a:r>
              <a:rPr lang="en-US" sz="1400" dirty="0"/>
              <a:t>, </a:t>
            </a:r>
            <a:r>
              <a:rPr lang="en-US" sz="1400" i="1" dirty="0"/>
              <a:t>15</a:t>
            </a:r>
            <a:r>
              <a:rPr lang="en-US" sz="1400" dirty="0"/>
              <a:t>(2), p.52</a:t>
            </a:r>
            <a:r>
              <a:rPr lang="en-US" sz="1400" dirty="0" smtClean="0"/>
              <a:t>.</a:t>
            </a:r>
          </a:p>
          <a:p>
            <a:endParaRPr lang="en-US" sz="1400" dirty="0" smtClean="0"/>
          </a:p>
          <a:p>
            <a:r>
              <a:rPr lang="en-US" sz="1400" dirty="0"/>
              <a:t>Joseph, E.K., Varghese, B., </a:t>
            </a:r>
            <a:r>
              <a:rPr lang="en-US" sz="1400" dirty="0" err="1"/>
              <a:t>Kallarakal</a:t>
            </a:r>
            <a:r>
              <a:rPr lang="en-US" sz="1400" dirty="0"/>
              <a:t>, T.K. and Antony, J.K., 2021. Sustainable tourism practices: a perception of backwater tourism destinations in south Kerala, India. </a:t>
            </a:r>
            <a:r>
              <a:rPr lang="en-US" sz="1400" i="1" dirty="0"/>
              <a:t>Geo Journal of Tourism and </a:t>
            </a:r>
            <a:r>
              <a:rPr lang="en-US" sz="1400" i="1" dirty="0" err="1"/>
              <a:t>Geosites</a:t>
            </a:r>
            <a:r>
              <a:rPr lang="en-US" sz="1400" dirty="0"/>
              <a:t>, </a:t>
            </a:r>
            <a:r>
              <a:rPr lang="en-US" sz="1400" i="1" dirty="0"/>
              <a:t>38</a:t>
            </a:r>
            <a:r>
              <a:rPr lang="en-US" sz="1400" dirty="0"/>
              <a:t>(4), pp.1232-1238</a:t>
            </a:r>
            <a:r>
              <a:rPr lang="en-US" sz="1400" dirty="0" smtClean="0"/>
              <a:t>.</a:t>
            </a:r>
          </a:p>
          <a:p>
            <a:endParaRPr lang="en-US" sz="1400" dirty="0" smtClean="0"/>
          </a:p>
          <a:p>
            <a:r>
              <a:rPr lang="en-US" sz="1400" dirty="0"/>
              <a:t>Dash, B. and </a:t>
            </a:r>
            <a:r>
              <a:rPr lang="en-US" sz="1400" dirty="0" err="1"/>
              <a:t>Balamurugan</a:t>
            </a:r>
            <a:r>
              <a:rPr lang="en-US" sz="1400" dirty="0"/>
              <a:t>, G., 2024. Sustainable tourism, livelihood and coastal governance: </a:t>
            </a:r>
            <a:r>
              <a:rPr lang="en-US" sz="1400" dirty="0" err="1"/>
              <a:t>Chilika</a:t>
            </a:r>
            <a:r>
              <a:rPr lang="en-US" sz="1400" dirty="0"/>
              <a:t> lake, India. </a:t>
            </a:r>
            <a:r>
              <a:rPr lang="en-US" sz="1400" i="1" dirty="0"/>
              <a:t>Ocean &amp; Coastal Management</a:t>
            </a:r>
            <a:r>
              <a:rPr lang="en-US" sz="1400" dirty="0"/>
              <a:t>, </a:t>
            </a:r>
            <a:r>
              <a:rPr lang="en-US" sz="1400" i="1" dirty="0"/>
              <a:t>253</a:t>
            </a:r>
            <a:r>
              <a:rPr lang="en-US" sz="1400" dirty="0"/>
              <a:t>, p.107128.</a:t>
            </a:r>
          </a:p>
          <a:p>
            <a:endParaRPr lang="en-US" dirty="0" smtClean="0"/>
          </a:p>
          <a:p>
            <a:endParaRPr lang="en-US" dirty="0"/>
          </a:p>
        </p:txBody>
      </p:sp>
    </p:spTree>
    <p:extLst>
      <p:ext uri="{BB962C8B-B14F-4D97-AF65-F5344CB8AC3E}">
        <p14:creationId xmlns:p14="http://schemas.microsoft.com/office/powerpoint/2010/main" val="2013631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41</TotalTime>
  <Words>1274</Words>
  <Application>Microsoft Office PowerPoint</Application>
  <PresentationFormat>Widescreen</PresentationFormat>
  <Paragraphs>164</Paragraphs>
  <Slides>13</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Ion</vt:lpstr>
      <vt:lpstr>Sustainability Tourism in India</vt:lpstr>
      <vt:lpstr>Introduction</vt:lpstr>
      <vt:lpstr>What is Sustainable Tourism?</vt:lpstr>
      <vt:lpstr>Importance for India</vt:lpstr>
      <vt:lpstr>Key Sustainable Tourism Practices in India</vt:lpstr>
      <vt:lpstr>Case Study: Kerala</vt:lpstr>
      <vt:lpstr>Case Study: Sikkim</vt:lpstr>
      <vt:lpstr>Environmental Challenges</vt:lpstr>
      <vt:lpstr>Social &amp; Cultural Challenges</vt:lpstr>
      <vt:lpstr>Economic Challenges</vt:lpstr>
      <vt:lpstr>Future Directions</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Sustainability Tourism in India</dc:title>
  <dc:creator>Windows User</dc:creator>
  <cp:lastModifiedBy>Windows User</cp:lastModifiedBy>
  <cp:revision>55</cp:revision>
  <dcterms:created xsi:type="dcterms:W3CDTF">2025-09-23T18:09:39Z</dcterms:created>
  <dcterms:modified xsi:type="dcterms:W3CDTF">2025-09-23T19:38:16Z</dcterms:modified>
</cp:coreProperties>
</file>