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firstSlideNum="0" embedTrueTypeFonts="1">
  <p:sldMasterIdLst>
    <p:sldMasterId id="2147483648" r:id="rId4"/>
  </p:sldMasterIdLst>
  <p:notesMasterIdLst>
    <p:notesMasterId r:id="rId47"/>
  </p:notesMasterIdLst>
  <p:handoutMasterIdLst>
    <p:handoutMasterId r:id="rId48"/>
  </p:handoutMasterIdLst>
  <p:sldIdLst>
    <p:sldId id="256" r:id="rId5"/>
    <p:sldId id="257" r:id="rId6"/>
    <p:sldId id="268" r:id="rId7"/>
    <p:sldId id="270" r:id="rId8"/>
    <p:sldId id="271" r:id="rId9"/>
    <p:sldId id="272" r:id="rId10"/>
    <p:sldId id="274" r:id="rId11"/>
    <p:sldId id="273" r:id="rId12"/>
    <p:sldId id="275" r:id="rId13"/>
    <p:sldId id="276" r:id="rId14"/>
    <p:sldId id="277" r:id="rId15"/>
    <p:sldId id="278" r:id="rId16"/>
    <p:sldId id="279" r:id="rId17"/>
    <p:sldId id="280" r:id="rId18"/>
    <p:sldId id="281" r:id="rId19"/>
    <p:sldId id="282" r:id="rId20"/>
    <p:sldId id="283" r:id="rId21"/>
    <p:sldId id="284" r:id="rId22"/>
    <p:sldId id="285" r:id="rId23"/>
    <p:sldId id="286" r:id="rId24"/>
    <p:sldId id="287" r:id="rId25"/>
    <p:sldId id="288" r:id="rId26"/>
    <p:sldId id="289" r:id="rId27"/>
    <p:sldId id="290" r:id="rId28"/>
    <p:sldId id="291" r:id="rId29"/>
    <p:sldId id="292" r:id="rId30"/>
    <p:sldId id="293" r:id="rId31"/>
    <p:sldId id="294" r:id="rId32"/>
    <p:sldId id="295" r:id="rId33"/>
    <p:sldId id="296" r:id="rId34"/>
    <p:sldId id="297" r:id="rId35"/>
    <p:sldId id="299" r:id="rId36"/>
    <p:sldId id="300" r:id="rId37"/>
    <p:sldId id="298" r:id="rId38"/>
    <p:sldId id="301" r:id="rId39"/>
    <p:sldId id="302" r:id="rId40"/>
    <p:sldId id="303" r:id="rId41"/>
    <p:sldId id="304" r:id="rId42"/>
    <p:sldId id="305" r:id="rId43"/>
    <p:sldId id="306" r:id="rId44"/>
    <p:sldId id="307" r:id="rId45"/>
    <p:sldId id="269" r:id="rId46"/>
  </p:sldIdLst>
  <p:sldSz cx="12198350" cy="6858000"/>
  <p:notesSz cx="6858000" cy="9144000"/>
  <p:embeddedFontLst>
    <p:embeddedFont>
      <p:font typeface="Calibri" panose="020F0502020204030204" pitchFamily="34" charset="0"/>
      <p:regular r:id="rId49"/>
      <p:bold r:id="rId50"/>
      <p:italic r:id="rId51"/>
      <p:boldItalic r:id="rId52"/>
    </p:embeddedFont>
    <p:embeddedFont>
      <p:font typeface="Georgia" panose="02040502050405020303" pitchFamily="18" charset="0"/>
      <p:regular r:id="rId53"/>
      <p:bold r:id="rId54"/>
      <p:italic r:id="rId55"/>
      <p:boldItalic r:id="rId56"/>
    </p:embeddedFont>
    <p:embeddedFont>
      <p:font typeface="Minion" panose="02000503070000020003" pitchFamily="2" charset="0"/>
      <p:regular r:id="rId57"/>
      <p:bold r:id="rId58"/>
      <p:italic r:id="rId59"/>
      <p:boldItalic r:id="rId60"/>
    </p:embeddedFont>
  </p:embeddedFontLst>
  <p:custDataLst>
    <p:tags r:id="rId61"/>
  </p:custDataLst>
  <p:defaultText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2">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592B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58" autoAdjust="0"/>
    <p:restoredTop sz="94660"/>
  </p:normalViewPr>
  <p:slideViewPr>
    <p:cSldViewPr>
      <p:cViewPr varScale="1">
        <p:scale>
          <a:sx n="116" d="100"/>
          <a:sy n="116" d="100"/>
        </p:scale>
        <p:origin x="400" y="192"/>
      </p:cViewPr>
      <p:guideLst>
        <p:guide orient="horz" pos="2160"/>
        <p:guide pos="3842"/>
      </p:guideLst>
    </p:cSldViewPr>
  </p:slideViewPr>
  <p:notesTextViewPr>
    <p:cViewPr>
      <p:scale>
        <a:sx n="1" d="1"/>
        <a:sy n="1" d="1"/>
      </p:scale>
      <p:origin x="0" y="0"/>
    </p:cViewPr>
  </p:notesTextViewPr>
  <p:notesViewPr>
    <p:cSldViewPr>
      <p:cViewPr varScale="1">
        <p:scale>
          <a:sx n="101" d="100"/>
          <a:sy n="101" d="100"/>
        </p:scale>
        <p:origin x="-3528" y="-90"/>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font" Target="fonts/font2.fntdata"/><Relationship Id="rId55" Type="http://schemas.openxmlformats.org/officeDocument/2006/relationships/font" Target="fonts/font7.fntdata"/><Relationship Id="rId63"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font" Target="fonts/font5.fntdata"/><Relationship Id="rId58" Type="http://schemas.openxmlformats.org/officeDocument/2006/relationships/font" Target="fonts/font10.fntdata"/><Relationship Id="rId5" Type="http://schemas.openxmlformats.org/officeDocument/2006/relationships/slide" Target="slides/slide1.xml"/><Relationship Id="rId61" Type="http://schemas.openxmlformats.org/officeDocument/2006/relationships/tags" Target="tags/tag1.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handoutMaster" Target="handoutMasters/handoutMaster1.xml"/><Relationship Id="rId56" Type="http://schemas.openxmlformats.org/officeDocument/2006/relationships/font" Target="fonts/font8.fntdata"/><Relationship Id="rId64"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font" Target="fonts/font3.fntdata"/><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font" Target="fonts/font11.fntdata"/><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font" Target="fonts/font6.fntdata"/><Relationship Id="rId62"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font" Target="fonts/font1.fntdata"/><Relationship Id="rId57" Type="http://schemas.openxmlformats.org/officeDocument/2006/relationships/font" Target="fonts/font9.fntdata"/><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font" Target="fonts/font4.fntdata"/><Relationship Id="rId60" Type="http://schemas.openxmlformats.org/officeDocument/2006/relationships/font" Target="fonts/font12.fntdata"/><Relationship Id="rId65"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nl-NL"/>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4F068446-54CF-4267-A5BD-FA01909E96A2}" type="datetimeFigureOut">
              <a:rPr lang="nl-NL" smtClean="0"/>
              <a:t>30-01-2025</a:t>
            </a:fld>
            <a:endParaRPr lang="nl-NL"/>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nl-NL"/>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8AF345F5-224F-42F7-8104-3FF77BEE4CD0}" type="slidenum">
              <a:rPr lang="nl-NL" smtClean="0"/>
              <a:t>‹#›</a:t>
            </a:fld>
            <a:endParaRPr lang="nl-NL"/>
          </a:p>
        </p:txBody>
      </p:sp>
    </p:spTree>
    <p:extLst>
      <p:ext uri="{BB962C8B-B14F-4D97-AF65-F5344CB8AC3E}">
        <p14:creationId xmlns:p14="http://schemas.microsoft.com/office/powerpoint/2010/main" val="281083028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nl-NL"/>
          </a:p>
        </p:txBody>
      </p:sp>
      <p:sp>
        <p:nvSpPr>
          <p:cNvPr id="3" name="Tijdelijke aanduiding voor datum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5698784-F1F2-4D71-B346-94F94D5EBAA2}" type="datetimeFigureOut">
              <a:rPr lang="nl-NL" smtClean="0"/>
              <a:t>30-01-2025</a:t>
            </a:fld>
            <a:endParaRPr lang="nl-NL"/>
          </a:p>
        </p:txBody>
      </p:sp>
      <p:sp>
        <p:nvSpPr>
          <p:cNvPr id="4" name="Tijdelijke aanduiding voor dia-afbeelding 3"/>
          <p:cNvSpPr>
            <a:spLocks noGrp="1" noRot="1" noChangeAspect="1"/>
          </p:cNvSpPr>
          <p:nvPr>
            <p:ph type="sldImg" idx="2"/>
          </p:nvPr>
        </p:nvSpPr>
        <p:spPr>
          <a:xfrm>
            <a:off x="379413" y="685800"/>
            <a:ext cx="6099175" cy="3429000"/>
          </a:xfrm>
          <a:prstGeom prst="rect">
            <a:avLst/>
          </a:prstGeom>
          <a:noFill/>
          <a:ln w="12700">
            <a:solidFill>
              <a:prstClr val="black"/>
            </a:solidFill>
          </a:ln>
        </p:spPr>
        <p:txBody>
          <a:bodyPr vert="horz" lIns="91440" tIns="45720" rIns="91440" bIns="45720" rtlCol="0" anchor="ctr"/>
          <a:lstStyle/>
          <a:p>
            <a:endParaRPr lang="nl-NL"/>
          </a:p>
        </p:txBody>
      </p:sp>
      <p:sp>
        <p:nvSpPr>
          <p:cNvPr id="5" name="Tijdelijke aanduiding voor notiti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6" name="Tijdelijke aanduiding voor voettekst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nl-NL"/>
          </a:p>
        </p:txBody>
      </p:sp>
      <p:sp>
        <p:nvSpPr>
          <p:cNvPr id="7" name="Tijdelijke aanduiding voor dianumm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12ECD43-08E5-4945-BC4F-4857758E978F}" type="slidenum">
              <a:rPr lang="nl-NL" smtClean="0"/>
              <a:t>‹#›</a:t>
            </a:fld>
            <a:endParaRPr lang="nl-NL"/>
          </a:p>
        </p:txBody>
      </p:sp>
    </p:spTree>
    <p:extLst>
      <p:ext uri="{BB962C8B-B14F-4D97-AF65-F5344CB8AC3E}">
        <p14:creationId xmlns:p14="http://schemas.microsoft.com/office/powerpoint/2010/main" val="25635155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fld id="{812ECD43-08E5-4945-BC4F-4857758E978F}" type="slidenum">
              <a:rPr lang="nl-NL" smtClean="0"/>
              <a:t>0</a:t>
            </a:fld>
            <a:endParaRPr lang="nl-NL"/>
          </a:p>
        </p:txBody>
      </p:sp>
    </p:spTree>
    <p:extLst>
      <p:ext uri="{BB962C8B-B14F-4D97-AF65-F5344CB8AC3E}">
        <p14:creationId xmlns:p14="http://schemas.microsoft.com/office/powerpoint/2010/main" val="155453441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7" name="Tijdelijke aanduiding voor tekst 5"/>
          <p:cNvSpPr>
            <a:spLocks noGrp="1"/>
          </p:cNvSpPr>
          <p:nvPr>
            <p:ph type="body" sz="quarter" idx="13" hasCustomPrompt="1"/>
          </p:nvPr>
        </p:nvSpPr>
        <p:spPr>
          <a:xfrm>
            <a:off x="0" y="-1"/>
            <a:ext cx="12198349" cy="4521941"/>
          </a:xfrm>
          <a:solidFill>
            <a:srgbClr val="8592BC"/>
          </a:solidFill>
        </p:spPr>
        <p:txBody>
          <a:bodyPr>
            <a:normAutofit/>
          </a:bodyPr>
          <a:lstStyle>
            <a:lvl1pPr marL="0" indent="0">
              <a:buNone/>
              <a:defRPr sz="100">
                <a:solidFill>
                  <a:schemeClr val="bg2"/>
                </a:solidFill>
              </a:defRPr>
            </a:lvl1pPr>
          </a:lstStyle>
          <a:p>
            <a:pPr lvl="0"/>
            <a:r>
              <a:rPr lang="en-GB" noProof="0" dirty="0"/>
              <a:t>..</a:t>
            </a:r>
          </a:p>
        </p:txBody>
      </p:sp>
      <p:sp>
        <p:nvSpPr>
          <p:cNvPr id="6" name="Tijdelijke aanduiding voor tekst 5"/>
          <p:cNvSpPr>
            <a:spLocks noGrp="1"/>
          </p:cNvSpPr>
          <p:nvPr>
            <p:ph type="body" sz="quarter" idx="12" hasCustomPrompt="1"/>
          </p:nvPr>
        </p:nvSpPr>
        <p:spPr>
          <a:xfrm>
            <a:off x="1" y="1"/>
            <a:ext cx="12198350" cy="3719335"/>
          </a:xfrm>
          <a:solidFill>
            <a:schemeClr val="bg2"/>
          </a:solidFill>
        </p:spPr>
        <p:txBody>
          <a:bodyPr>
            <a:normAutofit/>
          </a:bodyPr>
          <a:lstStyle>
            <a:lvl1pPr marL="0" indent="0">
              <a:buNone/>
              <a:defRPr sz="100">
                <a:solidFill>
                  <a:schemeClr val="bg2"/>
                </a:solidFill>
              </a:defRPr>
            </a:lvl1pPr>
          </a:lstStyle>
          <a:p>
            <a:pPr lvl="0"/>
            <a:r>
              <a:rPr lang="en-GB" noProof="0" dirty="0"/>
              <a:t>..</a:t>
            </a:r>
          </a:p>
        </p:txBody>
      </p:sp>
      <p:sp>
        <p:nvSpPr>
          <p:cNvPr id="2" name="Titel 1"/>
          <p:cNvSpPr>
            <a:spLocks noGrp="1"/>
          </p:cNvSpPr>
          <p:nvPr>
            <p:ph type="title" hasCustomPrompt="1"/>
          </p:nvPr>
        </p:nvSpPr>
        <p:spPr>
          <a:xfrm>
            <a:off x="1490663" y="1052736"/>
            <a:ext cx="10225136" cy="1656184"/>
          </a:xfrm>
        </p:spPr>
        <p:txBody>
          <a:bodyPr/>
          <a:lstStyle>
            <a:lvl1pPr algn="l">
              <a:defRPr sz="5400">
                <a:solidFill>
                  <a:schemeClr val="bg1"/>
                </a:solidFill>
              </a:defRPr>
            </a:lvl1pPr>
          </a:lstStyle>
          <a:p>
            <a:r>
              <a:rPr lang="en-GB" noProof="0" dirty="0"/>
              <a:t>Title presentation</a:t>
            </a:r>
          </a:p>
        </p:txBody>
      </p:sp>
      <p:sp>
        <p:nvSpPr>
          <p:cNvPr id="20" name="Tijdelijke aanduiding voor tekst 19"/>
          <p:cNvSpPr>
            <a:spLocks noGrp="1"/>
          </p:cNvSpPr>
          <p:nvPr>
            <p:ph type="body" sz="quarter" idx="14" hasCustomPrompt="1"/>
          </p:nvPr>
        </p:nvSpPr>
        <p:spPr>
          <a:xfrm>
            <a:off x="1490663" y="3934610"/>
            <a:ext cx="6918325" cy="393700"/>
          </a:xfrm>
        </p:spPr>
        <p:txBody>
          <a:bodyPr anchor="ctr">
            <a:normAutofit/>
          </a:bodyPr>
          <a:lstStyle>
            <a:lvl1pPr marL="0" indent="0">
              <a:buNone/>
              <a:defRPr sz="2400">
                <a:solidFill>
                  <a:schemeClr val="bg1"/>
                </a:solidFill>
              </a:defRPr>
            </a:lvl1pPr>
          </a:lstStyle>
          <a:p>
            <a:pPr lvl="0"/>
            <a:r>
              <a:rPr lang="en-GB" noProof="0" dirty="0"/>
              <a:t>Subtitle presentation</a:t>
            </a:r>
          </a:p>
        </p:txBody>
      </p:sp>
      <p:sp>
        <p:nvSpPr>
          <p:cNvPr id="8" name="Tijdelijke aanduiding voor datum 3"/>
          <p:cNvSpPr>
            <a:spLocks noGrp="1"/>
          </p:cNvSpPr>
          <p:nvPr>
            <p:ph type="dt" sz="half" idx="2"/>
          </p:nvPr>
        </p:nvSpPr>
        <p:spPr>
          <a:xfrm>
            <a:off x="7467327" y="3934684"/>
            <a:ext cx="4326359" cy="394127"/>
          </a:xfrm>
          <a:prstGeom prst="rect">
            <a:avLst/>
          </a:prstGeom>
        </p:spPr>
        <p:txBody>
          <a:bodyPr vert="horz" lIns="0" tIns="0" rIns="0" bIns="0" rtlCol="0" anchor="ctr"/>
          <a:lstStyle>
            <a:lvl1pPr algn="r">
              <a:defRPr sz="2400">
                <a:solidFill>
                  <a:schemeClr val="bg1"/>
                </a:solidFill>
              </a:defRPr>
            </a:lvl1pPr>
          </a:lstStyle>
          <a:p>
            <a:fld id="{928F9493-D671-4F27-99EF-9D103FC79999}" type="datetime1">
              <a:rPr lang="nl-NL" noProof="0" smtClean="0"/>
              <a:t>30-01-2025</a:t>
            </a:fld>
            <a:endParaRPr lang="en-GB" noProof="0" dirty="0"/>
          </a:p>
        </p:txBody>
      </p:sp>
      <p:sp>
        <p:nvSpPr>
          <p:cNvPr id="19" name="Rechthoek 18"/>
          <p:cNvSpPr/>
          <p:nvPr userDrawn="1"/>
        </p:nvSpPr>
        <p:spPr bwMode="auto">
          <a:xfrm>
            <a:off x="0" y="6453336"/>
            <a:ext cx="12198350" cy="404664"/>
          </a:xfrm>
          <a:prstGeom prst="rect">
            <a:avLst/>
          </a:prstGeom>
          <a:solidFill>
            <a:schemeClr val="bg2"/>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en-GB" sz="2000" b="0" i="0" u="none" strike="noStrike" cap="none" normalizeH="0" baseline="0" noProof="0" dirty="0">
              <a:ln>
                <a:noFill/>
              </a:ln>
              <a:solidFill>
                <a:schemeClr val="bg1"/>
              </a:solidFill>
              <a:effectLst/>
              <a:latin typeface="Minion" pitchFamily="2" charset="0"/>
            </a:endParaRPr>
          </a:p>
        </p:txBody>
      </p:sp>
      <p:grpSp>
        <p:nvGrpSpPr>
          <p:cNvPr id="11" name="Grid" hidden="1"/>
          <p:cNvGrpSpPr/>
          <p:nvPr userDrawn="1"/>
        </p:nvGrpSpPr>
        <p:grpSpPr>
          <a:xfrm>
            <a:off x="-3" y="-1"/>
            <a:ext cx="12198354" cy="6858004"/>
            <a:chOff x="-3" y="-1"/>
            <a:chExt cx="12198354" cy="6858004"/>
          </a:xfrm>
        </p:grpSpPr>
        <p:sp>
          <p:nvSpPr>
            <p:cNvPr id="12" name="Rechthoek 11"/>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3205847" y="3205844"/>
              <a:ext cx="6858003" cy="446316"/>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4" name="Rechthoek 13"/>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5" name="Rechthoek 14"/>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6" name="Rechthoek 15"/>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grpSp>
      <p:sp>
        <p:nvSpPr>
          <p:cNvPr id="18" name="Rechthoek 19"/>
          <p:cNvSpPr/>
          <p:nvPr userDrawn="1"/>
        </p:nvSpPr>
        <p:spPr bwMode="auto">
          <a:xfrm>
            <a:off x="6099174" y="6453336"/>
            <a:ext cx="6099175" cy="404664"/>
          </a:xfrm>
          <a:prstGeom prst="rect">
            <a:avLst/>
          </a:prstGeom>
          <a:solidFill>
            <a:schemeClr val="bg2"/>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en-GB" sz="2000" b="0" i="0" u="none" strike="noStrike" cap="none" normalizeH="0" baseline="0" noProof="0" dirty="0">
              <a:ln>
                <a:noFill/>
              </a:ln>
              <a:solidFill>
                <a:schemeClr val="bg1"/>
              </a:solidFill>
              <a:effectLst/>
              <a:latin typeface="Minion" pitchFamily="2" charset="0"/>
            </a:endParaRPr>
          </a:p>
        </p:txBody>
      </p:sp>
      <p:pic>
        <p:nvPicPr>
          <p:cNvPr id="4" name="Picture 3">
            <a:extLst>
              <a:ext uri="{FF2B5EF4-FFF2-40B4-BE49-F238E27FC236}">
                <a16:creationId xmlns:a16="http://schemas.microsoft.com/office/drawing/2014/main" id="{C42DA95D-231B-9D44-A78D-0A7A94EB9808}"/>
              </a:ext>
            </a:extLst>
          </p:cNvPr>
          <p:cNvPicPr>
            <a:picLocks noChangeAspect="1"/>
          </p:cNvPicPr>
          <p:nvPr userDrawn="1"/>
        </p:nvPicPr>
        <p:blipFill>
          <a:blip r:embed="rId2"/>
          <a:stretch>
            <a:fillRect/>
          </a:stretch>
        </p:blipFill>
        <p:spPr>
          <a:xfrm>
            <a:off x="1478713" y="4797152"/>
            <a:ext cx="1668134" cy="1522756"/>
          </a:xfrm>
          <a:prstGeom prst="rect">
            <a:avLst/>
          </a:prstGeom>
        </p:spPr>
      </p:pic>
      <p:sp>
        <p:nvSpPr>
          <p:cNvPr id="22" name="Tijdelijke aanduiding voor tekst 19">
            <a:extLst>
              <a:ext uri="{FF2B5EF4-FFF2-40B4-BE49-F238E27FC236}">
                <a16:creationId xmlns:a16="http://schemas.microsoft.com/office/drawing/2014/main" id="{0E29121B-8495-55E8-780C-49244C24E89D}"/>
              </a:ext>
            </a:extLst>
          </p:cNvPr>
          <p:cNvSpPr txBox="1">
            <a:spLocks/>
          </p:cNvSpPr>
          <p:nvPr userDrawn="1"/>
        </p:nvSpPr>
        <p:spPr>
          <a:xfrm>
            <a:off x="986607" y="6491684"/>
            <a:ext cx="6918325" cy="393700"/>
          </a:xfrm>
          <a:prstGeom prst="rect">
            <a:avLst/>
          </a:prstGeom>
        </p:spPr>
        <p:txBody>
          <a:bodyPr anchor="ctr">
            <a:normAutofit lnSpcReduction="10000"/>
          </a:bodyPr>
          <a:lstStyle>
            <a:lvl1pPr marL="0" indent="0" algn="l" defTabSz="914400" rtl="0" eaLnBrk="1" latinLnBrk="0" hangingPunct="1">
              <a:lnSpc>
                <a:spcPct val="90000"/>
              </a:lnSpc>
              <a:spcBef>
                <a:spcPts val="600"/>
              </a:spcBef>
              <a:spcAft>
                <a:spcPts val="600"/>
              </a:spcAft>
              <a:buClr>
                <a:schemeClr val="bg2"/>
              </a:buClr>
              <a:buFont typeface="Arial" panose="020B0604020202020204" pitchFamily="34" charset="0"/>
              <a:buNone/>
              <a:defRPr sz="2400" kern="1200" baseline="0">
                <a:solidFill>
                  <a:schemeClr val="bg1"/>
                </a:solidFill>
                <a:latin typeface="+mn-lt"/>
                <a:ea typeface="+mn-ea"/>
                <a:cs typeface="+mn-cs"/>
              </a:defRPr>
            </a:lvl1pPr>
            <a:lvl2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2pPr>
            <a:lvl3pPr marL="0" indent="0" algn="l" defTabSz="914400" rtl="0" eaLnBrk="1" latinLnBrk="0" hangingPunct="1">
              <a:lnSpc>
                <a:spcPct val="90000"/>
              </a:lnSpc>
              <a:spcBef>
                <a:spcPts val="600"/>
              </a:spcBef>
              <a:spcAft>
                <a:spcPts val="600"/>
              </a:spcAft>
              <a:buFont typeface="Arial" panose="020B0604020202020204" pitchFamily="34" charset="0"/>
              <a:buNone/>
              <a:defRPr sz="1800" kern="1200">
                <a:solidFill>
                  <a:schemeClr val="bg2"/>
                </a:solidFill>
                <a:latin typeface="+mn-lt"/>
                <a:ea typeface="+mn-ea"/>
                <a:cs typeface="+mn-cs"/>
              </a:defRPr>
            </a:lvl3pPr>
            <a:lvl4pPr marL="0" indent="0" algn="l" defTabSz="914400" rtl="0" eaLnBrk="1" latinLnBrk="0" hangingPunct="1">
              <a:lnSpc>
                <a:spcPct val="90000"/>
              </a:lnSpc>
              <a:spcBef>
                <a:spcPts val="600"/>
              </a:spcBef>
              <a:spcAft>
                <a:spcPts val="600"/>
              </a:spcAft>
              <a:buFont typeface="Arial" panose="020B0604020202020204" pitchFamily="34" charset="0"/>
              <a:buNone/>
              <a:defRPr sz="1800" b="1" kern="1200">
                <a:solidFill>
                  <a:schemeClr val="bg2"/>
                </a:solidFill>
                <a:latin typeface="+mn-lt"/>
                <a:ea typeface="+mn-ea"/>
                <a:cs typeface="+mn-cs"/>
              </a:defRPr>
            </a:lvl4pPr>
            <a:lvl5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tx2"/>
                </a:solidFill>
                <a:latin typeface="+mn-lt"/>
                <a:ea typeface="+mn-ea"/>
                <a:cs typeface="+mn-cs"/>
              </a:defRPr>
            </a:lvl5pPr>
            <a:lvl6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6pPr>
            <a:lvl7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7pPr>
            <a:lvl8pPr marL="0" indent="0" algn="l" defTabSz="914400" rtl="0" eaLnBrk="1" latinLnBrk="0" hangingPunct="1">
              <a:lnSpc>
                <a:spcPct val="90000"/>
              </a:lnSpc>
              <a:spcBef>
                <a:spcPts val="600"/>
              </a:spcBef>
              <a:spcAft>
                <a:spcPts val="600"/>
              </a:spcAft>
              <a:buFont typeface="Arial" panose="020B0604020202020204" pitchFamily="34" charset="0"/>
              <a:buNone/>
              <a:defRPr sz="1600" kern="1200">
                <a:solidFill>
                  <a:schemeClr val="bg2"/>
                </a:solidFill>
                <a:latin typeface="+mn-lt"/>
                <a:ea typeface="+mn-ea"/>
                <a:cs typeface="+mn-cs"/>
              </a:defRPr>
            </a:lvl8pPr>
            <a:lvl9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bg2"/>
                </a:solidFill>
                <a:latin typeface="+mn-lt"/>
                <a:ea typeface="+mn-ea"/>
                <a:cs typeface="+mn-cs"/>
              </a:defRPr>
            </a:lvl9pPr>
          </a:lstStyle>
          <a:p>
            <a:r>
              <a:rPr lang="en-GB" dirty="0"/>
              <a:t>Discover the world of </a:t>
            </a:r>
            <a:r>
              <a:rPr lang="en-GB" dirty="0" err="1"/>
              <a:t>eiIET</a:t>
            </a:r>
            <a:endParaRPr lang="en-GB" dirty="0"/>
          </a:p>
        </p:txBody>
      </p:sp>
    </p:spTree>
    <p:extLst>
      <p:ext uri="{BB962C8B-B14F-4D97-AF65-F5344CB8AC3E}">
        <p14:creationId xmlns:p14="http://schemas.microsoft.com/office/powerpoint/2010/main" val="1036379758"/>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par>
                                <p:cTn id="8" presetID="2" presetClass="entr" presetSubtype="1" decel="100000" fill="hold" grpId="0" nodeType="withEffect">
                                  <p:stCondLst>
                                    <p:cond delay="0"/>
                                  </p:stCondLst>
                                  <p:childTnLst>
                                    <p:set>
                                      <p:cBhvr>
                                        <p:cTn id="9" dur="1" fill="hold">
                                          <p:stCondLst>
                                            <p:cond delay="0"/>
                                          </p:stCondLst>
                                        </p:cTn>
                                        <p:tgtEl>
                                          <p:spTgt spid="7">
                                            <p:bg/>
                                          </p:spTgt>
                                        </p:tgtEl>
                                        <p:attrNameLst>
                                          <p:attrName>style.visibility</p:attrName>
                                        </p:attrNameLst>
                                      </p:cBhvr>
                                      <p:to>
                                        <p:strVal val="visible"/>
                                      </p:to>
                                    </p:set>
                                    <p:anim calcmode="lin" valueType="num">
                                      <p:cBhvr additive="base">
                                        <p:cTn id="10" dur="1000" fill="hold"/>
                                        <p:tgtEl>
                                          <p:spTgt spid="7">
                                            <p:bg/>
                                          </p:spTgt>
                                        </p:tgtEl>
                                        <p:attrNameLst>
                                          <p:attrName>ppt_x</p:attrName>
                                        </p:attrNameLst>
                                      </p:cBhvr>
                                      <p:tavLst>
                                        <p:tav tm="0">
                                          <p:val>
                                            <p:strVal val="#ppt_x"/>
                                          </p:val>
                                        </p:tav>
                                        <p:tav tm="100000">
                                          <p:val>
                                            <p:strVal val="#ppt_x"/>
                                          </p:val>
                                        </p:tav>
                                      </p:tavLst>
                                    </p:anim>
                                    <p:anim calcmode="lin" valueType="num">
                                      <p:cBhvr additive="base">
                                        <p:cTn id="11" dur="1000" fill="hold"/>
                                        <p:tgtEl>
                                          <p:spTgt spid="7">
                                            <p:bg/>
                                          </p:spTgt>
                                        </p:tgtEl>
                                        <p:attrNameLst>
                                          <p:attrName>ppt_y</p:attrName>
                                        </p:attrNameLst>
                                      </p:cBhvr>
                                      <p:tavLst>
                                        <p:tav tm="0">
                                          <p:val>
                                            <p:strVal val="0-#ppt_h/2"/>
                                          </p:val>
                                        </p:tav>
                                        <p:tav tm="100000">
                                          <p:val>
                                            <p:strVal val="#ppt_y"/>
                                          </p:val>
                                        </p:tav>
                                      </p:tavLst>
                                    </p:anim>
                                  </p:childTnLst>
                                </p:cTn>
                              </p:par>
                              <p:par>
                                <p:cTn id="12" presetID="2" presetClass="entr" presetSubtype="1" decel="100000" fill="hold" grpId="0" nodeType="withEffect">
                                  <p:stCondLst>
                                    <p:cond delay="0"/>
                                  </p:stCondLst>
                                  <p:childTnLst>
                                    <p:set>
                                      <p:cBhvr>
                                        <p:cTn id="13" dur="1" fill="hold">
                                          <p:stCondLst>
                                            <p:cond delay="0"/>
                                          </p:stCondLst>
                                        </p:cTn>
                                        <p:tgtEl>
                                          <p:spTgt spid="7">
                                            <p:txEl>
                                              <p:pRg st="0" end="0"/>
                                            </p:txEl>
                                          </p:spTgt>
                                        </p:tgtEl>
                                        <p:attrNameLst>
                                          <p:attrName>style.visibility</p:attrName>
                                        </p:attrNameLst>
                                      </p:cBhvr>
                                      <p:to>
                                        <p:strVal val="visible"/>
                                      </p:to>
                                    </p:set>
                                    <p:anim calcmode="lin" valueType="num">
                                      <p:cBhvr additive="base">
                                        <p:cTn id="14"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15" dur="1000" fill="hold"/>
                                        <p:tgtEl>
                                          <p:spTgt spid="7">
                                            <p:txEl>
                                              <p:pRg st="0" end="0"/>
                                            </p:txEl>
                                          </p:spTgt>
                                        </p:tgtEl>
                                        <p:attrNameLst>
                                          <p:attrName>ppt_y</p:attrName>
                                        </p:attrNameLst>
                                      </p:cBhvr>
                                      <p:tavLst>
                                        <p:tav tm="0">
                                          <p:val>
                                            <p:strVal val="0-#ppt_h/2"/>
                                          </p:val>
                                        </p:tav>
                                        <p:tav tm="100000">
                                          <p:val>
                                            <p:strVal val="#ppt_y"/>
                                          </p:val>
                                        </p:tav>
                                      </p:tavLst>
                                    </p:anim>
                                  </p:childTnLst>
                                </p:cTn>
                              </p:par>
                              <p:par>
                                <p:cTn id="16" presetID="2" presetClass="entr" presetSubtype="1" decel="100000" fill="hold" grpId="0" nodeType="withEffect">
                                  <p:stCondLst>
                                    <p:cond delay="250"/>
                                  </p:stCondLst>
                                  <p:childTnLst>
                                    <p:set>
                                      <p:cBhvr>
                                        <p:cTn id="17" dur="1" fill="hold">
                                          <p:stCondLst>
                                            <p:cond delay="0"/>
                                          </p:stCondLst>
                                        </p:cTn>
                                        <p:tgtEl>
                                          <p:spTgt spid="6">
                                            <p:bg/>
                                          </p:spTgt>
                                        </p:tgtEl>
                                        <p:attrNameLst>
                                          <p:attrName>style.visibility</p:attrName>
                                        </p:attrNameLst>
                                      </p:cBhvr>
                                      <p:to>
                                        <p:strVal val="visible"/>
                                      </p:to>
                                    </p:set>
                                    <p:anim calcmode="lin" valueType="num">
                                      <p:cBhvr additive="base">
                                        <p:cTn id="18" dur="1000" fill="hold"/>
                                        <p:tgtEl>
                                          <p:spTgt spid="6">
                                            <p:bg/>
                                          </p:spTgt>
                                        </p:tgtEl>
                                        <p:attrNameLst>
                                          <p:attrName>ppt_x</p:attrName>
                                        </p:attrNameLst>
                                      </p:cBhvr>
                                      <p:tavLst>
                                        <p:tav tm="0">
                                          <p:val>
                                            <p:strVal val="#ppt_x"/>
                                          </p:val>
                                        </p:tav>
                                        <p:tav tm="100000">
                                          <p:val>
                                            <p:strVal val="#ppt_x"/>
                                          </p:val>
                                        </p:tav>
                                      </p:tavLst>
                                    </p:anim>
                                    <p:anim calcmode="lin" valueType="num">
                                      <p:cBhvr additive="base">
                                        <p:cTn id="19" dur="1000" fill="hold"/>
                                        <p:tgtEl>
                                          <p:spTgt spid="6">
                                            <p:bg/>
                                          </p:spTgt>
                                        </p:tgtEl>
                                        <p:attrNameLst>
                                          <p:attrName>ppt_y</p:attrName>
                                        </p:attrNameLst>
                                      </p:cBhvr>
                                      <p:tavLst>
                                        <p:tav tm="0">
                                          <p:val>
                                            <p:strVal val="0-#ppt_h/2"/>
                                          </p:val>
                                        </p:tav>
                                        <p:tav tm="100000">
                                          <p:val>
                                            <p:strVal val="#ppt_y"/>
                                          </p:val>
                                        </p:tav>
                                      </p:tavLst>
                                    </p:anim>
                                  </p:childTnLst>
                                </p:cTn>
                              </p:par>
                              <p:par>
                                <p:cTn id="20" presetID="2" presetClass="entr" presetSubtype="1" decel="100000" fill="hold" grpId="0" nodeType="withEffect">
                                  <p:stCondLst>
                                    <p:cond delay="250"/>
                                  </p:stCondLst>
                                  <p:childTnLst>
                                    <p:set>
                                      <p:cBhvr>
                                        <p:cTn id="21" dur="1" fill="hold">
                                          <p:stCondLst>
                                            <p:cond delay="0"/>
                                          </p:stCondLst>
                                        </p:cTn>
                                        <p:tgtEl>
                                          <p:spTgt spid="6">
                                            <p:txEl>
                                              <p:pRg st="0" end="0"/>
                                            </p:txEl>
                                          </p:spTgt>
                                        </p:tgtEl>
                                        <p:attrNameLst>
                                          <p:attrName>style.visibility</p:attrName>
                                        </p:attrNameLst>
                                      </p:cBhvr>
                                      <p:to>
                                        <p:strVal val="visible"/>
                                      </p:to>
                                    </p:set>
                                    <p:anim calcmode="lin" valueType="num">
                                      <p:cBhvr additive="base">
                                        <p:cTn id="22"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23" dur="1000" fill="hold"/>
                                        <p:tgtEl>
                                          <p:spTgt spid="6">
                                            <p:txEl>
                                              <p:pRg st="0" end="0"/>
                                            </p:txEl>
                                          </p:spTgt>
                                        </p:tgtEl>
                                        <p:attrNameLst>
                                          <p:attrName>ppt_y</p:attrName>
                                        </p:attrNameLst>
                                      </p:cBhvr>
                                      <p:tavLst>
                                        <p:tav tm="0">
                                          <p:val>
                                            <p:strVal val="0-#ppt_h/2"/>
                                          </p:val>
                                        </p:tav>
                                        <p:tav tm="100000">
                                          <p:val>
                                            <p:strVal val="#ppt_y"/>
                                          </p:val>
                                        </p:tav>
                                      </p:tavLst>
                                    </p:anim>
                                  </p:childTnLst>
                                </p:cTn>
                              </p:par>
                              <p:par>
                                <p:cTn id="24" presetID="10" presetClass="entr" presetSubtype="0" fill="hold" grpId="0" nodeType="withEffect">
                                  <p:stCondLst>
                                    <p:cond delay="1000"/>
                                  </p:stCondLst>
                                  <p:childTnLst>
                                    <p:set>
                                      <p:cBhvr>
                                        <p:cTn id="25" dur="1" fill="hold">
                                          <p:stCondLst>
                                            <p:cond delay="0"/>
                                          </p:stCondLst>
                                        </p:cTn>
                                        <p:tgtEl>
                                          <p:spTgt spid="20">
                                            <p:txEl>
                                              <p:pRg st="0" end="0"/>
                                            </p:txEl>
                                          </p:spTgt>
                                        </p:tgtEl>
                                        <p:attrNameLst>
                                          <p:attrName>style.visibility</p:attrName>
                                        </p:attrNameLst>
                                      </p:cBhvr>
                                      <p:to>
                                        <p:strVal val="visible"/>
                                      </p:to>
                                    </p:set>
                                    <p:animEffect transition="in" filter="fade">
                                      <p:cBhvr>
                                        <p:cTn id="26" dur="750"/>
                                        <p:tgtEl>
                                          <p:spTgt spid="20">
                                            <p:txEl>
                                              <p:pRg st="0" end="0"/>
                                            </p:txEl>
                                          </p:spTgt>
                                        </p:tgtEl>
                                      </p:cBhvr>
                                    </p:animEffect>
                                  </p:childTnLst>
                                </p:cTn>
                              </p:par>
                              <p:par>
                                <p:cTn id="27" presetID="10" presetClass="entr" presetSubtype="0" fill="hold" grpId="0" nodeType="withEffect">
                                  <p:stCondLst>
                                    <p:cond delay="1000"/>
                                  </p:stCondLst>
                                  <p:childTnLst>
                                    <p:set>
                                      <p:cBhvr>
                                        <p:cTn id="28" dur="1" fill="hold">
                                          <p:stCondLst>
                                            <p:cond delay="0"/>
                                          </p:stCondLst>
                                        </p:cTn>
                                        <p:tgtEl>
                                          <p:spTgt spid="8"/>
                                        </p:tgtEl>
                                        <p:attrNameLst>
                                          <p:attrName>style.visibility</p:attrName>
                                        </p:attrNameLst>
                                      </p:cBhvr>
                                      <p:to>
                                        <p:strVal val="visible"/>
                                      </p:to>
                                    </p:set>
                                    <p:animEffect transition="in" filter="fade">
                                      <p:cBhvr>
                                        <p:cTn id="29" dur="750"/>
                                        <p:tgtEl>
                                          <p:spTgt spid="8"/>
                                        </p:tgtEl>
                                      </p:cBhvr>
                                    </p:animEffect>
                                  </p:childTnLst>
                                </p:cTn>
                              </p:par>
                              <p:par>
                                <p:cTn id="30" presetID="10" presetClass="entr" presetSubtype="0" fill="hold" grpId="0" nodeType="withEffect">
                                  <p:stCondLst>
                                    <p:cond delay="1000"/>
                                  </p:stCondLst>
                                  <p:childTnLst>
                                    <p:set>
                                      <p:cBhvr>
                                        <p:cTn id="31" dur="1" fill="hold">
                                          <p:stCondLst>
                                            <p:cond delay="0"/>
                                          </p:stCondLst>
                                        </p:cTn>
                                        <p:tgtEl>
                                          <p:spTgt spid="22">
                                            <p:txEl>
                                              <p:pRg st="0" end="0"/>
                                            </p:txEl>
                                          </p:spTgt>
                                        </p:tgtEl>
                                        <p:attrNameLst>
                                          <p:attrName>style.visibility</p:attrName>
                                        </p:attrNameLst>
                                      </p:cBhvr>
                                      <p:to>
                                        <p:strVal val="visible"/>
                                      </p:to>
                                    </p:set>
                                    <p:animEffect transition="in" filter="fade">
                                      <p:cBhvr>
                                        <p:cTn id="32" dur="750"/>
                                        <p:tgtEl>
                                          <p:spTgt spid="2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animBg="1">
        <p:tmplLst>
          <p:tmpl>
            <p:tnLst>
              <p:par>
                <p:cTn presetID="2" presetClass="entr" presetSubtype="1" decel="100000" fill="hold" nodeType="withEffect">
                  <p:stCondLst>
                    <p:cond delay="0"/>
                  </p:stCondLst>
                  <p:childTnLst>
                    <p:set>
                      <p:cBhvr>
                        <p:cTn dur="1" fill="hold">
                          <p:stCondLst>
                            <p:cond delay="0"/>
                          </p:stCondLst>
                        </p:cTn>
                        <p:tgtEl>
                          <p:spTgt spid="7"/>
                        </p:tgtEl>
                        <p:attrNameLst>
                          <p:attrName>style.visibility</p:attrName>
                        </p:attrNameLst>
                      </p:cBhvr>
                      <p:to>
                        <p:strVal val="visible"/>
                      </p:to>
                    </p:set>
                    <p:anim calcmode="lin" valueType="num">
                      <p:cBhvr additive="base">
                        <p:cTn dur="1000" fill="hold"/>
                        <p:tgtEl>
                          <p:spTgt spid="7"/>
                        </p:tgtEl>
                        <p:attrNameLst>
                          <p:attrName>ppt_x</p:attrName>
                        </p:attrNameLst>
                      </p:cBhvr>
                      <p:tavLst>
                        <p:tav tm="0">
                          <p:val>
                            <p:strVal val="#ppt_x"/>
                          </p:val>
                        </p:tav>
                        <p:tav tm="100000">
                          <p:val>
                            <p:strVal val="#ppt_x"/>
                          </p:val>
                        </p:tav>
                      </p:tavLst>
                    </p:anim>
                    <p:anim calcmode="lin" valueType="num">
                      <p:cBhvr additive="base">
                        <p:cTn dur="1000" fill="hold"/>
                        <p:tgtEl>
                          <p:spTgt spid="7"/>
                        </p:tgtEl>
                        <p:attrNameLst>
                          <p:attrName>ppt_y</p:attrName>
                        </p:attrNameLst>
                      </p:cBhvr>
                      <p:tavLst>
                        <p:tav tm="0">
                          <p:val>
                            <p:strVal val="0-#ppt_h/2"/>
                          </p:val>
                        </p:tav>
                        <p:tav tm="100000">
                          <p:val>
                            <p:strVal val="#ppt_y"/>
                          </p:val>
                        </p:tav>
                      </p:tavLst>
                    </p:anim>
                  </p:childTnLst>
                </p:cTn>
              </p:par>
            </p:tnLst>
          </p:tmpl>
          <p:tmpl lvl="1">
            <p:tnLst>
              <p:par>
                <p:cTn presetID="2" presetClass="entr" presetSubtype="1" decel="100000" fill="hold" nodeType="withEffect">
                  <p:stCondLst>
                    <p:cond delay="0"/>
                  </p:stCondLst>
                  <p:childTnLst>
                    <p:set>
                      <p:cBhvr>
                        <p:cTn dur="1" fill="hold">
                          <p:stCondLst>
                            <p:cond delay="0"/>
                          </p:stCondLst>
                        </p:cTn>
                        <p:tgtEl>
                          <p:spTgt spid="7"/>
                        </p:tgtEl>
                        <p:attrNameLst>
                          <p:attrName>style.visibility</p:attrName>
                        </p:attrNameLst>
                      </p:cBhvr>
                      <p:to>
                        <p:strVal val="visible"/>
                      </p:to>
                    </p:set>
                    <p:anim calcmode="lin" valueType="num">
                      <p:cBhvr additive="base">
                        <p:cTn dur="1000" fill="hold"/>
                        <p:tgtEl>
                          <p:spTgt spid="7"/>
                        </p:tgtEl>
                        <p:attrNameLst>
                          <p:attrName>ppt_x</p:attrName>
                        </p:attrNameLst>
                      </p:cBhvr>
                      <p:tavLst>
                        <p:tav tm="0">
                          <p:val>
                            <p:strVal val="#ppt_x"/>
                          </p:val>
                        </p:tav>
                        <p:tav tm="100000">
                          <p:val>
                            <p:strVal val="#ppt_x"/>
                          </p:val>
                        </p:tav>
                      </p:tavLst>
                    </p:anim>
                    <p:anim calcmode="lin" valueType="num">
                      <p:cBhvr additive="base">
                        <p:cTn dur="1000" fill="hold"/>
                        <p:tgtEl>
                          <p:spTgt spid="7"/>
                        </p:tgtEl>
                        <p:attrNameLst>
                          <p:attrName>ppt_y</p:attrName>
                        </p:attrNameLst>
                      </p:cBhvr>
                      <p:tavLst>
                        <p:tav tm="0">
                          <p:val>
                            <p:strVal val="0-#ppt_h/2"/>
                          </p:val>
                        </p:tav>
                        <p:tav tm="100000">
                          <p:val>
                            <p:strVal val="#ppt_y"/>
                          </p:val>
                        </p:tav>
                      </p:tavLst>
                    </p:anim>
                  </p:childTnLst>
                </p:cTn>
              </p:par>
            </p:tnLst>
          </p:tmpl>
        </p:tmplLst>
      </p:bldP>
      <p:bldP spid="6" grpId="0" build="p" animBg="1">
        <p:tmplLst>
          <p:tmpl>
            <p:tnLst>
              <p:par>
                <p:cTn presetID="2" presetClass="entr" presetSubtype="1" decel="100000" fill="hold" nodeType="withEffect">
                  <p:stCondLst>
                    <p:cond delay="250"/>
                  </p:stCondLst>
                  <p:childTnLst>
                    <p:set>
                      <p:cBhvr>
                        <p:cTn dur="1" fill="hold">
                          <p:stCondLst>
                            <p:cond delay="0"/>
                          </p:stCondLst>
                        </p:cTn>
                        <p:tgtEl>
                          <p:spTgt spid="6"/>
                        </p:tgtEl>
                        <p:attrNameLst>
                          <p:attrName>style.visibility</p:attrName>
                        </p:attrNameLst>
                      </p:cBhvr>
                      <p:to>
                        <p:strVal val="visible"/>
                      </p:to>
                    </p:set>
                    <p:anim calcmode="lin" valueType="num">
                      <p:cBhvr additive="base">
                        <p:cTn dur="1000" fill="hold"/>
                        <p:tgtEl>
                          <p:spTgt spid="6"/>
                        </p:tgtEl>
                        <p:attrNameLst>
                          <p:attrName>ppt_x</p:attrName>
                        </p:attrNameLst>
                      </p:cBhvr>
                      <p:tavLst>
                        <p:tav tm="0">
                          <p:val>
                            <p:strVal val="#ppt_x"/>
                          </p:val>
                        </p:tav>
                        <p:tav tm="100000">
                          <p:val>
                            <p:strVal val="#ppt_x"/>
                          </p:val>
                        </p:tav>
                      </p:tavLst>
                    </p:anim>
                    <p:anim calcmode="lin" valueType="num">
                      <p:cBhvr additive="base">
                        <p:cTn dur="1000" fill="hold"/>
                        <p:tgtEl>
                          <p:spTgt spid="6"/>
                        </p:tgtEl>
                        <p:attrNameLst>
                          <p:attrName>ppt_y</p:attrName>
                        </p:attrNameLst>
                      </p:cBhvr>
                      <p:tavLst>
                        <p:tav tm="0">
                          <p:val>
                            <p:strVal val="0-#ppt_h/2"/>
                          </p:val>
                        </p:tav>
                        <p:tav tm="100000">
                          <p:val>
                            <p:strVal val="#ppt_y"/>
                          </p:val>
                        </p:tav>
                      </p:tavLst>
                    </p:anim>
                  </p:childTnLst>
                </p:cTn>
              </p:par>
            </p:tnLst>
          </p:tmpl>
          <p:tmpl lvl="1">
            <p:tnLst>
              <p:par>
                <p:cTn presetID="2" presetClass="entr" presetSubtype="1" decel="100000" fill="hold" nodeType="withEffect">
                  <p:stCondLst>
                    <p:cond delay="250"/>
                  </p:stCondLst>
                  <p:childTnLst>
                    <p:set>
                      <p:cBhvr>
                        <p:cTn dur="1" fill="hold">
                          <p:stCondLst>
                            <p:cond delay="0"/>
                          </p:stCondLst>
                        </p:cTn>
                        <p:tgtEl>
                          <p:spTgt spid="6"/>
                        </p:tgtEl>
                        <p:attrNameLst>
                          <p:attrName>style.visibility</p:attrName>
                        </p:attrNameLst>
                      </p:cBhvr>
                      <p:to>
                        <p:strVal val="visible"/>
                      </p:to>
                    </p:set>
                    <p:anim calcmode="lin" valueType="num">
                      <p:cBhvr additive="base">
                        <p:cTn dur="1000" fill="hold"/>
                        <p:tgtEl>
                          <p:spTgt spid="6"/>
                        </p:tgtEl>
                        <p:attrNameLst>
                          <p:attrName>ppt_x</p:attrName>
                        </p:attrNameLst>
                      </p:cBhvr>
                      <p:tavLst>
                        <p:tav tm="0">
                          <p:val>
                            <p:strVal val="#ppt_x"/>
                          </p:val>
                        </p:tav>
                        <p:tav tm="100000">
                          <p:val>
                            <p:strVal val="#ppt_x"/>
                          </p:val>
                        </p:tav>
                      </p:tavLst>
                    </p:anim>
                    <p:anim calcmode="lin" valueType="num">
                      <p:cBhvr additive="base">
                        <p:cTn dur="1000" fill="hold"/>
                        <p:tgtEl>
                          <p:spTgt spid="6"/>
                        </p:tgtEl>
                        <p:attrNameLst>
                          <p:attrName>ppt_y</p:attrName>
                        </p:attrNameLst>
                      </p:cBhvr>
                      <p:tavLst>
                        <p:tav tm="0">
                          <p:val>
                            <p:strVal val="0-#ppt_h/2"/>
                          </p:val>
                        </p:tav>
                        <p:tav tm="100000">
                          <p:val>
                            <p:strVal val="#ppt_y"/>
                          </p:val>
                        </p:tav>
                      </p:tavLst>
                    </p:anim>
                  </p:childTnLst>
                </p:cTn>
              </p:par>
            </p:tnLst>
          </p:tmpl>
        </p:tmplLst>
      </p:bldP>
      <p:bldP spid="2" grpId="0"/>
      <p:bldP spid="20" grpId="0" build="p">
        <p:tmplLst>
          <p:tmpl lvl="1">
            <p:tnLst>
              <p:par>
                <p:cTn presetID="10" presetClass="entr" presetSubtype="0" fill="hold" nodeType="withEffect">
                  <p:stCondLst>
                    <p:cond delay="1000"/>
                  </p:stCondLst>
                  <p:childTnLst>
                    <p:set>
                      <p:cBhvr>
                        <p:cTn dur="1" fill="hold">
                          <p:stCondLst>
                            <p:cond delay="0"/>
                          </p:stCondLst>
                        </p:cTn>
                        <p:tgtEl>
                          <p:spTgt spid="20"/>
                        </p:tgtEl>
                        <p:attrNameLst>
                          <p:attrName>style.visibility</p:attrName>
                        </p:attrNameLst>
                      </p:cBhvr>
                      <p:to>
                        <p:strVal val="visible"/>
                      </p:to>
                    </p:set>
                    <p:animEffect transition="in" filter="fade">
                      <p:cBhvr>
                        <p:cTn dur="750"/>
                        <p:tgtEl>
                          <p:spTgt spid="20"/>
                        </p:tgtEl>
                      </p:cBhvr>
                    </p:animEffect>
                  </p:childTnLst>
                </p:cTn>
              </p:par>
            </p:tnLst>
          </p:tmpl>
        </p:tmplLst>
      </p:bldP>
      <p:bldP spid="8" grpId="0"/>
      <p:bldP spid="22" grpId="0" build="p">
        <p:tmplLst>
          <p:tmpl lvl="1">
            <p:tnLst>
              <p:par>
                <p:cTn presetID="10" presetClass="entr" presetSubtype="0" fill="hold" nodeType="withEffect">
                  <p:stCondLst>
                    <p:cond delay="1000"/>
                  </p:stCondLst>
                  <p:childTnLst>
                    <p:set>
                      <p:cBhvr>
                        <p:cTn dur="1" fill="hold">
                          <p:stCondLst>
                            <p:cond delay="0"/>
                          </p:stCondLst>
                        </p:cTn>
                        <p:tgtEl>
                          <p:spTgt spid="22"/>
                        </p:tgtEl>
                        <p:attrNameLst>
                          <p:attrName>style.visibility</p:attrName>
                        </p:attrNameLst>
                      </p:cBhvr>
                      <p:to>
                        <p:strVal val="visible"/>
                      </p:to>
                    </p:set>
                    <p:animEffect transition="in" filter="fade">
                      <p:cBhvr>
                        <p:cTn dur="750"/>
                        <p:tgtEl>
                          <p:spTgt spid="22"/>
                        </p:tgtEl>
                      </p:cBhvr>
                    </p:animEffect>
                  </p:childTnLst>
                </p:cTn>
              </p:par>
            </p:tnLst>
          </p:tmpl>
        </p:tmplLst>
      </p:bldP>
    </p:bld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Index">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sp>
        <p:nvSpPr>
          <p:cNvPr id="3" name="Tijdelijke aanduiding voor verticale tekst 2"/>
          <p:cNvSpPr>
            <a:spLocks noGrp="1"/>
          </p:cNvSpPr>
          <p:nvPr>
            <p:ph type="body" orient="vert" idx="1" hasCustomPrompt="1"/>
          </p:nvPr>
        </p:nvSpPr>
        <p:spPr>
          <a:xfrm>
            <a:off x="404663" y="1252836"/>
            <a:ext cx="6846640" cy="4795836"/>
          </a:xfrm>
          <a:noFill/>
        </p:spPr>
        <p:txBody>
          <a:bodyPr vert="horz" wrap="none" lIns="0" tIns="0" rIns="0" bIns="0"/>
          <a:lstStyle>
            <a:lvl1pPr marL="361950" indent="-361950">
              <a:spcBef>
                <a:spcPts val="800"/>
              </a:spcBef>
              <a:spcAft>
                <a:spcPts val="800"/>
              </a:spcAft>
              <a:buClr>
                <a:schemeClr val="bg2"/>
              </a:buClr>
              <a:buFont typeface="+mj-lt"/>
              <a:buAutoNum type="arabicPeriod"/>
              <a:defRPr sz="2400">
                <a:solidFill>
                  <a:schemeClr val="bg2"/>
                </a:solidFill>
              </a:defRPr>
            </a:lvl1pPr>
            <a:lvl2pPr marL="542925" indent="-180975">
              <a:buClr>
                <a:schemeClr val="bg2"/>
              </a:buClr>
              <a:buFont typeface="Arial" panose="020B0604020202020204" pitchFamily="34" charset="0"/>
              <a:buChar char="•"/>
              <a:defRPr>
                <a:solidFill>
                  <a:schemeClr val="bg2"/>
                </a:solidFill>
              </a:defRPr>
            </a:lvl2pPr>
            <a:lvl3pPr>
              <a:defRPr>
                <a:solidFill>
                  <a:schemeClr val="bg2"/>
                </a:solidFill>
              </a:defRPr>
            </a:lvl3pPr>
            <a:lvl4pPr>
              <a:defRPr>
                <a:solidFill>
                  <a:schemeClr val="bg2"/>
                </a:solidFill>
              </a:defRPr>
            </a:lvl4pPr>
            <a:lvl5pPr>
              <a:defRPr>
                <a:solidFill>
                  <a:schemeClr val="accent1"/>
                </a:solidFill>
              </a:defRPr>
            </a:lvl5pPr>
            <a:lvl6pPr marL="361950" indent="-361950">
              <a:spcBef>
                <a:spcPts val="800"/>
              </a:spcBef>
              <a:spcAft>
                <a:spcPts val="800"/>
              </a:spcAft>
              <a:buClr>
                <a:schemeClr val="bg2"/>
              </a:buClr>
              <a:buFont typeface="+mj-lt"/>
              <a:buAutoNum type="arabicPeriod"/>
              <a:tabLst/>
              <a:defRPr sz="2400">
                <a:solidFill>
                  <a:schemeClr val="bg2"/>
                </a:solidFill>
              </a:defRPr>
            </a:lvl6pPr>
            <a:lvl7pPr marL="542925" indent="-180975">
              <a:buClr>
                <a:schemeClr val="bg2"/>
              </a:buClr>
              <a:buFont typeface="Arial" panose="020B0604020202020204" pitchFamily="34" charset="0"/>
              <a:buChar char="•"/>
              <a:defRPr>
                <a:solidFill>
                  <a:schemeClr val="bg2"/>
                </a:solidFill>
              </a:defRPr>
            </a:lvl7pPr>
            <a:lvl8pPr>
              <a:defRPr>
                <a:solidFill>
                  <a:schemeClr val="bg2"/>
                </a:solidFill>
              </a:defRPr>
            </a:lvl8pPr>
            <a:lvl9pPr>
              <a:defRPr>
                <a:solidFill>
                  <a:schemeClr val="bg2"/>
                </a:solidFill>
              </a:defRPr>
            </a:lvl9pPr>
          </a:lstStyle>
          <a:p>
            <a:pPr lvl="0"/>
            <a:r>
              <a:rPr lang="en-GB" noProof="0" dirty="0"/>
              <a:t>Numbering</a:t>
            </a:r>
          </a:p>
          <a:p>
            <a:pPr lvl="1"/>
            <a:r>
              <a:rPr lang="en-GB" noProof="0" dirty="0"/>
              <a:t>Bullet</a:t>
            </a:r>
          </a:p>
          <a:p>
            <a:pPr lvl="2"/>
            <a:r>
              <a:rPr lang="en-GB" noProof="0" dirty="0"/>
              <a:t>Plain text</a:t>
            </a:r>
          </a:p>
          <a:p>
            <a:pPr lvl="3"/>
            <a:r>
              <a:rPr lang="en-GB" noProof="0" dirty="0"/>
              <a:t>Header dark blue</a:t>
            </a:r>
          </a:p>
          <a:p>
            <a:pPr lvl="4"/>
            <a:r>
              <a:rPr lang="en-GB" noProof="0" dirty="0"/>
              <a:t>Header yellow</a:t>
            </a:r>
          </a:p>
          <a:p>
            <a:pPr lvl="5"/>
            <a:r>
              <a:rPr lang="en-GB" noProof="0" dirty="0"/>
              <a:t>Numbering</a:t>
            </a:r>
          </a:p>
          <a:p>
            <a:pPr lvl="6"/>
            <a:r>
              <a:rPr lang="en-GB" noProof="0" dirty="0"/>
              <a:t>Bullet</a:t>
            </a:r>
          </a:p>
          <a:p>
            <a:pPr lvl="7"/>
            <a:r>
              <a:rPr lang="en-GB" sz="1800" noProof="0" dirty="0"/>
              <a:t>Plain text</a:t>
            </a:r>
          </a:p>
          <a:p>
            <a:pPr lvl="8"/>
            <a:r>
              <a:rPr lang="en-GB" noProof="0" dirty="0"/>
              <a:t>Header dark blue</a:t>
            </a:r>
          </a:p>
        </p:txBody>
      </p:sp>
      <p:sp>
        <p:nvSpPr>
          <p:cNvPr id="7" name="Tijdelijke aanduiding voor afbeelding 13"/>
          <p:cNvSpPr>
            <a:spLocks noGrp="1"/>
          </p:cNvSpPr>
          <p:nvPr>
            <p:ph type="pic" sz="quarter" idx="13" hasCustomPrompt="1"/>
          </p:nvPr>
        </p:nvSpPr>
        <p:spPr>
          <a:xfrm>
            <a:off x="7453634" y="1252538"/>
            <a:ext cx="4339905" cy="4795837"/>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grpSp>
        <p:nvGrpSpPr>
          <p:cNvPr id="8" name="Grid" hidden="1"/>
          <p:cNvGrpSpPr/>
          <p:nvPr userDrawn="1"/>
        </p:nvGrpSpPr>
        <p:grpSpPr>
          <a:xfrm>
            <a:off x="0" y="0"/>
            <a:ext cx="12198353" cy="6858004"/>
            <a:chOff x="-2" y="-1"/>
            <a:chExt cx="12198353" cy="6858004"/>
          </a:xfrm>
        </p:grpSpPr>
        <p:sp>
          <p:nvSpPr>
            <p:cNvPr id="9" name="Rechthoek 8"/>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0" name="Rechthoek 9"/>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2" name="Rechthoek 11"/>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4" name="Rechthoek 13"/>
            <p:cNvSpPr/>
            <p:nvPr userDrawn="1"/>
          </p:nvSpPr>
          <p:spPr bwMode="auto">
            <a:xfrm rot="5400000">
              <a:off x="3923465"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grpSp>
      <p:sp>
        <p:nvSpPr>
          <p:cNvPr id="15"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dirty="0"/>
          </a:p>
        </p:txBody>
      </p:sp>
    </p:spTree>
    <p:extLst>
      <p:ext uri="{BB962C8B-B14F-4D97-AF65-F5344CB8AC3E}">
        <p14:creationId xmlns:p14="http://schemas.microsoft.com/office/powerpoint/2010/main" val="54426134"/>
      </p:ext>
    </p:extLst>
  </p:cSld>
  <p:clrMapOvr>
    <a:masterClrMapping/>
  </p:clrMapOvr>
  <p:transition spd="slow">
    <p:wipe dir="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ext 100%">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sp>
        <p:nvSpPr>
          <p:cNvPr id="3" name="Tijdelijke aanduiding voor verticale tekst 2"/>
          <p:cNvSpPr>
            <a:spLocks noGrp="1"/>
          </p:cNvSpPr>
          <p:nvPr>
            <p:ph type="body" orient="vert" idx="1" hasCustomPrompt="1"/>
          </p:nvPr>
        </p:nvSpPr>
        <p:spPr/>
        <p:txBody>
          <a:bodyPr vert="horz"/>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sp>
        <p:nvSpPr>
          <p:cNvPr id="4"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3592596851"/>
      </p:ext>
    </p:extLst>
  </p:cSld>
  <p:clrMapOvr>
    <a:masterClrMapping/>
  </p:clrMapOvr>
  <p:transition spd="slow">
    <p:wipe dir="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ext &amp; Image 75%/25%">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sp>
        <p:nvSpPr>
          <p:cNvPr id="3" name="Tijdelijke aanduiding voor verticale tekst 2"/>
          <p:cNvSpPr>
            <a:spLocks noGrp="1"/>
          </p:cNvSpPr>
          <p:nvPr>
            <p:ph type="body" orient="vert" idx="1" hasCustomPrompt="1"/>
          </p:nvPr>
        </p:nvSpPr>
        <p:spPr>
          <a:xfrm>
            <a:off x="404662" y="1252836"/>
            <a:ext cx="7926761" cy="4795836"/>
          </a:xfrm>
        </p:spPr>
        <p:txBody>
          <a:bodyPr vert="horz"/>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grpSp>
        <p:nvGrpSpPr>
          <p:cNvPr id="7" name="Grid" hidden="1"/>
          <p:cNvGrpSpPr/>
          <p:nvPr userDrawn="1"/>
        </p:nvGrpSpPr>
        <p:grpSpPr>
          <a:xfrm>
            <a:off x="0" y="0"/>
            <a:ext cx="12198353" cy="6858004"/>
            <a:chOff x="-2" y="-1"/>
            <a:chExt cx="12198353" cy="6858004"/>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5003585"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grpSp>
      <p:sp>
        <p:nvSpPr>
          <p:cNvPr id="14" name="Tijdelijke aanduiding voor afbeelding 13"/>
          <p:cNvSpPr>
            <a:spLocks noGrp="1"/>
          </p:cNvSpPr>
          <p:nvPr>
            <p:ph type="pic" sz="quarter" idx="13" hasCustomPrompt="1"/>
          </p:nvPr>
        </p:nvSpPr>
        <p:spPr>
          <a:xfrm>
            <a:off x="8533755" y="1252538"/>
            <a:ext cx="3259784" cy="4795837"/>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5"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3590302820"/>
      </p:ext>
    </p:extLst>
  </p:cSld>
  <p:clrMapOvr>
    <a:masterClrMapping/>
  </p:clrMapOvr>
  <p:transition spd="slow">
    <p:wipe dir="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ext &amp; Image 50%/50%">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b="1"/>
            </a:lvl1pPr>
          </a:lstStyle>
          <a:p>
            <a:r>
              <a:rPr lang="en-GB" noProof="0" dirty="0"/>
              <a:t>Title</a:t>
            </a:r>
          </a:p>
        </p:txBody>
      </p:sp>
      <p:sp>
        <p:nvSpPr>
          <p:cNvPr id="3" name="Tijdelijke aanduiding voor verticale tekst 2"/>
          <p:cNvSpPr>
            <a:spLocks noGrp="1"/>
          </p:cNvSpPr>
          <p:nvPr>
            <p:ph type="body" orient="vert" idx="1" hasCustomPrompt="1"/>
          </p:nvPr>
        </p:nvSpPr>
        <p:spPr>
          <a:xfrm>
            <a:off x="404662" y="1252836"/>
            <a:ext cx="5593347" cy="4795836"/>
          </a:xfrm>
        </p:spPr>
        <p:txBody>
          <a:bodyPr vert="horz"/>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grpSp>
        <p:nvGrpSpPr>
          <p:cNvPr id="7" name="Grid" hidden="1"/>
          <p:cNvGrpSpPr/>
          <p:nvPr userDrawn="1"/>
        </p:nvGrpSpPr>
        <p:grpSpPr>
          <a:xfrm>
            <a:off x="-2" y="-1"/>
            <a:ext cx="12198353" cy="6858004"/>
            <a:chOff x="-2" y="-1"/>
            <a:chExt cx="12198353" cy="6858004"/>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2670173"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grpSp>
      <p:sp>
        <p:nvSpPr>
          <p:cNvPr id="14" name="Tijdelijke aanduiding voor afbeelding 13"/>
          <p:cNvSpPr>
            <a:spLocks noGrp="1"/>
          </p:cNvSpPr>
          <p:nvPr>
            <p:ph type="pic" sz="quarter" idx="13" hasCustomPrompt="1"/>
          </p:nvPr>
        </p:nvSpPr>
        <p:spPr>
          <a:xfrm>
            <a:off x="6200775" y="1252538"/>
            <a:ext cx="5592763" cy="4795837"/>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5"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3682767422"/>
      </p:ext>
    </p:extLst>
  </p:cSld>
  <p:clrMapOvr>
    <a:masterClrMapping/>
  </p:clrMapOvr>
  <p:transition spd="slow">
    <p:wipe dir="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ext &amp; Image 25%/75%">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sp>
        <p:nvSpPr>
          <p:cNvPr id="3" name="Tijdelijke aanduiding voor verticale tekst 2"/>
          <p:cNvSpPr>
            <a:spLocks noGrp="1"/>
          </p:cNvSpPr>
          <p:nvPr>
            <p:ph type="body" orient="vert" idx="1" hasCustomPrompt="1"/>
          </p:nvPr>
        </p:nvSpPr>
        <p:spPr>
          <a:xfrm>
            <a:off x="404662" y="1252836"/>
            <a:ext cx="3534273" cy="4795836"/>
          </a:xfrm>
        </p:spPr>
        <p:txBody>
          <a:bodyPr vert="horz"/>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grpSp>
        <p:nvGrpSpPr>
          <p:cNvPr id="7" name="Grid" hidden="1"/>
          <p:cNvGrpSpPr/>
          <p:nvPr userDrawn="1"/>
        </p:nvGrpSpPr>
        <p:grpSpPr>
          <a:xfrm>
            <a:off x="-2" y="-1"/>
            <a:ext cx="12198353" cy="6858004"/>
            <a:chOff x="-2" y="-1"/>
            <a:chExt cx="12198353" cy="6858004"/>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611099"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grpSp>
      <p:sp>
        <p:nvSpPr>
          <p:cNvPr id="14" name="Tijdelijke aanduiding voor afbeelding 13"/>
          <p:cNvSpPr>
            <a:spLocks noGrp="1"/>
          </p:cNvSpPr>
          <p:nvPr>
            <p:ph type="pic" sz="quarter" idx="13" hasCustomPrompt="1"/>
          </p:nvPr>
        </p:nvSpPr>
        <p:spPr>
          <a:xfrm>
            <a:off x="4141267" y="1252538"/>
            <a:ext cx="7652271" cy="4795837"/>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5"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4132317621"/>
      </p:ext>
    </p:extLst>
  </p:cSld>
  <p:clrMapOvr>
    <a:masterClrMapping/>
  </p:clrMapOvr>
  <p:transition spd="slow">
    <p:wipe dir="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Image 100%">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grpSp>
        <p:nvGrpSpPr>
          <p:cNvPr id="7" name="Grid" hidden="1"/>
          <p:cNvGrpSpPr/>
          <p:nvPr userDrawn="1"/>
        </p:nvGrpSpPr>
        <p:grpSpPr>
          <a:xfrm>
            <a:off x="-2" y="-1"/>
            <a:ext cx="12198353" cy="6858003"/>
            <a:chOff x="-2" y="-1"/>
            <a:chExt cx="12198353" cy="6858003"/>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grpSp>
      <p:sp>
        <p:nvSpPr>
          <p:cNvPr id="14" name="Tijdelijke aanduiding voor afbeelding 13"/>
          <p:cNvSpPr>
            <a:spLocks noGrp="1"/>
          </p:cNvSpPr>
          <p:nvPr>
            <p:ph type="pic" sz="quarter" idx="13" hasCustomPrompt="1"/>
          </p:nvPr>
        </p:nvSpPr>
        <p:spPr>
          <a:xfrm>
            <a:off x="404663" y="1252538"/>
            <a:ext cx="11388876" cy="4795837"/>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3"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3929258224"/>
      </p:ext>
    </p:extLst>
  </p:cSld>
  <p:clrMapOvr>
    <a:masterClrMapping/>
  </p:clrMapOvr>
  <p:transition spd="slow">
    <p:wipe dir="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ext &amp; Image 4x">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sp>
        <p:nvSpPr>
          <p:cNvPr id="3" name="Tijdelijke aanduiding voor verticale tekst 2"/>
          <p:cNvSpPr>
            <a:spLocks noGrp="1"/>
          </p:cNvSpPr>
          <p:nvPr>
            <p:ph type="body" orient="vert" idx="1" hasCustomPrompt="1"/>
          </p:nvPr>
        </p:nvSpPr>
        <p:spPr>
          <a:xfrm>
            <a:off x="404662" y="1252836"/>
            <a:ext cx="5593347" cy="4795836"/>
          </a:xfrm>
        </p:spPr>
        <p:txBody>
          <a:bodyPr vert="horz"/>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grpSp>
        <p:nvGrpSpPr>
          <p:cNvPr id="7" name="Grid" hidden="1"/>
          <p:cNvGrpSpPr/>
          <p:nvPr userDrawn="1"/>
        </p:nvGrpSpPr>
        <p:grpSpPr>
          <a:xfrm>
            <a:off x="-2" y="-1"/>
            <a:ext cx="12218777" cy="6858004"/>
            <a:chOff x="-2" y="-1"/>
            <a:chExt cx="12218777" cy="6858004"/>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2670173"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5" name="Rechthoek 14"/>
            <p:cNvSpPr/>
            <p:nvPr userDrawn="1"/>
          </p:nvSpPr>
          <p:spPr bwMode="auto">
            <a:xfrm rot="5400000">
              <a:off x="5568012"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6" name="Rechthoek 15"/>
            <p:cNvSpPr/>
            <p:nvPr userDrawn="1"/>
          </p:nvSpPr>
          <p:spPr bwMode="auto">
            <a:xfrm rot="10800000">
              <a:off x="5360772" y="3549589"/>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grpSp>
      <p:sp>
        <p:nvSpPr>
          <p:cNvPr id="14" name="Tijdelijke aanduiding voor afbeelding 13"/>
          <p:cNvSpPr>
            <a:spLocks noGrp="1"/>
          </p:cNvSpPr>
          <p:nvPr>
            <p:ph type="pic" sz="quarter" idx="13" hasCustomPrompt="1"/>
          </p:nvPr>
        </p:nvSpPr>
        <p:spPr>
          <a:xfrm>
            <a:off x="6200776" y="1252538"/>
            <a:ext cx="2695072" cy="2297049"/>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7" name="Tijdelijke aanduiding voor afbeelding 13"/>
          <p:cNvSpPr>
            <a:spLocks noGrp="1"/>
          </p:cNvSpPr>
          <p:nvPr>
            <p:ph type="pic" sz="quarter" idx="14" hasCustomPrompt="1"/>
          </p:nvPr>
        </p:nvSpPr>
        <p:spPr>
          <a:xfrm>
            <a:off x="9098614" y="1252538"/>
            <a:ext cx="2695072" cy="2297049"/>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8" name="Tijdelijke aanduiding voor afbeelding 13"/>
          <p:cNvSpPr>
            <a:spLocks noGrp="1"/>
          </p:cNvSpPr>
          <p:nvPr>
            <p:ph type="pic" sz="quarter" idx="15" hasCustomPrompt="1"/>
          </p:nvPr>
        </p:nvSpPr>
        <p:spPr>
          <a:xfrm>
            <a:off x="6200776" y="3751623"/>
            <a:ext cx="2695072" cy="2297049"/>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9" name="Tijdelijke aanduiding voor afbeelding 13"/>
          <p:cNvSpPr>
            <a:spLocks noGrp="1"/>
          </p:cNvSpPr>
          <p:nvPr>
            <p:ph type="pic" sz="quarter" idx="16" hasCustomPrompt="1"/>
          </p:nvPr>
        </p:nvSpPr>
        <p:spPr>
          <a:xfrm>
            <a:off x="9098614" y="3751623"/>
            <a:ext cx="2695072" cy="2297049"/>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20"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3673173449"/>
      </p:ext>
    </p:extLst>
  </p:cSld>
  <p:clrMapOvr>
    <a:masterClrMapping/>
  </p:clrMapOvr>
  <p:transition spd="slow">
    <p:wipe dir="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ext &amp; Image 2x">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sp>
        <p:nvSpPr>
          <p:cNvPr id="3" name="Tijdelijke aanduiding voor verticale tekst 2"/>
          <p:cNvSpPr>
            <a:spLocks noGrp="1"/>
          </p:cNvSpPr>
          <p:nvPr>
            <p:ph type="body" orient="vert" idx="1" hasCustomPrompt="1"/>
          </p:nvPr>
        </p:nvSpPr>
        <p:spPr>
          <a:xfrm>
            <a:off x="404662" y="1252836"/>
            <a:ext cx="5593347" cy="4795836"/>
          </a:xfrm>
        </p:spPr>
        <p:txBody>
          <a:bodyPr vert="horz"/>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grpSp>
        <p:nvGrpSpPr>
          <p:cNvPr id="7" name="Grid" hidden="1"/>
          <p:cNvGrpSpPr/>
          <p:nvPr userDrawn="1"/>
        </p:nvGrpSpPr>
        <p:grpSpPr>
          <a:xfrm>
            <a:off x="-2" y="-1"/>
            <a:ext cx="12198353" cy="6858004"/>
            <a:chOff x="-2" y="-1"/>
            <a:chExt cx="12198353" cy="6858004"/>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2670173"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5" name="Rechthoek 14"/>
            <p:cNvSpPr/>
            <p:nvPr userDrawn="1"/>
          </p:nvSpPr>
          <p:spPr bwMode="auto">
            <a:xfrm rot="5400000">
              <a:off x="5568012"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grpSp>
      <p:sp>
        <p:nvSpPr>
          <p:cNvPr id="14" name="Tijdelijke aanduiding voor afbeelding 13"/>
          <p:cNvSpPr>
            <a:spLocks noGrp="1"/>
          </p:cNvSpPr>
          <p:nvPr>
            <p:ph type="pic" sz="quarter" idx="13" hasCustomPrompt="1"/>
          </p:nvPr>
        </p:nvSpPr>
        <p:spPr>
          <a:xfrm>
            <a:off x="6200341" y="1252538"/>
            <a:ext cx="2695072" cy="4796134"/>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7" name="Tijdelijke aanduiding voor afbeelding 13"/>
          <p:cNvSpPr>
            <a:spLocks noGrp="1"/>
          </p:cNvSpPr>
          <p:nvPr>
            <p:ph type="pic" sz="quarter" idx="14" hasCustomPrompt="1"/>
          </p:nvPr>
        </p:nvSpPr>
        <p:spPr>
          <a:xfrm>
            <a:off x="9098179" y="1252538"/>
            <a:ext cx="2695072" cy="4796134"/>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6"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4146982251"/>
      </p:ext>
    </p:extLst>
  </p:cSld>
  <p:clrMapOvr>
    <a:masterClrMapping/>
  </p:clrMapOvr>
  <p:transition spd="slow">
    <p:wipe dir="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Graph 100%">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grpSp>
        <p:nvGrpSpPr>
          <p:cNvPr id="7" name="Grid" hidden="1"/>
          <p:cNvGrpSpPr/>
          <p:nvPr userDrawn="1"/>
        </p:nvGrpSpPr>
        <p:grpSpPr>
          <a:xfrm>
            <a:off x="-2" y="-1"/>
            <a:ext cx="12198353" cy="6858003"/>
            <a:chOff x="-2" y="-1"/>
            <a:chExt cx="12198353" cy="6858003"/>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grpSp>
      <p:sp>
        <p:nvSpPr>
          <p:cNvPr id="4" name="Tijdelijke aanduiding voor grafiek 3"/>
          <p:cNvSpPr>
            <a:spLocks noGrp="1"/>
          </p:cNvSpPr>
          <p:nvPr>
            <p:ph type="chart" sz="quarter" idx="13" hasCustomPrompt="1"/>
          </p:nvPr>
        </p:nvSpPr>
        <p:spPr>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 graph</a:t>
            </a:r>
          </a:p>
        </p:txBody>
      </p:sp>
      <p:sp>
        <p:nvSpPr>
          <p:cNvPr id="13"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2702950967"/>
      </p:ext>
    </p:extLst>
  </p:cSld>
  <p:clrMapOvr>
    <a:masterClrMapping/>
  </p:clrMapOvr>
  <p:transition spd="slow">
    <p:wipe dir="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Video 100%">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grpSp>
        <p:nvGrpSpPr>
          <p:cNvPr id="7" name="Grid" hidden="1"/>
          <p:cNvGrpSpPr/>
          <p:nvPr userDrawn="1"/>
        </p:nvGrpSpPr>
        <p:grpSpPr>
          <a:xfrm>
            <a:off x="-2" y="-1"/>
            <a:ext cx="12198353" cy="6858003"/>
            <a:chOff x="-2" y="-1"/>
            <a:chExt cx="12198353" cy="6858003"/>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grpSp>
      <p:sp>
        <p:nvSpPr>
          <p:cNvPr id="13" name="Tijdelijke aanduiding voor media 12"/>
          <p:cNvSpPr>
            <a:spLocks noGrp="1"/>
          </p:cNvSpPr>
          <p:nvPr>
            <p:ph type="media" sz="quarter" idx="13" hasCustomPrompt="1"/>
          </p:nvPr>
        </p:nvSpPr>
        <p:spPr>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 video</a:t>
            </a:r>
          </a:p>
        </p:txBody>
      </p:sp>
      <p:sp>
        <p:nvSpPr>
          <p:cNvPr id="14"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2653170741"/>
      </p:ext>
    </p:extLst>
  </p:cSld>
  <p:clrMapOvr>
    <a:masterClrMapping/>
  </p:clrMapOvr>
  <p:transition spd="slow">
    <p:wipe dir="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19" name="Rechthoek 18"/>
          <p:cNvSpPr/>
          <p:nvPr userDrawn="1"/>
        </p:nvSpPr>
        <p:spPr bwMode="auto">
          <a:xfrm>
            <a:off x="0" y="6453336"/>
            <a:ext cx="12198350" cy="404664"/>
          </a:xfrm>
          <a:prstGeom prst="rect">
            <a:avLst/>
          </a:prstGeom>
          <a:solidFill>
            <a:schemeClr val="bg2"/>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en-GB" sz="2000" b="0" i="0" u="none" strike="noStrike" cap="none" normalizeH="0" baseline="0" noProof="0" dirty="0">
              <a:ln>
                <a:noFill/>
              </a:ln>
              <a:solidFill>
                <a:schemeClr val="bg1"/>
              </a:solidFill>
              <a:effectLst/>
              <a:latin typeface="Minion" pitchFamily="2" charset="0"/>
            </a:endParaRPr>
          </a:p>
        </p:txBody>
      </p:sp>
      <p:sp>
        <p:nvSpPr>
          <p:cNvPr id="6" name="Tijdelijke aanduiding voor tekst 5"/>
          <p:cNvSpPr>
            <a:spLocks noGrp="1"/>
          </p:cNvSpPr>
          <p:nvPr>
            <p:ph type="body" sz="quarter" idx="12" hasCustomPrompt="1"/>
          </p:nvPr>
        </p:nvSpPr>
        <p:spPr>
          <a:xfrm>
            <a:off x="1" y="1"/>
            <a:ext cx="12198350" cy="4521939"/>
          </a:xfrm>
          <a:solidFill>
            <a:schemeClr val="bg2"/>
          </a:solidFill>
        </p:spPr>
        <p:txBody>
          <a:bodyPr>
            <a:normAutofit/>
          </a:bodyPr>
          <a:lstStyle>
            <a:lvl1pPr marL="0" indent="0">
              <a:buNone/>
              <a:defRPr sz="100">
                <a:solidFill>
                  <a:schemeClr val="bg2"/>
                </a:solidFill>
              </a:defRPr>
            </a:lvl1pPr>
          </a:lstStyle>
          <a:p>
            <a:pPr lvl="0"/>
            <a:r>
              <a:rPr lang="en-GB" noProof="0" dirty="0"/>
              <a:t>..</a:t>
            </a:r>
          </a:p>
        </p:txBody>
      </p:sp>
      <p:sp>
        <p:nvSpPr>
          <p:cNvPr id="2" name="Titel 1"/>
          <p:cNvSpPr>
            <a:spLocks noGrp="1"/>
          </p:cNvSpPr>
          <p:nvPr>
            <p:ph type="title" hasCustomPrompt="1"/>
          </p:nvPr>
        </p:nvSpPr>
        <p:spPr>
          <a:xfrm>
            <a:off x="1490663" y="1052736"/>
            <a:ext cx="10225136" cy="1656184"/>
          </a:xfrm>
        </p:spPr>
        <p:txBody>
          <a:bodyPr/>
          <a:lstStyle>
            <a:lvl1pPr algn="l">
              <a:defRPr sz="5400">
                <a:solidFill>
                  <a:schemeClr val="bg1"/>
                </a:solidFill>
              </a:defRPr>
            </a:lvl1pPr>
          </a:lstStyle>
          <a:p>
            <a:r>
              <a:rPr lang="en-GB" noProof="0" dirty="0"/>
              <a:t>Title closure</a:t>
            </a:r>
          </a:p>
        </p:txBody>
      </p:sp>
      <p:grpSp>
        <p:nvGrpSpPr>
          <p:cNvPr id="11" name="Grid" hidden="1"/>
          <p:cNvGrpSpPr/>
          <p:nvPr userDrawn="1"/>
        </p:nvGrpSpPr>
        <p:grpSpPr>
          <a:xfrm>
            <a:off x="-3" y="-1"/>
            <a:ext cx="12198354" cy="6858004"/>
            <a:chOff x="-3" y="-1"/>
            <a:chExt cx="12198354" cy="6858004"/>
          </a:xfrm>
        </p:grpSpPr>
        <p:sp>
          <p:nvSpPr>
            <p:cNvPr id="12" name="Rechthoek 11"/>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3205847" y="3205844"/>
              <a:ext cx="6858003" cy="446316"/>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4" name="Rechthoek 13"/>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5" name="Rechthoek 14"/>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6" name="Rechthoek 15"/>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grpSp>
      <p:pic>
        <p:nvPicPr>
          <p:cNvPr id="4" name="Picture 3">
            <a:extLst>
              <a:ext uri="{FF2B5EF4-FFF2-40B4-BE49-F238E27FC236}">
                <a16:creationId xmlns:a16="http://schemas.microsoft.com/office/drawing/2014/main" id="{18048538-D4AE-5088-18C8-E4973733DB01}"/>
              </a:ext>
            </a:extLst>
          </p:cNvPr>
          <p:cNvPicPr>
            <a:picLocks noChangeAspect="1"/>
          </p:cNvPicPr>
          <p:nvPr userDrawn="1"/>
        </p:nvPicPr>
        <p:blipFill>
          <a:blip r:embed="rId2"/>
          <a:stretch>
            <a:fillRect/>
          </a:stretch>
        </p:blipFill>
        <p:spPr>
          <a:xfrm>
            <a:off x="1478713" y="4797152"/>
            <a:ext cx="1668134" cy="1522756"/>
          </a:xfrm>
          <a:prstGeom prst="rect">
            <a:avLst/>
          </a:prstGeom>
        </p:spPr>
      </p:pic>
      <p:sp>
        <p:nvSpPr>
          <p:cNvPr id="5" name="Tijdelijke aanduiding voor tekst 19">
            <a:extLst>
              <a:ext uri="{FF2B5EF4-FFF2-40B4-BE49-F238E27FC236}">
                <a16:creationId xmlns:a16="http://schemas.microsoft.com/office/drawing/2014/main" id="{A5FD0683-31F6-0964-643E-E91B64949CFB}"/>
              </a:ext>
            </a:extLst>
          </p:cNvPr>
          <p:cNvSpPr>
            <a:spLocks noGrp="1"/>
          </p:cNvSpPr>
          <p:nvPr>
            <p:ph type="body" sz="quarter" idx="15" hasCustomPrompt="1"/>
          </p:nvPr>
        </p:nvSpPr>
        <p:spPr>
          <a:xfrm>
            <a:off x="1053058" y="6491684"/>
            <a:ext cx="6918325" cy="393700"/>
          </a:xfrm>
        </p:spPr>
        <p:txBody>
          <a:bodyPr anchor="ctr">
            <a:normAutofit/>
          </a:bodyPr>
          <a:lstStyle>
            <a:lvl1pPr marL="0" indent="0">
              <a:buNone/>
              <a:defRPr sz="2400" baseline="0">
                <a:solidFill>
                  <a:schemeClr val="bg1"/>
                </a:solidFill>
              </a:defRPr>
            </a:lvl1pPr>
          </a:lstStyle>
          <a:p>
            <a:pPr lvl="0"/>
            <a:r>
              <a:rPr lang="en-GB" noProof="0" dirty="0"/>
              <a:t>Discover the world of </a:t>
            </a:r>
            <a:r>
              <a:rPr lang="en-GB" noProof="0" dirty="0" err="1"/>
              <a:t>eiIET</a:t>
            </a:r>
            <a:endParaRPr lang="en-GB" noProof="0" dirty="0"/>
          </a:p>
        </p:txBody>
      </p:sp>
    </p:spTree>
    <p:extLst>
      <p:ext uri="{BB962C8B-B14F-4D97-AF65-F5344CB8AC3E}">
        <p14:creationId xmlns:p14="http://schemas.microsoft.com/office/powerpoint/2010/main" val="3613011367"/>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par>
                                <p:cTn id="8" presetID="2" presetClass="entr" presetSubtype="1" decel="100000" fill="hold" grpId="0" nodeType="withEffect">
                                  <p:stCondLst>
                                    <p:cond delay="250"/>
                                  </p:stCondLst>
                                  <p:childTnLst>
                                    <p:set>
                                      <p:cBhvr>
                                        <p:cTn id="9" dur="1" fill="hold">
                                          <p:stCondLst>
                                            <p:cond delay="0"/>
                                          </p:stCondLst>
                                        </p:cTn>
                                        <p:tgtEl>
                                          <p:spTgt spid="6">
                                            <p:bg/>
                                          </p:spTgt>
                                        </p:tgtEl>
                                        <p:attrNameLst>
                                          <p:attrName>style.visibility</p:attrName>
                                        </p:attrNameLst>
                                      </p:cBhvr>
                                      <p:to>
                                        <p:strVal val="visible"/>
                                      </p:to>
                                    </p:set>
                                    <p:anim calcmode="lin" valueType="num">
                                      <p:cBhvr additive="base">
                                        <p:cTn id="10" dur="1000" fill="hold"/>
                                        <p:tgtEl>
                                          <p:spTgt spid="6">
                                            <p:bg/>
                                          </p:spTgt>
                                        </p:tgtEl>
                                        <p:attrNameLst>
                                          <p:attrName>ppt_x</p:attrName>
                                        </p:attrNameLst>
                                      </p:cBhvr>
                                      <p:tavLst>
                                        <p:tav tm="0">
                                          <p:val>
                                            <p:strVal val="#ppt_x"/>
                                          </p:val>
                                        </p:tav>
                                        <p:tav tm="100000">
                                          <p:val>
                                            <p:strVal val="#ppt_x"/>
                                          </p:val>
                                        </p:tav>
                                      </p:tavLst>
                                    </p:anim>
                                    <p:anim calcmode="lin" valueType="num">
                                      <p:cBhvr additive="base">
                                        <p:cTn id="11" dur="1000" fill="hold"/>
                                        <p:tgtEl>
                                          <p:spTgt spid="6">
                                            <p:bg/>
                                          </p:spTgt>
                                        </p:tgtEl>
                                        <p:attrNameLst>
                                          <p:attrName>ppt_y</p:attrName>
                                        </p:attrNameLst>
                                      </p:cBhvr>
                                      <p:tavLst>
                                        <p:tav tm="0">
                                          <p:val>
                                            <p:strVal val="0-#ppt_h/2"/>
                                          </p:val>
                                        </p:tav>
                                        <p:tav tm="100000">
                                          <p:val>
                                            <p:strVal val="#ppt_y"/>
                                          </p:val>
                                        </p:tav>
                                      </p:tavLst>
                                    </p:anim>
                                  </p:childTnLst>
                                </p:cTn>
                              </p:par>
                              <p:par>
                                <p:cTn id="12" presetID="2" presetClass="entr" presetSubtype="1" decel="100000" fill="hold" grpId="0" nodeType="withEffect">
                                  <p:stCondLst>
                                    <p:cond delay="250"/>
                                  </p:stCondLst>
                                  <p:childTnLst>
                                    <p:set>
                                      <p:cBhvr>
                                        <p:cTn id="13" dur="1" fill="hold">
                                          <p:stCondLst>
                                            <p:cond delay="0"/>
                                          </p:stCondLst>
                                        </p:cTn>
                                        <p:tgtEl>
                                          <p:spTgt spid="6">
                                            <p:txEl>
                                              <p:pRg st="0" end="0"/>
                                            </p:txEl>
                                          </p:spTgt>
                                        </p:tgtEl>
                                        <p:attrNameLst>
                                          <p:attrName>style.visibility</p:attrName>
                                        </p:attrNameLst>
                                      </p:cBhvr>
                                      <p:to>
                                        <p:strVal val="visible"/>
                                      </p:to>
                                    </p:set>
                                    <p:anim calcmode="lin" valueType="num">
                                      <p:cBhvr additive="base">
                                        <p:cTn id="14"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15" dur="1000" fill="hold"/>
                                        <p:tgtEl>
                                          <p:spTgt spid="6">
                                            <p:txEl>
                                              <p:pRg st="0" end="0"/>
                                            </p:txEl>
                                          </p:spTgt>
                                        </p:tgtEl>
                                        <p:attrNameLst>
                                          <p:attrName>ppt_y</p:attrName>
                                        </p:attrNameLst>
                                      </p:cBhvr>
                                      <p:tavLst>
                                        <p:tav tm="0">
                                          <p:val>
                                            <p:strVal val="0-#ppt_h/2"/>
                                          </p:val>
                                        </p:tav>
                                        <p:tav tm="100000">
                                          <p:val>
                                            <p:strVal val="#ppt_y"/>
                                          </p:val>
                                        </p:tav>
                                      </p:tavLst>
                                    </p:anim>
                                  </p:childTnLst>
                                </p:cTn>
                              </p:par>
                              <p:par>
                                <p:cTn id="16" presetID="10" presetClass="entr" presetSubtype="0" fill="hold" grpId="0" nodeType="withEffect">
                                  <p:stCondLst>
                                    <p:cond delay="1000"/>
                                  </p:stCondLst>
                                  <p:childTnLst>
                                    <p:set>
                                      <p:cBhvr>
                                        <p:cTn id="17" dur="1" fill="hold">
                                          <p:stCondLst>
                                            <p:cond delay="0"/>
                                          </p:stCondLst>
                                        </p:cTn>
                                        <p:tgtEl>
                                          <p:spTgt spid="5">
                                            <p:txEl>
                                              <p:pRg st="0" end="0"/>
                                            </p:txEl>
                                          </p:spTgt>
                                        </p:tgtEl>
                                        <p:attrNameLst>
                                          <p:attrName>style.visibility</p:attrName>
                                        </p:attrNameLst>
                                      </p:cBhvr>
                                      <p:to>
                                        <p:strVal val="visible"/>
                                      </p:to>
                                    </p:set>
                                    <p:animEffect transition="in" filter="fade">
                                      <p:cBhvr>
                                        <p:cTn id="18" dur="75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animBg="1">
        <p:tmplLst>
          <p:tmpl>
            <p:tnLst>
              <p:par>
                <p:cTn presetID="2" presetClass="entr" presetSubtype="1" decel="100000" fill="hold" nodeType="withEffect">
                  <p:stCondLst>
                    <p:cond delay="250"/>
                  </p:stCondLst>
                  <p:childTnLst>
                    <p:set>
                      <p:cBhvr>
                        <p:cTn dur="1" fill="hold">
                          <p:stCondLst>
                            <p:cond delay="0"/>
                          </p:stCondLst>
                        </p:cTn>
                        <p:tgtEl>
                          <p:spTgt spid="6"/>
                        </p:tgtEl>
                        <p:attrNameLst>
                          <p:attrName>style.visibility</p:attrName>
                        </p:attrNameLst>
                      </p:cBhvr>
                      <p:to>
                        <p:strVal val="visible"/>
                      </p:to>
                    </p:set>
                    <p:anim calcmode="lin" valueType="num">
                      <p:cBhvr additive="base">
                        <p:cTn dur="1000" fill="hold"/>
                        <p:tgtEl>
                          <p:spTgt spid="6"/>
                        </p:tgtEl>
                        <p:attrNameLst>
                          <p:attrName>ppt_x</p:attrName>
                        </p:attrNameLst>
                      </p:cBhvr>
                      <p:tavLst>
                        <p:tav tm="0">
                          <p:val>
                            <p:strVal val="#ppt_x"/>
                          </p:val>
                        </p:tav>
                        <p:tav tm="100000">
                          <p:val>
                            <p:strVal val="#ppt_x"/>
                          </p:val>
                        </p:tav>
                      </p:tavLst>
                    </p:anim>
                    <p:anim calcmode="lin" valueType="num">
                      <p:cBhvr additive="base">
                        <p:cTn dur="1000" fill="hold"/>
                        <p:tgtEl>
                          <p:spTgt spid="6"/>
                        </p:tgtEl>
                        <p:attrNameLst>
                          <p:attrName>ppt_y</p:attrName>
                        </p:attrNameLst>
                      </p:cBhvr>
                      <p:tavLst>
                        <p:tav tm="0">
                          <p:val>
                            <p:strVal val="0-#ppt_h/2"/>
                          </p:val>
                        </p:tav>
                        <p:tav tm="100000">
                          <p:val>
                            <p:strVal val="#ppt_y"/>
                          </p:val>
                        </p:tav>
                      </p:tavLst>
                    </p:anim>
                  </p:childTnLst>
                </p:cTn>
              </p:par>
            </p:tnLst>
          </p:tmpl>
          <p:tmpl lvl="1">
            <p:tnLst>
              <p:par>
                <p:cTn presetID="2" presetClass="entr" presetSubtype="1" decel="100000" fill="hold" nodeType="withEffect">
                  <p:stCondLst>
                    <p:cond delay="250"/>
                  </p:stCondLst>
                  <p:childTnLst>
                    <p:set>
                      <p:cBhvr>
                        <p:cTn dur="1" fill="hold">
                          <p:stCondLst>
                            <p:cond delay="0"/>
                          </p:stCondLst>
                        </p:cTn>
                        <p:tgtEl>
                          <p:spTgt spid="6"/>
                        </p:tgtEl>
                        <p:attrNameLst>
                          <p:attrName>style.visibility</p:attrName>
                        </p:attrNameLst>
                      </p:cBhvr>
                      <p:to>
                        <p:strVal val="visible"/>
                      </p:to>
                    </p:set>
                    <p:anim calcmode="lin" valueType="num">
                      <p:cBhvr additive="base">
                        <p:cTn dur="1000" fill="hold"/>
                        <p:tgtEl>
                          <p:spTgt spid="6"/>
                        </p:tgtEl>
                        <p:attrNameLst>
                          <p:attrName>ppt_x</p:attrName>
                        </p:attrNameLst>
                      </p:cBhvr>
                      <p:tavLst>
                        <p:tav tm="0">
                          <p:val>
                            <p:strVal val="#ppt_x"/>
                          </p:val>
                        </p:tav>
                        <p:tav tm="100000">
                          <p:val>
                            <p:strVal val="#ppt_x"/>
                          </p:val>
                        </p:tav>
                      </p:tavLst>
                    </p:anim>
                    <p:anim calcmode="lin" valueType="num">
                      <p:cBhvr additive="base">
                        <p:cTn dur="1000" fill="hold"/>
                        <p:tgtEl>
                          <p:spTgt spid="6"/>
                        </p:tgtEl>
                        <p:attrNameLst>
                          <p:attrName>ppt_y</p:attrName>
                        </p:attrNameLst>
                      </p:cBhvr>
                      <p:tavLst>
                        <p:tav tm="0">
                          <p:val>
                            <p:strVal val="0-#ppt_h/2"/>
                          </p:val>
                        </p:tav>
                        <p:tav tm="100000">
                          <p:val>
                            <p:strVal val="#ppt_y"/>
                          </p:val>
                        </p:tav>
                      </p:tavLst>
                    </p:anim>
                  </p:childTnLst>
                </p:cTn>
              </p:par>
            </p:tnLst>
          </p:tmpl>
        </p:tmplLst>
      </p:bldP>
      <p:bldP spid="2" grpId="0"/>
      <p:bldP spid="5" grpId="0" build="p">
        <p:tmplLst>
          <p:tmpl lvl="1">
            <p:tnLst>
              <p:par>
                <p:cTn presetID="10" presetClass="entr" presetSubtype="0" fill="hold" nodeType="withEffect">
                  <p:stCondLst>
                    <p:cond delay="1000"/>
                  </p:stCondLst>
                  <p:childTnLst>
                    <p:set>
                      <p:cBhvr>
                        <p:cTn dur="1" fill="hold">
                          <p:stCondLst>
                            <p:cond delay="0"/>
                          </p:stCondLst>
                        </p:cTn>
                        <p:tgtEl>
                          <p:spTgt spid="5"/>
                        </p:tgtEl>
                        <p:attrNameLst>
                          <p:attrName>style.visibility</p:attrName>
                        </p:attrNameLst>
                      </p:cBhvr>
                      <p:to>
                        <p:strVal val="visible"/>
                      </p:to>
                    </p:set>
                    <p:animEffect transition="in" filter="fade">
                      <p:cBhvr>
                        <p:cTn dur="750"/>
                        <p:tgtEl>
                          <p:spTgt spid="5"/>
                        </p:tgtEl>
                      </p:cBhvr>
                    </p:animEffect>
                  </p:childTnLst>
                </p:cTn>
              </p:par>
            </p:tnLst>
          </p:tmpl>
        </p:tmplLst>
      </p:bldP>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titel 1"/>
          <p:cNvSpPr>
            <a:spLocks noGrp="1"/>
          </p:cNvSpPr>
          <p:nvPr>
            <p:ph type="title"/>
          </p:nvPr>
        </p:nvSpPr>
        <p:spPr>
          <a:xfrm>
            <a:off x="404662" y="404664"/>
            <a:ext cx="11389024" cy="432048"/>
          </a:xfrm>
          <a:prstGeom prst="rect">
            <a:avLst/>
          </a:prstGeom>
        </p:spPr>
        <p:txBody>
          <a:bodyPr vert="horz" lIns="0" tIns="0" rIns="0" bIns="0" rtlCol="0" anchor="ctr">
            <a:noAutofit/>
          </a:bodyPr>
          <a:lstStyle/>
          <a:p>
            <a:r>
              <a:rPr lang="en-GB" noProof="0" dirty="0"/>
              <a:t>Title</a:t>
            </a:r>
          </a:p>
        </p:txBody>
      </p:sp>
      <p:sp>
        <p:nvSpPr>
          <p:cNvPr id="3" name="Tijdelijke aanduiding voor tekst 2"/>
          <p:cNvSpPr>
            <a:spLocks noGrp="1"/>
          </p:cNvSpPr>
          <p:nvPr>
            <p:ph type="body" idx="1"/>
          </p:nvPr>
        </p:nvSpPr>
        <p:spPr>
          <a:xfrm>
            <a:off x="404662" y="1252836"/>
            <a:ext cx="11389023" cy="4795836"/>
          </a:xfrm>
          <a:prstGeom prst="rect">
            <a:avLst/>
          </a:prstGeom>
        </p:spPr>
        <p:txBody>
          <a:bodyPr vert="horz" lIns="0" tIns="0" rIns="0" bIns="0" rtlCol="0">
            <a:normAutofit/>
          </a:bodyPr>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grpSp>
        <p:nvGrpSpPr>
          <p:cNvPr id="11" name="Grid" hidden="1"/>
          <p:cNvGrpSpPr/>
          <p:nvPr userDrawn="1"/>
        </p:nvGrpSpPr>
        <p:grpSpPr>
          <a:xfrm>
            <a:off x="-2" y="-1"/>
            <a:ext cx="12198353" cy="6858003"/>
            <a:chOff x="-2" y="-1"/>
            <a:chExt cx="12198353" cy="6858003"/>
          </a:xfrm>
        </p:grpSpPr>
        <p:sp>
          <p:nvSpPr>
            <p:cNvPr id="7" name="Rechthoek 6"/>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8" name="Rechthoek 7"/>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9" name="Rechthoek 8"/>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2" name="Rechthoek 11"/>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grpSp>
      <p:sp>
        <p:nvSpPr>
          <p:cNvPr id="20" name="Rechthoek 19"/>
          <p:cNvSpPr/>
          <p:nvPr userDrawn="1"/>
        </p:nvSpPr>
        <p:spPr bwMode="auto">
          <a:xfrm>
            <a:off x="0" y="6453336"/>
            <a:ext cx="12198350" cy="404664"/>
          </a:xfrm>
          <a:prstGeom prst="rect">
            <a:avLst/>
          </a:prstGeom>
          <a:solidFill>
            <a:schemeClr val="bg2"/>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en-GB" sz="2000" b="0" i="0" u="none" strike="noStrike" cap="none" normalizeH="0" baseline="0" noProof="0" dirty="0">
              <a:ln>
                <a:noFill/>
              </a:ln>
              <a:solidFill>
                <a:schemeClr val="bg1"/>
              </a:solidFill>
              <a:effectLst/>
              <a:latin typeface="Minion" pitchFamily="2" charset="0"/>
            </a:endParaRPr>
          </a:p>
        </p:txBody>
      </p:sp>
      <p:sp>
        <p:nvSpPr>
          <p:cNvPr id="4" name="Tijdelijke aanduiding voor tekst 19">
            <a:extLst>
              <a:ext uri="{FF2B5EF4-FFF2-40B4-BE49-F238E27FC236}">
                <a16:creationId xmlns:a16="http://schemas.microsoft.com/office/drawing/2014/main" id="{530CFE0E-CEE1-AF16-0319-72803FFD8BDB}"/>
              </a:ext>
            </a:extLst>
          </p:cNvPr>
          <p:cNvSpPr txBox="1">
            <a:spLocks/>
          </p:cNvSpPr>
          <p:nvPr userDrawn="1"/>
        </p:nvSpPr>
        <p:spPr>
          <a:xfrm>
            <a:off x="986607" y="6491684"/>
            <a:ext cx="6918325" cy="393700"/>
          </a:xfrm>
          <a:prstGeom prst="rect">
            <a:avLst/>
          </a:prstGeom>
        </p:spPr>
        <p:txBody>
          <a:bodyPr anchor="ctr">
            <a:normAutofit lnSpcReduction="10000"/>
          </a:bodyPr>
          <a:lstStyle>
            <a:lvl1pPr marL="0" indent="0" algn="l" defTabSz="914400" rtl="0" eaLnBrk="1" latinLnBrk="0" hangingPunct="1">
              <a:lnSpc>
                <a:spcPct val="90000"/>
              </a:lnSpc>
              <a:spcBef>
                <a:spcPts val="600"/>
              </a:spcBef>
              <a:spcAft>
                <a:spcPts val="600"/>
              </a:spcAft>
              <a:buClr>
                <a:schemeClr val="bg2"/>
              </a:buClr>
              <a:buFont typeface="Arial" panose="020B0604020202020204" pitchFamily="34" charset="0"/>
              <a:buNone/>
              <a:defRPr sz="2400" kern="1200" baseline="0">
                <a:solidFill>
                  <a:schemeClr val="bg1"/>
                </a:solidFill>
                <a:latin typeface="+mn-lt"/>
                <a:ea typeface="+mn-ea"/>
                <a:cs typeface="+mn-cs"/>
              </a:defRPr>
            </a:lvl1pPr>
            <a:lvl2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2pPr>
            <a:lvl3pPr marL="0" indent="0" algn="l" defTabSz="914400" rtl="0" eaLnBrk="1" latinLnBrk="0" hangingPunct="1">
              <a:lnSpc>
                <a:spcPct val="90000"/>
              </a:lnSpc>
              <a:spcBef>
                <a:spcPts val="600"/>
              </a:spcBef>
              <a:spcAft>
                <a:spcPts val="600"/>
              </a:spcAft>
              <a:buFont typeface="Arial" panose="020B0604020202020204" pitchFamily="34" charset="0"/>
              <a:buNone/>
              <a:defRPr sz="1800" kern="1200">
                <a:solidFill>
                  <a:schemeClr val="bg2"/>
                </a:solidFill>
                <a:latin typeface="+mn-lt"/>
                <a:ea typeface="+mn-ea"/>
                <a:cs typeface="+mn-cs"/>
              </a:defRPr>
            </a:lvl3pPr>
            <a:lvl4pPr marL="0" indent="0" algn="l" defTabSz="914400" rtl="0" eaLnBrk="1" latinLnBrk="0" hangingPunct="1">
              <a:lnSpc>
                <a:spcPct val="90000"/>
              </a:lnSpc>
              <a:spcBef>
                <a:spcPts val="600"/>
              </a:spcBef>
              <a:spcAft>
                <a:spcPts val="600"/>
              </a:spcAft>
              <a:buFont typeface="Arial" panose="020B0604020202020204" pitchFamily="34" charset="0"/>
              <a:buNone/>
              <a:defRPr sz="1800" b="1" kern="1200">
                <a:solidFill>
                  <a:schemeClr val="bg2"/>
                </a:solidFill>
                <a:latin typeface="+mn-lt"/>
                <a:ea typeface="+mn-ea"/>
                <a:cs typeface="+mn-cs"/>
              </a:defRPr>
            </a:lvl4pPr>
            <a:lvl5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tx2"/>
                </a:solidFill>
                <a:latin typeface="+mn-lt"/>
                <a:ea typeface="+mn-ea"/>
                <a:cs typeface="+mn-cs"/>
              </a:defRPr>
            </a:lvl5pPr>
            <a:lvl6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6pPr>
            <a:lvl7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7pPr>
            <a:lvl8pPr marL="0" indent="0" algn="l" defTabSz="914400" rtl="0" eaLnBrk="1" latinLnBrk="0" hangingPunct="1">
              <a:lnSpc>
                <a:spcPct val="90000"/>
              </a:lnSpc>
              <a:spcBef>
                <a:spcPts val="600"/>
              </a:spcBef>
              <a:spcAft>
                <a:spcPts val="600"/>
              </a:spcAft>
              <a:buFont typeface="Arial" panose="020B0604020202020204" pitchFamily="34" charset="0"/>
              <a:buNone/>
              <a:defRPr sz="1600" kern="1200">
                <a:solidFill>
                  <a:schemeClr val="bg2"/>
                </a:solidFill>
                <a:latin typeface="+mn-lt"/>
                <a:ea typeface="+mn-ea"/>
                <a:cs typeface="+mn-cs"/>
              </a:defRPr>
            </a:lvl8pPr>
            <a:lvl9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bg2"/>
                </a:solidFill>
                <a:latin typeface="+mn-lt"/>
                <a:ea typeface="+mn-ea"/>
                <a:cs typeface="+mn-cs"/>
              </a:defRPr>
            </a:lvl9pPr>
          </a:lstStyle>
          <a:p>
            <a:r>
              <a:rPr lang="en-GB" dirty="0"/>
              <a:t>Discover the world of </a:t>
            </a:r>
            <a:r>
              <a:rPr lang="en-GB" dirty="0" err="1"/>
              <a:t>eiIET</a:t>
            </a:r>
            <a:endParaRPr lang="en-GB" dirty="0"/>
          </a:p>
        </p:txBody>
      </p:sp>
    </p:spTree>
    <p:extLst>
      <p:ext uri="{BB962C8B-B14F-4D97-AF65-F5344CB8AC3E}">
        <p14:creationId xmlns:p14="http://schemas.microsoft.com/office/powerpoint/2010/main" val="3839803590"/>
      </p:ext>
    </p:extLst>
  </p:cSld>
  <p:clrMap bg1="lt1" tx1="dk1" bg2="lt2" tx2="dk2" accent1="accent1" accent2="accent2" accent3="accent3" accent4="accent4" accent5="accent5" accent6="accent6" hlink="hlink" folHlink="folHlink"/>
  <p:sldLayoutIdLst>
    <p:sldLayoutId id="2147483659" r:id="rId1"/>
    <p:sldLayoutId id="2147483660" r:id="rId2"/>
    <p:sldLayoutId id="2147483658" r:id="rId3"/>
    <p:sldLayoutId id="2147483665" r:id="rId4"/>
    <p:sldLayoutId id="2147483661" r:id="rId5"/>
    <p:sldLayoutId id="2147483664" r:id="rId6"/>
    <p:sldLayoutId id="2147483666" r:id="rId7"/>
    <p:sldLayoutId id="2147483662" r:id="rId8"/>
    <p:sldLayoutId id="2147483663" r:id="rId9"/>
    <p:sldLayoutId id="2147483667" r:id="rId10"/>
    <p:sldLayoutId id="2147483668" r:id="rId11"/>
    <p:sldLayoutId id="2147483670" r:id="rId12"/>
  </p:sldLayoutIdLs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75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tmplLst>
          <p:tmpl lvl="1">
            <p:tnLst>
              <p:par>
                <p:cTn presetID="10" presetClass="entr" presetSubtype="0" fill="hold" nodeType="withEffect">
                  <p:stCondLst>
                    <p:cond delay="1000"/>
                  </p:stCondLst>
                  <p:childTnLst>
                    <p:set>
                      <p:cBhvr>
                        <p:cTn dur="1" fill="hold">
                          <p:stCondLst>
                            <p:cond delay="0"/>
                          </p:stCondLst>
                        </p:cTn>
                        <p:tgtEl>
                          <p:spTgt spid="4"/>
                        </p:tgtEl>
                        <p:attrNameLst>
                          <p:attrName>style.visibility</p:attrName>
                        </p:attrNameLst>
                      </p:cBhvr>
                      <p:to>
                        <p:strVal val="visible"/>
                      </p:to>
                    </p:set>
                    <p:animEffect transition="in" filter="fade">
                      <p:cBhvr>
                        <p:cTn dur="750"/>
                        <p:tgtEl>
                          <p:spTgt spid="4"/>
                        </p:tgtEl>
                      </p:cBhvr>
                    </p:animEffect>
                  </p:childTnLst>
                </p:cTn>
              </p:par>
            </p:tnLst>
          </p:tmpl>
        </p:tmplLst>
      </p:bldP>
    </p:bldLst>
  </p:timing>
  <p:hf hdr="0" ftr="0" dt="0"/>
  <p:txStyles>
    <p:titleStyle>
      <a:lvl1pPr algn="l" defTabSz="914400" rtl="0" eaLnBrk="1" latinLnBrk="0" hangingPunct="1">
        <a:spcBef>
          <a:spcPct val="0"/>
        </a:spcBef>
        <a:buNone/>
        <a:defRPr sz="4000" b="1" i="0" kern="1200">
          <a:solidFill>
            <a:schemeClr val="bg2"/>
          </a:solidFill>
          <a:latin typeface="+mj-lt"/>
          <a:ea typeface="+mj-ea"/>
          <a:cs typeface="+mj-cs"/>
        </a:defRPr>
      </a:lvl1pPr>
    </p:titleStyle>
    <p:bodyStyle>
      <a:lvl1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1pPr>
      <a:lvl2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2pPr>
      <a:lvl3pPr marL="0" indent="0" algn="l" defTabSz="914400" rtl="0" eaLnBrk="1" latinLnBrk="0" hangingPunct="1">
        <a:lnSpc>
          <a:spcPct val="90000"/>
        </a:lnSpc>
        <a:spcBef>
          <a:spcPts val="600"/>
        </a:spcBef>
        <a:spcAft>
          <a:spcPts val="600"/>
        </a:spcAft>
        <a:buFont typeface="Arial" panose="020B0604020202020204" pitchFamily="34" charset="0"/>
        <a:buNone/>
        <a:defRPr sz="1800" kern="1200">
          <a:solidFill>
            <a:schemeClr val="bg2"/>
          </a:solidFill>
          <a:latin typeface="+mn-lt"/>
          <a:ea typeface="+mn-ea"/>
          <a:cs typeface="+mn-cs"/>
        </a:defRPr>
      </a:lvl3pPr>
      <a:lvl4pPr marL="0" indent="0" algn="l" defTabSz="914400" rtl="0" eaLnBrk="1" latinLnBrk="0" hangingPunct="1">
        <a:lnSpc>
          <a:spcPct val="90000"/>
        </a:lnSpc>
        <a:spcBef>
          <a:spcPts val="600"/>
        </a:spcBef>
        <a:spcAft>
          <a:spcPts val="600"/>
        </a:spcAft>
        <a:buFont typeface="Arial" panose="020B0604020202020204" pitchFamily="34" charset="0"/>
        <a:buNone/>
        <a:defRPr sz="1800" b="1" kern="1200">
          <a:solidFill>
            <a:schemeClr val="bg2"/>
          </a:solidFill>
          <a:latin typeface="+mn-lt"/>
          <a:ea typeface="+mn-ea"/>
          <a:cs typeface="+mn-cs"/>
        </a:defRPr>
      </a:lvl4pPr>
      <a:lvl5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tx2"/>
          </a:solidFill>
          <a:latin typeface="+mn-lt"/>
          <a:ea typeface="+mn-ea"/>
          <a:cs typeface="+mn-cs"/>
        </a:defRPr>
      </a:lvl5pPr>
      <a:lvl6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6pPr>
      <a:lvl7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7pPr>
      <a:lvl8pPr marL="0" indent="0" algn="l" defTabSz="914400" rtl="0" eaLnBrk="1" latinLnBrk="0" hangingPunct="1">
        <a:lnSpc>
          <a:spcPct val="90000"/>
        </a:lnSpc>
        <a:spcBef>
          <a:spcPts val="600"/>
        </a:spcBef>
        <a:spcAft>
          <a:spcPts val="600"/>
        </a:spcAft>
        <a:buFont typeface="Arial" panose="020B0604020202020204" pitchFamily="34" charset="0"/>
        <a:buNone/>
        <a:defRPr sz="1600" kern="1200">
          <a:solidFill>
            <a:schemeClr val="bg2"/>
          </a:solidFill>
          <a:latin typeface="+mn-lt"/>
          <a:ea typeface="+mn-ea"/>
          <a:cs typeface="+mn-cs"/>
        </a:defRPr>
      </a:lvl8pPr>
      <a:lvl9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bg2"/>
          </a:solidFill>
          <a:latin typeface="+mn-lt"/>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jdelijke aanduiding voor tekst 12"/>
          <p:cNvSpPr>
            <a:spLocks noGrp="1"/>
          </p:cNvSpPr>
          <p:nvPr>
            <p:ph type="body" sz="quarter" idx="13"/>
          </p:nvPr>
        </p:nvSpPr>
        <p:spPr/>
        <p:txBody>
          <a:bodyPr/>
          <a:lstStyle/>
          <a:p>
            <a:endParaRPr lang="en-US" dirty="0"/>
          </a:p>
        </p:txBody>
      </p:sp>
      <p:sp>
        <p:nvSpPr>
          <p:cNvPr id="12" name="Tijdelijke aanduiding voor tekst 11"/>
          <p:cNvSpPr>
            <a:spLocks noGrp="1"/>
          </p:cNvSpPr>
          <p:nvPr>
            <p:ph type="body" sz="quarter" idx="12"/>
          </p:nvPr>
        </p:nvSpPr>
        <p:spPr/>
        <p:txBody>
          <a:bodyPr/>
          <a:lstStyle/>
          <a:p>
            <a:endParaRPr lang="en-US" b="1" dirty="0"/>
          </a:p>
          <a:p>
            <a:endParaRPr lang="en-US" b="1" dirty="0"/>
          </a:p>
        </p:txBody>
      </p:sp>
      <p:sp>
        <p:nvSpPr>
          <p:cNvPr id="4" name="Titel 3"/>
          <p:cNvSpPr>
            <a:spLocks noGrp="1"/>
          </p:cNvSpPr>
          <p:nvPr>
            <p:ph type="title"/>
          </p:nvPr>
        </p:nvSpPr>
        <p:spPr>
          <a:xfrm>
            <a:off x="1490663" y="1484784"/>
            <a:ext cx="10225136" cy="1656184"/>
          </a:xfrm>
        </p:spPr>
        <p:txBody>
          <a:bodyPr/>
          <a:lstStyle/>
          <a:p>
            <a:r>
              <a:rPr lang="nl-NL" dirty="0"/>
              <a:t>Research on </a:t>
            </a:r>
            <a:r>
              <a:rPr lang="nl-NL" dirty="0" err="1"/>
              <a:t>Tourism</a:t>
            </a:r>
            <a:r>
              <a:rPr lang="nl-NL" dirty="0"/>
              <a:t> Services</a:t>
            </a:r>
            <a:br>
              <a:rPr lang="nl-NL" dirty="0"/>
            </a:br>
            <a:br>
              <a:rPr lang="nl-NL" dirty="0"/>
            </a:br>
            <a:r>
              <a:rPr lang="en-GB" sz="2000" dirty="0"/>
              <a:t>European Institute of Innovation, Entrepreneurship and Technology</a:t>
            </a:r>
            <a:br>
              <a:rPr lang="en-GB" sz="2000" dirty="0"/>
            </a:br>
            <a:r>
              <a:rPr lang="it-IT" sz="1600" dirty="0" err="1"/>
              <a:t>Lessingstraße</a:t>
            </a:r>
            <a:r>
              <a:rPr lang="it-IT" sz="1600" dirty="0"/>
              <a:t> 79, 13158 </a:t>
            </a:r>
            <a:r>
              <a:rPr lang="it-IT" sz="1600" dirty="0" err="1"/>
              <a:t>Berlin</a:t>
            </a:r>
            <a:r>
              <a:rPr lang="it-IT" sz="1600" dirty="0"/>
              <a:t>, Germany</a:t>
            </a:r>
            <a:br>
              <a:rPr lang="it-IT" sz="1600" dirty="0"/>
            </a:br>
            <a:endParaRPr lang="nl-NL" sz="1600" dirty="0"/>
          </a:p>
        </p:txBody>
      </p:sp>
      <p:sp>
        <p:nvSpPr>
          <p:cNvPr id="5" name="Tijdelijke aanduiding voor tekst 4"/>
          <p:cNvSpPr>
            <a:spLocks noGrp="1"/>
          </p:cNvSpPr>
          <p:nvPr>
            <p:ph type="body" sz="quarter" idx="14"/>
          </p:nvPr>
        </p:nvSpPr>
        <p:spPr/>
        <p:txBody>
          <a:bodyPr/>
          <a:lstStyle/>
          <a:p>
            <a:r>
              <a:rPr lang="nl-NL" dirty="0" err="1"/>
              <a:t>Mahmoud</a:t>
            </a:r>
            <a:r>
              <a:rPr lang="nl-NL" dirty="0"/>
              <a:t> </a:t>
            </a:r>
            <a:r>
              <a:rPr lang="nl-NL" dirty="0" err="1"/>
              <a:t>Abdou</a:t>
            </a:r>
            <a:r>
              <a:rPr lang="nl-NL" dirty="0"/>
              <a:t>| Berlin</a:t>
            </a:r>
          </a:p>
        </p:txBody>
      </p:sp>
      <p:sp>
        <p:nvSpPr>
          <p:cNvPr id="6" name="Tijdelijke aanduiding voor verticale tekst 6">
            <a:extLst>
              <a:ext uri="{FF2B5EF4-FFF2-40B4-BE49-F238E27FC236}">
                <a16:creationId xmlns:a16="http://schemas.microsoft.com/office/drawing/2014/main" id="{52305461-B21F-48B3-AB30-6DE069F98C3A}"/>
              </a:ext>
            </a:extLst>
          </p:cNvPr>
          <p:cNvSpPr txBox="1">
            <a:spLocks/>
          </p:cNvSpPr>
          <p:nvPr/>
        </p:nvSpPr>
        <p:spPr>
          <a:xfrm>
            <a:off x="8979495" y="4581128"/>
            <a:ext cx="3168353" cy="1728192"/>
          </a:xfrm>
          <a:prstGeom prst="rect">
            <a:avLst/>
          </a:prstGeom>
        </p:spPr>
        <p:txBody>
          <a:bodyPr/>
          <a:lstStyle>
            <a:lvl1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1pPr>
            <a:lvl2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2pPr>
            <a:lvl3pPr marL="0" indent="0" algn="l" defTabSz="914400" rtl="0" eaLnBrk="1" latinLnBrk="0" hangingPunct="1">
              <a:lnSpc>
                <a:spcPct val="90000"/>
              </a:lnSpc>
              <a:spcBef>
                <a:spcPts val="600"/>
              </a:spcBef>
              <a:spcAft>
                <a:spcPts val="600"/>
              </a:spcAft>
              <a:buFont typeface="Arial" panose="020B0604020202020204" pitchFamily="34" charset="0"/>
              <a:buNone/>
              <a:defRPr sz="1800" kern="1200">
                <a:solidFill>
                  <a:schemeClr val="bg2"/>
                </a:solidFill>
                <a:latin typeface="+mn-lt"/>
                <a:ea typeface="+mn-ea"/>
                <a:cs typeface="+mn-cs"/>
              </a:defRPr>
            </a:lvl3pPr>
            <a:lvl4pPr marL="0" indent="0" algn="l" defTabSz="914400" rtl="0" eaLnBrk="1" latinLnBrk="0" hangingPunct="1">
              <a:lnSpc>
                <a:spcPct val="90000"/>
              </a:lnSpc>
              <a:spcBef>
                <a:spcPts val="600"/>
              </a:spcBef>
              <a:spcAft>
                <a:spcPts val="600"/>
              </a:spcAft>
              <a:buFont typeface="Arial" panose="020B0604020202020204" pitchFamily="34" charset="0"/>
              <a:buNone/>
              <a:defRPr sz="1800" b="1" kern="1200">
                <a:solidFill>
                  <a:schemeClr val="bg2"/>
                </a:solidFill>
                <a:latin typeface="+mn-lt"/>
                <a:ea typeface="+mn-ea"/>
                <a:cs typeface="+mn-cs"/>
              </a:defRPr>
            </a:lvl4pPr>
            <a:lvl5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tx2"/>
                </a:solidFill>
                <a:latin typeface="+mn-lt"/>
                <a:ea typeface="+mn-ea"/>
                <a:cs typeface="+mn-cs"/>
              </a:defRPr>
            </a:lvl5pPr>
            <a:lvl6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6pPr>
            <a:lvl7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7pPr>
            <a:lvl8pPr marL="0" indent="0" algn="l" defTabSz="914400" rtl="0" eaLnBrk="1" latinLnBrk="0" hangingPunct="1">
              <a:lnSpc>
                <a:spcPct val="90000"/>
              </a:lnSpc>
              <a:spcBef>
                <a:spcPts val="600"/>
              </a:spcBef>
              <a:spcAft>
                <a:spcPts val="600"/>
              </a:spcAft>
              <a:buFont typeface="Arial" panose="020B0604020202020204" pitchFamily="34" charset="0"/>
              <a:buNone/>
              <a:defRPr sz="1600" kern="1200">
                <a:solidFill>
                  <a:schemeClr val="bg2"/>
                </a:solidFill>
                <a:latin typeface="+mn-lt"/>
                <a:ea typeface="+mn-ea"/>
                <a:cs typeface="+mn-cs"/>
              </a:defRPr>
            </a:lvl8pPr>
            <a:lvl9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bg2"/>
                </a:solidFill>
                <a:latin typeface="+mn-lt"/>
                <a:ea typeface="+mn-ea"/>
                <a:cs typeface="+mn-cs"/>
              </a:defRPr>
            </a:lvl9pPr>
          </a:lstStyle>
          <a:p>
            <a:pPr lvl="3"/>
            <a:r>
              <a:rPr lang="en-GB" sz="1600" dirty="0" err="1"/>
              <a:t>Lessingstraße</a:t>
            </a:r>
            <a:r>
              <a:rPr lang="en-GB" sz="1600" dirty="0"/>
              <a:t> 79,</a:t>
            </a:r>
          </a:p>
          <a:p>
            <a:pPr lvl="3"/>
            <a:r>
              <a:rPr lang="en-GB" sz="1600" dirty="0"/>
              <a:t>13158 Berlin, Germany</a:t>
            </a:r>
          </a:p>
          <a:p>
            <a:pPr lvl="3"/>
            <a:r>
              <a:rPr lang="en-GB" sz="1600" dirty="0"/>
              <a:t>Phone: +49 30 233618555</a:t>
            </a:r>
          </a:p>
          <a:p>
            <a:pPr lvl="3"/>
            <a:r>
              <a:rPr lang="en-GB" sz="1600" dirty="0"/>
              <a:t>Fax: +49 30 233618556</a:t>
            </a:r>
          </a:p>
          <a:p>
            <a:pPr lvl="3"/>
            <a:r>
              <a:rPr lang="en-GB" sz="1600" dirty="0"/>
              <a:t>Email: info@eiiet.com</a:t>
            </a:r>
            <a:endParaRPr lang="nl-NL" sz="1600" b="0" dirty="0"/>
          </a:p>
        </p:txBody>
      </p:sp>
    </p:spTree>
    <p:extLst>
      <p:ext uri="{BB962C8B-B14F-4D97-AF65-F5344CB8AC3E}">
        <p14:creationId xmlns:p14="http://schemas.microsoft.com/office/powerpoint/2010/main" val="2977814846"/>
      </p:ext>
    </p:extLst>
  </p:cSld>
  <p:clrMapOvr>
    <a:masterClrMapping/>
  </p:clrMapOvr>
  <p:transition spd="slow">
    <p:wipe dir="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Index</a:t>
            </a:r>
            <a:endParaRPr lang="nl-NL" dirty="0"/>
          </a:p>
        </p:txBody>
      </p:sp>
      <p:sp>
        <p:nvSpPr>
          <p:cNvPr id="3" name="Tijdelijke aanduiding voor verticale tekst 2"/>
          <p:cNvSpPr>
            <a:spLocks noGrp="1"/>
          </p:cNvSpPr>
          <p:nvPr>
            <p:ph type="body" orient="vert" idx="1"/>
          </p:nvPr>
        </p:nvSpPr>
        <p:spPr>
          <a:xfrm>
            <a:off x="404663" y="1252836"/>
            <a:ext cx="7854752" cy="4795836"/>
          </a:xfrm>
        </p:spPr>
        <p:txBody>
          <a:bodyPr>
            <a:normAutofit/>
          </a:bodyPr>
          <a:lstStyle/>
          <a:p>
            <a:r>
              <a:rPr lang="nl-NL" dirty="0"/>
              <a:t>- Visitor Management Definition</a:t>
            </a:r>
          </a:p>
          <a:p>
            <a:r>
              <a:rPr lang="nl-NL" dirty="0"/>
              <a:t>- The </a:t>
            </a:r>
            <a:r>
              <a:rPr lang="nl-NL" dirty="0" err="1"/>
              <a:t>Reasons</a:t>
            </a:r>
            <a:r>
              <a:rPr lang="nl-NL" dirty="0"/>
              <a:t> </a:t>
            </a:r>
            <a:r>
              <a:rPr lang="nl-NL" dirty="0" err="1"/>
              <a:t>for</a:t>
            </a:r>
            <a:r>
              <a:rPr lang="nl-NL" dirty="0"/>
              <a:t> </a:t>
            </a:r>
            <a:r>
              <a:rPr lang="nl-NL" dirty="0" err="1"/>
              <a:t>Implementing</a:t>
            </a:r>
            <a:r>
              <a:rPr lang="nl-NL" dirty="0"/>
              <a:t> Visitor Management </a:t>
            </a:r>
          </a:p>
          <a:p>
            <a:r>
              <a:rPr lang="nl-NL" dirty="0"/>
              <a:t>- The Tools </a:t>
            </a:r>
            <a:r>
              <a:rPr lang="nl-NL" dirty="0" err="1"/>
              <a:t>and</a:t>
            </a:r>
            <a:r>
              <a:rPr lang="nl-NL" dirty="0"/>
              <a:t> Approaches of Visitor Management</a:t>
            </a:r>
          </a:p>
          <a:p>
            <a:r>
              <a:rPr lang="nl-NL" dirty="0"/>
              <a:t> </a:t>
            </a:r>
            <a:r>
              <a:rPr lang="nl-NL" dirty="0" err="1"/>
              <a:t>Tourism</a:t>
            </a:r>
            <a:r>
              <a:rPr lang="nl-NL" dirty="0"/>
              <a:t> </a:t>
            </a:r>
            <a:r>
              <a:rPr lang="nl-NL" dirty="0" err="1"/>
              <a:t>Carrying</a:t>
            </a:r>
            <a:r>
              <a:rPr lang="nl-NL" dirty="0"/>
              <a:t> </a:t>
            </a:r>
            <a:r>
              <a:rPr lang="nl-NL" dirty="0" err="1"/>
              <a:t>Capacity</a:t>
            </a:r>
            <a:endParaRPr lang="nl-NL" dirty="0"/>
          </a:p>
          <a:p>
            <a:endParaRPr lang="nl-NL" dirty="0"/>
          </a:p>
        </p:txBody>
      </p:sp>
      <p:sp>
        <p:nvSpPr>
          <p:cNvPr id="4" name="Tijdelijke aanduiding voor dianummer 3"/>
          <p:cNvSpPr>
            <a:spLocks noGrp="1"/>
          </p:cNvSpPr>
          <p:nvPr>
            <p:ph type="sldNum" sz="quarter" idx="4"/>
          </p:nvPr>
        </p:nvSpPr>
        <p:spPr>
          <a:xfrm>
            <a:off x="9132784" y="6473105"/>
            <a:ext cx="2744787" cy="365125"/>
          </a:xfrm>
          <a:prstGeom prst="rect">
            <a:avLst/>
          </a:prstGeom>
        </p:spPr>
        <p:txBody>
          <a:bodyPr/>
          <a:lstStyle/>
          <a:p>
            <a:fld id="{5EE7099E-8998-4851-915A-4F4831808297}" type="slidenum">
              <a:rPr lang="nl-NL" smtClean="0"/>
              <a:pPr/>
              <a:t>1</a:t>
            </a:fld>
            <a:endParaRPr lang="nl-NL"/>
          </a:p>
        </p:txBody>
      </p:sp>
    </p:spTree>
    <p:extLst>
      <p:ext uri="{BB962C8B-B14F-4D97-AF65-F5344CB8AC3E}">
        <p14:creationId xmlns:p14="http://schemas.microsoft.com/office/powerpoint/2010/main" val="1662105023"/>
      </p:ext>
    </p:extLst>
  </p:cSld>
  <p:clrMapOvr>
    <a:masterClrMapping/>
  </p:clrMapOvr>
  <p:transition spd="slow">
    <p:wipe dir="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200" dirty="0"/>
              <a:t>1- Visitor Management: Definition </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endParaRPr lang="en-GB" dirty="0"/>
          </a:p>
          <a:p>
            <a:pPr lvl="2"/>
            <a:r>
              <a:rPr lang="en-GB" dirty="0"/>
              <a:t>- Visitor management is defined as “</a:t>
            </a:r>
            <a:r>
              <a:rPr lang="en-GB" i="1" dirty="0"/>
              <a:t>a set of managerial techniques and tools used by private and public bodies of tourism (mainly by destination management organisations and in protected areas by their management) for directing visitor flows and visitor behaviour</a:t>
            </a:r>
            <a:r>
              <a:rPr lang="en-GB" dirty="0"/>
              <a:t>”. </a:t>
            </a:r>
          </a:p>
          <a:p>
            <a:pPr lvl="2"/>
            <a:r>
              <a:rPr lang="en-GB" dirty="0"/>
              <a:t>- Visitor management focuses on regulating visitor flows, </a:t>
            </a:r>
            <a:r>
              <a:rPr lang="en-GB" dirty="0" err="1"/>
              <a:t>behaviors</a:t>
            </a:r>
            <a:r>
              <a:rPr lang="en-GB" dirty="0"/>
              <a:t>, and impacts to safeguard resources while enhancing safety, security, experiences, and satisfaction.</a:t>
            </a:r>
          </a:p>
          <a:p>
            <a:pPr lvl="2"/>
            <a:r>
              <a:rPr lang="en-GB" dirty="0"/>
              <a:t>- Additionally, it encompasses a long-term perspective by addressing the target visitor segments and economic outcomes that destinations aim to achieve.  </a:t>
            </a:r>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a:t>
            </a:fld>
            <a:endParaRPr lang="nl-NL"/>
          </a:p>
        </p:txBody>
      </p:sp>
    </p:spTree>
    <p:extLst>
      <p:ext uri="{BB962C8B-B14F-4D97-AF65-F5344CB8AC3E}">
        <p14:creationId xmlns:p14="http://schemas.microsoft.com/office/powerpoint/2010/main" val="2284280595"/>
      </p:ext>
    </p:extLst>
  </p:cSld>
  <p:clrMapOvr>
    <a:masterClrMapping/>
  </p:clrMapOvr>
  <p:transition spd="slow">
    <p:wipe dir="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200" dirty="0"/>
              <a:t>1- Visitor Management </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dirty="0"/>
              <a:t>- Visitor management is commonly associated with protected areas and physical locations like World Heritage sites, national parks, and marine reserves. </a:t>
            </a:r>
          </a:p>
          <a:p>
            <a:pPr lvl="2"/>
            <a:r>
              <a:rPr lang="en-GB" dirty="0"/>
              <a:t>- It relates to topics such as sustainable tourism, ecotourism, outdoor recreation, interpretation, site degradation, and the disturbance of wildlife and vegetation. </a:t>
            </a:r>
          </a:p>
          <a:p>
            <a:pPr lvl="2"/>
            <a:r>
              <a:rPr lang="en-GB" dirty="0"/>
              <a:t>- The growing importance of applying visitor management practices has been triggered by the rise of over-tourism and increased concerns about visitor safety and security, driven largely by terrorism and the COVID-19 pandemic.</a:t>
            </a:r>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a:t>
            </a:fld>
            <a:endParaRPr lang="nl-NL"/>
          </a:p>
        </p:txBody>
      </p:sp>
    </p:spTree>
    <p:extLst>
      <p:ext uri="{BB962C8B-B14F-4D97-AF65-F5344CB8AC3E}">
        <p14:creationId xmlns:p14="http://schemas.microsoft.com/office/powerpoint/2010/main" val="2912921463"/>
      </p:ext>
    </p:extLst>
  </p:cSld>
  <p:clrMapOvr>
    <a:masterClrMapping/>
  </p:clrMapOvr>
  <p:transition spd="slow">
    <p:wipe dir="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200" dirty="0"/>
              <a:t>1- Visitor Management </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dirty="0"/>
              <a:t>- Visitor management acknowledges that tourism and visitors bring both positive and negative impacts to destinations.</a:t>
            </a:r>
          </a:p>
          <a:p>
            <a:pPr lvl="2"/>
            <a:r>
              <a:rPr lang="en-GB" dirty="0"/>
              <a:t>- Attracting tourists through marketing and promotion is not enough; their activities must also be monitored and managed.</a:t>
            </a:r>
          </a:p>
          <a:p>
            <a:pPr lvl="2"/>
            <a:r>
              <a:rPr lang="en-GB" dirty="0"/>
              <a:t>- Furthermore, not all visitors are equally desirable in terms of spending habits and </a:t>
            </a:r>
            <a:r>
              <a:rPr lang="en-GB" dirty="0" err="1"/>
              <a:t>behavior</a:t>
            </a:r>
            <a:r>
              <a:rPr lang="en-GB" dirty="0"/>
              <a:t>, making it essential to plan marketing and promotional efforts strategically.</a:t>
            </a:r>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4</a:t>
            </a:fld>
            <a:endParaRPr lang="nl-NL"/>
          </a:p>
        </p:txBody>
      </p:sp>
    </p:spTree>
    <p:extLst>
      <p:ext uri="{BB962C8B-B14F-4D97-AF65-F5344CB8AC3E}">
        <p14:creationId xmlns:p14="http://schemas.microsoft.com/office/powerpoint/2010/main" val="3382636008"/>
      </p:ext>
    </p:extLst>
  </p:cSld>
  <p:clrMapOvr>
    <a:masterClrMapping/>
  </p:clrMapOvr>
  <p:transition spd="slow">
    <p:wipe dir="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200" dirty="0"/>
              <a:t>1- Visitor Management </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dirty="0"/>
              <a:t>- </a:t>
            </a:r>
            <a:r>
              <a:rPr lang="en-US" sz="1800" dirty="0">
                <a:effectLst/>
                <a:latin typeface="Calibri" panose="020F0502020204030204" pitchFamily="34" charset="0"/>
                <a:ea typeface="Calibri" panose="020F0502020204030204" pitchFamily="34" charset="0"/>
                <a:cs typeface="Arial" panose="020B0604020202020204" pitchFamily="34" charset="0"/>
              </a:rPr>
              <a:t>The implementation of visitor management revolves around the interactions between people, the natural environment, and both tangible and intangible cultural elements. </a:t>
            </a:r>
          </a:p>
          <a:p>
            <a:pPr lvl="2"/>
            <a:r>
              <a:rPr lang="en-US" sz="1800" dirty="0">
                <a:effectLst/>
                <a:latin typeface="Calibri" panose="020F0502020204030204" pitchFamily="34" charset="0"/>
                <a:ea typeface="Calibri" panose="020F0502020204030204" pitchFamily="34" charset="0"/>
                <a:cs typeface="Arial" panose="020B0604020202020204" pitchFamily="34" charset="0"/>
              </a:rPr>
              <a:t>- There are six key actors involved in this process, as outlined in the ADVICE model (Authority, Destination, Visitor, Industry, Community, Environment). </a:t>
            </a:r>
          </a:p>
          <a:p>
            <a:pPr lvl="2"/>
            <a:r>
              <a:rPr lang="en-US" dirty="0">
                <a:latin typeface="Calibri" panose="020F0502020204030204" pitchFamily="34" charset="0"/>
                <a:ea typeface="Calibri" panose="020F0502020204030204" pitchFamily="34" charset="0"/>
                <a:cs typeface="Arial" panose="020B0604020202020204" pitchFamily="34" charset="0"/>
              </a:rPr>
              <a:t>- </a:t>
            </a:r>
            <a:r>
              <a:rPr lang="en-US" sz="1800" dirty="0">
                <a:effectLst/>
                <a:latin typeface="Calibri" panose="020F0502020204030204" pitchFamily="34" charset="0"/>
                <a:ea typeface="Calibri" panose="020F0502020204030204" pitchFamily="34" charset="0"/>
                <a:cs typeface="Arial" panose="020B0604020202020204" pitchFamily="34" charset="0"/>
              </a:rPr>
              <a:t>These components collectively </a:t>
            </a:r>
          </a:p>
          <a:p>
            <a:pPr lvl="2"/>
            <a:r>
              <a:rPr lang="en-US" sz="1800" dirty="0">
                <a:effectLst/>
                <a:latin typeface="Calibri" panose="020F0502020204030204" pitchFamily="34" charset="0"/>
                <a:ea typeface="Calibri" panose="020F0502020204030204" pitchFamily="34" charset="0"/>
                <a:cs typeface="Arial" panose="020B0604020202020204" pitchFamily="34" charset="0"/>
              </a:rPr>
              <a:t>shape effective visitor management </a:t>
            </a:r>
          </a:p>
          <a:p>
            <a:pPr lvl="2"/>
            <a:r>
              <a:rPr lang="en-US" sz="1800" dirty="0">
                <a:effectLst/>
                <a:latin typeface="Calibri" panose="020F0502020204030204" pitchFamily="34" charset="0"/>
                <a:ea typeface="Calibri" panose="020F0502020204030204" pitchFamily="34" charset="0"/>
                <a:cs typeface="Arial" panose="020B0604020202020204" pitchFamily="34" charset="0"/>
              </a:rPr>
              <a:t>strategies.</a:t>
            </a:r>
          </a:p>
          <a:p>
            <a:pPr lvl="2"/>
            <a:r>
              <a:rPr lang="en-US" sz="1800" dirty="0">
                <a:effectLst/>
                <a:latin typeface="Calibri" panose="020F0502020204030204" pitchFamily="34" charset="0"/>
                <a:ea typeface="Calibri" panose="020F0502020204030204" pitchFamily="34" charset="0"/>
                <a:cs typeface="Arial" panose="020B0604020202020204" pitchFamily="34" charset="0"/>
              </a:rPr>
              <a:t> </a:t>
            </a:r>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5</a:t>
            </a:fld>
            <a:endParaRPr lang="nl-NL"/>
          </a:p>
        </p:txBody>
      </p:sp>
      <p:pic>
        <p:nvPicPr>
          <p:cNvPr id="3" name="Picture 2">
            <a:extLst>
              <a:ext uri="{FF2B5EF4-FFF2-40B4-BE49-F238E27FC236}">
                <a16:creationId xmlns:a16="http://schemas.microsoft.com/office/drawing/2014/main" id="{66B50AA6-49E8-5794-6B5C-CB8E3E1A7DA0}"/>
              </a:ext>
            </a:extLst>
          </p:cNvPr>
          <p:cNvPicPr>
            <a:picLocks noChangeAspect="1"/>
          </p:cNvPicPr>
          <p:nvPr/>
        </p:nvPicPr>
        <p:blipFill>
          <a:blip r:embed="rId2"/>
          <a:stretch>
            <a:fillRect/>
          </a:stretch>
        </p:blipFill>
        <p:spPr>
          <a:xfrm>
            <a:off x="3992111" y="2348880"/>
            <a:ext cx="8206239" cy="3984017"/>
          </a:xfrm>
          <a:prstGeom prst="rect">
            <a:avLst/>
          </a:prstGeom>
        </p:spPr>
      </p:pic>
    </p:spTree>
    <p:extLst>
      <p:ext uri="{BB962C8B-B14F-4D97-AF65-F5344CB8AC3E}">
        <p14:creationId xmlns:p14="http://schemas.microsoft.com/office/powerpoint/2010/main" val="2733022646"/>
      </p:ext>
    </p:extLst>
  </p:cSld>
  <p:clrMapOvr>
    <a:masterClrMapping/>
  </p:clrMapOvr>
  <p:transition spd="slow">
    <p:wipe dir="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200" dirty="0"/>
              <a:t>1- Visitor Management </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dirty="0"/>
              <a:t>- </a:t>
            </a:r>
            <a:r>
              <a:rPr lang="en-US" sz="1800" dirty="0">
                <a:effectLst/>
                <a:latin typeface="Calibri" panose="020F0502020204030204" pitchFamily="34" charset="0"/>
                <a:ea typeface="Calibri" panose="020F0502020204030204" pitchFamily="34" charset="0"/>
                <a:cs typeface="Arial" panose="020B0604020202020204" pitchFamily="34" charset="0"/>
              </a:rPr>
              <a:t>In the ADVICE model, all six actors play crucial roles in visitor management, with visitors positioned at the center since they are the primary focus of attention regarding their actions and perceptions. </a:t>
            </a:r>
          </a:p>
          <a:p>
            <a:pPr lvl="2"/>
            <a:r>
              <a:rPr lang="en-US" sz="1800" dirty="0">
                <a:effectLst/>
                <a:latin typeface="Calibri" panose="020F0502020204030204" pitchFamily="34" charset="0"/>
                <a:ea typeface="Calibri" panose="020F0502020204030204" pitchFamily="34" charset="0"/>
                <a:cs typeface="Arial" panose="020B0604020202020204" pitchFamily="34" charset="0"/>
              </a:rPr>
              <a:t>- Visitor management primarily addresses the interactions between visitors and the other five actors, as well as interactions among visitors themselves. </a:t>
            </a:r>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6</a:t>
            </a:fld>
            <a:endParaRPr lang="nl-NL"/>
          </a:p>
        </p:txBody>
      </p:sp>
      <p:pic>
        <p:nvPicPr>
          <p:cNvPr id="3" name="Picture 2">
            <a:extLst>
              <a:ext uri="{FF2B5EF4-FFF2-40B4-BE49-F238E27FC236}">
                <a16:creationId xmlns:a16="http://schemas.microsoft.com/office/drawing/2014/main" id="{66B50AA6-49E8-5794-6B5C-CB8E3E1A7DA0}"/>
              </a:ext>
            </a:extLst>
          </p:cNvPr>
          <p:cNvPicPr>
            <a:picLocks noChangeAspect="1"/>
          </p:cNvPicPr>
          <p:nvPr/>
        </p:nvPicPr>
        <p:blipFill>
          <a:blip r:embed="rId2"/>
          <a:stretch>
            <a:fillRect/>
          </a:stretch>
        </p:blipFill>
        <p:spPr>
          <a:xfrm>
            <a:off x="3992111" y="2348880"/>
            <a:ext cx="8206239" cy="3984017"/>
          </a:xfrm>
          <a:prstGeom prst="rect">
            <a:avLst/>
          </a:prstGeom>
        </p:spPr>
      </p:pic>
    </p:spTree>
    <p:extLst>
      <p:ext uri="{BB962C8B-B14F-4D97-AF65-F5344CB8AC3E}">
        <p14:creationId xmlns:p14="http://schemas.microsoft.com/office/powerpoint/2010/main" val="117198133"/>
      </p:ext>
    </p:extLst>
  </p:cSld>
  <p:clrMapOvr>
    <a:masterClrMapping/>
  </p:clrMapOvr>
  <p:transition spd="slow">
    <p:wipe dir="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200" dirty="0"/>
              <a:t>1- Visitor Management </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b="1" dirty="0"/>
              <a:t>2- The reasons for implementing a visitor management program can be categorized into two main areas:</a:t>
            </a:r>
          </a:p>
          <a:p>
            <a:pPr lvl="2"/>
            <a:r>
              <a:rPr lang="en-GB" dirty="0"/>
              <a:t> - The supply side of tourism—managing resources, infrastructure, and services.</a:t>
            </a:r>
          </a:p>
          <a:p>
            <a:pPr lvl="2"/>
            <a:r>
              <a:rPr lang="en-GB" dirty="0"/>
              <a:t>- Visitors-related aspects—influencing </a:t>
            </a:r>
            <a:r>
              <a:rPr lang="en-GB" dirty="0" err="1"/>
              <a:t>behavior</a:t>
            </a:r>
            <a:r>
              <a:rPr lang="en-GB" dirty="0"/>
              <a:t>, ensuring safety, and enhancing experiences.  </a:t>
            </a:r>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7</a:t>
            </a:fld>
            <a:endParaRPr lang="nl-NL"/>
          </a:p>
        </p:txBody>
      </p:sp>
    </p:spTree>
    <p:extLst>
      <p:ext uri="{BB962C8B-B14F-4D97-AF65-F5344CB8AC3E}">
        <p14:creationId xmlns:p14="http://schemas.microsoft.com/office/powerpoint/2010/main" val="2898037729"/>
      </p:ext>
    </p:extLst>
  </p:cSld>
  <p:clrMapOvr>
    <a:masterClrMapping/>
  </p:clrMapOvr>
  <p:transition spd="slow">
    <p:wipe dir="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200" dirty="0"/>
              <a:t>1- Visitor Management </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b="1" dirty="0"/>
              <a:t>2- 1- The supply side of tourism: </a:t>
            </a:r>
          </a:p>
          <a:p>
            <a:pPr lvl="2"/>
            <a:r>
              <a:rPr lang="en-GB" dirty="0"/>
              <a:t>It ensures that managing and tracking visitors is critical to regulating their positive and negative impacts on tourism destinations.</a:t>
            </a:r>
          </a:p>
          <a:p>
            <a:pPr lvl="2"/>
            <a:r>
              <a:rPr lang="en-GB" dirty="0"/>
              <a:t>- The priorities for visitor management align with the triple bottom line of sustainable tourism development, which focuses on three key pillars:</a:t>
            </a:r>
          </a:p>
          <a:p>
            <a:pPr lvl="2"/>
            <a:r>
              <a:rPr lang="en-GB" b="1" dirty="0"/>
              <a:t>- </a:t>
            </a:r>
            <a:r>
              <a:rPr lang="en-GB" dirty="0"/>
              <a:t>Environmental sustainability</a:t>
            </a:r>
          </a:p>
          <a:p>
            <a:pPr lvl="2"/>
            <a:r>
              <a:rPr lang="en-GB" dirty="0"/>
              <a:t>- Community well-being</a:t>
            </a:r>
          </a:p>
          <a:p>
            <a:pPr lvl="2"/>
            <a:r>
              <a:rPr lang="en-GB" dirty="0"/>
              <a:t>- Economic prosperity</a:t>
            </a:r>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8</a:t>
            </a:fld>
            <a:endParaRPr lang="nl-NL"/>
          </a:p>
        </p:txBody>
      </p:sp>
    </p:spTree>
    <p:extLst>
      <p:ext uri="{BB962C8B-B14F-4D97-AF65-F5344CB8AC3E}">
        <p14:creationId xmlns:p14="http://schemas.microsoft.com/office/powerpoint/2010/main" val="3630702616"/>
      </p:ext>
    </p:extLst>
  </p:cSld>
  <p:clrMapOvr>
    <a:masterClrMapping/>
  </p:clrMapOvr>
  <p:transition spd="slow">
    <p:wipe dir="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200" dirty="0"/>
              <a:t>1- Visitor Management </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b="1" dirty="0"/>
              <a:t>2- 1- The supply side of tourism: </a:t>
            </a:r>
          </a:p>
          <a:p>
            <a:pPr lvl="2"/>
            <a:r>
              <a:rPr lang="en-GB" b="1" dirty="0"/>
              <a:t>Resource Protection and Conservation: </a:t>
            </a:r>
          </a:p>
          <a:p>
            <a:pPr lvl="2"/>
            <a:r>
              <a:rPr lang="en-GB" dirty="0"/>
              <a:t>-Visitor management in protected areas has traditionally emphasized mitigating the negative impacts of visitors.</a:t>
            </a:r>
          </a:p>
          <a:p>
            <a:pPr lvl="2"/>
            <a:r>
              <a:rPr lang="en-GB" dirty="0"/>
              <a:t>- The primary objective is to safeguard and preserve environmental and cultural heritage resources.</a:t>
            </a:r>
          </a:p>
          <a:p>
            <a:pPr lvl="2"/>
            <a:r>
              <a:rPr lang="en-GB" dirty="0"/>
              <a:t>- A critical aspect of this approach is considering the carrying capacity of these resources to ensure they are not overwhelmed or degraded by visitor activities.</a:t>
            </a:r>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9</a:t>
            </a:fld>
            <a:endParaRPr lang="nl-NL"/>
          </a:p>
        </p:txBody>
      </p:sp>
    </p:spTree>
    <p:extLst>
      <p:ext uri="{BB962C8B-B14F-4D97-AF65-F5344CB8AC3E}">
        <p14:creationId xmlns:p14="http://schemas.microsoft.com/office/powerpoint/2010/main" val="1506467921"/>
      </p:ext>
    </p:extLst>
  </p:cSld>
  <p:clrMapOvr>
    <a:masterClrMapping/>
  </p:clrMapOvr>
  <p:transition spd="slow">
    <p:wipe dir="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200" dirty="0"/>
              <a:t>1- Visitor Management </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b="1" dirty="0"/>
              <a:t>2- 1- The supply side of tourism: </a:t>
            </a:r>
          </a:p>
          <a:p>
            <a:pPr lvl="2"/>
            <a:r>
              <a:rPr lang="en-GB" b="1" dirty="0"/>
              <a:t>Visitor Monitoring and Management:</a:t>
            </a:r>
          </a:p>
          <a:p>
            <a:pPr lvl="2"/>
            <a:r>
              <a:rPr lang="en-GB" dirty="0"/>
              <a:t>- Monitoring and managing visitors is essential for resource protection and conservation. </a:t>
            </a:r>
          </a:p>
          <a:p>
            <a:pPr lvl="2"/>
            <a:r>
              <a:rPr lang="en-GB" dirty="0"/>
              <a:t>- Advances in technology now enable real-time tracking of visitor flows, leveraging tools such as smartphones and GPS. </a:t>
            </a:r>
          </a:p>
          <a:p>
            <a:pPr lvl="2"/>
            <a:r>
              <a:rPr lang="en-GB" dirty="0"/>
              <a:t>- These innovations help optimize visitor distribution, minimize environmental impact, and enhance management efficiency.</a:t>
            </a:r>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10</a:t>
            </a:fld>
            <a:endParaRPr lang="nl-NL"/>
          </a:p>
        </p:txBody>
      </p:sp>
    </p:spTree>
    <p:extLst>
      <p:ext uri="{BB962C8B-B14F-4D97-AF65-F5344CB8AC3E}">
        <p14:creationId xmlns:p14="http://schemas.microsoft.com/office/powerpoint/2010/main" val="1214805868"/>
      </p:ext>
    </p:extLst>
  </p:cSld>
  <p:clrMapOvr>
    <a:masterClrMapping/>
  </p:clrMapOvr>
  <p:transition spd="slow">
    <p:wipe dir="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200" dirty="0"/>
              <a:t>1- Visitor Management </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b="1" dirty="0"/>
              <a:t>2- 1- The supply side of tourism: </a:t>
            </a:r>
          </a:p>
          <a:p>
            <a:pPr lvl="2"/>
            <a:r>
              <a:rPr lang="en-GB" b="1" dirty="0"/>
              <a:t>Community Resident Quality of Life and Well-being:</a:t>
            </a:r>
          </a:p>
          <a:p>
            <a:pPr lvl="2"/>
            <a:r>
              <a:rPr lang="en-GB" dirty="0"/>
              <a:t>- Increasing attention is being directed toward visitor management due to its impact on the quality of life (QoL) of residents. </a:t>
            </a:r>
          </a:p>
          <a:p>
            <a:pPr lvl="2"/>
            <a:r>
              <a:rPr lang="en-GB" dirty="0"/>
              <a:t>- Overcrowding in popular destinations has led to disruptions for local communities, while the arrival of visitors has also contributed to challenges such as reduced housing availability and rising housing costs, often to the disadvantage of residents.</a:t>
            </a:r>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11</a:t>
            </a:fld>
            <a:endParaRPr lang="nl-NL"/>
          </a:p>
        </p:txBody>
      </p:sp>
    </p:spTree>
    <p:extLst>
      <p:ext uri="{BB962C8B-B14F-4D97-AF65-F5344CB8AC3E}">
        <p14:creationId xmlns:p14="http://schemas.microsoft.com/office/powerpoint/2010/main" val="2213585770"/>
      </p:ext>
    </p:extLst>
  </p:cSld>
  <p:clrMapOvr>
    <a:masterClrMapping/>
  </p:clrMapOvr>
  <p:transition spd="slow">
    <p:wipe dir="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200" dirty="0"/>
              <a:t>1- Visitor Management </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b="1" dirty="0"/>
              <a:t>2- 1- The supply side of tourism: </a:t>
            </a:r>
          </a:p>
          <a:p>
            <a:pPr lvl="2"/>
            <a:r>
              <a:rPr lang="en-GB" b="1" dirty="0"/>
              <a:t>Destination Image Enhancement:</a:t>
            </a:r>
          </a:p>
          <a:p>
            <a:pPr lvl="2"/>
            <a:r>
              <a:rPr lang="en-GB" dirty="0"/>
              <a:t>- Effective visitor management can improve the image of a destination, whereas poor management can have the opposite effect. </a:t>
            </a:r>
          </a:p>
          <a:p>
            <a:pPr lvl="2"/>
            <a:r>
              <a:rPr lang="en-GB" dirty="0"/>
              <a:t>- The type and </a:t>
            </a:r>
            <a:r>
              <a:rPr lang="en-GB" dirty="0" err="1"/>
              <a:t>behavior</a:t>
            </a:r>
            <a:r>
              <a:rPr lang="en-GB" dirty="0"/>
              <a:t> of visitors at a particular destination can influence how potential tourists perceive it.</a:t>
            </a:r>
          </a:p>
          <a:p>
            <a:pPr lvl="2"/>
            <a:r>
              <a:rPr lang="en-GB" dirty="0"/>
              <a:t>- Destination marketers must carefully consider how they present and describe their visitors to shape a positive image and attract future tourists.</a:t>
            </a:r>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12</a:t>
            </a:fld>
            <a:endParaRPr lang="nl-NL"/>
          </a:p>
        </p:txBody>
      </p:sp>
    </p:spTree>
    <p:extLst>
      <p:ext uri="{BB962C8B-B14F-4D97-AF65-F5344CB8AC3E}">
        <p14:creationId xmlns:p14="http://schemas.microsoft.com/office/powerpoint/2010/main" val="3853348290"/>
      </p:ext>
    </p:extLst>
  </p:cSld>
  <p:clrMapOvr>
    <a:masterClrMapping/>
  </p:clrMapOvr>
  <p:transition spd="slow">
    <p:wipe dir="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200" dirty="0"/>
              <a:t>1- Visitor Management </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b="1" dirty="0"/>
              <a:t>2- 1- The supply side of tourism: </a:t>
            </a:r>
          </a:p>
          <a:p>
            <a:pPr lvl="2"/>
            <a:r>
              <a:rPr lang="en-GB" b="1" dirty="0"/>
              <a:t>Yield Management: </a:t>
            </a:r>
          </a:p>
          <a:p>
            <a:pPr lvl="2"/>
            <a:r>
              <a:rPr lang="en-GB" dirty="0"/>
              <a:t>- Not all visitors are the same, which is one of the reasons for implementing yield management in destinations and tourism businesses. </a:t>
            </a:r>
          </a:p>
          <a:p>
            <a:pPr lvl="2"/>
            <a:r>
              <a:rPr lang="en-GB" dirty="0"/>
              <a:t>- Yield is an economic concept that measures the financial contribution of specific visitors or guests. </a:t>
            </a:r>
          </a:p>
          <a:p>
            <a:pPr lvl="2"/>
            <a:r>
              <a:rPr lang="en-GB" dirty="0"/>
              <a:t>- For instance, destinations may aim to maximize yield by focusing on attracting the highest-spending visitors, calculated on a per capita, per day basis.</a:t>
            </a:r>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13</a:t>
            </a:fld>
            <a:endParaRPr lang="nl-NL"/>
          </a:p>
        </p:txBody>
      </p:sp>
    </p:spTree>
    <p:extLst>
      <p:ext uri="{BB962C8B-B14F-4D97-AF65-F5344CB8AC3E}">
        <p14:creationId xmlns:p14="http://schemas.microsoft.com/office/powerpoint/2010/main" val="2473321775"/>
      </p:ext>
    </p:extLst>
  </p:cSld>
  <p:clrMapOvr>
    <a:masterClrMapping/>
  </p:clrMapOvr>
  <p:transition spd="slow">
    <p:wipe dir="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200" dirty="0"/>
              <a:t>1- Visitor Management </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b="1" dirty="0"/>
              <a:t>2- 2- Demand-side Reasons: </a:t>
            </a:r>
          </a:p>
          <a:p>
            <a:pPr lvl="2"/>
            <a:r>
              <a:rPr lang="en-GB" dirty="0"/>
              <a:t>- Visitor management must also focus on the guests and their experiences within tourism businesses and destinations. </a:t>
            </a:r>
          </a:p>
          <a:p>
            <a:pPr lvl="2"/>
            <a:r>
              <a:rPr lang="en-GB" dirty="0"/>
              <a:t>- The primary goal in this context is to maximize visitor satisfaction, meet their expectations, and provide positive, memorable experiences.</a:t>
            </a:r>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14</a:t>
            </a:fld>
            <a:endParaRPr lang="nl-NL"/>
          </a:p>
        </p:txBody>
      </p:sp>
    </p:spTree>
    <p:extLst>
      <p:ext uri="{BB962C8B-B14F-4D97-AF65-F5344CB8AC3E}">
        <p14:creationId xmlns:p14="http://schemas.microsoft.com/office/powerpoint/2010/main" val="3258793297"/>
      </p:ext>
    </p:extLst>
  </p:cSld>
  <p:clrMapOvr>
    <a:masterClrMapping/>
  </p:clrMapOvr>
  <p:transition spd="slow">
    <p:wipe dir="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200" dirty="0"/>
              <a:t>1- Visitor Management </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b="1" dirty="0"/>
              <a:t>2- 2- Demand-side Reasons: </a:t>
            </a:r>
          </a:p>
          <a:p>
            <a:pPr lvl="2"/>
            <a:r>
              <a:rPr lang="en-GB" b="1" dirty="0"/>
              <a:t>Visitor Safety and Security: </a:t>
            </a:r>
          </a:p>
          <a:p>
            <a:pPr lvl="2"/>
            <a:r>
              <a:rPr lang="en-GB" dirty="0"/>
              <a:t>- Concerns about visitor safety and security have grown due to various crises and threats in tourism, including terrorism and, more recently, the COVID-19 pandemic. </a:t>
            </a:r>
          </a:p>
          <a:p>
            <a:pPr lvl="2"/>
            <a:r>
              <a:rPr lang="en-GB" dirty="0"/>
              <a:t>- Ensuring the physical safety of visitors, as well as their safety regarding environmental hazards and food consumption, is essential.</a:t>
            </a:r>
          </a:p>
          <a:p>
            <a:pPr lvl="2"/>
            <a:r>
              <a:rPr lang="en-GB" dirty="0"/>
              <a:t>-  Additionally, visitors must be protected from crimes and scams that can occur in tourism destinations.</a:t>
            </a:r>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15</a:t>
            </a:fld>
            <a:endParaRPr lang="nl-NL"/>
          </a:p>
        </p:txBody>
      </p:sp>
    </p:spTree>
    <p:extLst>
      <p:ext uri="{BB962C8B-B14F-4D97-AF65-F5344CB8AC3E}">
        <p14:creationId xmlns:p14="http://schemas.microsoft.com/office/powerpoint/2010/main" val="35941013"/>
      </p:ext>
    </p:extLst>
  </p:cSld>
  <p:clrMapOvr>
    <a:masterClrMapping/>
  </p:clrMapOvr>
  <p:transition spd="slow">
    <p:wipe dir="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200" dirty="0"/>
              <a:t>1- Visitor Management </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b="1" dirty="0"/>
              <a:t>2- 2- Demand-side Reasons: </a:t>
            </a:r>
          </a:p>
          <a:p>
            <a:pPr lvl="2"/>
            <a:r>
              <a:rPr lang="en-GB" b="1" dirty="0"/>
              <a:t>Visitor </a:t>
            </a:r>
            <a:r>
              <a:rPr lang="en-GB" b="1" dirty="0" err="1"/>
              <a:t>Behavior</a:t>
            </a:r>
            <a:r>
              <a:rPr lang="en-GB" b="1" dirty="0"/>
              <a:t>: </a:t>
            </a:r>
          </a:p>
          <a:p>
            <a:pPr lvl="2"/>
            <a:r>
              <a:rPr lang="en-GB" dirty="0"/>
              <a:t>- Ensuring that visitors or guests behave appropriately is another key reason for visitor management. </a:t>
            </a:r>
          </a:p>
          <a:p>
            <a:pPr lvl="2"/>
            <a:r>
              <a:rPr lang="en-GB" dirty="0"/>
              <a:t>- This is especially important in sensitive ecological and cultural heritage sites. </a:t>
            </a:r>
          </a:p>
          <a:p>
            <a:pPr lvl="2"/>
            <a:r>
              <a:rPr lang="en-GB" dirty="0"/>
              <a:t>- The impact of groups of visitors on other guests must also be taken into account, and </a:t>
            </a:r>
            <a:r>
              <a:rPr lang="en-GB" dirty="0" err="1"/>
              <a:t>behavioral</a:t>
            </a:r>
            <a:r>
              <a:rPr lang="en-GB" dirty="0"/>
              <a:t> codes or standards may be developed to guide and regulate conduct in these areas.</a:t>
            </a:r>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16</a:t>
            </a:fld>
            <a:endParaRPr lang="nl-NL"/>
          </a:p>
        </p:txBody>
      </p:sp>
    </p:spTree>
    <p:extLst>
      <p:ext uri="{BB962C8B-B14F-4D97-AF65-F5344CB8AC3E}">
        <p14:creationId xmlns:p14="http://schemas.microsoft.com/office/powerpoint/2010/main" val="2180207547"/>
      </p:ext>
    </p:extLst>
  </p:cSld>
  <p:clrMapOvr>
    <a:masterClrMapping/>
  </p:clrMapOvr>
  <p:transition spd="slow">
    <p:wipe dir="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200" dirty="0"/>
              <a:t>1- Visitor Management </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b="1" dirty="0"/>
              <a:t>2- 2- Demand-side Reasons: </a:t>
            </a:r>
          </a:p>
          <a:p>
            <a:pPr lvl="2"/>
            <a:r>
              <a:rPr lang="en-GB" b="1" dirty="0"/>
              <a:t>Visitor Interpretation, Education, and Information: </a:t>
            </a:r>
          </a:p>
          <a:p>
            <a:pPr lvl="2"/>
            <a:r>
              <a:rPr lang="en-GB" dirty="0"/>
              <a:t>- Sharing information with visitors is another crucial aspect of visitor management.</a:t>
            </a:r>
          </a:p>
          <a:p>
            <a:pPr lvl="2"/>
            <a:r>
              <a:rPr lang="en-GB" dirty="0"/>
              <a:t>- Through both online and offline channels, content is communicated to educate visitors about destinations and their resources. </a:t>
            </a:r>
          </a:p>
          <a:p>
            <a:pPr lvl="2"/>
            <a:r>
              <a:rPr lang="en-GB" dirty="0"/>
              <a:t>- Interpretation plays a key role in delivering messages that help visitors better understand and appreciate the value of natural resources, history, and the cultural heritage and traditions of a destination.</a:t>
            </a:r>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17</a:t>
            </a:fld>
            <a:endParaRPr lang="nl-NL"/>
          </a:p>
        </p:txBody>
      </p:sp>
    </p:spTree>
    <p:extLst>
      <p:ext uri="{BB962C8B-B14F-4D97-AF65-F5344CB8AC3E}">
        <p14:creationId xmlns:p14="http://schemas.microsoft.com/office/powerpoint/2010/main" val="423250863"/>
      </p:ext>
    </p:extLst>
  </p:cSld>
  <p:clrMapOvr>
    <a:masterClrMapping/>
  </p:clrMapOvr>
  <p:transition spd="slow">
    <p:wipe dir="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200" dirty="0"/>
              <a:t>1- Visitor Management </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b="1" dirty="0"/>
              <a:t>2- 2- Demand-side Reasons: </a:t>
            </a:r>
          </a:p>
          <a:p>
            <a:pPr lvl="2"/>
            <a:r>
              <a:rPr lang="en-GB" b="1" dirty="0"/>
              <a:t>Visitor Expectations, Experiences, Enjoyment, and Satisfaction: </a:t>
            </a:r>
          </a:p>
          <a:p>
            <a:pPr lvl="2"/>
            <a:r>
              <a:rPr lang="en-GB" dirty="0"/>
              <a:t>- It is fully understood the importance of positive word-of-mouth, whether shared in person or online, as well as the negative effects of </a:t>
            </a:r>
            <a:r>
              <a:rPr lang="en-GB" dirty="0" err="1"/>
              <a:t>unfavorable</a:t>
            </a:r>
            <a:r>
              <a:rPr lang="en-GB" dirty="0"/>
              <a:t> word-of-mouth. </a:t>
            </a:r>
          </a:p>
          <a:p>
            <a:pPr lvl="2"/>
            <a:r>
              <a:rPr lang="en-GB" dirty="0"/>
              <a:t>- Visitor expectations, enjoyment, experiences, and satisfaction are four key factors that shape opinions and attitudes toward destinations after a visit. </a:t>
            </a:r>
          </a:p>
          <a:p>
            <a:pPr lvl="2"/>
            <a:r>
              <a:rPr lang="en-GB" dirty="0"/>
              <a:t>- These factors must be anticipated, planned for, and measured as part of effective visitor management.</a:t>
            </a:r>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18</a:t>
            </a:fld>
            <a:endParaRPr lang="nl-NL"/>
          </a:p>
        </p:txBody>
      </p:sp>
    </p:spTree>
    <p:extLst>
      <p:ext uri="{BB962C8B-B14F-4D97-AF65-F5344CB8AC3E}">
        <p14:creationId xmlns:p14="http://schemas.microsoft.com/office/powerpoint/2010/main" val="4154666026"/>
      </p:ext>
    </p:extLst>
  </p:cSld>
  <p:clrMapOvr>
    <a:masterClrMapping/>
  </p:clrMapOvr>
  <p:transition spd="slow">
    <p:wipe dir="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200" dirty="0"/>
              <a:t>1- Visitor Management </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b="1" dirty="0"/>
              <a:t>2- 2- Demand-side Reasons: </a:t>
            </a:r>
          </a:p>
          <a:p>
            <a:pPr lvl="2"/>
            <a:r>
              <a:rPr lang="en-GB" b="1" dirty="0"/>
              <a:t>Other Reasons: </a:t>
            </a:r>
          </a:p>
          <a:p>
            <a:pPr lvl="2"/>
            <a:r>
              <a:rPr lang="en-GB" dirty="0"/>
              <a:t>- The COVID-19 pandemic was unprecedented and provided valuable insights into the effects of a decline in visitors. </a:t>
            </a:r>
          </a:p>
          <a:p>
            <a:pPr lvl="2"/>
            <a:r>
              <a:rPr lang="en-GB" dirty="0"/>
              <a:t>- Some argued that the public health crisis marked the end of over-tourism, while others believed that tourism would return to its previous state once lockdowns, social distancing, and travel restrictions were removed. </a:t>
            </a:r>
          </a:p>
          <a:p>
            <a:pPr lvl="2"/>
            <a:r>
              <a:rPr lang="en-GB" dirty="0"/>
              <a:t>- Also, another reason for visitor management is to give visitors a greater role in how tourism is communicated and experienced. </a:t>
            </a:r>
          </a:p>
          <a:p>
            <a:pPr lvl="2"/>
            <a:r>
              <a:rPr lang="en-GB" dirty="0"/>
              <a:t>- Visitors are increasingly being invited to create, share, and co-create content for tourism marketing, as well as to offer advice and suggestions for designing and delivering tourism experiences.</a:t>
            </a:r>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19</a:t>
            </a:fld>
            <a:endParaRPr lang="nl-NL"/>
          </a:p>
        </p:txBody>
      </p:sp>
    </p:spTree>
    <p:extLst>
      <p:ext uri="{BB962C8B-B14F-4D97-AF65-F5344CB8AC3E}">
        <p14:creationId xmlns:p14="http://schemas.microsoft.com/office/powerpoint/2010/main" val="1633842547"/>
      </p:ext>
    </p:extLst>
  </p:cSld>
  <p:clrMapOvr>
    <a:masterClrMapping/>
  </p:clrMapOvr>
  <p:transition spd="slow">
    <p:wipe dir="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200" dirty="0"/>
              <a:t>1- Visitor Management </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b="1" dirty="0"/>
              <a:t>3- The tools and approaches of visitor management</a:t>
            </a:r>
          </a:p>
          <a:p>
            <a:pPr lvl="2"/>
            <a:endParaRPr lang="en-GB" b="1" dirty="0"/>
          </a:p>
          <a:p>
            <a:pPr lvl="2"/>
            <a:r>
              <a:rPr lang="en-GB" b="1" dirty="0"/>
              <a:t>3-1- Access management:</a:t>
            </a:r>
          </a:p>
          <a:p>
            <a:pPr lvl="2"/>
            <a:r>
              <a:rPr lang="en-GB" dirty="0"/>
              <a:t>- Access management indicates to regulating visitor flow, either at entry points to the destination or at other appropriate locations within the destination. </a:t>
            </a:r>
          </a:p>
          <a:p>
            <a:pPr lvl="2"/>
            <a:r>
              <a:rPr lang="en-GB" dirty="0"/>
              <a:t>- This approach ensures a more organized and sustainable visitor experience while minimizing potential adverse impacts on the destination.</a:t>
            </a:r>
          </a:p>
          <a:p>
            <a:pPr lvl="2"/>
            <a:endParaRPr lang="en-GB" b="1" dirty="0"/>
          </a:p>
          <a:p>
            <a:pPr lvl="2"/>
            <a:endParaRPr lang="en-GB" b="1"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20</a:t>
            </a:fld>
            <a:endParaRPr lang="nl-NL"/>
          </a:p>
        </p:txBody>
      </p:sp>
    </p:spTree>
    <p:extLst>
      <p:ext uri="{BB962C8B-B14F-4D97-AF65-F5344CB8AC3E}">
        <p14:creationId xmlns:p14="http://schemas.microsoft.com/office/powerpoint/2010/main" val="3773664707"/>
      </p:ext>
    </p:extLst>
  </p:cSld>
  <p:clrMapOvr>
    <a:masterClrMapping/>
  </p:clrMapOvr>
  <p:transition spd="slow">
    <p:wipe dir="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200" dirty="0"/>
              <a:t>1- Visitor Management </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b="1" dirty="0"/>
              <a:t>3-2- optimizing paths for visitors </a:t>
            </a:r>
          </a:p>
          <a:p>
            <a:pPr lvl="2"/>
            <a:r>
              <a:rPr lang="en-GB" b="1" dirty="0"/>
              <a:t>Designing Appropriate Routes: </a:t>
            </a:r>
          </a:p>
          <a:p>
            <a:pPr lvl="2"/>
            <a:r>
              <a:rPr lang="en-GB" dirty="0"/>
              <a:t>- Establishing Pathways that are suitable for the terrain and intended user groups is essential. </a:t>
            </a:r>
          </a:p>
          <a:p>
            <a:pPr lvl="2"/>
            <a:r>
              <a:rPr lang="en-GB" b="1" dirty="0"/>
              <a:t>Directional Signage:</a:t>
            </a:r>
          </a:p>
          <a:p>
            <a:pPr lvl="2"/>
            <a:r>
              <a:rPr lang="en-GB" dirty="0"/>
              <a:t>- Implementing clear and informative signage is important for guiding visitors along trails.</a:t>
            </a:r>
          </a:p>
          <a:p>
            <a:pPr lvl="2"/>
            <a:r>
              <a:rPr lang="en-GB" dirty="0"/>
              <a:t>- Effective signs direct users and educate them about the environment, cultural significance, and safety protocols.</a:t>
            </a:r>
          </a:p>
          <a:p>
            <a:pPr lvl="2"/>
            <a:r>
              <a:rPr lang="en-GB" dirty="0"/>
              <a:t>- Interpretive signs or exhibits can offer stories designed to stimulate interest and imagination, enriching the overall experience.</a:t>
            </a: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21</a:t>
            </a:fld>
            <a:endParaRPr lang="nl-NL"/>
          </a:p>
        </p:txBody>
      </p:sp>
    </p:spTree>
    <p:extLst>
      <p:ext uri="{BB962C8B-B14F-4D97-AF65-F5344CB8AC3E}">
        <p14:creationId xmlns:p14="http://schemas.microsoft.com/office/powerpoint/2010/main" val="808481944"/>
      </p:ext>
    </p:extLst>
  </p:cSld>
  <p:clrMapOvr>
    <a:masterClrMapping/>
  </p:clrMapOvr>
  <p:transition spd="slow">
    <p:wipe dir="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200" dirty="0"/>
              <a:t>1- Visitor Management </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b="1" dirty="0"/>
              <a:t>3-2- optimizing paths for visitors </a:t>
            </a:r>
          </a:p>
          <a:p>
            <a:pPr lvl="2"/>
            <a:r>
              <a:rPr lang="en-GB" b="1" dirty="0"/>
              <a:t>Trail Maintenance: </a:t>
            </a:r>
          </a:p>
          <a:p>
            <a:pPr lvl="2"/>
            <a:r>
              <a:rPr lang="en-GB" dirty="0"/>
              <a:t>- Regular maintenance of pathways ensures they remain safe and enjoyable for visitors. On-going maintenance preserves the pathways’ integrity and prevents environmental degradation. </a:t>
            </a:r>
          </a:p>
          <a:p>
            <a:pPr lvl="2"/>
            <a:endParaRPr lang="en-GB" dirty="0"/>
          </a:p>
          <a:p>
            <a:pPr lvl="2"/>
            <a:r>
              <a:rPr lang="en-GB" b="1" dirty="0"/>
              <a:t>Creating Educational Trails: </a:t>
            </a:r>
          </a:p>
          <a:p>
            <a:pPr lvl="2"/>
            <a:r>
              <a:rPr lang="en-GB" dirty="0"/>
              <a:t>- Nature, instructive, and experiential pathways offer visitors opportunities to engage more deeply with the environment.</a:t>
            </a:r>
          </a:p>
          <a:p>
            <a:pPr lvl="2"/>
            <a:r>
              <a:rPr lang="en-GB" dirty="0"/>
              <a:t>- Educational trails, also known as nature trails or nature walks, are specially introduced paths with marked stations that convey information about the site's flora, fauna, geology, or cultural history of the site. </a:t>
            </a:r>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22</a:t>
            </a:fld>
            <a:endParaRPr lang="nl-NL"/>
          </a:p>
        </p:txBody>
      </p:sp>
    </p:spTree>
    <p:extLst>
      <p:ext uri="{BB962C8B-B14F-4D97-AF65-F5344CB8AC3E}">
        <p14:creationId xmlns:p14="http://schemas.microsoft.com/office/powerpoint/2010/main" val="3805836067"/>
      </p:ext>
    </p:extLst>
  </p:cSld>
  <p:clrMapOvr>
    <a:masterClrMapping/>
  </p:clrMapOvr>
  <p:transition spd="slow">
    <p:wipe dir="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200" dirty="0"/>
              <a:t>1- Visitor Management </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b="1" dirty="0"/>
              <a:t>3-3- suitable placement and quality of interpretation infrastructure </a:t>
            </a:r>
          </a:p>
          <a:p>
            <a:pPr lvl="2"/>
            <a:r>
              <a:rPr lang="en-GB" b="1" dirty="0"/>
              <a:t>Interpretive Signage: </a:t>
            </a:r>
          </a:p>
          <a:p>
            <a:pPr lvl="2"/>
            <a:r>
              <a:rPr lang="en-GB" dirty="0"/>
              <a:t>- Provide visitors with necessary information about the natural and cultural significance of the site, enhancing a deeper understanding and appreciation.</a:t>
            </a:r>
          </a:p>
          <a:p>
            <a:pPr lvl="2"/>
            <a:r>
              <a:rPr lang="en-GB" b="1" dirty="0"/>
              <a:t>Visitor and Information </a:t>
            </a:r>
            <a:r>
              <a:rPr lang="en-GB" b="1" dirty="0" err="1"/>
              <a:t>Centers</a:t>
            </a:r>
            <a:r>
              <a:rPr lang="en-GB" b="1" dirty="0"/>
              <a:t>: </a:t>
            </a:r>
          </a:p>
          <a:p>
            <a:pPr lvl="2"/>
            <a:r>
              <a:rPr lang="en-GB" dirty="0"/>
              <a:t>- offer various resources, including exhibits, maps, and staff assistance, to orient and educate visitors.</a:t>
            </a:r>
          </a:p>
          <a:p>
            <a:pPr lvl="2"/>
            <a:r>
              <a:rPr lang="en-GB" dirty="0"/>
              <a:t>- Also, they support tourists with essential information, ensuring their overall experience and supporting sustainable tourism practices.</a:t>
            </a:r>
          </a:p>
          <a:p>
            <a:pPr lvl="2"/>
            <a:endParaRPr lang="en-GB"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23</a:t>
            </a:fld>
            <a:endParaRPr lang="nl-NL"/>
          </a:p>
        </p:txBody>
      </p:sp>
    </p:spTree>
    <p:extLst>
      <p:ext uri="{BB962C8B-B14F-4D97-AF65-F5344CB8AC3E}">
        <p14:creationId xmlns:p14="http://schemas.microsoft.com/office/powerpoint/2010/main" val="4206224331"/>
      </p:ext>
    </p:extLst>
  </p:cSld>
  <p:clrMapOvr>
    <a:masterClrMapping/>
  </p:clrMapOvr>
  <p:transition spd="slow">
    <p:wipe dir="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200" dirty="0"/>
              <a:t>1- Visitor Management </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b="1" dirty="0"/>
              <a:t>3-4- Increasing the area accessibility </a:t>
            </a:r>
          </a:p>
          <a:p>
            <a:pPr lvl="2"/>
            <a:r>
              <a:rPr lang="en-GB" dirty="0"/>
              <a:t>Ensuring that a destination is accessible involves thoughtful planning and strategic placement of infrastructure to accommodate all visitors. Key considerations include:</a:t>
            </a:r>
          </a:p>
          <a:p>
            <a:pPr lvl="2"/>
            <a:r>
              <a:rPr lang="en-GB" b="1" dirty="0"/>
              <a:t>Proximity to Attractions:</a:t>
            </a:r>
          </a:p>
          <a:p>
            <a:pPr lvl="2"/>
            <a:r>
              <a:rPr lang="en-GB" dirty="0"/>
              <a:t>- locating access points near major attractions to minimize walking distances for visitors.</a:t>
            </a:r>
          </a:p>
          <a:p>
            <a:pPr lvl="2"/>
            <a:r>
              <a:rPr lang="en-GB" b="1" dirty="0"/>
              <a:t>Clear Signage:</a:t>
            </a:r>
          </a:p>
          <a:p>
            <a:pPr lvl="2"/>
            <a:r>
              <a:rPr lang="en-GB" dirty="0"/>
              <a:t>- Implement clear and informative signs to guide visitors to parking areas and access points. </a:t>
            </a:r>
          </a:p>
          <a:p>
            <a:pPr lvl="2"/>
            <a:r>
              <a:rPr lang="en-GB" b="1" dirty="0"/>
              <a:t>Designated Accessible Parking:</a:t>
            </a:r>
          </a:p>
          <a:p>
            <a:pPr lvl="2"/>
            <a:r>
              <a:rPr lang="en-GB" dirty="0"/>
              <a:t>- Allocate parking spaces specifically for visitors with disabilities, ensuring they are conveniently located and marked. </a:t>
            </a:r>
          </a:p>
          <a:p>
            <a:pPr lvl="2"/>
            <a:endParaRPr lang="en-GB"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24</a:t>
            </a:fld>
            <a:endParaRPr lang="nl-NL"/>
          </a:p>
        </p:txBody>
      </p:sp>
    </p:spTree>
    <p:extLst>
      <p:ext uri="{BB962C8B-B14F-4D97-AF65-F5344CB8AC3E}">
        <p14:creationId xmlns:p14="http://schemas.microsoft.com/office/powerpoint/2010/main" val="42220273"/>
      </p:ext>
    </p:extLst>
  </p:cSld>
  <p:clrMapOvr>
    <a:masterClrMapping/>
  </p:clrMapOvr>
  <p:transition spd="slow">
    <p:wipe dir="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200" dirty="0"/>
              <a:t>1- Visitor Management </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b="1" dirty="0"/>
              <a:t>3-5- Generalising time-space zoning</a:t>
            </a:r>
          </a:p>
          <a:p>
            <a:pPr lvl="2"/>
            <a:r>
              <a:rPr lang="en-GB" dirty="0"/>
              <a:t>- This approach designates areas based on their varying levels of environmental sensitivity and the specific species inhabiting them, allowing for dynamic management strategies that respond to seasonal or time-specific ecological needs. </a:t>
            </a:r>
          </a:p>
          <a:p>
            <a:pPr lvl="2"/>
            <a:r>
              <a:rPr lang="en-GB" dirty="0"/>
              <a:t>- For instance, certain zones may be restricted during breeding seasons to protect wildlife, while being accessible to tourists during other times. </a:t>
            </a:r>
          </a:p>
          <a:p>
            <a:pPr lvl="2"/>
            <a:r>
              <a:rPr lang="en-GB" dirty="0"/>
              <a:t>- Such temporal zoning helps mitigate human impact on sensitive ecosystems and supports biodiversity conservation.</a:t>
            </a:r>
          </a:p>
          <a:p>
            <a:pPr lvl="2"/>
            <a:r>
              <a:rPr lang="en-GB" dirty="0"/>
              <a:t>- By integrating time-space zoning, tourism management can more effectively balance environmental protection with visitor access, ensuring that tourism activities are sustainable.</a:t>
            </a:r>
          </a:p>
          <a:p>
            <a:pPr lvl="2"/>
            <a:endParaRPr lang="en-GB"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25</a:t>
            </a:fld>
            <a:endParaRPr lang="nl-NL"/>
          </a:p>
        </p:txBody>
      </p:sp>
    </p:spTree>
    <p:extLst>
      <p:ext uri="{BB962C8B-B14F-4D97-AF65-F5344CB8AC3E}">
        <p14:creationId xmlns:p14="http://schemas.microsoft.com/office/powerpoint/2010/main" val="2127005915"/>
      </p:ext>
    </p:extLst>
  </p:cSld>
  <p:clrMapOvr>
    <a:masterClrMapping/>
  </p:clrMapOvr>
  <p:transition spd="slow">
    <p:wipe dir="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200" dirty="0"/>
              <a:t>1- Visitor Management </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b="1" dirty="0"/>
              <a:t>3-6- Different price policy</a:t>
            </a:r>
          </a:p>
          <a:p>
            <a:pPr lvl="2"/>
            <a:r>
              <a:rPr lang="en-GB" b="1" dirty="0"/>
              <a:t>Seasonal Pricing:</a:t>
            </a:r>
          </a:p>
          <a:p>
            <a:pPr lvl="2"/>
            <a:r>
              <a:rPr lang="en-GB" dirty="0"/>
              <a:t>- Adjusting prices based on demand fluctuations throughout the year helps balance tourist numbers.</a:t>
            </a:r>
          </a:p>
          <a:p>
            <a:pPr lvl="2"/>
            <a:r>
              <a:rPr lang="en-GB" dirty="0"/>
              <a:t>- For instance, offering lower prices during off-peak seasons can attract more visitors, mitigating the downturn typically experienced during these periods. </a:t>
            </a:r>
          </a:p>
          <a:p>
            <a:pPr lvl="2"/>
            <a:r>
              <a:rPr lang="en-GB" dirty="0"/>
              <a:t>- Conversely, higher prices during peak seasons can manage excessive demand and maintain service quality.</a:t>
            </a:r>
          </a:p>
          <a:p>
            <a:pPr lvl="2"/>
            <a:endParaRPr lang="en-GB"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26</a:t>
            </a:fld>
            <a:endParaRPr lang="nl-NL"/>
          </a:p>
        </p:txBody>
      </p:sp>
    </p:spTree>
    <p:extLst>
      <p:ext uri="{BB962C8B-B14F-4D97-AF65-F5344CB8AC3E}">
        <p14:creationId xmlns:p14="http://schemas.microsoft.com/office/powerpoint/2010/main" val="1221410857"/>
      </p:ext>
    </p:extLst>
  </p:cSld>
  <p:clrMapOvr>
    <a:masterClrMapping/>
  </p:clrMapOvr>
  <p:transition spd="slow">
    <p:wipe dir="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200" dirty="0"/>
              <a:t>1- Visitor Management </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b="1" dirty="0"/>
              <a:t>3-6- Different price policy</a:t>
            </a:r>
          </a:p>
          <a:p>
            <a:pPr lvl="2"/>
            <a:r>
              <a:rPr lang="en-GB" b="1" dirty="0"/>
              <a:t>Differential Pricing by Location:</a:t>
            </a:r>
          </a:p>
          <a:p>
            <a:pPr lvl="2"/>
            <a:r>
              <a:rPr lang="en-GB" dirty="0"/>
              <a:t>- Implementing higher prices at frequently visited sites can encourage tourists to explore less crowded areas, promoting a more even distribution of visitors. </a:t>
            </a:r>
          </a:p>
          <a:p>
            <a:pPr lvl="2"/>
            <a:r>
              <a:rPr lang="en-GB" dirty="0"/>
              <a:t>- This approach alleviates pressure on popular destinations and supports the development of emerging tourist spots, fostering sustainable tourism practices</a:t>
            </a:r>
          </a:p>
          <a:p>
            <a:pPr lvl="2"/>
            <a:endParaRPr lang="en-GB"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27</a:t>
            </a:fld>
            <a:endParaRPr lang="nl-NL"/>
          </a:p>
        </p:txBody>
      </p:sp>
    </p:spTree>
    <p:extLst>
      <p:ext uri="{BB962C8B-B14F-4D97-AF65-F5344CB8AC3E}">
        <p14:creationId xmlns:p14="http://schemas.microsoft.com/office/powerpoint/2010/main" val="3770762394"/>
      </p:ext>
    </p:extLst>
  </p:cSld>
  <p:clrMapOvr>
    <a:masterClrMapping/>
  </p:clrMapOvr>
  <p:transition spd="slow">
    <p:wipe dir="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200" dirty="0"/>
              <a:t>1- Visitor Management </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b="1" dirty="0"/>
              <a:t>3-7- Ensuring consistent adherence to tourism carrying capacity</a:t>
            </a:r>
          </a:p>
          <a:p>
            <a:pPr lvl="2"/>
            <a:r>
              <a:rPr lang="en-GB" dirty="0"/>
              <a:t>Maintaining consistent respect for the carrying capacity in tourism is essential to ensure that:</a:t>
            </a:r>
          </a:p>
          <a:p>
            <a:pPr lvl="2"/>
            <a:r>
              <a:rPr lang="en-GB" dirty="0"/>
              <a:t>- Destinations can accommodate visitors without suffering environmental degradation</a:t>
            </a:r>
          </a:p>
          <a:p>
            <a:pPr lvl="2"/>
            <a:r>
              <a:rPr lang="en-GB" dirty="0"/>
              <a:t>- Minimize visitor satisfaction, or adverse effects on local communities</a:t>
            </a:r>
          </a:p>
          <a:p>
            <a:pPr lvl="2"/>
            <a:endParaRPr lang="en-GB"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28</a:t>
            </a:fld>
            <a:endParaRPr lang="nl-NL"/>
          </a:p>
        </p:txBody>
      </p:sp>
    </p:spTree>
    <p:extLst>
      <p:ext uri="{BB962C8B-B14F-4D97-AF65-F5344CB8AC3E}">
        <p14:creationId xmlns:p14="http://schemas.microsoft.com/office/powerpoint/2010/main" val="1405810983"/>
      </p:ext>
    </p:extLst>
  </p:cSld>
  <p:clrMapOvr>
    <a:masterClrMapping/>
  </p:clrMapOvr>
  <p:transition spd="slow">
    <p:wipe dir="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200" dirty="0"/>
              <a:t>1- Visitor Management </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b="1" dirty="0"/>
              <a:t>3-8- other tools: </a:t>
            </a:r>
          </a:p>
          <a:p>
            <a:pPr lvl="2"/>
            <a:r>
              <a:rPr lang="en-GB" b="1" dirty="0"/>
              <a:t>Clear Communication with Visitors:</a:t>
            </a:r>
          </a:p>
          <a:p>
            <a:pPr lvl="2"/>
            <a:r>
              <a:rPr lang="en-GB" dirty="0"/>
              <a:t>- Providing visitors with comprehensive and accessible information about the destination, including guidelines on appropriate </a:t>
            </a:r>
            <a:r>
              <a:rPr lang="en-GB" dirty="0" err="1"/>
              <a:t>behavior</a:t>
            </a:r>
            <a:r>
              <a:rPr lang="en-GB" dirty="0"/>
              <a:t>, environmental considerations, and cultural sensitivities, is essential. </a:t>
            </a:r>
          </a:p>
          <a:p>
            <a:pPr lvl="2"/>
            <a:r>
              <a:rPr lang="en-GB" dirty="0"/>
              <a:t>- This can be achieved through various channels such as websites, brochures, signage, and visitor </a:t>
            </a:r>
            <a:r>
              <a:rPr lang="en-GB" dirty="0" err="1"/>
              <a:t>centers</a:t>
            </a:r>
            <a:r>
              <a:rPr lang="en-GB" dirty="0"/>
              <a:t>.</a:t>
            </a:r>
          </a:p>
          <a:p>
            <a:pPr lvl="2"/>
            <a:r>
              <a:rPr lang="en-GB" dirty="0"/>
              <a:t>- Clear communication helps set expectations and encourages responsible tourism practices.</a:t>
            </a:r>
            <a:endParaRPr lang="en-GB" b="1" dirty="0"/>
          </a:p>
          <a:p>
            <a:pPr lvl="2"/>
            <a:endParaRPr lang="en-GB"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29</a:t>
            </a:fld>
            <a:endParaRPr lang="nl-NL"/>
          </a:p>
        </p:txBody>
      </p:sp>
    </p:spTree>
    <p:extLst>
      <p:ext uri="{BB962C8B-B14F-4D97-AF65-F5344CB8AC3E}">
        <p14:creationId xmlns:p14="http://schemas.microsoft.com/office/powerpoint/2010/main" val="1216757190"/>
      </p:ext>
    </p:extLst>
  </p:cSld>
  <p:clrMapOvr>
    <a:masterClrMapping/>
  </p:clrMapOvr>
  <p:transition spd="slow">
    <p:wipe dir="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200" dirty="0"/>
              <a:t>1- Visitor Management </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b="1" dirty="0"/>
              <a:t>3-8- other tools: </a:t>
            </a:r>
          </a:p>
          <a:p>
            <a:pPr lvl="2"/>
            <a:r>
              <a:rPr lang="en-GB" b="1" dirty="0"/>
              <a:t>Regulating Visitor Numbers </a:t>
            </a:r>
          </a:p>
          <a:p>
            <a:pPr lvl="2"/>
            <a:r>
              <a:rPr lang="en-GB" dirty="0"/>
              <a:t>- To prevent overcrowding and minimize environmental impact, implementing reservation systems that control the number of visitors is effective.</a:t>
            </a:r>
          </a:p>
          <a:p>
            <a:pPr lvl="2"/>
            <a:r>
              <a:rPr lang="en-GB" b="1" dirty="0"/>
              <a:t>Educational Programs and Seminars:</a:t>
            </a:r>
          </a:p>
          <a:p>
            <a:pPr lvl="2"/>
            <a:r>
              <a:rPr lang="en-GB" dirty="0"/>
              <a:t>- Offering educational initiatives enhances visitors' understanding of the destination's ecological and cultural significance. </a:t>
            </a:r>
          </a:p>
          <a:p>
            <a:pPr lvl="2"/>
            <a:r>
              <a:rPr lang="en-GB" dirty="0"/>
              <a:t>- Educated visitors are more likely to engage in </a:t>
            </a:r>
            <a:r>
              <a:rPr lang="en-GB" dirty="0" err="1"/>
              <a:t>behaviors</a:t>
            </a:r>
            <a:r>
              <a:rPr lang="en-GB" dirty="0"/>
              <a:t> that support sustainability and respect for the destination.</a:t>
            </a:r>
          </a:p>
          <a:p>
            <a:pPr lvl="2"/>
            <a:endParaRPr lang="en-GB" b="1" dirty="0"/>
          </a:p>
          <a:p>
            <a:pPr lvl="2"/>
            <a:endParaRPr lang="en-GB"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30</a:t>
            </a:fld>
            <a:endParaRPr lang="nl-NL"/>
          </a:p>
        </p:txBody>
      </p:sp>
    </p:spTree>
    <p:extLst>
      <p:ext uri="{BB962C8B-B14F-4D97-AF65-F5344CB8AC3E}">
        <p14:creationId xmlns:p14="http://schemas.microsoft.com/office/powerpoint/2010/main" val="963326108"/>
      </p:ext>
    </p:extLst>
  </p:cSld>
  <p:clrMapOvr>
    <a:masterClrMapping/>
  </p:clrMapOvr>
  <p:transition spd="slow">
    <p:wipe dir="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200" dirty="0"/>
              <a:t>2- </a:t>
            </a:r>
            <a:r>
              <a:rPr lang="nl-NL" sz="3200" dirty="0" err="1"/>
              <a:t>Tourism</a:t>
            </a:r>
            <a:r>
              <a:rPr lang="nl-NL" sz="3200" dirty="0"/>
              <a:t> </a:t>
            </a:r>
            <a:r>
              <a:rPr lang="nl-NL" sz="3200" dirty="0" err="1"/>
              <a:t>Carrying</a:t>
            </a:r>
            <a:r>
              <a:rPr lang="nl-NL" sz="3200" dirty="0"/>
              <a:t> </a:t>
            </a:r>
            <a:r>
              <a:rPr lang="nl-NL" sz="3200" dirty="0" err="1"/>
              <a:t>Capacity</a:t>
            </a:r>
            <a:r>
              <a:rPr lang="nl-NL" sz="3200" dirty="0"/>
              <a:t> </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dirty="0"/>
              <a:t>- Capacity building refers to the process of equipping individuals with the tools and resources they need to achieve specific goals or complete a project successfully. </a:t>
            </a:r>
          </a:p>
          <a:p>
            <a:pPr lvl="2"/>
            <a:r>
              <a:rPr lang="en-GB" dirty="0"/>
              <a:t>- It goes beyond mere training, encompassing a broader scope. </a:t>
            </a:r>
          </a:p>
          <a:p>
            <a:pPr lvl="2"/>
            <a:r>
              <a:rPr lang="en-GB" dirty="0"/>
              <a:t>- This process involves helping people gain the knowledge, skills, and critical thinking abilities necessary for their development, whether through targeted training, general education, or fostering analytical competencies.</a:t>
            </a:r>
          </a:p>
          <a:p>
            <a:pPr lvl="2"/>
            <a:endParaRPr lang="en-GB" dirty="0"/>
          </a:p>
          <a:p>
            <a:pPr lvl="2"/>
            <a:endParaRPr lang="en-GB" dirty="0"/>
          </a:p>
          <a:p>
            <a:pPr lvl="2"/>
            <a:endParaRPr lang="en-GB" dirty="0"/>
          </a:p>
          <a:p>
            <a:pPr lvl="2"/>
            <a:endParaRPr lang="en-GB"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31</a:t>
            </a:fld>
            <a:endParaRPr lang="nl-NL"/>
          </a:p>
        </p:txBody>
      </p:sp>
    </p:spTree>
    <p:extLst>
      <p:ext uri="{BB962C8B-B14F-4D97-AF65-F5344CB8AC3E}">
        <p14:creationId xmlns:p14="http://schemas.microsoft.com/office/powerpoint/2010/main" val="1077703880"/>
      </p:ext>
    </p:extLst>
  </p:cSld>
  <p:clrMapOvr>
    <a:masterClrMapping/>
  </p:clrMapOvr>
  <p:transition spd="slow">
    <p:wipe dir="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200" dirty="0"/>
              <a:t>2- </a:t>
            </a:r>
            <a:r>
              <a:rPr lang="nl-NL" sz="3200" dirty="0" err="1"/>
              <a:t>Tourism</a:t>
            </a:r>
            <a:r>
              <a:rPr lang="nl-NL" sz="3200" dirty="0"/>
              <a:t> </a:t>
            </a:r>
            <a:r>
              <a:rPr lang="nl-NL" sz="3200" dirty="0" err="1"/>
              <a:t>Carrying</a:t>
            </a:r>
            <a:r>
              <a:rPr lang="nl-NL" sz="3200" dirty="0"/>
              <a:t> </a:t>
            </a:r>
            <a:r>
              <a:rPr lang="nl-NL" sz="3200" dirty="0" err="1"/>
              <a:t>Capacity</a:t>
            </a:r>
            <a:r>
              <a:rPr lang="nl-NL" sz="3200" dirty="0"/>
              <a:t> </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dirty="0"/>
              <a:t>- Capacity building involves a physical aspect, which includes supplying individuals with the facilities, equipment, and natural resources needed to accomplish the objectives of a program or project.</a:t>
            </a:r>
          </a:p>
          <a:p>
            <a:pPr lvl="2"/>
            <a:r>
              <a:rPr lang="en-GB" dirty="0"/>
              <a:t> </a:t>
            </a:r>
          </a:p>
          <a:p>
            <a:pPr lvl="2"/>
            <a:r>
              <a:rPr lang="en-GB" dirty="0"/>
              <a:t>- Additionally, it encompasses social, cultural, and legislative components, focusing on fostering community support, establishing legal and political frameworks, and developing managerial structures. </a:t>
            </a:r>
          </a:p>
          <a:p>
            <a:pPr lvl="2"/>
            <a:r>
              <a:rPr lang="en-GB" dirty="0"/>
              <a:t>- These elements are essential for achieving sustainable and appropriate tourism within protected areas</a:t>
            </a:r>
          </a:p>
          <a:p>
            <a:pPr lvl="2"/>
            <a:endParaRPr lang="en-GB" dirty="0"/>
          </a:p>
          <a:p>
            <a:pPr lvl="2"/>
            <a:endParaRPr lang="en-GB" dirty="0"/>
          </a:p>
          <a:p>
            <a:pPr lvl="2"/>
            <a:endParaRPr lang="en-GB" dirty="0"/>
          </a:p>
          <a:p>
            <a:pPr lvl="2"/>
            <a:endParaRPr lang="en-GB"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32</a:t>
            </a:fld>
            <a:endParaRPr lang="nl-NL"/>
          </a:p>
        </p:txBody>
      </p:sp>
    </p:spTree>
    <p:extLst>
      <p:ext uri="{BB962C8B-B14F-4D97-AF65-F5344CB8AC3E}">
        <p14:creationId xmlns:p14="http://schemas.microsoft.com/office/powerpoint/2010/main" val="4014515554"/>
      </p:ext>
    </p:extLst>
  </p:cSld>
  <p:clrMapOvr>
    <a:masterClrMapping/>
  </p:clrMapOvr>
  <p:transition spd="slow">
    <p:wipe dir="r"/>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200" dirty="0"/>
              <a:t>2- </a:t>
            </a:r>
            <a:r>
              <a:rPr lang="nl-NL" sz="3200" dirty="0" err="1"/>
              <a:t>Tourism</a:t>
            </a:r>
            <a:r>
              <a:rPr lang="nl-NL" sz="3200" dirty="0"/>
              <a:t> </a:t>
            </a:r>
            <a:r>
              <a:rPr lang="nl-NL" sz="3200" dirty="0" err="1"/>
              <a:t>Carrying</a:t>
            </a:r>
            <a:r>
              <a:rPr lang="nl-NL" sz="3200" dirty="0"/>
              <a:t> </a:t>
            </a:r>
            <a:r>
              <a:rPr lang="nl-NL" sz="3200" dirty="0" err="1"/>
              <a:t>Capacity</a:t>
            </a:r>
            <a:r>
              <a:rPr lang="nl-NL" sz="3200" dirty="0"/>
              <a:t> </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r>
              <a:rPr lang="en-GB" dirty="0"/>
              <a:t>The World Tourism Organisation defines carrying capacity as:</a:t>
            </a:r>
          </a:p>
          <a:p>
            <a:pPr lvl="2"/>
            <a:r>
              <a:rPr lang="en-GB" dirty="0"/>
              <a:t>- “The maximum number of people that may visit a tourist destination at the same time, without causing destruction of the physical, economic and socio-cultural environment and an unacceptable decrease in the quality of the visitors”. </a:t>
            </a:r>
          </a:p>
          <a:p>
            <a:pPr lvl="2"/>
            <a:r>
              <a:rPr lang="en-GB" dirty="0"/>
              <a:t>- Recent definitions of carrying capacity for protected areas emphasize the acceptability of natural resources and human impacts caused by visitation. </a:t>
            </a:r>
          </a:p>
          <a:p>
            <a:pPr lvl="2"/>
            <a:r>
              <a:rPr lang="en-GB" dirty="0"/>
              <a:t>-They prioritize factors such as:</a:t>
            </a:r>
          </a:p>
          <a:p>
            <a:pPr lvl="2"/>
            <a:r>
              <a:rPr lang="en-GB" dirty="0"/>
              <a:t>- Biophysical characteristics (soils, topography, and vegetation)</a:t>
            </a:r>
          </a:p>
          <a:p>
            <a:pPr lvl="2"/>
            <a:r>
              <a:rPr lang="en-GB" dirty="0"/>
              <a:t>- Social aspects (e.g., location and travel mode, seasonality, group size, and visitor </a:t>
            </a:r>
            <a:r>
              <a:rPr lang="en-GB" dirty="0" err="1"/>
              <a:t>behavior</a:t>
            </a:r>
            <a:r>
              <a:rPr lang="en-GB" dirty="0"/>
              <a:t>) </a:t>
            </a:r>
          </a:p>
          <a:p>
            <a:pPr lvl="2"/>
            <a:r>
              <a:rPr lang="en-GB" dirty="0"/>
              <a:t>- Management policies (e.g., visitor use restrictions)</a:t>
            </a:r>
          </a:p>
          <a:p>
            <a:pPr lvl="2"/>
            <a:endParaRPr lang="en-GB" dirty="0"/>
          </a:p>
          <a:p>
            <a:pPr lvl="2"/>
            <a:endParaRPr lang="en-GB" dirty="0"/>
          </a:p>
          <a:p>
            <a:pPr lvl="2"/>
            <a:endParaRPr lang="en-GB" dirty="0"/>
          </a:p>
          <a:p>
            <a:pPr lvl="2"/>
            <a:endParaRPr lang="en-GB"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33</a:t>
            </a:fld>
            <a:endParaRPr lang="nl-NL"/>
          </a:p>
        </p:txBody>
      </p:sp>
    </p:spTree>
    <p:extLst>
      <p:ext uri="{BB962C8B-B14F-4D97-AF65-F5344CB8AC3E}">
        <p14:creationId xmlns:p14="http://schemas.microsoft.com/office/powerpoint/2010/main" val="4011796776"/>
      </p:ext>
    </p:extLst>
  </p:cSld>
  <p:clrMapOvr>
    <a:masterClrMapping/>
  </p:clrMapOvr>
  <p:transition spd="slow">
    <p:wipe dir="r"/>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200" dirty="0"/>
              <a:t>2- </a:t>
            </a:r>
            <a:r>
              <a:rPr lang="nl-NL" sz="3200" dirty="0" err="1"/>
              <a:t>Tourism</a:t>
            </a:r>
            <a:r>
              <a:rPr lang="nl-NL" sz="3200" dirty="0"/>
              <a:t> </a:t>
            </a:r>
            <a:r>
              <a:rPr lang="nl-NL" sz="3200" dirty="0" err="1"/>
              <a:t>Carrying</a:t>
            </a:r>
            <a:r>
              <a:rPr lang="nl-NL" sz="3200" dirty="0"/>
              <a:t> </a:t>
            </a:r>
            <a:r>
              <a:rPr lang="nl-NL" sz="3200" dirty="0" err="1"/>
              <a:t>Capacity</a:t>
            </a:r>
            <a:r>
              <a:rPr lang="nl-NL" sz="3200" dirty="0"/>
              <a:t> </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marL="0" indent="0">
              <a:buNone/>
            </a:pPr>
            <a:r>
              <a:rPr lang="en-US" sz="1800" b="1" dirty="0">
                <a:effectLst/>
                <a:ea typeface="Times New Roman" panose="02020603050405020304" pitchFamily="18" charset="0"/>
              </a:rPr>
              <a:t>Physical carrying capacity:</a:t>
            </a:r>
          </a:p>
          <a:p>
            <a:pPr marL="0" indent="0">
              <a:buNone/>
            </a:pPr>
            <a:r>
              <a:rPr lang="en-US" dirty="0">
                <a:ea typeface="Times New Roman" panose="02020603050405020304" pitchFamily="18" charset="0"/>
              </a:rPr>
              <a:t>- It </a:t>
            </a:r>
            <a:r>
              <a:rPr lang="en-US" sz="1800" dirty="0">
                <a:effectLst/>
                <a:ea typeface="Times New Roman" panose="02020603050405020304" pitchFamily="18" charset="0"/>
              </a:rPr>
              <a:t>refers to the maximum number of tourists a site or destination can physically sustain without causing environmental degradation. </a:t>
            </a:r>
            <a:endParaRPr lang="en-DE" sz="1800" dirty="0">
              <a:effectLst/>
              <a:ea typeface="Times New Roman" panose="02020603050405020304" pitchFamily="18" charset="0"/>
            </a:endParaRPr>
          </a:p>
          <a:p>
            <a:pPr marL="0" indent="0">
              <a:buNone/>
            </a:pPr>
            <a:r>
              <a:rPr lang="en-US" sz="1800" b="1" dirty="0">
                <a:effectLst/>
                <a:ea typeface="Times New Roman" panose="02020603050405020304" pitchFamily="18" charset="0"/>
              </a:rPr>
              <a:t>- Ecological carrying capacity:</a:t>
            </a:r>
          </a:p>
          <a:p>
            <a:pPr marL="0" indent="0">
              <a:buNone/>
            </a:pPr>
            <a:r>
              <a:rPr lang="en-US" dirty="0">
                <a:ea typeface="Times New Roman" panose="02020603050405020304" pitchFamily="18" charset="0"/>
              </a:rPr>
              <a:t>- It </a:t>
            </a:r>
            <a:r>
              <a:rPr lang="en-US" sz="1800" dirty="0">
                <a:effectLst/>
                <a:ea typeface="Times New Roman" panose="02020603050405020304" pitchFamily="18" charset="0"/>
              </a:rPr>
              <a:t>focuses on the effects of tourism on the natural environment and the long-term sustainability of natural resources. </a:t>
            </a:r>
            <a:endParaRPr lang="en-DE" sz="1800" dirty="0">
              <a:effectLst/>
              <a:ea typeface="Times New Roman" panose="02020603050405020304" pitchFamily="18" charset="0"/>
            </a:endParaRPr>
          </a:p>
          <a:p>
            <a:pPr marL="0" indent="0">
              <a:buNone/>
            </a:pPr>
            <a:r>
              <a:rPr lang="en-US" sz="1800" b="1" dirty="0">
                <a:effectLst/>
                <a:ea typeface="Times New Roman" panose="02020603050405020304" pitchFamily="18" charset="0"/>
              </a:rPr>
              <a:t>Psychological carrying capacity:</a:t>
            </a:r>
          </a:p>
          <a:p>
            <a:pPr marL="0" indent="0">
              <a:buNone/>
            </a:pPr>
            <a:r>
              <a:rPr lang="en-US" sz="1800" dirty="0">
                <a:effectLst/>
                <a:ea typeface="Times New Roman" panose="02020603050405020304" pitchFamily="18" charset="0"/>
              </a:rPr>
              <a:t> - It addresses visitor perceptions and satisfaction, which can vary based on the type of tourist, holiday, or destination. </a:t>
            </a:r>
            <a:endParaRPr lang="en-DE" sz="1800" dirty="0">
              <a:effectLst/>
              <a:ea typeface="Times New Roman" panose="02020603050405020304" pitchFamily="18" charset="0"/>
            </a:endParaRPr>
          </a:p>
          <a:p>
            <a:pPr lvl="2"/>
            <a:endParaRPr lang="en-GB" dirty="0"/>
          </a:p>
          <a:p>
            <a:pPr lvl="2"/>
            <a:endParaRPr lang="en-GB" dirty="0"/>
          </a:p>
          <a:p>
            <a:pPr lvl="2"/>
            <a:endParaRPr lang="en-GB" dirty="0"/>
          </a:p>
          <a:p>
            <a:pPr lvl="2"/>
            <a:endParaRPr lang="en-GB"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34</a:t>
            </a:fld>
            <a:endParaRPr lang="nl-NL"/>
          </a:p>
        </p:txBody>
      </p:sp>
    </p:spTree>
    <p:extLst>
      <p:ext uri="{BB962C8B-B14F-4D97-AF65-F5344CB8AC3E}">
        <p14:creationId xmlns:p14="http://schemas.microsoft.com/office/powerpoint/2010/main" val="1689844487"/>
      </p:ext>
    </p:extLst>
  </p:cSld>
  <p:clrMapOvr>
    <a:masterClrMapping/>
  </p:clrMapOvr>
  <p:transition spd="slow">
    <p:wipe dir="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200" dirty="0"/>
              <a:t>2- </a:t>
            </a:r>
            <a:r>
              <a:rPr lang="nl-NL" sz="3200" dirty="0" err="1"/>
              <a:t>Tourism</a:t>
            </a:r>
            <a:r>
              <a:rPr lang="nl-NL" sz="3200" dirty="0"/>
              <a:t> </a:t>
            </a:r>
            <a:r>
              <a:rPr lang="nl-NL" sz="3200" dirty="0" err="1"/>
              <a:t>Carrying</a:t>
            </a:r>
            <a:r>
              <a:rPr lang="nl-NL" sz="3200" dirty="0"/>
              <a:t> </a:t>
            </a:r>
            <a:r>
              <a:rPr lang="nl-NL" sz="3200" dirty="0" err="1"/>
              <a:t>Capacity</a:t>
            </a:r>
            <a:r>
              <a:rPr lang="nl-NL" sz="3200" dirty="0"/>
              <a:t> </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marL="0" indent="0">
              <a:buNone/>
            </a:pPr>
            <a:r>
              <a:rPr lang="en-US" sz="1800" b="1" dirty="0">
                <a:effectLst/>
                <a:ea typeface="Times New Roman" panose="02020603050405020304" pitchFamily="18" charset="0"/>
              </a:rPr>
              <a:t>Social carrying capacity:</a:t>
            </a:r>
          </a:p>
          <a:p>
            <a:pPr marL="0" indent="0">
              <a:buNone/>
            </a:pPr>
            <a:r>
              <a:rPr lang="en-US" dirty="0">
                <a:ea typeface="Times New Roman" panose="02020603050405020304" pitchFamily="18" charset="0"/>
              </a:rPr>
              <a:t>- It </a:t>
            </a:r>
            <a:r>
              <a:rPr lang="en-US" sz="1800" dirty="0">
                <a:effectLst/>
                <a:ea typeface="Times New Roman" panose="02020603050405020304" pitchFamily="18" charset="0"/>
              </a:rPr>
              <a:t>considers the social and cultural effects of tourism, particularly how these impacts shape the local population's attitudes toward tourism. </a:t>
            </a:r>
            <a:endParaRPr lang="en-DE" sz="1800" dirty="0">
              <a:effectLst/>
              <a:ea typeface="Times New Roman" panose="02020603050405020304" pitchFamily="18" charset="0"/>
            </a:endParaRPr>
          </a:p>
          <a:p>
            <a:pPr marL="0" indent="0">
              <a:buNone/>
            </a:pPr>
            <a:r>
              <a:rPr lang="en-US" sz="1800" b="1" dirty="0">
                <a:effectLst/>
                <a:ea typeface="Times New Roman" panose="02020603050405020304" pitchFamily="18" charset="0"/>
              </a:rPr>
              <a:t>Economic carrying capacity:</a:t>
            </a:r>
          </a:p>
          <a:p>
            <a:pPr marL="0" indent="0">
              <a:buNone/>
            </a:pPr>
            <a:r>
              <a:rPr lang="en-US" dirty="0">
                <a:ea typeface="Times New Roman" panose="02020603050405020304" pitchFamily="18" charset="0"/>
              </a:rPr>
              <a:t>- It </a:t>
            </a:r>
            <a:r>
              <a:rPr lang="en-US" sz="1800" dirty="0">
                <a:effectLst/>
                <a:ea typeface="Times New Roman" panose="02020603050405020304" pitchFamily="18" charset="0"/>
              </a:rPr>
              <a:t>relates to the ability of a destination to support tourism activities without displacing or disrupting valuable local activities, emphasizing profitability and the opportunity costs of tourism development.</a:t>
            </a:r>
            <a:endParaRPr lang="en-DE" sz="1800" dirty="0">
              <a:effectLst/>
              <a:ea typeface="Times New Roman" panose="02020603050405020304" pitchFamily="18" charset="0"/>
            </a:endParaRPr>
          </a:p>
          <a:p>
            <a:pPr lvl="2"/>
            <a:endParaRPr lang="en-GB" dirty="0"/>
          </a:p>
          <a:p>
            <a:pPr lvl="2"/>
            <a:endParaRPr lang="en-GB" dirty="0"/>
          </a:p>
          <a:p>
            <a:pPr lvl="2"/>
            <a:endParaRPr lang="en-GB" dirty="0"/>
          </a:p>
          <a:p>
            <a:pPr lvl="2"/>
            <a:endParaRPr lang="en-GB"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35</a:t>
            </a:fld>
            <a:endParaRPr lang="nl-NL"/>
          </a:p>
        </p:txBody>
      </p:sp>
    </p:spTree>
    <p:extLst>
      <p:ext uri="{BB962C8B-B14F-4D97-AF65-F5344CB8AC3E}">
        <p14:creationId xmlns:p14="http://schemas.microsoft.com/office/powerpoint/2010/main" val="4135266776"/>
      </p:ext>
    </p:extLst>
  </p:cSld>
  <p:clrMapOvr>
    <a:masterClrMapping/>
  </p:clrMapOvr>
  <p:transition spd="slow">
    <p:wipe dir="r"/>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200" dirty="0"/>
              <a:t>2- </a:t>
            </a:r>
            <a:r>
              <a:rPr lang="nl-NL" sz="3200" dirty="0" err="1"/>
              <a:t>Tourism</a:t>
            </a:r>
            <a:r>
              <a:rPr lang="nl-NL" sz="3200" dirty="0"/>
              <a:t> </a:t>
            </a:r>
            <a:r>
              <a:rPr lang="nl-NL" sz="3200" dirty="0" err="1"/>
              <a:t>Carrying</a:t>
            </a:r>
            <a:r>
              <a:rPr lang="nl-NL" sz="3200" dirty="0"/>
              <a:t> </a:t>
            </a:r>
            <a:r>
              <a:rPr lang="nl-NL" sz="3200" dirty="0" err="1"/>
              <a:t>Capacity</a:t>
            </a:r>
            <a:r>
              <a:rPr lang="nl-NL" sz="3200" dirty="0"/>
              <a:t> </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marL="0" indent="0">
              <a:buNone/>
            </a:pPr>
            <a:r>
              <a:rPr lang="en-US" sz="1800" b="1" dirty="0">
                <a:effectLst/>
                <a:ea typeface="Times New Roman" panose="02020603050405020304" pitchFamily="18" charset="0"/>
              </a:rPr>
              <a:t>Tourism Carrying Capacity indicators</a:t>
            </a:r>
          </a:p>
          <a:p>
            <a:pPr marL="0" indent="0">
              <a:buNone/>
            </a:pPr>
            <a:r>
              <a:rPr lang="en-US" sz="1800" dirty="0">
                <a:effectLst/>
                <a:ea typeface="Times New Roman" panose="02020603050405020304" pitchFamily="18" charset="0"/>
              </a:rPr>
              <a:t>- Tourism Carrying Capacity (TCC) focuses on issues related to the number of tourists, visitor flows, and patterns of concentration or dispersion</a:t>
            </a:r>
          </a:p>
          <a:p>
            <a:pPr marL="0" indent="0">
              <a:buNone/>
            </a:pPr>
            <a:r>
              <a:rPr lang="en-US" dirty="0">
                <a:ea typeface="Times New Roman" panose="02020603050405020304" pitchFamily="18" charset="0"/>
              </a:rPr>
              <a:t>- </a:t>
            </a:r>
            <a:r>
              <a:rPr lang="en-US" sz="1800" dirty="0">
                <a:effectLst/>
                <a:ea typeface="Times New Roman" panose="02020603050405020304" pitchFamily="18" charset="0"/>
              </a:rPr>
              <a:t>It emphasizes balancing the protection of natural environments and ecosystem functionality alongside maintaining the quality of the visitor experience.</a:t>
            </a:r>
          </a:p>
          <a:p>
            <a:pPr marL="0" indent="0">
              <a:buNone/>
            </a:pPr>
            <a:r>
              <a:rPr lang="en-US" sz="1800" dirty="0">
                <a:effectLst/>
                <a:ea typeface="Times New Roman" panose="02020603050405020304" pitchFamily="18" charset="0"/>
              </a:rPr>
              <a:t>- Sustainable tourism indicators are developed to offer reliable data on the environmental and socio-economic impacts of tourism, supporting informed and responsible decision-making. </a:t>
            </a:r>
          </a:p>
          <a:p>
            <a:pPr marL="0" indent="0">
              <a:buNone/>
            </a:pPr>
            <a:r>
              <a:rPr lang="en-US" dirty="0">
                <a:ea typeface="Times New Roman" panose="02020603050405020304" pitchFamily="18" charset="0"/>
              </a:rPr>
              <a:t>- </a:t>
            </a:r>
            <a:r>
              <a:rPr lang="en-US" sz="1800" dirty="0">
                <a:effectLst/>
                <a:ea typeface="Times New Roman" panose="02020603050405020304" pitchFamily="18" charset="0"/>
              </a:rPr>
              <a:t>A tailored set of indicators measuring carrying capacity in destinations or regions of high ecological significance can assist tourism planners and managers in identifying limits and opportunities. </a:t>
            </a:r>
          </a:p>
          <a:p>
            <a:pPr marL="0" indent="0">
              <a:buNone/>
            </a:pPr>
            <a:r>
              <a:rPr lang="en-US" dirty="0">
                <a:ea typeface="Times New Roman" panose="02020603050405020304" pitchFamily="18" charset="0"/>
              </a:rPr>
              <a:t>- </a:t>
            </a:r>
            <a:r>
              <a:rPr lang="en-US" sz="1800" dirty="0">
                <a:effectLst/>
                <a:ea typeface="Times New Roman" panose="02020603050405020304" pitchFamily="18" charset="0"/>
              </a:rPr>
              <a:t>This enables them to anticipate, prevent, or adapt tourism activities that could jeopardize critical environmental attributes.</a:t>
            </a:r>
          </a:p>
          <a:p>
            <a:pPr marL="0" indent="0">
              <a:buNone/>
            </a:pPr>
            <a:endParaRPr lang="en-US" sz="1800" dirty="0">
              <a:effectLst/>
              <a:ea typeface="Times New Roman" panose="02020603050405020304" pitchFamily="18" charset="0"/>
            </a:endParaRPr>
          </a:p>
          <a:p>
            <a:pPr lvl="2"/>
            <a:endParaRPr lang="en-GB" dirty="0"/>
          </a:p>
          <a:p>
            <a:pPr lvl="2"/>
            <a:endParaRPr lang="en-GB" dirty="0"/>
          </a:p>
          <a:p>
            <a:pPr lvl="2"/>
            <a:endParaRPr lang="en-GB" dirty="0"/>
          </a:p>
          <a:p>
            <a:pPr lvl="2"/>
            <a:endParaRPr lang="en-GB"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36</a:t>
            </a:fld>
            <a:endParaRPr lang="nl-NL"/>
          </a:p>
        </p:txBody>
      </p:sp>
    </p:spTree>
    <p:extLst>
      <p:ext uri="{BB962C8B-B14F-4D97-AF65-F5344CB8AC3E}">
        <p14:creationId xmlns:p14="http://schemas.microsoft.com/office/powerpoint/2010/main" val="979465129"/>
      </p:ext>
    </p:extLst>
  </p:cSld>
  <p:clrMapOvr>
    <a:masterClrMapping/>
  </p:clrMapOvr>
  <p:transition spd="slow">
    <p:wipe dir="r"/>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200" dirty="0"/>
              <a:t>2- </a:t>
            </a:r>
            <a:r>
              <a:rPr lang="nl-NL" sz="3200" dirty="0" err="1"/>
              <a:t>Tourism</a:t>
            </a:r>
            <a:r>
              <a:rPr lang="nl-NL" sz="3200" dirty="0"/>
              <a:t> </a:t>
            </a:r>
            <a:r>
              <a:rPr lang="nl-NL" sz="3200" dirty="0" err="1"/>
              <a:t>Carrying</a:t>
            </a:r>
            <a:r>
              <a:rPr lang="nl-NL" sz="3200" dirty="0"/>
              <a:t> </a:t>
            </a:r>
            <a:r>
              <a:rPr lang="nl-NL" sz="3200" dirty="0" err="1"/>
              <a:t>Capacity</a:t>
            </a:r>
            <a:r>
              <a:rPr lang="nl-NL" sz="3200" dirty="0"/>
              <a:t> </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marL="0" indent="0">
              <a:buNone/>
            </a:pPr>
            <a:r>
              <a:rPr lang="en-US" sz="1800" b="1" dirty="0">
                <a:effectLst/>
                <a:ea typeface="Times New Roman" panose="02020603050405020304" pitchFamily="18" charset="0"/>
              </a:rPr>
              <a:t>Tourism Carrying Capacity indicators</a:t>
            </a:r>
          </a:p>
          <a:p>
            <a:pPr marL="0" indent="0">
              <a:buNone/>
            </a:pPr>
            <a:r>
              <a:rPr lang="en-DE" sz="1800" kern="100" dirty="0">
                <a:effectLst/>
                <a:ea typeface="Calibri" panose="020F0502020204030204" pitchFamily="34" charset="0"/>
                <a:cs typeface="Arial" panose="020B0604020202020204" pitchFamily="34" charset="0"/>
              </a:rPr>
              <a:t>- Tourism carrying capacity considerations are centered around three core components or </a:t>
            </a:r>
            <a:r>
              <a:rPr lang="en-US" sz="1800" kern="100" dirty="0">
                <a:effectLst/>
                <a:ea typeface="Calibri" panose="020F0502020204030204" pitchFamily="34" charset="0"/>
                <a:cs typeface="Arial" panose="020B0604020202020204" pitchFamily="34" charset="0"/>
              </a:rPr>
              <a:t>indicators</a:t>
            </a:r>
            <a:r>
              <a:rPr lang="en-DE" sz="1800" kern="100" dirty="0">
                <a:effectLst/>
                <a:ea typeface="Calibri" panose="020F0502020204030204" pitchFamily="34" charset="0"/>
                <a:cs typeface="Arial" panose="020B0604020202020204" pitchFamily="34" charset="0"/>
              </a:rPr>
              <a:t>: physical-ecological, socio-demographic, and political-economic.</a:t>
            </a:r>
          </a:p>
          <a:p>
            <a:pPr marL="0" indent="0">
              <a:buNone/>
            </a:pPr>
            <a:r>
              <a:rPr lang="en-DE" sz="1800" b="1" kern="100" dirty="0">
                <a:effectLst/>
                <a:ea typeface="Calibri" panose="020F0502020204030204" pitchFamily="34" charset="0"/>
                <a:cs typeface="Arial" panose="020B0604020202020204" pitchFamily="34" charset="0"/>
              </a:rPr>
              <a:t>Physical-ecological</a:t>
            </a:r>
            <a:r>
              <a:rPr lang="en-DE" sz="1800" kern="100" dirty="0">
                <a:effectLst/>
                <a:ea typeface="Calibri" panose="020F0502020204030204" pitchFamily="34" charset="0"/>
                <a:cs typeface="Arial" panose="020B0604020202020204" pitchFamily="34" charset="0"/>
              </a:rPr>
              <a:t> </a:t>
            </a:r>
            <a:r>
              <a:rPr lang="en-DE" sz="1800" b="1" kern="100" dirty="0">
                <a:effectLst/>
                <a:ea typeface="Calibri" panose="020F0502020204030204" pitchFamily="34" charset="0"/>
                <a:cs typeface="Arial" panose="020B0604020202020204" pitchFamily="34" charset="0"/>
              </a:rPr>
              <a:t>indicators</a:t>
            </a:r>
          </a:p>
          <a:p>
            <a:pPr marL="0" indent="0">
              <a:buNone/>
            </a:pPr>
            <a:r>
              <a:rPr lang="en-DE" kern="100" dirty="0">
                <a:ea typeface="Calibri" panose="020F0502020204030204" pitchFamily="34" charset="0"/>
                <a:cs typeface="Arial" panose="020B0604020202020204" pitchFamily="34" charset="0"/>
              </a:rPr>
              <a:t>- </a:t>
            </a:r>
            <a:r>
              <a:rPr lang="en-DE" sz="1800" kern="100" dirty="0">
                <a:effectLst/>
                <a:ea typeface="Calibri" panose="020F0502020204030204" pitchFamily="34" charset="0"/>
                <a:cs typeface="Arial" panose="020B0604020202020204" pitchFamily="34" charset="0"/>
              </a:rPr>
              <a:t>They include measures such as tourism pressure, recreational pressure, site stress, and use intensity, which assess the levels of stress placed on a site by tourists. </a:t>
            </a:r>
          </a:p>
          <a:p>
            <a:pPr marL="0" indent="0">
              <a:buNone/>
            </a:pPr>
            <a:r>
              <a:rPr lang="en-DE" kern="100" dirty="0">
                <a:ea typeface="Calibri" panose="020F0502020204030204" pitchFamily="34" charset="0"/>
                <a:cs typeface="Arial" panose="020B0604020202020204" pitchFamily="34" charset="0"/>
              </a:rPr>
              <a:t>- </a:t>
            </a:r>
            <a:r>
              <a:rPr lang="en-DE" sz="1800" kern="100" dirty="0">
                <a:effectLst/>
                <a:ea typeface="Calibri" panose="020F0502020204030204" pitchFamily="34" charset="0"/>
                <a:cs typeface="Arial" panose="020B0604020202020204" pitchFamily="34" charset="0"/>
              </a:rPr>
              <a:t>Recreational pressure indicators focus on the strain human activities exert on biodiversity, addressing risks associated with certain tourism practices, including:</a:t>
            </a:r>
          </a:p>
          <a:p>
            <a:r>
              <a:rPr lang="en-DE" sz="1800" kern="100" dirty="0">
                <a:effectLst/>
                <a:ea typeface="Calibri" panose="020F0502020204030204" pitchFamily="34" charset="0"/>
                <a:cs typeface="Arial" panose="020B0604020202020204" pitchFamily="34" charset="0"/>
              </a:rPr>
              <a:t>Overcrowding that stresses infrastructure capacity,</a:t>
            </a:r>
          </a:p>
          <a:p>
            <a:r>
              <a:rPr lang="en-DE" sz="1800" kern="100" dirty="0">
                <a:effectLst/>
                <a:ea typeface="Calibri" panose="020F0502020204030204" pitchFamily="34" charset="0"/>
                <a:cs typeface="Arial" panose="020B0604020202020204" pitchFamily="34" charset="0"/>
              </a:rPr>
              <a:t>Pollution of air, water, and soil,</a:t>
            </a:r>
          </a:p>
          <a:p>
            <a:r>
              <a:rPr lang="en-DE" sz="1800" kern="100" dirty="0">
                <a:effectLst/>
                <a:ea typeface="Calibri" panose="020F0502020204030204" pitchFamily="34" charset="0"/>
                <a:cs typeface="Arial" panose="020B0604020202020204" pitchFamily="34" charset="0"/>
              </a:rPr>
              <a:t>Overuse of natural resources,</a:t>
            </a:r>
          </a:p>
          <a:p>
            <a:r>
              <a:rPr lang="en-DE" sz="1800" kern="100" dirty="0">
                <a:effectLst/>
                <a:ea typeface="Calibri" panose="020F0502020204030204" pitchFamily="34" charset="0"/>
                <a:cs typeface="Arial" panose="020B0604020202020204" pitchFamily="34" charset="0"/>
              </a:rPr>
              <a:t>Noise creation and nuisance,</a:t>
            </a:r>
          </a:p>
          <a:p>
            <a:r>
              <a:rPr lang="en-DE" sz="1800" kern="100" dirty="0">
                <a:effectLst/>
                <a:ea typeface="Calibri" panose="020F0502020204030204" pitchFamily="34" charset="0"/>
                <a:cs typeface="Arial" panose="020B0604020202020204" pitchFamily="34" charset="0"/>
              </a:rPr>
              <a:t>Alteration of the cultural character of host communities.</a:t>
            </a:r>
          </a:p>
          <a:p>
            <a:pPr marL="0" indent="0">
              <a:buNone/>
            </a:pPr>
            <a:endParaRPr lang="en-GB" dirty="0"/>
          </a:p>
          <a:p>
            <a:pPr lvl="2"/>
            <a:endParaRPr lang="en-GB" dirty="0"/>
          </a:p>
          <a:p>
            <a:pPr lvl="2"/>
            <a:endParaRPr lang="en-GB" dirty="0"/>
          </a:p>
          <a:p>
            <a:pPr lvl="2"/>
            <a:endParaRPr lang="en-GB"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37</a:t>
            </a:fld>
            <a:endParaRPr lang="nl-NL"/>
          </a:p>
        </p:txBody>
      </p:sp>
    </p:spTree>
    <p:extLst>
      <p:ext uri="{BB962C8B-B14F-4D97-AF65-F5344CB8AC3E}">
        <p14:creationId xmlns:p14="http://schemas.microsoft.com/office/powerpoint/2010/main" val="2476539147"/>
      </p:ext>
    </p:extLst>
  </p:cSld>
  <p:clrMapOvr>
    <a:masterClrMapping/>
  </p:clrMapOvr>
  <p:transition spd="slow">
    <p:wipe dir="r"/>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200" dirty="0"/>
              <a:t>2- </a:t>
            </a:r>
            <a:r>
              <a:rPr lang="nl-NL" sz="3200" dirty="0" err="1"/>
              <a:t>Tourism</a:t>
            </a:r>
            <a:r>
              <a:rPr lang="nl-NL" sz="3200" dirty="0"/>
              <a:t> </a:t>
            </a:r>
            <a:r>
              <a:rPr lang="nl-NL" sz="3200" dirty="0" err="1"/>
              <a:t>Carrying</a:t>
            </a:r>
            <a:r>
              <a:rPr lang="nl-NL" sz="3200" dirty="0"/>
              <a:t> </a:t>
            </a:r>
            <a:r>
              <a:rPr lang="nl-NL" sz="3200" dirty="0" err="1"/>
              <a:t>Capacity</a:t>
            </a:r>
            <a:r>
              <a:rPr lang="nl-NL" sz="3200" dirty="0"/>
              <a:t> </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marL="0" indent="0">
              <a:buNone/>
            </a:pPr>
            <a:r>
              <a:rPr lang="en-US" sz="1800" b="1" dirty="0">
                <a:effectLst/>
                <a:ea typeface="Times New Roman" panose="02020603050405020304" pitchFamily="18" charset="0"/>
              </a:rPr>
              <a:t>Tourism Carrying Capacity indicators</a:t>
            </a:r>
            <a:endParaRPr lang="en-DE" sz="1800" kern="100" dirty="0">
              <a:effectLst/>
              <a:ea typeface="Calibri" panose="020F0502020204030204" pitchFamily="34" charset="0"/>
              <a:cs typeface="Arial" panose="020B0604020202020204" pitchFamily="34" charset="0"/>
            </a:endParaRPr>
          </a:p>
          <a:p>
            <a:pPr marL="0" indent="0">
              <a:buNone/>
            </a:pPr>
            <a:r>
              <a:rPr lang="en-DE" sz="1800" b="1" kern="100" dirty="0">
                <a:effectLst/>
                <a:ea typeface="Calibri" panose="020F0502020204030204" pitchFamily="34" charset="0"/>
                <a:cs typeface="Arial" panose="020B0604020202020204" pitchFamily="34" charset="0"/>
              </a:rPr>
              <a:t>Socio-demographic indicators: </a:t>
            </a:r>
          </a:p>
          <a:p>
            <a:pPr marL="0" indent="0">
              <a:buNone/>
            </a:pPr>
            <a:r>
              <a:rPr lang="en-DE" kern="100" dirty="0">
                <a:ea typeface="Calibri" panose="020F0502020204030204" pitchFamily="34" charset="0"/>
                <a:cs typeface="Arial" panose="020B0604020202020204" pitchFamily="34" charset="0"/>
              </a:rPr>
              <a:t>They </a:t>
            </a:r>
            <a:r>
              <a:rPr lang="en-DE" sz="1800" kern="100" dirty="0">
                <a:effectLst/>
                <a:ea typeface="Calibri" panose="020F0502020204030204" pitchFamily="34" charset="0"/>
                <a:cs typeface="Arial" panose="020B0604020202020204" pitchFamily="34" charset="0"/>
              </a:rPr>
              <a:t>focus on aspects such as demography, tourist flows, employment, social behavior, health and safety, and psychological issues. These indicators examine:</a:t>
            </a:r>
          </a:p>
          <a:p>
            <a:pPr marL="0" indent="0">
              <a:buNone/>
            </a:pPr>
            <a:r>
              <a:rPr lang="en-DE" sz="1800" kern="100" dirty="0">
                <a:effectLst/>
                <a:ea typeface="Calibri" panose="020F0502020204030204" pitchFamily="34" charset="0"/>
                <a:cs typeface="Arial" panose="020B0604020202020204" pitchFamily="34" charset="0"/>
              </a:rPr>
              <a:t>- Demographic characteristics of tourists and local populations,</a:t>
            </a:r>
          </a:p>
          <a:p>
            <a:pPr marL="0" indent="0">
              <a:buNone/>
            </a:pPr>
            <a:r>
              <a:rPr lang="en-DE" sz="1800" kern="100" dirty="0">
                <a:effectLst/>
                <a:ea typeface="Calibri" panose="020F0502020204030204" pitchFamily="34" charset="0"/>
                <a:cs typeface="Arial" panose="020B0604020202020204" pitchFamily="34" charset="0"/>
              </a:rPr>
              <a:t>- Patterns and volumes of tourist flows,</a:t>
            </a:r>
          </a:p>
          <a:p>
            <a:pPr marL="0" indent="0">
              <a:buNone/>
            </a:pPr>
            <a:r>
              <a:rPr lang="en-DE" kern="100" dirty="0">
                <a:ea typeface="Calibri" panose="020F0502020204030204" pitchFamily="34" charset="0"/>
                <a:cs typeface="Arial" panose="020B0604020202020204" pitchFamily="34" charset="0"/>
              </a:rPr>
              <a:t>- </a:t>
            </a:r>
            <a:r>
              <a:rPr lang="en-DE" sz="1800" kern="100" dirty="0">
                <a:effectLst/>
                <a:ea typeface="Calibri" panose="020F0502020204030204" pitchFamily="34" charset="0"/>
                <a:cs typeface="Arial" panose="020B0604020202020204" pitchFamily="34" charset="0"/>
              </a:rPr>
              <a:t>Employment opportunities and impacts created by tourism,</a:t>
            </a:r>
          </a:p>
          <a:p>
            <a:pPr marL="0" indent="0">
              <a:buNone/>
            </a:pPr>
            <a:r>
              <a:rPr lang="en-DE" sz="1800" kern="100" dirty="0">
                <a:effectLst/>
                <a:ea typeface="Calibri" panose="020F0502020204030204" pitchFamily="34" charset="0"/>
                <a:cs typeface="Arial" panose="020B0604020202020204" pitchFamily="34" charset="0"/>
              </a:rPr>
              <a:t>- Changes or challenges in social behavior within local communities,</a:t>
            </a:r>
          </a:p>
          <a:p>
            <a:pPr marL="0" indent="0">
              <a:buNone/>
            </a:pPr>
            <a:r>
              <a:rPr lang="en-DE" sz="1800" kern="100" dirty="0">
                <a:effectLst/>
                <a:ea typeface="Calibri" panose="020F0502020204030204" pitchFamily="34" charset="0"/>
                <a:cs typeface="Arial" panose="020B0604020202020204" pitchFamily="34" charset="0"/>
              </a:rPr>
              <a:t>- Health and safety concerns for both tourists and residents,</a:t>
            </a:r>
          </a:p>
          <a:p>
            <a:pPr marL="0" indent="0">
              <a:buNone/>
            </a:pPr>
            <a:r>
              <a:rPr lang="en-DE" sz="1800" kern="100" dirty="0">
                <a:effectLst/>
                <a:ea typeface="Calibri" panose="020F0502020204030204" pitchFamily="34" charset="0"/>
                <a:cs typeface="Arial" panose="020B0604020202020204" pitchFamily="34" charset="0"/>
              </a:rPr>
              <a:t>- Psychological aspects, including stress and satisfaction levels among visitors and the host population.</a:t>
            </a:r>
          </a:p>
          <a:p>
            <a:pPr marL="0" indent="0">
              <a:buNone/>
            </a:pPr>
            <a:r>
              <a:rPr lang="en-DE" sz="1800" kern="100" dirty="0">
                <a:effectLst/>
                <a:ea typeface="Calibri" panose="020F0502020204030204" pitchFamily="34" charset="0"/>
                <a:cs typeface="Arial" panose="020B0604020202020204" pitchFamily="34" charset="0"/>
              </a:rPr>
              <a:t> </a:t>
            </a:r>
          </a:p>
          <a:p>
            <a:pPr lvl="2"/>
            <a:endParaRPr lang="en-GB" dirty="0"/>
          </a:p>
          <a:p>
            <a:pPr lvl="2"/>
            <a:endParaRPr lang="en-GB" dirty="0"/>
          </a:p>
          <a:p>
            <a:pPr lvl="2"/>
            <a:endParaRPr lang="en-GB" dirty="0"/>
          </a:p>
          <a:p>
            <a:pPr lvl="2"/>
            <a:endParaRPr lang="en-GB"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38</a:t>
            </a:fld>
            <a:endParaRPr lang="nl-NL"/>
          </a:p>
        </p:txBody>
      </p:sp>
    </p:spTree>
    <p:extLst>
      <p:ext uri="{BB962C8B-B14F-4D97-AF65-F5344CB8AC3E}">
        <p14:creationId xmlns:p14="http://schemas.microsoft.com/office/powerpoint/2010/main" val="1943312486"/>
      </p:ext>
    </p:extLst>
  </p:cSld>
  <p:clrMapOvr>
    <a:masterClrMapping/>
  </p:clrMapOvr>
  <p:transition spd="slow">
    <p:wipe dir="r"/>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200" dirty="0"/>
              <a:t>2- </a:t>
            </a:r>
            <a:r>
              <a:rPr lang="nl-NL" sz="3200" dirty="0" err="1"/>
              <a:t>Tourism</a:t>
            </a:r>
            <a:r>
              <a:rPr lang="nl-NL" sz="3200" dirty="0"/>
              <a:t> </a:t>
            </a:r>
            <a:r>
              <a:rPr lang="nl-NL" sz="3200" dirty="0" err="1"/>
              <a:t>Carrying</a:t>
            </a:r>
            <a:r>
              <a:rPr lang="nl-NL" sz="3200" dirty="0"/>
              <a:t> </a:t>
            </a:r>
            <a:r>
              <a:rPr lang="nl-NL" sz="3200" dirty="0" err="1"/>
              <a:t>Capacity</a:t>
            </a:r>
            <a:r>
              <a:rPr lang="nl-NL" sz="3200" dirty="0"/>
              <a:t> </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marL="0" indent="0">
              <a:buNone/>
            </a:pPr>
            <a:r>
              <a:rPr lang="en-US" sz="1800" b="1" dirty="0">
                <a:effectLst/>
                <a:ea typeface="Times New Roman" panose="02020603050405020304" pitchFamily="18" charset="0"/>
              </a:rPr>
              <a:t>Tourism Carrying Capacity indicators</a:t>
            </a:r>
          </a:p>
          <a:p>
            <a:pPr marL="0" indent="0">
              <a:buNone/>
            </a:pPr>
            <a:r>
              <a:rPr lang="en-DE" sz="1800" b="1" kern="100" dirty="0">
                <a:effectLst/>
                <a:ea typeface="Calibri" panose="020F0502020204030204" pitchFamily="34" charset="0"/>
                <a:cs typeface="Arial" panose="020B0604020202020204" pitchFamily="34" charset="0"/>
              </a:rPr>
              <a:t>Political-economic indicators:  </a:t>
            </a:r>
          </a:p>
          <a:p>
            <a:pPr marL="0" indent="0">
              <a:buNone/>
            </a:pPr>
            <a:r>
              <a:rPr lang="en-DE" sz="1800" kern="100" dirty="0">
                <a:effectLst/>
                <a:ea typeface="Calibri" panose="020F0502020204030204" pitchFamily="34" charset="0"/>
                <a:cs typeface="Arial" panose="020B0604020202020204" pitchFamily="34" charset="0"/>
              </a:rPr>
              <a:t>- They focus on the financial and policy aspects of tourism development, including: </a:t>
            </a:r>
            <a:endParaRPr lang="en-DE" kern="100" dirty="0">
              <a:ea typeface="Calibri" panose="020F0502020204030204" pitchFamily="34" charset="0"/>
              <a:cs typeface="Arial" panose="020B0604020202020204" pitchFamily="34" charset="0"/>
            </a:endParaRPr>
          </a:p>
          <a:p>
            <a:pPr marL="0" indent="0">
              <a:buNone/>
            </a:pPr>
            <a:r>
              <a:rPr lang="en-DE" sz="1800" kern="100" dirty="0">
                <a:effectLst/>
                <a:ea typeface="Calibri" panose="020F0502020204030204" pitchFamily="34" charset="0"/>
                <a:cs typeface="Arial" panose="020B0604020202020204" pitchFamily="34" charset="0"/>
              </a:rPr>
              <a:t>- </a:t>
            </a:r>
            <a:r>
              <a:rPr lang="en-DE" sz="1800" b="1" kern="100" dirty="0">
                <a:effectLst/>
                <a:ea typeface="Calibri" panose="020F0502020204030204" pitchFamily="34" charset="0"/>
                <a:cs typeface="Arial" panose="020B0604020202020204" pitchFamily="34" charset="0"/>
              </a:rPr>
              <a:t>Tourism earnings and investments: </a:t>
            </a:r>
            <a:r>
              <a:rPr lang="en-DE" sz="1800" kern="100" dirty="0">
                <a:effectLst/>
                <a:ea typeface="Calibri" panose="020F0502020204030204" pitchFamily="34" charset="0"/>
                <a:cs typeface="Arial" panose="020B0604020202020204" pitchFamily="34" charset="0"/>
              </a:rPr>
              <a:t>Evaluating the revenue generated by tourism and the level of investment in the sector.</a:t>
            </a:r>
          </a:p>
          <a:p>
            <a:pPr marL="0" indent="0">
              <a:buNone/>
            </a:pPr>
            <a:r>
              <a:rPr lang="en-DE" sz="1800" kern="100" dirty="0">
                <a:effectLst/>
                <a:ea typeface="Calibri" panose="020F0502020204030204" pitchFamily="34" charset="0"/>
                <a:cs typeface="Arial" panose="020B0604020202020204" pitchFamily="34" charset="0"/>
              </a:rPr>
              <a:t>- </a:t>
            </a:r>
            <a:r>
              <a:rPr lang="en-DE" sz="1800" b="1" kern="100" dirty="0">
                <a:effectLst/>
                <a:ea typeface="Calibri" panose="020F0502020204030204" pitchFamily="34" charset="0"/>
                <a:cs typeface="Arial" panose="020B0604020202020204" pitchFamily="34" charset="0"/>
              </a:rPr>
              <a:t>Employment: </a:t>
            </a:r>
            <a:r>
              <a:rPr lang="en-DE" sz="1800" kern="100" dirty="0">
                <a:effectLst/>
                <a:ea typeface="Calibri" panose="020F0502020204030204" pitchFamily="34" charset="0"/>
                <a:cs typeface="Arial" panose="020B0604020202020204" pitchFamily="34" charset="0"/>
              </a:rPr>
              <a:t>Assessing job creation and its quality within the tourism industry.</a:t>
            </a:r>
          </a:p>
          <a:p>
            <a:pPr marL="0" indent="0">
              <a:buNone/>
            </a:pPr>
            <a:r>
              <a:rPr lang="en-DE" sz="1800" kern="100" dirty="0">
                <a:effectLst/>
                <a:ea typeface="Calibri" panose="020F0502020204030204" pitchFamily="34" charset="0"/>
                <a:cs typeface="Arial" panose="020B0604020202020204" pitchFamily="34" charset="0"/>
              </a:rPr>
              <a:t>- </a:t>
            </a:r>
            <a:r>
              <a:rPr lang="en-DE" sz="1800" b="1" kern="100" dirty="0">
                <a:effectLst/>
                <a:ea typeface="Calibri" panose="020F0502020204030204" pitchFamily="34" charset="0"/>
                <a:cs typeface="Arial" panose="020B0604020202020204" pitchFamily="34" charset="0"/>
              </a:rPr>
              <a:t>Public expenditure and revenue: </a:t>
            </a:r>
            <a:r>
              <a:rPr lang="en-DE" sz="1800" kern="100" dirty="0">
                <a:effectLst/>
                <a:ea typeface="Calibri" panose="020F0502020204030204" pitchFamily="34" charset="0"/>
                <a:cs typeface="Arial" panose="020B0604020202020204" pitchFamily="34" charset="0"/>
              </a:rPr>
              <a:t>Measuring government spending on tourism infrastructure and services, as well as the revenue generated from tourism-related activities.</a:t>
            </a:r>
          </a:p>
          <a:p>
            <a:pPr marL="0" indent="0">
              <a:buNone/>
            </a:pPr>
            <a:r>
              <a:rPr lang="en-DE" sz="1800" kern="100" dirty="0">
                <a:effectLst/>
                <a:ea typeface="Calibri" panose="020F0502020204030204" pitchFamily="34" charset="0"/>
                <a:cs typeface="Arial" panose="020B0604020202020204" pitchFamily="34" charset="0"/>
              </a:rPr>
              <a:t> - </a:t>
            </a:r>
            <a:r>
              <a:rPr lang="en-DE" sz="1800" b="1" kern="100" dirty="0">
                <a:effectLst/>
                <a:ea typeface="Calibri" panose="020F0502020204030204" pitchFamily="34" charset="0"/>
                <a:cs typeface="Arial" panose="020B0604020202020204" pitchFamily="34" charset="0"/>
              </a:rPr>
              <a:t>Tourism development policies: </a:t>
            </a:r>
            <a:r>
              <a:rPr lang="en-DE" sz="1800" kern="100" dirty="0">
                <a:effectLst/>
                <a:ea typeface="Calibri" panose="020F0502020204030204" pitchFamily="34" charset="0"/>
                <a:cs typeface="Arial" panose="020B0604020202020204" pitchFamily="34" charset="0"/>
              </a:rPr>
              <a:t>Analyzing the frameworks, strategies, and regulations implemented to guide sustainable tourism growth.</a:t>
            </a:r>
          </a:p>
          <a:p>
            <a:pPr lvl="2"/>
            <a:endParaRPr lang="en-GB" dirty="0"/>
          </a:p>
          <a:p>
            <a:pPr lvl="2"/>
            <a:endParaRPr lang="en-GB" dirty="0"/>
          </a:p>
          <a:p>
            <a:pPr lvl="2"/>
            <a:endParaRPr lang="en-GB" dirty="0"/>
          </a:p>
          <a:p>
            <a:pPr lvl="2"/>
            <a:endParaRPr lang="en-GB"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39</a:t>
            </a:fld>
            <a:endParaRPr lang="nl-NL"/>
          </a:p>
        </p:txBody>
      </p:sp>
    </p:spTree>
    <p:extLst>
      <p:ext uri="{BB962C8B-B14F-4D97-AF65-F5344CB8AC3E}">
        <p14:creationId xmlns:p14="http://schemas.microsoft.com/office/powerpoint/2010/main" val="542978030"/>
      </p:ext>
    </p:extLst>
  </p:cSld>
  <p:clrMapOvr>
    <a:masterClrMapping/>
  </p:clrMapOvr>
  <p:transition spd="slow">
    <p:wipe dir="r"/>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2" algn="ctr"/>
            <a:r>
              <a:rPr lang="en-GB" dirty="0"/>
              <a:t>  </a:t>
            </a:r>
            <a:r>
              <a:rPr lang="en-GB" sz="3200" b="1" dirty="0"/>
              <a:t>DISCUSSION</a:t>
            </a:r>
          </a:p>
          <a:p>
            <a:pPr lvl="2" algn="ctr"/>
            <a:endParaRPr lang="en-GB" sz="3200" b="1" dirty="0"/>
          </a:p>
          <a:p>
            <a:pPr lvl="2"/>
            <a:r>
              <a:rPr lang="en-GB" sz="2400" dirty="0"/>
              <a:t>- Based on your experiences, discuss the challenges associated with visitor management at a site you have visited and suggest the key aspects needed for improving visitor management.</a:t>
            </a:r>
            <a:endParaRPr lang="en-GB" sz="3200" b="1" dirty="0"/>
          </a:p>
          <a:p>
            <a:pPr lvl="2"/>
            <a:endParaRPr lang="en-GB" b="1"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40</a:t>
            </a:fld>
            <a:endParaRPr lang="nl-NL"/>
          </a:p>
        </p:txBody>
      </p:sp>
    </p:spTree>
    <p:extLst>
      <p:ext uri="{BB962C8B-B14F-4D97-AF65-F5344CB8AC3E}">
        <p14:creationId xmlns:p14="http://schemas.microsoft.com/office/powerpoint/2010/main" val="829162697"/>
      </p:ext>
    </p:extLst>
  </p:cSld>
  <p:clrMapOvr>
    <a:masterClrMapping/>
  </p:clrMapOvr>
  <p:transition spd="slow">
    <p:wipe dir="r"/>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jdelijke aanduiding voor tekst 5"/>
          <p:cNvSpPr>
            <a:spLocks noGrp="1"/>
          </p:cNvSpPr>
          <p:nvPr>
            <p:ph type="body" sz="quarter" idx="12"/>
          </p:nvPr>
        </p:nvSpPr>
        <p:spPr/>
        <p:txBody>
          <a:bodyPr/>
          <a:lstStyle/>
          <a:p>
            <a:endParaRPr lang="nl-NL" dirty="0"/>
          </a:p>
        </p:txBody>
      </p:sp>
      <p:sp>
        <p:nvSpPr>
          <p:cNvPr id="4" name="Titel 3"/>
          <p:cNvSpPr>
            <a:spLocks noGrp="1"/>
          </p:cNvSpPr>
          <p:nvPr>
            <p:ph type="title"/>
          </p:nvPr>
        </p:nvSpPr>
        <p:spPr>
          <a:xfrm>
            <a:off x="1418655" y="1484784"/>
            <a:ext cx="10225136" cy="1656184"/>
          </a:xfrm>
        </p:spPr>
        <p:txBody>
          <a:bodyPr/>
          <a:lstStyle/>
          <a:p>
            <a:r>
              <a:rPr lang="nl-NL" dirty="0"/>
              <a:t>Thank you</a:t>
            </a:r>
          </a:p>
        </p:txBody>
      </p:sp>
      <p:sp>
        <p:nvSpPr>
          <p:cNvPr id="2" name="Tijdelijke aanduiding voor tekst 19">
            <a:extLst>
              <a:ext uri="{FF2B5EF4-FFF2-40B4-BE49-F238E27FC236}">
                <a16:creationId xmlns:a16="http://schemas.microsoft.com/office/drawing/2014/main" id="{0CF4AE47-0636-A619-0388-D4892A106F90}"/>
              </a:ext>
            </a:extLst>
          </p:cNvPr>
          <p:cNvSpPr>
            <a:spLocks noGrp="1"/>
          </p:cNvSpPr>
          <p:nvPr>
            <p:ph type="body" sz="quarter" idx="15" hasCustomPrompt="1"/>
          </p:nvPr>
        </p:nvSpPr>
        <p:spPr>
          <a:xfrm>
            <a:off x="1053058" y="6491684"/>
            <a:ext cx="6918325" cy="393700"/>
          </a:xfrm>
        </p:spPr>
        <p:txBody>
          <a:bodyPr anchor="ctr">
            <a:normAutofit/>
          </a:bodyPr>
          <a:lstStyle>
            <a:lvl1pPr marL="0" indent="0">
              <a:buNone/>
              <a:defRPr sz="2400" baseline="0">
                <a:solidFill>
                  <a:schemeClr val="bg1"/>
                </a:solidFill>
              </a:defRPr>
            </a:lvl1pPr>
          </a:lstStyle>
          <a:p>
            <a:pPr lvl="0"/>
            <a:r>
              <a:rPr lang="en-GB" noProof="0" dirty="0"/>
              <a:t>Discover the world of </a:t>
            </a:r>
            <a:r>
              <a:rPr lang="en-GB" noProof="0" dirty="0" err="1"/>
              <a:t>eiIET</a:t>
            </a:r>
            <a:endParaRPr lang="en-GB" noProof="0" dirty="0"/>
          </a:p>
        </p:txBody>
      </p:sp>
      <p:sp>
        <p:nvSpPr>
          <p:cNvPr id="3" name="Tijdelijke aanduiding voor verticale tekst 6">
            <a:extLst>
              <a:ext uri="{FF2B5EF4-FFF2-40B4-BE49-F238E27FC236}">
                <a16:creationId xmlns:a16="http://schemas.microsoft.com/office/drawing/2014/main" id="{3F48EF97-ED79-4B37-6799-FDFA9B24C180}"/>
              </a:ext>
            </a:extLst>
          </p:cNvPr>
          <p:cNvSpPr txBox="1">
            <a:spLocks/>
          </p:cNvSpPr>
          <p:nvPr/>
        </p:nvSpPr>
        <p:spPr>
          <a:xfrm>
            <a:off x="7467326" y="4581128"/>
            <a:ext cx="4731023" cy="1728192"/>
          </a:xfrm>
          <a:prstGeom prst="rect">
            <a:avLst/>
          </a:prstGeom>
        </p:spPr>
        <p:txBody>
          <a:bodyPr/>
          <a:lstStyle>
            <a:lvl1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1pPr>
            <a:lvl2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2pPr>
            <a:lvl3pPr marL="0" indent="0" algn="l" defTabSz="914400" rtl="0" eaLnBrk="1" latinLnBrk="0" hangingPunct="1">
              <a:lnSpc>
                <a:spcPct val="90000"/>
              </a:lnSpc>
              <a:spcBef>
                <a:spcPts val="600"/>
              </a:spcBef>
              <a:spcAft>
                <a:spcPts val="600"/>
              </a:spcAft>
              <a:buFont typeface="Arial" panose="020B0604020202020204" pitchFamily="34" charset="0"/>
              <a:buNone/>
              <a:defRPr sz="1800" kern="1200">
                <a:solidFill>
                  <a:schemeClr val="bg2"/>
                </a:solidFill>
                <a:latin typeface="+mn-lt"/>
                <a:ea typeface="+mn-ea"/>
                <a:cs typeface="+mn-cs"/>
              </a:defRPr>
            </a:lvl3pPr>
            <a:lvl4pPr marL="0" indent="0" algn="l" defTabSz="914400" rtl="0" eaLnBrk="1" latinLnBrk="0" hangingPunct="1">
              <a:lnSpc>
                <a:spcPct val="90000"/>
              </a:lnSpc>
              <a:spcBef>
                <a:spcPts val="600"/>
              </a:spcBef>
              <a:spcAft>
                <a:spcPts val="600"/>
              </a:spcAft>
              <a:buFont typeface="Arial" panose="020B0604020202020204" pitchFamily="34" charset="0"/>
              <a:buNone/>
              <a:defRPr sz="1800" b="1" kern="1200">
                <a:solidFill>
                  <a:schemeClr val="bg2"/>
                </a:solidFill>
                <a:latin typeface="+mn-lt"/>
                <a:ea typeface="+mn-ea"/>
                <a:cs typeface="+mn-cs"/>
              </a:defRPr>
            </a:lvl4pPr>
            <a:lvl5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tx2"/>
                </a:solidFill>
                <a:latin typeface="+mn-lt"/>
                <a:ea typeface="+mn-ea"/>
                <a:cs typeface="+mn-cs"/>
              </a:defRPr>
            </a:lvl5pPr>
            <a:lvl6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6pPr>
            <a:lvl7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7pPr>
            <a:lvl8pPr marL="0" indent="0" algn="l" defTabSz="914400" rtl="0" eaLnBrk="1" latinLnBrk="0" hangingPunct="1">
              <a:lnSpc>
                <a:spcPct val="90000"/>
              </a:lnSpc>
              <a:spcBef>
                <a:spcPts val="600"/>
              </a:spcBef>
              <a:spcAft>
                <a:spcPts val="600"/>
              </a:spcAft>
              <a:buFont typeface="Arial" panose="020B0604020202020204" pitchFamily="34" charset="0"/>
              <a:buNone/>
              <a:defRPr sz="1600" kern="1200">
                <a:solidFill>
                  <a:schemeClr val="bg2"/>
                </a:solidFill>
                <a:latin typeface="+mn-lt"/>
                <a:ea typeface="+mn-ea"/>
                <a:cs typeface="+mn-cs"/>
              </a:defRPr>
            </a:lvl8pPr>
            <a:lvl9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bg2"/>
                </a:solidFill>
                <a:latin typeface="+mn-lt"/>
                <a:ea typeface="+mn-ea"/>
                <a:cs typeface="+mn-cs"/>
              </a:defRPr>
            </a:lvl9pPr>
          </a:lstStyle>
          <a:p>
            <a:pPr lvl="3"/>
            <a:r>
              <a:rPr lang="en-GB" dirty="0"/>
              <a:t>European Institute of Innovation, Entrepreneurship and Technology</a:t>
            </a:r>
            <a:endParaRPr lang="nl-NL" dirty="0"/>
          </a:p>
          <a:p>
            <a:pPr lvl="3"/>
            <a:r>
              <a:rPr lang="it-IT" b="0" dirty="0" err="1"/>
              <a:t>Lessingstraße</a:t>
            </a:r>
            <a:r>
              <a:rPr lang="it-IT" b="0" dirty="0"/>
              <a:t> 79,</a:t>
            </a:r>
          </a:p>
          <a:p>
            <a:pPr lvl="3"/>
            <a:r>
              <a:rPr lang="it-IT" b="0" dirty="0"/>
              <a:t>13158 </a:t>
            </a:r>
            <a:r>
              <a:rPr lang="it-IT" b="0" dirty="0" err="1"/>
              <a:t>Berlin</a:t>
            </a:r>
            <a:r>
              <a:rPr lang="it-IT" b="0" dirty="0"/>
              <a:t>, Germany</a:t>
            </a:r>
          </a:p>
          <a:p>
            <a:pPr lvl="3"/>
            <a:r>
              <a:rPr lang="nl-NL" b="0" dirty="0"/>
              <a:t>Phone: +49 176 55524449</a:t>
            </a:r>
          </a:p>
          <a:p>
            <a:pPr lvl="3"/>
            <a:r>
              <a:rPr lang="nl-NL" b="0" dirty="0"/>
              <a:t>Email: info@eiiet.com</a:t>
            </a:r>
          </a:p>
        </p:txBody>
      </p:sp>
    </p:spTree>
    <p:extLst>
      <p:ext uri="{BB962C8B-B14F-4D97-AF65-F5344CB8AC3E}">
        <p14:creationId xmlns:p14="http://schemas.microsoft.com/office/powerpoint/2010/main" val="2746029914"/>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75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tmplLst>
          <p:tmpl lvl="1">
            <p:tnLst>
              <p:par>
                <p:cTn presetID="10" presetClass="entr" presetSubtype="0" fill="hold" nodeType="withEffect">
                  <p:stCondLst>
                    <p:cond delay="1000"/>
                  </p:stCondLst>
                  <p:childTnLst>
                    <p:set>
                      <p:cBhvr>
                        <p:cTn dur="1" fill="hold">
                          <p:stCondLst>
                            <p:cond delay="0"/>
                          </p:stCondLst>
                        </p:cTn>
                        <p:tgtEl>
                          <p:spTgt spid="2"/>
                        </p:tgtEl>
                        <p:attrNameLst>
                          <p:attrName>style.visibility</p:attrName>
                        </p:attrNameLst>
                      </p:cBhvr>
                      <p:to>
                        <p:strVal val="visible"/>
                      </p:to>
                    </p:set>
                    <p:animEffect transition="in" filter="fade">
                      <p:cBhvr>
                        <p:cTn dur="750"/>
                        <p:tgtEl>
                          <p:spTgt spid="2"/>
                        </p:tgtEl>
                      </p:cBhvr>
                    </p:animEffect>
                  </p:childTnLst>
                </p:cTn>
              </p:par>
            </p:tnLst>
          </p:tmpl>
        </p:tmplLst>
      </p:bldP>
    </p:bld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abce83e47c546ff6ac1b4b362eaa37f0f7a52c"/>
</p:tagLst>
</file>

<file path=ppt/theme/theme1.xml><?xml version="1.0" encoding="utf-8"?>
<a:theme xmlns:a="http://schemas.openxmlformats.org/drawingml/2006/main" name="Corporate template-set Universiteit Leiden">
  <a:themeElements>
    <a:clrScheme name="Universiteit Leiden">
      <a:dk1>
        <a:srgbClr val="000000"/>
      </a:dk1>
      <a:lt1>
        <a:srgbClr val="FFFFFF"/>
      </a:lt1>
      <a:dk2>
        <a:srgbClr val="8592BC"/>
      </a:dk2>
      <a:lt2>
        <a:srgbClr val="001158"/>
      </a:lt2>
      <a:accent1>
        <a:srgbClr val="9EBA2E"/>
      </a:accent1>
      <a:accent2>
        <a:srgbClr val="5CB1EB"/>
      </a:accent2>
      <a:accent3>
        <a:srgbClr val="34A3A9"/>
      </a:accent3>
      <a:accent4>
        <a:srgbClr val="F46E32"/>
      </a:accent4>
      <a:accent5>
        <a:srgbClr val="2C712D"/>
      </a:accent5>
      <a:accent6>
        <a:srgbClr val="B02079"/>
      </a:accent6>
      <a:hlink>
        <a:srgbClr val="0033CC"/>
      </a:hlink>
      <a:folHlink>
        <a:srgbClr val="7030A0"/>
      </a:folHlink>
    </a:clrScheme>
    <a:fontScheme name="Universiteit Leiden">
      <a:majorFont>
        <a:latin typeface="Georgia"/>
        <a:ea typeface=""/>
        <a:cs typeface=""/>
      </a:majorFont>
      <a:minorFont>
        <a:latin typeface="Georgia"/>
        <a:ea typeface=""/>
        <a:cs typeface=""/>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bg2"/>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lnDef>
      <a:spPr>
        <a:ln w="12700">
          <a:solidFill>
            <a:schemeClr val="bg2"/>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108000" tIns="108000" rIns="108000" bIns="108000" rtlCol="0">
        <a:noAutofit/>
      </a:bodyPr>
      <a:lstStyle>
        <a:defPPr>
          <a:defRPr noProof="0" dirty="0" err="1" smtClean="0">
            <a:solidFill>
              <a:schemeClr val="bg2"/>
            </a:solidFill>
          </a:defRPr>
        </a:defPPr>
      </a:lstStyle>
    </a:txDef>
  </a:objectDefaults>
  <a:extraClrSchemeLst/>
  <a:extLst>
    <a:ext uri="{05A4C25C-085E-4340-85A3-A5531E510DB2}">
      <thm15:themeFamily xmlns:thm15="http://schemas.microsoft.com/office/thememl/2012/main" name="16-9-windows-en-met-slidenr.potx" id="{AFEA357D-D7A1-4093-8F37-2903EA1E32B4}" vid="{CE1BFD01-A7D4-4F03-8ED9-8F286D333555}"/>
    </a:ext>
  </a:extLst>
</a:theme>
</file>

<file path=ppt/theme/theme2.xml><?xml version="1.0" encoding="utf-8"?>
<a:theme xmlns:a="http://schemas.openxmlformats.org/drawingml/2006/main" name="Kantoorthema">
  <a:themeElements>
    <a:clrScheme name="Kantoor">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to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798E77E9BB20574C88F1A51905EBD0AF" ma:contentTypeVersion="2" ma:contentTypeDescription="Create a new document." ma:contentTypeScope="" ma:versionID="2fd0fa924a9e82cd60e1feff1e189b11">
  <xsd:schema xmlns:xsd="http://www.w3.org/2001/XMLSchema" xmlns:xs="http://www.w3.org/2001/XMLSchema" xmlns:p="http://schemas.microsoft.com/office/2006/metadata/properties" xmlns:ns2="01a1795b-c314-4f6e-9e61-ae7877c66689" targetNamespace="http://schemas.microsoft.com/office/2006/metadata/properties" ma:root="true" ma:fieldsID="312e5ddb972235c6e69e0cbbfcd395b3" ns2:_="">
    <xsd:import namespace="01a1795b-c314-4f6e-9e61-ae7877c66689"/>
    <xsd:element name="properties">
      <xsd:complexType>
        <xsd:sequence>
          <xsd:element name="documentManagement">
            <xsd:complexType>
              <xsd:all>
                <xsd:element ref="ns2:MediaServiceMetadata" minOccurs="0"/>
                <xsd:element ref="ns2: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1a1795b-c314-4f6e-9e61-ae7877c6668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6ABCAEF-D5A0-4535-AD83-587F03E189BF}">
  <ds:schemaRefs>
    <ds:schemaRef ds:uri="http://schemas.microsoft.com/sharepoint/v3/contenttype/forms"/>
  </ds:schemaRefs>
</ds:datastoreItem>
</file>

<file path=customXml/itemProps2.xml><?xml version="1.0" encoding="utf-8"?>
<ds:datastoreItem xmlns:ds="http://schemas.openxmlformats.org/officeDocument/2006/customXml" ds:itemID="{D52D4775-B13D-4BD4-89B1-2E5B7CFBB179}">
  <ds:schemaRefs>
    <ds:schemaRef ds:uri="http://schemas.openxmlformats.org/package/2006/metadata/core-properties"/>
    <ds:schemaRef ds:uri="http://purl.org/dc/terms/"/>
    <ds:schemaRef ds:uri="http://schemas.microsoft.com/office/infopath/2007/PartnerControls"/>
    <ds:schemaRef ds:uri="http://purl.org/dc/dcmitype/"/>
    <ds:schemaRef ds:uri="http://schemas.microsoft.com/office/2006/documentManagement/types"/>
    <ds:schemaRef ds:uri="http://www.w3.org/XML/1998/namespace"/>
    <ds:schemaRef ds:uri="http://purl.org/dc/elements/1.1/"/>
    <ds:schemaRef ds:uri="01a1795b-c314-4f6e-9e61-ae7877c66689"/>
    <ds:schemaRef ds:uri="http://schemas.microsoft.com/office/2006/metadata/properties"/>
  </ds:schemaRefs>
</ds:datastoreItem>
</file>

<file path=customXml/itemProps3.xml><?xml version="1.0" encoding="utf-8"?>
<ds:datastoreItem xmlns:ds="http://schemas.openxmlformats.org/officeDocument/2006/customXml" ds:itemID="{0589FBFB-9829-4960-B574-BA25F32F531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1a1795b-c314-4f6e-9e61-ae7877c6668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16-9-windows-en-met-slidenr</Template>
  <TotalTime>156</TotalTime>
  <Words>3303</Words>
  <Application>Microsoft Macintosh PowerPoint</Application>
  <PresentationFormat>Custom</PresentationFormat>
  <Paragraphs>323</Paragraphs>
  <Slides>42</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42</vt:i4>
      </vt:variant>
    </vt:vector>
  </HeadingPairs>
  <TitlesOfParts>
    <vt:vector size="47" baseType="lpstr">
      <vt:lpstr>Arial</vt:lpstr>
      <vt:lpstr>Minion</vt:lpstr>
      <vt:lpstr>Georgia</vt:lpstr>
      <vt:lpstr>Calibri</vt:lpstr>
      <vt:lpstr>Corporate template-set Universiteit Leiden</vt:lpstr>
      <vt:lpstr>Research on Tourism Services  European Institute of Innovation, Entrepreneurship and Technology Lessingstraße 79, 13158 Berlin, Germany </vt:lpstr>
      <vt:lpstr>Index</vt:lpstr>
      <vt:lpstr>1- Visitor Management: Definition </vt:lpstr>
      <vt:lpstr>1- Visitor Management </vt:lpstr>
      <vt:lpstr>1- Visitor Management </vt:lpstr>
      <vt:lpstr>1- Visitor Management </vt:lpstr>
      <vt:lpstr>1- Visitor Management </vt:lpstr>
      <vt:lpstr>1- Visitor Management </vt:lpstr>
      <vt:lpstr>1- Visitor Management </vt:lpstr>
      <vt:lpstr>1- Visitor Management </vt:lpstr>
      <vt:lpstr>1- Visitor Management </vt:lpstr>
      <vt:lpstr>1- Visitor Management </vt:lpstr>
      <vt:lpstr>1- Visitor Management </vt:lpstr>
      <vt:lpstr>1- Visitor Management </vt:lpstr>
      <vt:lpstr>1- Visitor Management </vt:lpstr>
      <vt:lpstr>1- Visitor Management </vt:lpstr>
      <vt:lpstr>1- Visitor Management </vt:lpstr>
      <vt:lpstr>1- Visitor Management </vt:lpstr>
      <vt:lpstr>1- Visitor Management </vt:lpstr>
      <vt:lpstr>1- Visitor Management </vt:lpstr>
      <vt:lpstr>1- Visitor Management </vt:lpstr>
      <vt:lpstr>1- Visitor Management </vt:lpstr>
      <vt:lpstr>1- Visitor Management </vt:lpstr>
      <vt:lpstr>1- Visitor Management </vt:lpstr>
      <vt:lpstr>1- Visitor Management </vt:lpstr>
      <vt:lpstr>1- Visitor Management </vt:lpstr>
      <vt:lpstr>1- Visitor Management </vt:lpstr>
      <vt:lpstr>1- Visitor Management </vt:lpstr>
      <vt:lpstr>1- Visitor Management </vt:lpstr>
      <vt:lpstr>1- Visitor Management </vt:lpstr>
      <vt:lpstr>1- Visitor Management </vt:lpstr>
      <vt:lpstr>2- Tourism Carrying Capacity </vt:lpstr>
      <vt:lpstr>2- Tourism Carrying Capacity </vt:lpstr>
      <vt:lpstr>2- Tourism Carrying Capacity </vt:lpstr>
      <vt:lpstr>2- Tourism Carrying Capacity </vt:lpstr>
      <vt:lpstr>2- Tourism Carrying Capacity </vt:lpstr>
      <vt:lpstr>2- Tourism Carrying Capacity </vt:lpstr>
      <vt:lpstr>2- Tourism Carrying Capacity </vt:lpstr>
      <vt:lpstr>2- Tourism Carrying Capacity </vt:lpstr>
      <vt:lpstr>2- Tourism Carrying Capacity </vt:lpstr>
      <vt:lpstr>PowerPoint Presentation</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presentation</dc:title>
  <dc:creator>vaclavlalik1968@gmail.com</dc:creator>
  <cp:lastModifiedBy>Mahmoud Bakry</cp:lastModifiedBy>
  <cp:revision>198</cp:revision>
  <dcterms:created xsi:type="dcterms:W3CDTF">2023-10-18T00:40:52Z</dcterms:created>
  <dcterms:modified xsi:type="dcterms:W3CDTF">2025-01-30T20:41:49Z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0x010100798E77E9BB20574C88F1A51905EBD0AF</vt:lpwstr>
  </property>
</Properties>
</file>