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52"/>
  </p:notesMasterIdLst>
  <p:handoutMasterIdLst>
    <p:handoutMasterId r:id="rId53"/>
  </p:handoutMasterIdLst>
  <p:sldIdLst>
    <p:sldId id="256" r:id="rId5"/>
    <p:sldId id="257" r:id="rId6"/>
    <p:sldId id="331" r:id="rId7"/>
    <p:sldId id="333" r:id="rId8"/>
    <p:sldId id="332" r:id="rId9"/>
    <p:sldId id="334" r:id="rId10"/>
    <p:sldId id="335" r:id="rId11"/>
    <p:sldId id="337" r:id="rId12"/>
    <p:sldId id="338" r:id="rId13"/>
    <p:sldId id="339" r:id="rId14"/>
    <p:sldId id="341" r:id="rId15"/>
    <p:sldId id="340" r:id="rId16"/>
    <p:sldId id="336" r:id="rId17"/>
    <p:sldId id="342" r:id="rId18"/>
    <p:sldId id="343" r:id="rId19"/>
    <p:sldId id="344" r:id="rId20"/>
    <p:sldId id="345" r:id="rId21"/>
    <p:sldId id="346" r:id="rId22"/>
    <p:sldId id="347" r:id="rId23"/>
    <p:sldId id="348" r:id="rId24"/>
    <p:sldId id="349" r:id="rId25"/>
    <p:sldId id="350" r:id="rId26"/>
    <p:sldId id="351" r:id="rId27"/>
    <p:sldId id="352" r:id="rId28"/>
    <p:sldId id="353" r:id="rId29"/>
    <p:sldId id="354" r:id="rId30"/>
    <p:sldId id="355" r:id="rId31"/>
    <p:sldId id="356" r:id="rId32"/>
    <p:sldId id="358" r:id="rId33"/>
    <p:sldId id="359" r:id="rId34"/>
    <p:sldId id="357" r:id="rId35"/>
    <p:sldId id="360" r:id="rId36"/>
    <p:sldId id="361" r:id="rId37"/>
    <p:sldId id="362" r:id="rId38"/>
    <p:sldId id="363" r:id="rId39"/>
    <p:sldId id="364" r:id="rId40"/>
    <p:sldId id="365" r:id="rId41"/>
    <p:sldId id="366" r:id="rId42"/>
    <p:sldId id="367" r:id="rId43"/>
    <p:sldId id="368" r:id="rId44"/>
    <p:sldId id="369" r:id="rId45"/>
    <p:sldId id="370" r:id="rId46"/>
    <p:sldId id="373" r:id="rId47"/>
    <p:sldId id="371" r:id="rId48"/>
    <p:sldId id="372" r:id="rId49"/>
    <p:sldId id="374" r:id="rId50"/>
    <p:sldId id="269" r:id="rId51"/>
  </p:sldIdLst>
  <p:sldSz cx="12198350" cy="6858000"/>
  <p:notesSz cx="6858000" cy="9144000"/>
  <p:embeddedFontLst>
    <p:embeddedFont>
      <p:font typeface="Calibri" panose="020F0502020204030204" pitchFamily="34" charset="0"/>
      <p:regular r:id="rId54"/>
      <p:bold r:id="rId55"/>
      <p:italic r:id="rId56"/>
      <p:boldItalic r:id="rId57"/>
    </p:embeddedFont>
    <p:embeddedFont>
      <p:font typeface="Georgia" panose="02040502050405020303" pitchFamily="18" charset="0"/>
      <p:regular r:id="rId58"/>
      <p:bold r:id="rId59"/>
      <p:italic r:id="rId60"/>
      <p:boldItalic r:id="rId61"/>
    </p:embeddedFont>
    <p:embeddedFont>
      <p:font typeface="Minion" panose="02000503070000020003" pitchFamily="2" charset="0"/>
      <p:regular r:id="rId62"/>
      <p:bold r:id="rId63"/>
      <p:italic r:id="rId64"/>
      <p:boldItalic r:id="rId65"/>
    </p:embeddedFont>
  </p:embeddedFontLst>
  <p:custDataLst>
    <p:tags r:id="rId66"/>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10.fntdata"/><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8" Type="http://schemas.openxmlformats.org/officeDocument/2006/relationships/font" Target="fonts/font5.fntdata"/><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font" Target="fonts/font8.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03-01-2025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03-01-2025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03-01-2025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file:////Users/7ooda/Library/Group%20Containers/UBF8T346G9.ms/WebArchiveCopyPasteTempFiles/com.microsoft.Word/images%3fq=tbnANd9GcRx22rWMHtW6N0ZOa5MI8qGdVKkYzU13MxC1g&amp;s" TargetMode="External"/><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file:////Users/7ooda/Library/Group%20Containers/UBF8T346G9.ms/WebArchiveCopyPasteTempFiles/com.microsoft.Word/images%3fq=tbnANd9GcRx22rWMHtW6N0ZOa5MI8qGdVKkYzU13MxC1g&amp;s" TargetMode="External"/><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file:////Users/7ooda/Library/Group%20Containers/UBF8T346G9.ms/WebArchiveCopyPasteTempFiles/com.microsoft.Word/images%3fq=tbnANd9GcRx22rWMHtW6N0ZOa5MI8qGdVKkYzU13MxC1g&amp;s" TargetMode="External"/><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sz="4800" dirty="0"/>
              <a:t>Research on </a:t>
            </a:r>
            <a:r>
              <a:rPr lang="nl-NL" sz="4800" dirty="0" err="1"/>
              <a:t>Tourism</a:t>
            </a:r>
            <a:r>
              <a:rPr lang="nl-NL" sz="4800" dirty="0"/>
              <a:t> Services </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a:t>
            </a:r>
            <a:r>
              <a:rPr lang="nl-NL" sz="2400" dirty="0"/>
              <a:t> The Marketing Mix: Promotion</a:t>
            </a:r>
            <a:endParaRPr lang="nl-NL" dirty="0"/>
          </a:p>
          <a:p>
            <a:r>
              <a:rPr lang="nl-NL" dirty="0"/>
              <a:t>-The Communication </a:t>
            </a:r>
            <a:r>
              <a:rPr lang="nl-NL" dirty="0" err="1"/>
              <a:t>Theory</a:t>
            </a:r>
            <a:endParaRPr lang="nl-NL" dirty="0"/>
          </a:p>
          <a:p>
            <a:r>
              <a:rPr lang="nl-NL" dirty="0"/>
              <a:t>- The </a:t>
            </a:r>
            <a:r>
              <a:rPr lang="nl-NL" dirty="0" err="1"/>
              <a:t>Promotional</a:t>
            </a:r>
            <a:r>
              <a:rPr lang="nl-NL" dirty="0"/>
              <a:t> </a:t>
            </a:r>
            <a:r>
              <a:rPr lang="nl-NL" dirty="0" err="1"/>
              <a:t>Campaign</a:t>
            </a:r>
            <a:r>
              <a:rPr lang="nl-NL" dirty="0"/>
              <a:t> </a:t>
            </a:r>
          </a:p>
          <a:p>
            <a:r>
              <a:rPr lang="nl-NL" dirty="0"/>
              <a:t>- Advertising</a:t>
            </a:r>
          </a:p>
          <a:p>
            <a:r>
              <a:rPr lang="nl-NL" dirty="0"/>
              <a:t>Sales Promotion</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4D99EB15-E6A3-21B0-72B3-302D94D703FB}"/>
              </a:ext>
            </a:extLst>
          </p:cNvPr>
          <p:cNvSpPr txBox="1"/>
          <p:nvPr/>
        </p:nvSpPr>
        <p:spPr>
          <a:xfrm>
            <a:off x="1360714" y="1415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Among all the elements of the marketing mix, promotion is the most emphasized in tourism and hospitality marketing.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serves to communicate details about offerings to target audiences while also playing a key role in informing, educating, persuading, and reminding consumers.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intangible nature of tourism products makes this function even more vital, as there is no physical product or packaging to capture the attention of potential customers.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141" y="3338402"/>
            <a:ext cx="9937104" cy="3114934"/>
          </a:xfrm>
          <a:prstGeom prst="rect">
            <a:avLst/>
          </a:prstGeom>
        </p:spPr>
      </p:pic>
    </p:spTree>
    <p:extLst>
      <p:ext uri="{BB962C8B-B14F-4D97-AF65-F5344CB8AC3E}">
        <p14:creationId xmlns:p14="http://schemas.microsoft.com/office/powerpoint/2010/main" val="300143695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goal of promotion is to drive demand and attract customers.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Promotional activities encompass any actions aimed at boosting or increasing the sales of a tourism offering.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These objectives are achieved by conveying a message about the product offering to the target audience.</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141" y="3338402"/>
            <a:ext cx="9937104" cy="3114934"/>
          </a:xfrm>
          <a:prstGeom prst="rect">
            <a:avLst/>
          </a:prstGeom>
        </p:spPr>
      </p:pic>
    </p:spTree>
    <p:extLst>
      <p:ext uri="{BB962C8B-B14F-4D97-AF65-F5344CB8AC3E}">
        <p14:creationId xmlns:p14="http://schemas.microsoft.com/office/powerpoint/2010/main" val="654326656"/>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marketer can choose from a large number of tools to deliver the message including advertising, sales promotion, personal selling, and public relations, and digital marketing and social media.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These techniques are </a:t>
            </a:r>
            <a:r>
              <a:rPr lang="en-US" kern="100" dirty="0" err="1">
                <a:latin typeface="Calibri" panose="020F0502020204030204" pitchFamily="34" charset="0"/>
                <a:ea typeface="Calibri" panose="020F0502020204030204" pitchFamily="34" charset="0"/>
                <a:cs typeface="Arial" panose="020B0604020202020204" pitchFamily="34" charset="0"/>
              </a:rPr>
              <a:t>alsi</a:t>
            </a:r>
            <a:r>
              <a:rPr lang="en-US" kern="100" dirty="0">
                <a:latin typeface="Calibri" panose="020F0502020204030204" pitchFamily="34" charset="0"/>
                <a:ea typeface="Calibri" panose="020F0502020204030204" pitchFamily="34" charset="0"/>
                <a:cs typeface="Arial" panose="020B0604020202020204" pitchFamily="34" charset="0"/>
              </a:rPr>
              <a:t> referred to as the promotions mix.</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567" y="3284984"/>
            <a:ext cx="9937104" cy="3114934"/>
          </a:xfrm>
          <a:prstGeom prst="rect">
            <a:avLst/>
          </a:prstGeom>
        </p:spPr>
      </p:pic>
    </p:spTree>
    <p:extLst>
      <p:ext uri="{BB962C8B-B14F-4D97-AF65-F5344CB8AC3E}">
        <p14:creationId xmlns:p14="http://schemas.microsoft.com/office/powerpoint/2010/main" val="1939537562"/>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Communication theory helps explain the reasoning behind specific marketing communication strategies and actions.</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The communication theory includes different elements for example:</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Source, encoding, message, noise, media, decoding, receiver, response, and feedback</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9C856CEA-3251-52A6-B7BD-5DAC3BCA0D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8975" y="2688495"/>
            <a:ext cx="7331489" cy="3764841"/>
          </a:xfrm>
          <a:prstGeom prst="rect">
            <a:avLst/>
          </a:prstGeom>
        </p:spPr>
      </p:pic>
    </p:spTree>
    <p:extLst>
      <p:ext uri="{BB962C8B-B14F-4D97-AF65-F5344CB8AC3E}">
        <p14:creationId xmlns:p14="http://schemas.microsoft.com/office/powerpoint/2010/main" val="3213621004"/>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Source:</a:t>
            </a:r>
          </a:p>
          <a:p>
            <a:pPr marL="0" indent="0">
              <a:buNone/>
            </a:pPr>
            <a:r>
              <a:rPr lang="en-GB" dirty="0"/>
              <a:t>It indicates the person or organization, aiming to deliver a message to consumers.</a:t>
            </a:r>
          </a:p>
          <a:p>
            <a:pPr marL="0" indent="0">
              <a:buNone/>
            </a:pPr>
            <a:r>
              <a:rPr lang="en-GB" dirty="0"/>
              <a:t>For instance, the Marriott hotel chain may introduce a new offer or service and aim to communicate it to its customers.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pic>
        <p:nvPicPr>
          <p:cNvPr id="6" name="Graphic 2">
            <a:extLst>
              <a:ext uri="{FF2B5EF4-FFF2-40B4-BE49-F238E27FC236}">
                <a16:creationId xmlns:a16="http://schemas.microsoft.com/office/drawing/2014/main" id="{CB0B312E-AA8D-4EE6-C116-7C19CF0887F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11143" y="2924944"/>
            <a:ext cx="5731510" cy="2958465"/>
          </a:xfrm>
          <a:prstGeom prst="rect">
            <a:avLst/>
          </a:prstGeom>
        </p:spPr>
      </p:pic>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Tree>
    <p:extLst>
      <p:ext uri="{BB962C8B-B14F-4D97-AF65-F5344CB8AC3E}">
        <p14:creationId xmlns:p14="http://schemas.microsoft.com/office/powerpoint/2010/main" val="3485416484"/>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Encoding</a:t>
            </a:r>
          </a:p>
          <a:p>
            <a:pPr marL="0" indent="0">
              <a:buNone/>
            </a:pPr>
            <a:r>
              <a:rPr lang="en-GB" dirty="0"/>
              <a:t>Encoding is the process of transforming a message into a symbolic format that the target market can easily understand by using suitable words, pictures, </a:t>
            </a:r>
          </a:p>
          <a:p>
            <a:pPr marL="0" indent="0">
              <a:buNone/>
            </a:pPr>
            <a:r>
              <a:rPr lang="en-GB" dirty="0"/>
              <a:t>use of celebrities, symbols, music, and sounds. </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4" name="Rectangle 2">
            <a:extLst>
              <a:ext uri="{FF2B5EF4-FFF2-40B4-BE49-F238E27FC236}">
                <a16:creationId xmlns:a16="http://schemas.microsoft.com/office/drawing/2014/main" id="{BB422B8C-3611-1BC7-531D-A720BE4266F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pic>
        <p:nvPicPr>
          <p:cNvPr id="3073" name="Picture 7" descr="Marriott Hotels Thailand - Prices, Locations &amp; Highlights">
            <a:extLst>
              <a:ext uri="{FF2B5EF4-FFF2-40B4-BE49-F238E27FC236}">
                <a16:creationId xmlns:a16="http://schemas.microsoft.com/office/drawing/2014/main" id="{E341ED1C-5A8E-A841-761D-7D6C4525B60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5235079" y="2584800"/>
            <a:ext cx="6814299" cy="381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963489"/>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Message: </a:t>
            </a:r>
          </a:p>
          <a:p>
            <a:pPr marL="0" indent="0">
              <a:buNone/>
            </a:pPr>
            <a:r>
              <a:rPr lang="en-GB" b="1" dirty="0"/>
              <a:t>- </a:t>
            </a:r>
            <a:r>
              <a:rPr lang="en-GB" dirty="0"/>
              <a:t>The message represents what the sender intends to communicate and hopes the recipient understands. </a:t>
            </a:r>
          </a:p>
          <a:p>
            <a:pPr marL="0" indent="0">
              <a:buNone/>
            </a:pPr>
            <a:r>
              <a:rPr lang="en-GB" b="1" dirty="0"/>
              <a:t>- </a:t>
            </a:r>
            <a:r>
              <a:rPr lang="en-GB" dirty="0"/>
              <a:t>It should be clear and straightforward, </a:t>
            </a:r>
          </a:p>
          <a:p>
            <a:pPr marL="0" indent="0">
              <a:buNone/>
            </a:pPr>
            <a:r>
              <a:rPr lang="en-GB" dirty="0"/>
              <a:t>ensuring it delivers the correct information to </a:t>
            </a:r>
          </a:p>
          <a:p>
            <a:pPr marL="0" indent="0">
              <a:buNone/>
            </a:pPr>
            <a:r>
              <a:rPr lang="en-GB" dirty="0"/>
              <a:t>the appropriate audience.</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4" name="Rectangle 2">
            <a:extLst>
              <a:ext uri="{FF2B5EF4-FFF2-40B4-BE49-F238E27FC236}">
                <a16:creationId xmlns:a16="http://schemas.microsoft.com/office/drawing/2014/main" id="{BB422B8C-3611-1BC7-531D-A720BE4266F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pic>
        <p:nvPicPr>
          <p:cNvPr id="3073" name="Picture 7" descr="Marriott Hotels Thailand - Prices, Locations &amp; Highlights">
            <a:extLst>
              <a:ext uri="{FF2B5EF4-FFF2-40B4-BE49-F238E27FC236}">
                <a16:creationId xmlns:a16="http://schemas.microsoft.com/office/drawing/2014/main" id="{E341ED1C-5A8E-A841-761D-7D6C4525B60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5235079" y="2584800"/>
            <a:ext cx="6814299" cy="381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237457"/>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Noise: </a:t>
            </a:r>
          </a:p>
          <a:p>
            <a:pPr marL="0" indent="0">
              <a:buNone/>
            </a:pPr>
            <a:r>
              <a:rPr lang="en-GB" b="1" dirty="0"/>
              <a:t>- </a:t>
            </a:r>
            <a:r>
              <a:rPr lang="en-GB" dirty="0"/>
              <a:t>For instance, a television advertisement for Marriott Hotels aired immediately after a news item covering a natural disaster, political instability, or a terrorist attack would fail to deliver the desired message. </a:t>
            </a:r>
          </a:p>
          <a:p>
            <a:pPr marL="0" indent="0">
              <a:buNone/>
            </a:pPr>
            <a:r>
              <a:rPr lang="en-GB" b="1" dirty="0"/>
              <a:t>- </a:t>
            </a:r>
            <a:r>
              <a:rPr lang="en-GB" dirty="0"/>
              <a:t>Additionally, the message can be distorted by clutter, meaning the audience may be exposed to a large number of advertisements that weaken the advertiser’s intended communication.</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4" name="Rectangle 2">
            <a:extLst>
              <a:ext uri="{FF2B5EF4-FFF2-40B4-BE49-F238E27FC236}">
                <a16:creationId xmlns:a16="http://schemas.microsoft.com/office/drawing/2014/main" id="{BB422B8C-3611-1BC7-531D-A720BE4266F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Tree>
    <p:extLst>
      <p:ext uri="{BB962C8B-B14F-4D97-AF65-F5344CB8AC3E}">
        <p14:creationId xmlns:p14="http://schemas.microsoft.com/office/powerpoint/2010/main" val="355207952"/>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Media</a:t>
            </a:r>
          </a:p>
          <a:p>
            <a:pPr marL="0" indent="0">
              <a:buNone/>
            </a:pPr>
            <a:r>
              <a:rPr lang="en-GB" dirty="0"/>
              <a:t>The media are the communication channels that transmit the message from the source to the receiver, such as television advertising, radio, and social media. </a:t>
            </a:r>
            <a:endParaRPr lang="en-GB" b="1" dirty="0"/>
          </a:p>
          <a:p>
            <a:pPr marL="0" indent="0">
              <a:buNone/>
            </a:pPr>
            <a:r>
              <a:rPr lang="en-GB" b="1" dirty="0"/>
              <a:t>Decoding</a:t>
            </a:r>
          </a:p>
          <a:p>
            <a:pPr marL="0" indent="0">
              <a:buNone/>
            </a:pPr>
            <a:r>
              <a:rPr lang="en-GB" dirty="0"/>
              <a:t>Decoding a message means that receivers </a:t>
            </a:r>
          </a:p>
          <a:p>
            <a:pPr marL="0" indent="0">
              <a:buNone/>
            </a:pPr>
            <a:r>
              <a:rPr lang="en-GB" dirty="0"/>
              <a:t>interpret it in their own way. </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4" name="Rectangle 2">
            <a:extLst>
              <a:ext uri="{FF2B5EF4-FFF2-40B4-BE49-F238E27FC236}">
                <a16:creationId xmlns:a16="http://schemas.microsoft.com/office/drawing/2014/main" id="{BB422B8C-3611-1BC7-531D-A720BE4266F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pic>
        <p:nvPicPr>
          <p:cNvPr id="3073" name="Picture 7" descr="Marriott Hotels Thailand - Prices, Locations &amp; Highlights">
            <a:extLst>
              <a:ext uri="{FF2B5EF4-FFF2-40B4-BE49-F238E27FC236}">
                <a16:creationId xmlns:a16="http://schemas.microsoft.com/office/drawing/2014/main" id="{E341ED1C-5A8E-A841-761D-7D6C4525B60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5235079" y="2584800"/>
            <a:ext cx="6814299" cy="381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47135"/>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Communication </a:t>
            </a:r>
            <a:r>
              <a:rPr lang="nl-NL" sz="2800" dirty="0" err="1"/>
              <a:t>Theory</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Receiver</a:t>
            </a:r>
          </a:p>
          <a:p>
            <a:pPr marL="0" indent="0">
              <a:buNone/>
            </a:pPr>
            <a:r>
              <a:rPr lang="en-GB" b="1" dirty="0"/>
              <a:t>- </a:t>
            </a:r>
            <a:r>
              <a:rPr lang="en-GB" dirty="0"/>
              <a:t>Receivers are the individuals who notice or hear the message from the source.</a:t>
            </a:r>
          </a:p>
          <a:p>
            <a:pPr marL="0" indent="0">
              <a:buNone/>
            </a:pPr>
            <a:r>
              <a:rPr lang="en-GB" b="1" dirty="0"/>
              <a:t>Response: </a:t>
            </a:r>
          </a:p>
          <a:p>
            <a:pPr marL="0" indent="0">
              <a:buNone/>
            </a:pPr>
            <a:r>
              <a:rPr lang="en-GB" b="1" dirty="0"/>
              <a:t>- </a:t>
            </a:r>
            <a:r>
              <a:rPr lang="en-GB" dirty="0"/>
              <a:t>The primary goal of all promotion is to influence consumers' purchasing </a:t>
            </a:r>
            <a:r>
              <a:rPr lang="en-GB" dirty="0" err="1"/>
              <a:t>behavior</a:t>
            </a:r>
            <a:r>
              <a:rPr lang="en-GB" dirty="0"/>
              <a:t> by stimulating demand to enhance sales. </a:t>
            </a:r>
          </a:p>
          <a:p>
            <a:pPr marL="0" indent="0">
              <a:buNone/>
            </a:pPr>
            <a:r>
              <a:rPr lang="en-GB" b="1" dirty="0"/>
              <a:t>- </a:t>
            </a:r>
            <a:r>
              <a:rPr lang="en-GB" dirty="0"/>
              <a:t>The receiver then responds and reacts, which can range from forming basic thoughts and feelings about the message to taking direct action</a:t>
            </a:r>
            <a:endParaRPr lang="en-GB" b="1" dirty="0"/>
          </a:p>
          <a:p>
            <a:pPr marL="0" indent="0">
              <a:buNone/>
            </a:pPr>
            <a:r>
              <a:rPr lang="en-GB" b="1" dirty="0"/>
              <a:t>Feedback</a:t>
            </a:r>
          </a:p>
          <a:p>
            <a:pPr marL="0" indent="0">
              <a:buNone/>
            </a:pPr>
            <a:r>
              <a:rPr lang="en-GB" b="1" dirty="0"/>
              <a:t>- </a:t>
            </a:r>
            <a:r>
              <a:rPr lang="en-GB" dirty="0"/>
              <a:t>Feedback is the response that the receiver sends back to the source. Ultimately, feedback is reflected in the promotion's impact on the number of consumers who choose to use Marriott Hotels.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Rectangle 2">
            <a:extLst>
              <a:ext uri="{FF2B5EF4-FFF2-40B4-BE49-F238E27FC236}">
                <a16:creationId xmlns:a16="http://schemas.microsoft.com/office/drawing/2014/main" id="{E21B4F8D-4E5D-2DD8-A056-B5A55EC60DFA}"/>
              </a:ext>
            </a:extLst>
          </p:cNvPr>
          <p:cNvSpPr>
            <a:spLocks noChangeArrowheads="1"/>
          </p:cNvSpPr>
          <p:nvPr/>
        </p:nvSpPr>
        <p:spPr bwMode="auto">
          <a:xfrm>
            <a:off x="0" y="0"/>
            <a:ext cx="12198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9" name="Rectangle 3">
            <a:extLst>
              <a:ext uri="{FF2B5EF4-FFF2-40B4-BE49-F238E27FC236}">
                <a16:creationId xmlns:a16="http://schemas.microsoft.com/office/drawing/2014/main" id="{5CD094B5-7EF5-760D-8603-7DDF7B463B23}"/>
              </a:ext>
            </a:extLst>
          </p:cNvPr>
          <p:cNvSpPr>
            <a:spLocks noChangeArrowheads="1"/>
          </p:cNvSpPr>
          <p:nvPr/>
        </p:nvSpPr>
        <p:spPr bwMode="auto">
          <a:xfrm>
            <a:off x="0" y="4572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4" name="Rectangle 2">
            <a:extLst>
              <a:ext uri="{FF2B5EF4-FFF2-40B4-BE49-F238E27FC236}">
                <a16:creationId xmlns:a16="http://schemas.microsoft.com/office/drawing/2014/main" id="{BB422B8C-3611-1BC7-531D-A720BE4266F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Tree>
    <p:extLst>
      <p:ext uri="{BB962C8B-B14F-4D97-AF65-F5344CB8AC3E}">
        <p14:creationId xmlns:p14="http://schemas.microsoft.com/office/powerpoint/2010/main" val="3883432134"/>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 </a:t>
            </a:r>
            <a:r>
              <a:rPr lang="nl-NL" dirty="0"/>
              <a:t>It is important </a:t>
            </a:r>
            <a:r>
              <a:rPr lang="nl-NL" dirty="0" err="1"/>
              <a:t>for</a:t>
            </a:r>
            <a:r>
              <a:rPr lang="nl-NL" dirty="0"/>
              <a:t> </a:t>
            </a:r>
            <a:r>
              <a:rPr lang="nl-NL" dirty="0" err="1"/>
              <a:t>the</a:t>
            </a:r>
            <a:r>
              <a:rPr lang="nl-NL" dirty="0"/>
              <a:t> </a:t>
            </a:r>
            <a:r>
              <a:rPr lang="nl-NL" dirty="0" err="1"/>
              <a:t>tourism</a:t>
            </a:r>
            <a:r>
              <a:rPr lang="nl-NL" dirty="0"/>
              <a:t> marketer </a:t>
            </a:r>
            <a:r>
              <a:rPr lang="nl-NL" dirty="0" err="1"/>
              <a:t>to</a:t>
            </a:r>
            <a:r>
              <a:rPr lang="nl-NL" dirty="0"/>
              <a:t> select </a:t>
            </a:r>
            <a:r>
              <a:rPr lang="nl-NL" dirty="0" err="1"/>
              <a:t>the</a:t>
            </a:r>
            <a:r>
              <a:rPr lang="nl-NL" dirty="0"/>
              <a:t> right </a:t>
            </a:r>
          </a:p>
          <a:p>
            <a:pPr marL="0" indent="0">
              <a:buNone/>
            </a:pPr>
            <a:r>
              <a:rPr lang="nl-NL" dirty="0" err="1"/>
              <a:t>combination</a:t>
            </a:r>
            <a:r>
              <a:rPr lang="nl-NL" dirty="0"/>
              <a:t> of different </a:t>
            </a:r>
            <a:r>
              <a:rPr lang="nl-NL" dirty="0" err="1"/>
              <a:t>promotional</a:t>
            </a:r>
            <a:r>
              <a:rPr lang="nl-NL" dirty="0"/>
              <a:t> </a:t>
            </a:r>
            <a:r>
              <a:rPr lang="nl-NL" dirty="0" err="1"/>
              <a:t>techniques</a:t>
            </a:r>
            <a:r>
              <a:rPr lang="nl-NL" dirty="0"/>
              <a:t> </a:t>
            </a:r>
            <a:r>
              <a:rPr lang="nl-NL" dirty="0" err="1"/>
              <a:t>to</a:t>
            </a:r>
            <a:r>
              <a:rPr lang="nl-NL" dirty="0"/>
              <a:t> </a:t>
            </a:r>
            <a:r>
              <a:rPr lang="nl-NL" dirty="0" err="1"/>
              <a:t>create</a:t>
            </a:r>
            <a:r>
              <a:rPr lang="nl-NL" dirty="0"/>
              <a:t> </a:t>
            </a:r>
            <a:r>
              <a:rPr lang="nl-NL" dirty="0" err="1"/>
              <a:t>an</a:t>
            </a:r>
            <a:endParaRPr lang="nl-NL" dirty="0"/>
          </a:p>
          <a:p>
            <a:pPr marL="0" indent="0">
              <a:buNone/>
            </a:pPr>
            <a:r>
              <a:rPr lang="nl-NL" dirty="0"/>
              <a:t> </a:t>
            </a:r>
            <a:r>
              <a:rPr lang="nl-NL" dirty="0" err="1"/>
              <a:t>effective</a:t>
            </a:r>
            <a:r>
              <a:rPr lang="nl-NL" dirty="0"/>
              <a:t> </a:t>
            </a:r>
            <a:r>
              <a:rPr lang="nl-NL" dirty="0" err="1"/>
              <a:t>promotional</a:t>
            </a:r>
            <a:r>
              <a:rPr lang="nl-NL" dirty="0"/>
              <a:t> </a:t>
            </a:r>
            <a:r>
              <a:rPr lang="nl-NL" dirty="0" err="1"/>
              <a:t>campaign</a:t>
            </a:r>
            <a:r>
              <a:rPr lang="nl-NL" dirty="0"/>
              <a:t>. </a:t>
            </a:r>
          </a:p>
          <a:p>
            <a:pPr marL="0" indent="0">
              <a:buNone/>
            </a:pPr>
            <a:r>
              <a:rPr lang="en-GB" b="1" dirty="0"/>
              <a:t>- </a:t>
            </a:r>
            <a:r>
              <a:rPr lang="nl-NL" dirty="0"/>
              <a:t>A marketer </a:t>
            </a:r>
            <a:r>
              <a:rPr lang="nl-NL" dirty="0" err="1"/>
              <a:t>may</a:t>
            </a:r>
            <a:r>
              <a:rPr lang="nl-NL" dirty="0"/>
              <a:t> </a:t>
            </a:r>
            <a:r>
              <a:rPr lang="nl-NL" dirty="0" err="1"/>
              <a:t>choose</a:t>
            </a:r>
            <a:r>
              <a:rPr lang="nl-NL" dirty="0"/>
              <a:t> </a:t>
            </a:r>
            <a:r>
              <a:rPr lang="nl-NL" dirty="0" err="1"/>
              <a:t>to</a:t>
            </a:r>
            <a:r>
              <a:rPr lang="nl-NL" dirty="0"/>
              <a:t> </a:t>
            </a:r>
            <a:r>
              <a:rPr lang="nl-NL" dirty="0" err="1"/>
              <a:t>use</a:t>
            </a:r>
            <a:r>
              <a:rPr lang="nl-NL" dirty="0"/>
              <a:t> </a:t>
            </a:r>
            <a:r>
              <a:rPr lang="nl-NL" dirty="0" err="1"/>
              <a:t>just</a:t>
            </a:r>
            <a:r>
              <a:rPr lang="nl-NL" dirty="0"/>
              <a:t> </a:t>
            </a:r>
            <a:r>
              <a:rPr lang="nl-NL" dirty="0" err="1"/>
              <a:t>one</a:t>
            </a:r>
            <a:r>
              <a:rPr lang="nl-NL" dirty="0"/>
              <a:t> of these </a:t>
            </a:r>
            <a:r>
              <a:rPr lang="nl-NL" dirty="0" err="1"/>
              <a:t>techniques</a:t>
            </a:r>
            <a:r>
              <a:rPr lang="nl-NL" dirty="0"/>
              <a:t> </a:t>
            </a:r>
          </a:p>
          <a:p>
            <a:pPr marL="0" indent="0">
              <a:buNone/>
            </a:pPr>
            <a:r>
              <a:rPr lang="nl-NL" dirty="0"/>
              <a:t>or a blend of </a:t>
            </a:r>
            <a:r>
              <a:rPr lang="nl-NL" dirty="0" err="1"/>
              <a:t>all</a:t>
            </a:r>
            <a:r>
              <a:rPr lang="nl-NL" dirty="0"/>
              <a:t> of </a:t>
            </a:r>
            <a:r>
              <a:rPr lang="nl-NL" dirty="0" err="1"/>
              <a:t>them</a:t>
            </a:r>
            <a:r>
              <a:rPr lang="nl-NL" dirty="0"/>
              <a:t>, </a:t>
            </a:r>
            <a:r>
              <a:rPr lang="nl-NL" dirty="0" err="1"/>
              <a:t>which</a:t>
            </a:r>
            <a:r>
              <a:rPr lang="nl-NL" dirty="0"/>
              <a:t> is </a:t>
            </a:r>
            <a:r>
              <a:rPr lang="nl-NL" dirty="0" err="1"/>
              <a:t>referred</a:t>
            </a:r>
            <a:r>
              <a:rPr lang="nl-NL" dirty="0"/>
              <a:t> </a:t>
            </a:r>
            <a:r>
              <a:rPr lang="nl-NL" dirty="0" err="1"/>
              <a:t>to</a:t>
            </a:r>
            <a:r>
              <a:rPr lang="nl-NL" dirty="0"/>
              <a:t> as "</a:t>
            </a:r>
            <a:r>
              <a:rPr lang="nl-NL" dirty="0" err="1"/>
              <a:t>integrated</a:t>
            </a:r>
            <a:r>
              <a:rPr lang="nl-NL" dirty="0"/>
              <a:t> </a:t>
            </a:r>
          </a:p>
          <a:p>
            <a:pPr marL="0" indent="0">
              <a:buNone/>
            </a:pPr>
            <a:r>
              <a:rPr lang="nl-NL" dirty="0"/>
              <a:t>marketing </a:t>
            </a:r>
            <a:r>
              <a:rPr lang="nl-NL" dirty="0" err="1"/>
              <a:t>communication</a:t>
            </a:r>
            <a:r>
              <a:rPr lang="nl-NL" dirty="0"/>
              <a:t>" (IMC).</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ADE64245-B09D-5CE8-FABC-309D7AB641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1846" y="1556792"/>
            <a:ext cx="4536504" cy="4797356"/>
          </a:xfrm>
          <a:prstGeom prst="rect">
            <a:avLst/>
          </a:prstGeom>
        </p:spPr>
      </p:pic>
    </p:spTree>
    <p:extLst>
      <p:ext uri="{BB962C8B-B14F-4D97-AF65-F5344CB8AC3E}">
        <p14:creationId xmlns:p14="http://schemas.microsoft.com/office/powerpoint/2010/main" val="1924355874"/>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dirty="0" err="1"/>
              <a:t>Before</a:t>
            </a:r>
            <a:r>
              <a:rPr lang="nl-NL" dirty="0"/>
              <a:t> </a:t>
            </a:r>
            <a:r>
              <a:rPr lang="nl-NL" dirty="0" err="1"/>
              <a:t>designing</a:t>
            </a:r>
            <a:r>
              <a:rPr lang="nl-NL" dirty="0"/>
              <a:t> </a:t>
            </a:r>
            <a:r>
              <a:rPr lang="nl-NL" dirty="0" err="1"/>
              <a:t>the</a:t>
            </a:r>
            <a:r>
              <a:rPr lang="nl-NL" dirty="0"/>
              <a:t> </a:t>
            </a:r>
            <a:r>
              <a:rPr lang="nl-NL" dirty="0" err="1"/>
              <a:t>promotional</a:t>
            </a:r>
            <a:r>
              <a:rPr lang="nl-NL" dirty="0"/>
              <a:t> </a:t>
            </a:r>
            <a:r>
              <a:rPr lang="nl-NL" dirty="0" err="1"/>
              <a:t>campaign</a:t>
            </a:r>
            <a:r>
              <a:rPr lang="nl-NL" dirty="0"/>
              <a:t> different </a:t>
            </a:r>
            <a:r>
              <a:rPr lang="nl-NL" dirty="0" err="1"/>
              <a:t>aspects</a:t>
            </a:r>
            <a:r>
              <a:rPr lang="nl-NL" dirty="0"/>
              <a:t> </a:t>
            </a:r>
            <a:r>
              <a:rPr lang="nl-NL" dirty="0" err="1"/>
              <a:t>should</a:t>
            </a:r>
            <a:r>
              <a:rPr lang="nl-NL" dirty="0"/>
              <a:t> </a:t>
            </a:r>
          </a:p>
          <a:p>
            <a:pPr marL="0" indent="0">
              <a:buNone/>
            </a:pPr>
            <a:r>
              <a:rPr lang="nl-NL" dirty="0" err="1"/>
              <a:t>outlined</a:t>
            </a:r>
            <a:r>
              <a:rPr lang="nl-NL" dirty="0"/>
              <a:t> </a:t>
            </a:r>
            <a:r>
              <a:rPr lang="nl-NL" dirty="0" err="1"/>
              <a:t>such</a:t>
            </a:r>
            <a:r>
              <a:rPr lang="nl-NL" dirty="0"/>
              <a:t> as, </a:t>
            </a:r>
          </a:p>
          <a:p>
            <a:r>
              <a:rPr lang="nl-NL" dirty="0" err="1"/>
              <a:t>determining</a:t>
            </a:r>
            <a:r>
              <a:rPr lang="nl-NL" dirty="0"/>
              <a:t> </a:t>
            </a:r>
            <a:r>
              <a:rPr lang="nl-NL" dirty="0" err="1"/>
              <a:t>the</a:t>
            </a:r>
            <a:r>
              <a:rPr lang="nl-NL" dirty="0"/>
              <a:t> marketing </a:t>
            </a:r>
            <a:r>
              <a:rPr lang="nl-NL" dirty="0" err="1"/>
              <a:t>objective</a:t>
            </a:r>
            <a:r>
              <a:rPr lang="nl-NL" dirty="0"/>
              <a:t> or </a:t>
            </a:r>
            <a:r>
              <a:rPr lang="nl-NL" dirty="0" err="1"/>
              <a:t>task</a:t>
            </a:r>
            <a:r>
              <a:rPr lang="nl-NL" dirty="0"/>
              <a:t>,</a:t>
            </a:r>
          </a:p>
          <a:p>
            <a:r>
              <a:rPr lang="nl-NL" dirty="0"/>
              <a:t> </a:t>
            </a:r>
            <a:r>
              <a:rPr lang="nl-NL" dirty="0" err="1"/>
              <a:t>identifying</a:t>
            </a:r>
            <a:r>
              <a:rPr lang="nl-NL" dirty="0"/>
              <a:t> </a:t>
            </a:r>
            <a:r>
              <a:rPr lang="nl-NL" dirty="0" err="1"/>
              <a:t>the</a:t>
            </a:r>
            <a:r>
              <a:rPr lang="nl-NL" dirty="0"/>
              <a:t> target segment, </a:t>
            </a:r>
          </a:p>
          <a:p>
            <a:r>
              <a:rPr lang="nl-NL" dirty="0" err="1"/>
              <a:t>determining</a:t>
            </a:r>
            <a:r>
              <a:rPr lang="nl-NL" dirty="0"/>
              <a:t> </a:t>
            </a:r>
            <a:r>
              <a:rPr lang="nl-NL" dirty="0" err="1"/>
              <a:t>the</a:t>
            </a:r>
            <a:r>
              <a:rPr lang="nl-NL" dirty="0"/>
              <a:t> </a:t>
            </a:r>
            <a:r>
              <a:rPr lang="nl-NL" dirty="0" err="1"/>
              <a:t>desired</a:t>
            </a:r>
            <a:r>
              <a:rPr lang="nl-NL" dirty="0"/>
              <a:t> response, </a:t>
            </a:r>
          </a:p>
          <a:p>
            <a:r>
              <a:rPr lang="nl-NL" dirty="0" err="1"/>
              <a:t>designing</a:t>
            </a:r>
            <a:r>
              <a:rPr lang="nl-NL" dirty="0"/>
              <a:t> </a:t>
            </a:r>
            <a:r>
              <a:rPr lang="nl-NL" dirty="0" err="1"/>
              <a:t>the</a:t>
            </a:r>
            <a:r>
              <a:rPr lang="nl-NL" dirty="0"/>
              <a:t> </a:t>
            </a:r>
            <a:r>
              <a:rPr lang="nl-NL" dirty="0" err="1"/>
              <a:t>message</a:t>
            </a:r>
            <a:r>
              <a:rPr lang="nl-NL" dirty="0"/>
              <a:t>, </a:t>
            </a:r>
          </a:p>
          <a:p>
            <a:r>
              <a:rPr lang="nl-NL" dirty="0" err="1"/>
              <a:t>considering</a:t>
            </a:r>
            <a:r>
              <a:rPr lang="nl-NL" dirty="0"/>
              <a:t> </a:t>
            </a:r>
            <a:r>
              <a:rPr lang="nl-NL" dirty="0" err="1"/>
              <a:t>the</a:t>
            </a:r>
            <a:r>
              <a:rPr lang="nl-NL" dirty="0"/>
              <a:t> </a:t>
            </a:r>
            <a:r>
              <a:rPr lang="nl-NL" dirty="0" err="1"/>
              <a:t>promotional</a:t>
            </a:r>
            <a:r>
              <a:rPr lang="nl-NL" dirty="0"/>
              <a:t> budget, </a:t>
            </a:r>
          </a:p>
          <a:p>
            <a:r>
              <a:rPr lang="nl-NL" dirty="0" err="1"/>
              <a:t>selecting</a:t>
            </a:r>
            <a:r>
              <a:rPr lang="nl-NL" dirty="0"/>
              <a:t> </a:t>
            </a:r>
            <a:r>
              <a:rPr lang="nl-NL" dirty="0" err="1"/>
              <a:t>the</a:t>
            </a:r>
            <a:r>
              <a:rPr lang="nl-NL" dirty="0"/>
              <a:t> type of promotion, </a:t>
            </a:r>
          </a:p>
          <a:p>
            <a:r>
              <a:rPr lang="nl-NL" dirty="0" err="1"/>
              <a:t>and</a:t>
            </a:r>
            <a:r>
              <a:rPr lang="nl-NL" dirty="0"/>
              <a:t> monitoring </a:t>
            </a:r>
            <a:r>
              <a:rPr lang="nl-NL" dirty="0" err="1"/>
              <a:t>the</a:t>
            </a:r>
            <a:r>
              <a:rPr lang="nl-NL" dirty="0"/>
              <a:t> impact.</a:t>
            </a: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ADE64245-B09D-5CE8-FABC-309D7AB641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1846" y="1556792"/>
            <a:ext cx="4536504" cy="4797356"/>
          </a:xfrm>
          <a:prstGeom prst="rect">
            <a:avLst/>
          </a:prstGeom>
        </p:spPr>
      </p:pic>
    </p:spTree>
    <p:extLst>
      <p:ext uri="{BB962C8B-B14F-4D97-AF65-F5344CB8AC3E}">
        <p14:creationId xmlns:p14="http://schemas.microsoft.com/office/powerpoint/2010/main" val="4021380332"/>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nl-NL" b="1" dirty="0"/>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The first step in creating a promotion is to identify the marketing objective it aims to achieve.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The four key objectives to consider are </a:t>
            </a:r>
            <a:r>
              <a:rPr lang="en-US" b="1" kern="100" dirty="0">
                <a:latin typeface="Calibri" panose="020F0502020204030204" pitchFamily="34" charset="0"/>
                <a:ea typeface="Calibri" panose="020F0502020204030204" pitchFamily="34" charset="0"/>
                <a:cs typeface="Arial" panose="020B0604020202020204" pitchFamily="34" charset="0"/>
              </a:rPr>
              <a:t>differentiation</a:t>
            </a:r>
            <a:r>
              <a:rPr lang="en-US" kern="100" dirty="0">
                <a:latin typeface="Calibri" panose="020F0502020204030204" pitchFamily="34" charset="0"/>
                <a:ea typeface="Calibri" panose="020F0502020204030204" pitchFamily="34" charset="0"/>
                <a:cs typeface="Arial" panose="020B0604020202020204" pitchFamily="34" charset="0"/>
              </a:rPr>
              <a:t>, </a:t>
            </a:r>
            <a:r>
              <a:rPr lang="en-US" b="1" kern="100" dirty="0">
                <a:latin typeface="Calibri" panose="020F0502020204030204" pitchFamily="34" charset="0"/>
                <a:ea typeface="Calibri" panose="020F0502020204030204" pitchFamily="34" charset="0"/>
                <a:cs typeface="Arial" panose="020B0604020202020204" pitchFamily="34" charset="0"/>
              </a:rPr>
              <a:t>reminder</a:t>
            </a:r>
            <a:r>
              <a:rPr lang="en-US" kern="100" dirty="0">
                <a:latin typeface="Calibri" panose="020F0502020204030204" pitchFamily="34" charset="0"/>
                <a:ea typeface="Calibri" panose="020F0502020204030204" pitchFamily="34" charset="0"/>
                <a:cs typeface="Arial" panose="020B0604020202020204" pitchFamily="34" charset="0"/>
              </a:rPr>
              <a:t>, </a:t>
            </a:r>
            <a:r>
              <a:rPr lang="en-US" b="1" kern="100" dirty="0">
                <a:latin typeface="Calibri" panose="020F0502020204030204" pitchFamily="34" charset="0"/>
                <a:ea typeface="Calibri" panose="020F0502020204030204" pitchFamily="34" charset="0"/>
                <a:cs typeface="Arial" panose="020B0604020202020204" pitchFamily="34" charset="0"/>
              </a:rPr>
              <a:t>information</a:t>
            </a:r>
            <a:r>
              <a:rPr lang="en-US" kern="100" dirty="0">
                <a:latin typeface="Calibri" panose="020F0502020204030204" pitchFamily="34" charset="0"/>
                <a:ea typeface="Calibri" panose="020F0502020204030204" pitchFamily="34" charset="0"/>
                <a:cs typeface="Arial" panose="020B0604020202020204" pitchFamily="34" charset="0"/>
              </a:rPr>
              <a:t>, and </a:t>
            </a:r>
            <a:r>
              <a:rPr lang="en-US" b="1" kern="100" dirty="0">
                <a:latin typeface="Calibri" panose="020F0502020204030204" pitchFamily="34" charset="0"/>
                <a:ea typeface="Calibri" panose="020F0502020204030204" pitchFamily="34" charset="0"/>
                <a:cs typeface="Arial" panose="020B0604020202020204" pitchFamily="34" charset="0"/>
              </a:rPr>
              <a:t>persuasion</a:t>
            </a:r>
            <a:r>
              <a:rPr lang="en-US" kern="100" dirty="0">
                <a:latin typeface="Calibri" panose="020F0502020204030204" pitchFamily="34" charset="0"/>
                <a:ea typeface="Calibri" panose="020F0502020204030204" pitchFamily="34" charset="0"/>
                <a:cs typeface="Arial" panose="020B0604020202020204" pitchFamily="34" charset="0"/>
              </a:rPr>
              <a:t>. This framework is called the DRIP model.</a:t>
            </a:r>
          </a:p>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Differentiating</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In many markets, brands are often similar. The images crafted through marketing communications play a key role in distinguishing one brand from another.</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Reminding</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Reminder promotions are primarily used when products or services have reached maturity, aiming to remind consumers of their availability.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These promotions and advertisements also serve to inform consumers about where and when they can purchase the offering.</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95340638"/>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3.1- </a:t>
            </a:r>
            <a:r>
              <a:rPr lang="nl-NL" b="1" dirty="0" err="1"/>
              <a:t>Determining</a:t>
            </a:r>
            <a:r>
              <a:rPr lang="nl-NL" b="1" dirty="0"/>
              <a:t> </a:t>
            </a:r>
            <a:r>
              <a:rPr lang="nl-NL" b="1" dirty="0" err="1"/>
              <a:t>the</a:t>
            </a:r>
            <a:r>
              <a:rPr lang="nl-NL" b="1" dirty="0"/>
              <a:t> marketing </a:t>
            </a:r>
            <a:r>
              <a:rPr lang="nl-NL" b="1" dirty="0" err="1"/>
              <a:t>objective</a:t>
            </a:r>
            <a:r>
              <a:rPr lang="nl-NL" b="1" dirty="0"/>
              <a:t> or </a:t>
            </a:r>
            <a:r>
              <a:rPr lang="nl-NL" b="1" dirty="0" err="1"/>
              <a:t>task</a:t>
            </a:r>
            <a:r>
              <a:rPr lang="nl-NL" b="1" dirty="0"/>
              <a:t>:</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Informing</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Informative promotions are designed to make potential consumers aware of the features and benefits of a tourism offering.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goal is to create new demand, attract new target markets, and build or improve the organization's image.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Persuading</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Persuasive promotions are crucial for enhancing consumer loyalty as competition intensifies, shifting consumer perceptions, and encouraging consumers who currently use a competitor’s offering to switch brands.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type of promotion often involves comparative advertising, where two organizations or offerings are contrasted in an advertisement.</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216364363"/>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nl-NL" b="1" dirty="0"/>
          </a:p>
          <a:p>
            <a:pPr marL="0" indent="0">
              <a:buNone/>
            </a:pPr>
            <a:r>
              <a:rPr lang="nl-NL" b="1" dirty="0"/>
              <a:t>3.2- </a:t>
            </a:r>
            <a:r>
              <a:rPr lang="nl-NL" b="1" dirty="0" err="1"/>
              <a:t>Identifying</a:t>
            </a:r>
            <a:r>
              <a:rPr lang="nl-NL" b="1" dirty="0"/>
              <a:t> </a:t>
            </a:r>
            <a:r>
              <a:rPr lang="nl-NL" b="1" dirty="0" err="1"/>
              <a:t>the</a:t>
            </a:r>
            <a:r>
              <a:rPr lang="nl-NL" b="1" dirty="0"/>
              <a:t> Target Segment</a:t>
            </a:r>
          </a:p>
          <a:p>
            <a:pPr marL="0" indent="0">
              <a:buNone/>
            </a:pPr>
            <a:r>
              <a:rPr lang="en-GB" dirty="0"/>
              <a:t>- </a:t>
            </a:r>
            <a:r>
              <a:rPr lang="nl-NL" dirty="0"/>
              <a:t>The first factor </a:t>
            </a:r>
            <a:r>
              <a:rPr lang="nl-NL" dirty="0" err="1"/>
              <a:t>to</a:t>
            </a:r>
            <a:r>
              <a:rPr lang="nl-NL" dirty="0"/>
              <a:t> </a:t>
            </a:r>
            <a:r>
              <a:rPr lang="nl-NL" dirty="0" err="1"/>
              <a:t>consider</a:t>
            </a:r>
            <a:r>
              <a:rPr lang="nl-NL" dirty="0"/>
              <a:t> is </a:t>
            </a:r>
            <a:r>
              <a:rPr lang="nl-NL" dirty="0" err="1"/>
              <a:t>the</a:t>
            </a:r>
            <a:r>
              <a:rPr lang="nl-NL" dirty="0"/>
              <a:t> target </a:t>
            </a:r>
            <a:r>
              <a:rPr lang="nl-NL" dirty="0" err="1"/>
              <a:t>audience</a:t>
            </a:r>
            <a:r>
              <a:rPr lang="nl-NL" dirty="0"/>
              <a:t> </a:t>
            </a:r>
            <a:r>
              <a:rPr lang="nl-NL" dirty="0" err="1"/>
              <a:t>and</a:t>
            </a:r>
            <a:r>
              <a:rPr lang="nl-NL" dirty="0"/>
              <a:t> </a:t>
            </a:r>
            <a:r>
              <a:rPr lang="nl-NL" dirty="0" err="1"/>
              <a:t>the</a:t>
            </a:r>
            <a:r>
              <a:rPr lang="nl-NL" dirty="0"/>
              <a:t> benefits </a:t>
            </a:r>
            <a:r>
              <a:rPr lang="nl-NL" dirty="0" err="1"/>
              <a:t>they</a:t>
            </a:r>
            <a:r>
              <a:rPr lang="nl-NL" dirty="0"/>
              <a:t> are </a:t>
            </a:r>
            <a:r>
              <a:rPr lang="nl-NL" dirty="0" err="1"/>
              <a:t>seeking</a:t>
            </a:r>
            <a:r>
              <a:rPr lang="nl-NL" dirty="0"/>
              <a:t>.</a:t>
            </a:r>
          </a:p>
          <a:p>
            <a:pPr marL="0" indent="0">
              <a:buNone/>
            </a:pPr>
            <a:r>
              <a:rPr lang="en-GB" dirty="0"/>
              <a:t>-</a:t>
            </a:r>
            <a:r>
              <a:rPr lang="nl-NL" dirty="0"/>
              <a:t> Most </a:t>
            </a:r>
            <a:r>
              <a:rPr lang="nl-NL" dirty="0" err="1"/>
              <a:t>tourism</a:t>
            </a:r>
            <a:r>
              <a:rPr lang="nl-NL" dirty="0"/>
              <a:t> </a:t>
            </a:r>
            <a:r>
              <a:rPr lang="nl-NL" dirty="0" err="1"/>
              <a:t>businesses</a:t>
            </a:r>
            <a:r>
              <a:rPr lang="nl-NL" dirty="0"/>
              <a:t> target multiple market </a:t>
            </a:r>
            <a:r>
              <a:rPr lang="nl-NL" dirty="0" err="1"/>
              <a:t>segments</a:t>
            </a:r>
            <a:r>
              <a:rPr lang="nl-NL" dirty="0"/>
              <a:t>. </a:t>
            </a:r>
          </a:p>
          <a:p>
            <a:pPr marL="0" indent="0">
              <a:buNone/>
            </a:pPr>
            <a:r>
              <a:rPr lang="en-GB" dirty="0"/>
              <a:t>- </a:t>
            </a:r>
            <a:r>
              <a:rPr lang="nl-NL" dirty="0"/>
              <a:t>These </a:t>
            </a:r>
            <a:r>
              <a:rPr lang="nl-NL" dirty="0" err="1"/>
              <a:t>segments</a:t>
            </a:r>
            <a:r>
              <a:rPr lang="nl-NL" dirty="0"/>
              <a:t> </a:t>
            </a:r>
            <a:r>
              <a:rPr lang="nl-NL" dirty="0" err="1"/>
              <a:t>may</a:t>
            </a:r>
            <a:r>
              <a:rPr lang="nl-NL" dirty="0"/>
              <a:t> </a:t>
            </a:r>
            <a:r>
              <a:rPr lang="nl-NL" dirty="0" err="1"/>
              <a:t>include</a:t>
            </a:r>
            <a:r>
              <a:rPr lang="nl-NL" dirty="0"/>
              <a:t> </a:t>
            </a:r>
            <a:r>
              <a:rPr lang="nl-NL" dirty="0" err="1"/>
              <a:t>current</a:t>
            </a:r>
            <a:r>
              <a:rPr lang="nl-NL" dirty="0"/>
              <a:t> </a:t>
            </a:r>
            <a:r>
              <a:rPr lang="nl-NL" dirty="0" err="1"/>
              <a:t>and</a:t>
            </a:r>
            <a:r>
              <a:rPr lang="nl-NL" dirty="0"/>
              <a:t> </a:t>
            </a:r>
            <a:r>
              <a:rPr lang="nl-NL" dirty="0" err="1"/>
              <a:t>potential</a:t>
            </a:r>
            <a:r>
              <a:rPr lang="nl-NL" dirty="0"/>
              <a:t> users, </a:t>
            </a:r>
            <a:r>
              <a:rPr lang="nl-NL" dirty="0" err="1"/>
              <a:t>category</a:t>
            </a:r>
            <a:r>
              <a:rPr lang="nl-NL" dirty="0"/>
              <a:t> </a:t>
            </a:r>
            <a:r>
              <a:rPr lang="nl-NL" dirty="0" err="1"/>
              <a:t>and</a:t>
            </a:r>
            <a:r>
              <a:rPr lang="nl-NL" dirty="0"/>
              <a:t> brand users, as well as </a:t>
            </a:r>
            <a:r>
              <a:rPr lang="nl-NL" dirty="0" err="1"/>
              <a:t>individuals</a:t>
            </a:r>
            <a:r>
              <a:rPr lang="nl-NL" dirty="0"/>
              <a:t> </a:t>
            </a:r>
            <a:r>
              <a:rPr lang="nl-NL" dirty="0" err="1"/>
              <a:t>and</a:t>
            </a:r>
            <a:r>
              <a:rPr lang="nl-NL" dirty="0"/>
              <a:t> </a:t>
            </a:r>
            <a:r>
              <a:rPr lang="nl-NL" dirty="0" err="1"/>
              <a:t>groups</a:t>
            </a:r>
            <a:r>
              <a:rPr lang="nl-NL" dirty="0"/>
              <a:t>. </a:t>
            </a:r>
          </a:p>
          <a:p>
            <a:pPr marL="0" indent="0">
              <a:buNone/>
            </a:pPr>
            <a:r>
              <a:rPr lang="en-GB" dirty="0"/>
              <a:t>- </a:t>
            </a:r>
            <a:r>
              <a:rPr lang="nl-NL" dirty="0"/>
              <a:t>The target </a:t>
            </a:r>
            <a:r>
              <a:rPr lang="nl-NL" dirty="0" err="1"/>
              <a:t>audience</a:t>
            </a:r>
            <a:r>
              <a:rPr lang="nl-NL" dirty="0"/>
              <a:t> has a significant impact on </a:t>
            </a:r>
            <a:r>
              <a:rPr lang="nl-NL" dirty="0" err="1"/>
              <a:t>the</a:t>
            </a:r>
            <a:r>
              <a:rPr lang="nl-NL" dirty="0"/>
              <a:t> </a:t>
            </a:r>
            <a:r>
              <a:rPr lang="nl-NL" dirty="0" err="1"/>
              <a:t>marketer’s</a:t>
            </a:r>
            <a:r>
              <a:rPr lang="nl-NL" dirty="0"/>
              <a:t> </a:t>
            </a:r>
            <a:r>
              <a:rPr lang="nl-NL" dirty="0" err="1"/>
              <a:t>decisions</a:t>
            </a:r>
            <a:r>
              <a:rPr lang="nl-NL" dirty="0"/>
              <a:t> </a:t>
            </a:r>
            <a:r>
              <a:rPr lang="nl-NL" dirty="0" err="1"/>
              <a:t>regarding</a:t>
            </a:r>
            <a:r>
              <a:rPr lang="nl-NL" dirty="0"/>
              <a:t> </a:t>
            </a:r>
            <a:r>
              <a:rPr lang="nl-NL" dirty="0" err="1"/>
              <a:t>what</a:t>
            </a:r>
            <a:r>
              <a:rPr lang="nl-NL" dirty="0"/>
              <a:t> </a:t>
            </a:r>
            <a:r>
              <a:rPr lang="nl-NL" dirty="0" err="1"/>
              <a:t>the</a:t>
            </a:r>
            <a:r>
              <a:rPr lang="nl-NL" dirty="0"/>
              <a:t> </a:t>
            </a:r>
            <a:r>
              <a:rPr lang="nl-NL" dirty="0" err="1"/>
              <a:t>message</a:t>
            </a:r>
            <a:r>
              <a:rPr lang="nl-NL" dirty="0"/>
              <a:t> </a:t>
            </a:r>
            <a:r>
              <a:rPr lang="nl-NL" dirty="0" err="1"/>
              <a:t>will</a:t>
            </a:r>
            <a:r>
              <a:rPr lang="nl-NL" dirty="0"/>
              <a:t> </a:t>
            </a:r>
            <a:r>
              <a:rPr lang="nl-NL" dirty="0" err="1"/>
              <a:t>convey</a:t>
            </a:r>
            <a:r>
              <a:rPr lang="nl-NL" dirty="0"/>
              <a:t>, </a:t>
            </a:r>
            <a:r>
              <a:rPr lang="nl-NL" dirty="0" err="1"/>
              <a:t>how</a:t>
            </a:r>
            <a:r>
              <a:rPr lang="nl-NL" dirty="0"/>
              <a:t> </a:t>
            </a:r>
            <a:r>
              <a:rPr lang="nl-NL" dirty="0" err="1"/>
              <a:t>it</a:t>
            </a:r>
            <a:r>
              <a:rPr lang="nl-NL" dirty="0"/>
              <a:t> </a:t>
            </a:r>
            <a:r>
              <a:rPr lang="nl-NL" dirty="0" err="1"/>
              <a:t>will</a:t>
            </a:r>
            <a:r>
              <a:rPr lang="nl-NL" dirty="0"/>
              <a:t> </a:t>
            </a:r>
            <a:r>
              <a:rPr lang="nl-NL" dirty="0" err="1"/>
              <a:t>be</a:t>
            </a:r>
            <a:r>
              <a:rPr lang="nl-NL" dirty="0"/>
              <a:t> </a:t>
            </a:r>
            <a:r>
              <a:rPr lang="nl-NL" dirty="0" err="1"/>
              <a:t>delivered</a:t>
            </a:r>
            <a:r>
              <a:rPr lang="nl-NL" dirty="0"/>
              <a:t>, </a:t>
            </a:r>
            <a:r>
              <a:rPr lang="nl-NL" dirty="0" err="1"/>
              <a:t>where</a:t>
            </a:r>
            <a:r>
              <a:rPr lang="nl-NL" dirty="0"/>
              <a:t> </a:t>
            </a:r>
            <a:r>
              <a:rPr lang="nl-NL" dirty="0" err="1"/>
              <a:t>it</a:t>
            </a:r>
            <a:r>
              <a:rPr lang="nl-NL" dirty="0"/>
              <a:t> </a:t>
            </a:r>
            <a:r>
              <a:rPr lang="nl-NL" dirty="0" err="1"/>
              <a:t>will</a:t>
            </a:r>
            <a:r>
              <a:rPr lang="nl-NL" dirty="0"/>
              <a:t> </a:t>
            </a:r>
            <a:r>
              <a:rPr lang="nl-NL" dirty="0" err="1"/>
              <a:t>be</a:t>
            </a:r>
            <a:r>
              <a:rPr lang="nl-NL" dirty="0"/>
              <a:t> </a:t>
            </a:r>
            <a:r>
              <a:rPr lang="nl-NL" dirty="0" err="1"/>
              <a:t>delivered</a:t>
            </a:r>
            <a:r>
              <a:rPr lang="nl-NL" dirty="0"/>
              <a:t>, </a:t>
            </a:r>
            <a:r>
              <a:rPr lang="nl-NL" dirty="0" err="1"/>
              <a:t>and</a:t>
            </a:r>
            <a:r>
              <a:rPr lang="nl-NL" dirty="0"/>
              <a:t> </a:t>
            </a:r>
            <a:r>
              <a:rPr lang="nl-NL" dirty="0" err="1"/>
              <a:t>who</a:t>
            </a:r>
            <a:r>
              <a:rPr lang="nl-NL" dirty="0"/>
              <a:t> </a:t>
            </a:r>
            <a:r>
              <a:rPr lang="nl-NL" dirty="0" err="1"/>
              <a:t>will</a:t>
            </a:r>
            <a:r>
              <a:rPr lang="nl-NL" dirty="0"/>
              <a:t> </a:t>
            </a:r>
            <a:r>
              <a:rPr lang="nl-NL" dirty="0" err="1"/>
              <a:t>deliver</a:t>
            </a:r>
            <a:r>
              <a:rPr lang="nl-NL" dirty="0"/>
              <a:t> it.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9" name="Titel 6">
            <a:extLst>
              <a:ext uri="{FF2B5EF4-FFF2-40B4-BE49-F238E27FC236}">
                <a16:creationId xmlns:a16="http://schemas.microsoft.com/office/drawing/2014/main" id="{51A5EAE8-1C72-9979-170B-F41731EEAADC}"/>
              </a:ext>
            </a:extLst>
          </p:cNvPr>
          <p:cNvSpPr>
            <a:spLocks noGrp="1"/>
          </p:cNvSpPr>
          <p:nvPr>
            <p:ph type="title"/>
          </p:nvPr>
        </p:nvSpPr>
        <p:spPr>
          <a:xfrm>
            <a:off x="404662" y="484548"/>
            <a:ext cx="11389024" cy="375964"/>
          </a:xfrm>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Tree>
    <p:extLst>
      <p:ext uri="{BB962C8B-B14F-4D97-AF65-F5344CB8AC3E}">
        <p14:creationId xmlns:p14="http://schemas.microsoft.com/office/powerpoint/2010/main" val="3893546395"/>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nl-NL" b="1" dirty="0"/>
          </a:p>
          <a:p>
            <a:pPr marL="0" indent="0">
              <a:buNone/>
            </a:pPr>
            <a:r>
              <a:rPr lang="nl-NL" b="1" dirty="0"/>
              <a:t>3.3- </a:t>
            </a:r>
            <a:r>
              <a:rPr lang="nl-NL" b="1" dirty="0" err="1"/>
              <a:t>Determining</a:t>
            </a:r>
            <a:r>
              <a:rPr lang="nl-NL" b="1" dirty="0"/>
              <a:t> </a:t>
            </a:r>
            <a:r>
              <a:rPr lang="nl-NL" b="1" dirty="0" err="1"/>
              <a:t>the</a:t>
            </a:r>
            <a:r>
              <a:rPr lang="nl-NL" b="1" dirty="0"/>
              <a:t> </a:t>
            </a:r>
            <a:r>
              <a:rPr lang="nl-NL" b="1" dirty="0" err="1"/>
              <a:t>Desired</a:t>
            </a:r>
            <a:r>
              <a:rPr lang="nl-NL" b="1" dirty="0"/>
              <a:t> Response</a:t>
            </a:r>
          </a:p>
          <a:p>
            <a:pPr marL="0" indent="0">
              <a:buNone/>
            </a:pPr>
            <a:r>
              <a:rPr lang="en-GB" dirty="0"/>
              <a:t>- </a:t>
            </a:r>
            <a:r>
              <a:rPr lang="nl-NL" dirty="0" err="1"/>
              <a:t>Once</a:t>
            </a:r>
            <a:r>
              <a:rPr lang="nl-NL" dirty="0"/>
              <a:t> </a:t>
            </a:r>
            <a:r>
              <a:rPr lang="nl-NL" dirty="0" err="1"/>
              <a:t>the</a:t>
            </a:r>
            <a:r>
              <a:rPr lang="nl-NL" dirty="0"/>
              <a:t> target </a:t>
            </a:r>
            <a:r>
              <a:rPr lang="nl-NL" dirty="0" err="1"/>
              <a:t>audience</a:t>
            </a:r>
            <a:r>
              <a:rPr lang="nl-NL" dirty="0"/>
              <a:t> is </a:t>
            </a:r>
            <a:r>
              <a:rPr lang="nl-NL" dirty="0" err="1"/>
              <a:t>defined</a:t>
            </a:r>
            <a:r>
              <a:rPr lang="nl-NL" dirty="0"/>
              <a:t>, </a:t>
            </a:r>
            <a:r>
              <a:rPr lang="nl-NL" dirty="0" err="1"/>
              <a:t>the</a:t>
            </a:r>
            <a:r>
              <a:rPr lang="nl-NL" dirty="0"/>
              <a:t> marketer must </a:t>
            </a:r>
            <a:r>
              <a:rPr lang="nl-NL" dirty="0" err="1"/>
              <a:t>establish</a:t>
            </a:r>
            <a:r>
              <a:rPr lang="nl-NL" dirty="0"/>
              <a:t> </a:t>
            </a:r>
            <a:r>
              <a:rPr lang="nl-NL" dirty="0" err="1"/>
              <a:t>the</a:t>
            </a:r>
            <a:r>
              <a:rPr lang="nl-NL" dirty="0"/>
              <a:t> </a:t>
            </a:r>
            <a:r>
              <a:rPr lang="nl-NL" dirty="0" err="1"/>
              <a:t>desired</a:t>
            </a:r>
            <a:r>
              <a:rPr lang="nl-NL" dirty="0"/>
              <a:t> response (</a:t>
            </a:r>
            <a:r>
              <a:rPr lang="nl-NL" dirty="0" err="1"/>
              <a:t>also</a:t>
            </a:r>
            <a:r>
              <a:rPr lang="nl-NL" dirty="0"/>
              <a:t> </a:t>
            </a:r>
            <a:r>
              <a:rPr lang="nl-NL" dirty="0" err="1"/>
              <a:t>referred</a:t>
            </a:r>
            <a:r>
              <a:rPr lang="nl-NL" dirty="0"/>
              <a:t> </a:t>
            </a:r>
            <a:r>
              <a:rPr lang="nl-NL" dirty="0" err="1"/>
              <a:t>to</a:t>
            </a:r>
            <a:r>
              <a:rPr lang="nl-NL" dirty="0"/>
              <a:t> as </a:t>
            </a:r>
            <a:r>
              <a:rPr lang="nl-NL" dirty="0" err="1"/>
              <a:t>the</a:t>
            </a:r>
            <a:r>
              <a:rPr lang="nl-NL" dirty="0"/>
              <a:t> "call </a:t>
            </a:r>
            <a:r>
              <a:rPr lang="nl-NL" dirty="0" err="1"/>
              <a:t>to</a:t>
            </a:r>
            <a:r>
              <a:rPr lang="nl-NL" dirty="0"/>
              <a:t> action"). </a:t>
            </a:r>
          </a:p>
          <a:p>
            <a:pPr marL="0" indent="0">
              <a:buNone/>
            </a:pPr>
            <a:r>
              <a:rPr lang="en-GB" dirty="0"/>
              <a:t>- </a:t>
            </a:r>
            <a:r>
              <a:rPr lang="nl-NL" dirty="0" err="1"/>
              <a:t>Various</a:t>
            </a:r>
            <a:r>
              <a:rPr lang="nl-NL" dirty="0"/>
              <a:t> </a:t>
            </a:r>
            <a:r>
              <a:rPr lang="nl-NL" dirty="0" err="1"/>
              <a:t>objectives</a:t>
            </a:r>
            <a:r>
              <a:rPr lang="nl-NL" dirty="0"/>
              <a:t> </a:t>
            </a:r>
            <a:r>
              <a:rPr lang="nl-NL" dirty="0" err="1"/>
              <a:t>within</a:t>
            </a:r>
            <a:r>
              <a:rPr lang="nl-NL" dirty="0"/>
              <a:t> </a:t>
            </a:r>
            <a:r>
              <a:rPr lang="nl-NL" dirty="0" err="1"/>
              <a:t>the</a:t>
            </a:r>
            <a:r>
              <a:rPr lang="nl-NL" dirty="0"/>
              <a:t> AIDA (Attention, Interest, </a:t>
            </a:r>
            <a:r>
              <a:rPr lang="nl-NL" dirty="0" err="1"/>
              <a:t>Desire</a:t>
            </a:r>
            <a:r>
              <a:rPr lang="nl-NL" dirty="0"/>
              <a:t>, Action) </a:t>
            </a:r>
            <a:r>
              <a:rPr lang="nl-NL" dirty="0" err="1"/>
              <a:t>process</a:t>
            </a:r>
            <a:r>
              <a:rPr lang="nl-NL" dirty="0"/>
              <a:t> </a:t>
            </a:r>
            <a:r>
              <a:rPr lang="nl-NL" dirty="0" err="1"/>
              <a:t>require</a:t>
            </a:r>
            <a:r>
              <a:rPr lang="nl-NL" dirty="0"/>
              <a:t> different </a:t>
            </a:r>
            <a:r>
              <a:rPr lang="nl-NL" dirty="0" err="1"/>
              <a:t>promotional</a:t>
            </a:r>
            <a:r>
              <a:rPr lang="nl-NL" dirty="0"/>
              <a:t> </a:t>
            </a:r>
            <a:r>
              <a:rPr lang="nl-NL" dirty="0" err="1"/>
              <a:t>techniques</a:t>
            </a:r>
            <a:r>
              <a:rPr lang="nl-NL" dirty="0"/>
              <a:t> </a:t>
            </a:r>
            <a:r>
              <a:rPr lang="nl-NL" dirty="0" err="1"/>
              <a:t>to</a:t>
            </a:r>
            <a:r>
              <a:rPr lang="nl-NL" dirty="0"/>
              <a:t> </a:t>
            </a:r>
            <a:r>
              <a:rPr lang="nl-NL" dirty="0" err="1"/>
              <a:t>generate</a:t>
            </a:r>
            <a:r>
              <a:rPr lang="nl-NL" dirty="0"/>
              <a:t> Awareness, </a:t>
            </a:r>
            <a:r>
              <a:rPr lang="nl-NL" dirty="0" err="1"/>
              <a:t>spark</a:t>
            </a:r>
            <a:r>
              <a:rPr lang="nl-NL" dirty="0"/>
              <a:t> Interest, </a:t>
            </a:r>
            <a:r>
              <a:rPr lang="nl-NL" dirty="0" err="1"/>
              <a:t>foster</a:t>
            </a:r>
            <a:r>
              <a:rPr lang="nl-NL" dirty="0"/>
              <a:t> </a:t>
            </a:r>
            <a:r>
              <a:rPr lang="nl-NL" dirty="0" err="1"/>
              <a:t>Desire</a:t>
            </a:r>
            <a:r>
              <a:rPr lang="nl-NL" dirty="0"/>
              <a:t>, </a:t>
            </a:r>
            <a:r>
              <a:rPr lang="nl-NL" dirty="0" err="1"/>
              <a:t>and</a:t>
            </a:r>
            <a:r>
              <a:rPr lang="nl-NL" dirty="0"/>
              <a:t> prompt Action. </a:t>
            </a:r>
          </a:p>
          <a:p>
            <a:pPr marL="0" indent="0">
              <a:buNone/>
            </a:pPr>
            <a:r>
              <a:rPr lang="en-GB" dirty="0"/>
              <a:t>- </a:t>
            </a:r>
            <a:r>
              <a:rPr lang="nl-NL" dirty="0" err="1"/>
              <a:t>Therefore</a:t>
            </a:r>
            <a:r>
              <a:rPr lang="nl-NL" dirty="0"/>
              <a:t>, </a:t>
            </a:r>
            <a:r>
              <a:rPr lang="nl-NL" dirty="0" err="1"/>
              <a:t>the</a:t>
            </a:r>
            <a:r>
              <a:rPr lang="nl-NL" dirty="0"/>
              <a:t> </a:t>
            </a:r>
            <a:r>
              <a:rPr lang="nl-NL" dirty="0" err="1"/>
              <a:t>desired</a:t>
            </a:r>
            <a:r>
              <a:rPr lang="nl-NL" dirty="0"/>
              <a:t> response </a:t>
            </a:r>
            <a:r>
              <a:rPr lang="nl-NL" dirty="0" err="1"/>
              <a:t>from</a:t>
            </a:r>
            <a:r>
              <a:rPr lang="nl-NL" dirty="0"/>
              <a:t> </a:t>
            </a:r>
            <a:r>
              <a:rPr lang="nl-NL" dirty="0" err="1"/>
              <a:t>any</a:t>
            </a:r>
            <a:r>
              <a:rPr lang="nl-NL" dirty="0"/>
              <a:t> </a:t>
            </a:r>
            <a:r>
              <a:rPr lang="nl-NL" dirty="0" err="1"/>
              <a:t>promotional</a:t>
            </a:r>
            <a:r>
              <a:rPr lang="nl-NL" dirty="0"/>
              <a:t> </a:t>
            </a:r>
            <a:r>
              <a:rPr lang="nl-NL" dirty="0" err="1"/>
              <a:t>activity</a:t>
            </a:r>
            <a:r>
              <a:rPr lang="nl-NL" dirty="0"/>
              <a:t> is </a:t>
            </a:r>
            <a:r>
              <a:rPr lang="nl-NL" dirty="0" err="1"/>
              <a:t>closely</a:t>
            </a:r>
            <a:r>
              <a:rPr lang="nl-NL" dirty="0"/>
              <a:t> </a:t>
            </a:r>
            <a:r>
              <a:rPr lang="nl-NL" dirty="0" err="1"/>
              <a:t>tied</a:t>
            </a:r>
            <a:r>
              <a:rPr lang="nl-NL" dirty="0"/>
              <a:t> </a:t>
            </a:r>
            <a:r>
              <a:rPr lang="nl-NL" dirty="0" err="1"/>
              <a:t>to</a:t>
            </a:r>
            <a:r>
              <a:rPr lang="nl-NL" dirty="0"/>
              <a:t> </a:t>
            </a:r>
            <a:r>
              <a:rPr lang="nl-NL" dirty="0" err="1"/>
              <a:t>the</a:t>
            </a:r>
            <a:r>
              <a:rPr lang="nl-NL" dirty="0"/>
              <a:t> marketing </a:t>
            </a:r>
            <a:r>
              <a:rPr lang="nl-NL" dirty="0" err="1"/>
              <a:t>objective</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10" name="Titel 6">
            <a:extLst>
              <a:ext uri="{FF2B5EF4-FFF2-40B4-BE49-F238E27FC236}">
                <a16:creationId xmlns:a16="http://schemas.microsoft.com/office/drawing/2014/main" id="{4DB86D85-EA51-59A4-1B9F-8D79A3F03EB9}"/>
              </a:ext>
            </a:extLst>
          </p:cNvPr>
          <p:cNvSpPr>
            <a:spLocks noGrp="1"/>
          </p:cNvSpPr>
          <p:nvPr>
            <p:ph type="title"/>
          </p:nvPr>
        </p:nvSpPr>
        <p:spPr>
          <a:xfrm>
            <a:off x="404662" y="484548"/>
            <a:ext cx="11389024" cy="375964"/>
          </a:xfrm>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Tree>
    <p:extLst>
      <p:ext uri="{BB962C8B-B14F-4D97-AF65-F5344CB8AC3E}">
        <p14:creationId xmlns:p14="http://schemas.microsoft.com/office/powerpoint/2010/main" val="4143291170"/>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84548"/>
            <a:ext cx="11389024" cy="375964"/>
          </a:xfrm>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3.4- </a:t>
            </a:r>
            <a:r>
              <a:rPr lang="nl-NL" b="1" dirty="0" err="1"/>
              <a:t>Designing</a:t>
            </a:r>
            <a:r>
              <a:rPr lang="nl-NL" b="1" dirty="0"/>
              <a:t> </a:t>
            </a:r>
            <a:r>
              <a:rPr lang="nl-NL" b="1" dirty="0" err="1"/>
              <a:t>the</a:t>
            </a:r>
            <a:r>
              <a:rPr lang="nl-NL" b="1" dirty="0"/>
              <a:t> Message</a:t>
            </a:r>
          </a:p>
          <a:p>
            <a:pPr marL="0" indent="0">
              <a:buNone/>
            </a:pPr>
            <a:r>
              <a:rPr lang="nl-NL" dirty="0" err="1"/>
              <a:t>When</a:t>
            </a:r>
            <a:r>
              <a:rPr lang="nl-NL" dirty="0"/>
              <a:t> </a:t>
            </a:r>
            <a:r>
              <a:rPr lang="nl-NL" dirty="0" err="1"/>
              <a:t>crafting</a:t>
            </a:r>
            <a:r>
              <a:rPr lang="nl-NL" dirty="0"/>
              <a:t> a </a:t>
            </a:r>
            <a:r>
              <a:rPr lang="nl-NL" dirty="0" err="1"/>
              <a:t>message</a:t>
            </a:r>
            <a:r>
              <a:rPr lang="nl-NL" dirty="0"/>
              <a:t>, marketers </a:t>
            </a:r>
            <a:r>
              <a:rPr lang="nl-NL" dirty="0" err="1"/>
              <a:t>need</a:t>
            </a:r>
            <a:r>
              <a:rPr lang="nl-NL" dirty="0"/>
              <a:t> </a:t>
            </a:r>
            <a:r>
              <a:rPr lang="nl-NL" dirty="0" err="1"/>
              <a:t>to</a:t>
            </a:r>
            <a:r>
              <a:rPr lang="nl-NL" dirty="0"/>
              <a:t> </a:t>
            </a:r>
            <a:r>
              <a:rPr lang="nl-NL" dirty="0" err="1"/>
              <a:t>consider</a:t>
            </a:r>
            <a:r>
              <a:rPr lang="nl-NL" dirty="0"/>
              <a:t> </a:t>
            </a:r>
            <a:r>
              <a:rPr lang="nl-NL" dirty="0" err="1"/>
              <a:t>several</a:t>
            </a:r>
            <a:r>
              <a:rPr lang="nl-NL" dirty="0"/>
              <a:t> factors:</a:t>
            </a:r>
          </a:p>
          <a:p>
            <a:pPr marL="0" indent="0">
              <a:buNone/>
            </a:pPr>
            <a:r>
              <a:rPr lang="en-GB" dirty="0"/>
              <a:t>- </a:t>
            </a:r>
            <a:r>
              <a:rPr lang="nl-NL" dirty="0"/>
              <a:t>The source of </a:t>
            </a:r>
            <a:r>
              <a:rPr lang="nl-NL" dirty="0" err="1"/>
              <a:t>the</a:t>
            </a:r>
            <a:r>
              <a:rPr lang="nl-NL" dirty="0"/>
              <a:t> </a:t>
            </a:r>
            <a:r>
              <a:rPr lang="nl-NL" dirty="0" err="1"/>
              <a:t>message</a:t>
            </a:r>
            <a:endParaRPr lang="nl-NL" dirty="0"/>
          </a:p>
          <a:p>
            <a:pPr marL="0" indent="0">
              <a:buNone/>
            </a:pPr>
            <a:r>
              <a:rPr lang="en-GB" dirty="0"/>
              <a:t>- </a:t>
            </a:r>
            <a:r>
              <a:rPr lang="nl-NL" dirty="0"/>
              <a:t>The media </a:t>
            </a:r>
            <a:r>
              <a:rPr lang="nl-NL" dirty="0" err="1"/>
              <a:t>channel</a:t>
            </a:r>
            <a:r>
              <a:rPr lang="nl-NL" dirty="0"/>
              <a:t> </a:t>
            </a:r>
            <a:r>
              <a:rPr lang="nl-NL" dirty="0" err="1"/>
              <a:t>to</a:t>
            </a:r>
            <a:r>
              <a:rPr lang="nl-NL" dirty="0"/>
              <a:t> </a:t>
            </a:r>
            <a:r>
              <a:rPr lang="nl-NL" dirty="0" err="1"/>
              <a:t>be</a:t>
            </a:r>
            <a:r>
              <a:rPr lang="nl-NL" dirty="0"/>
              <a:t> </a:t>
            </a:r>
            <a:r>
              <a:rPr lang="nl-NL" dirty="0" err="1"/>
              <a:t>used</a:t>
            </a:r>
            <a:endParaRPr lang="nl-NL" dirty="0"/>
          </a:p>
          <a:p>
            <a:pPr marL="0" indent="0">
              <a:buNone/>
            </a:pPr>
            <a:r>
              <a:rPr lang="nl-NL" dirty="0"/>
              <a:t>The </a:t>
            </a:r>
            <a:r>
              <a:rPr lang="nl-NL" dirty="0" err="1"/>
              <a:t>credibility</a:t>
            </a:r>
            <a:r>
              <a:rPr lang="nl-NL" dirty="0"/>
              <a:t> of </a:t>
            </a:r>
            <a:r>
              <a:rPr lang="nl-NL" dirty="0" err="1"/>
              <a:t>the</a:t>
            </a:r>
            <a:r>
              <a:rPr lang="nl-NL" dirty="0"/>
              <a:t> </a:t>
            </a:r>
            <a:r>
              <a:rPr lang="nl-NL" dirty="0" err="1"/>
              <a:t>message</a:t>
            </a:r>
            <a:r>
              <a:rPr lang="nl-NL" dirty="0"/>
              <a:t> </a:t>
            </a:r>
            <a:r>
              <a:rPr lang="nl-NL" dirty="0" err="1"/>
              <a:t>heavily</a:t>
            </a:r>
            <a:r>
              <a:rPr lang="nl-NL" dirty="0"/>
              <a:t> </a:t>
            </a:r>
            <a:r>
              <a:rPr lang="nl-NL" dirty="0" err="1"/>
              <a:t>depends</a:t>
            </a:r>
            <a:r>
              <a:rPr lang="nl-NL" dirty="0"/>
              <a:t> on </a:t>
            </a:r>
            <a:r>
              <a:rPr lang="nl-NL" dirty="0" err="1"/>
              <a:t>its</a:t>
            </a:r>
            <a:r>
              <a:rPr lang="nl-NL" dirty="0"/>
              <a:t> source.</a:t>
            </a:r>
          </a:p>
          <a:p>
            <a:pPr marL="0" indent="0">
              <a:buNone/>
            </a:pPr>
            <a:r>
              <a:rPr lang="en-GB" dirty="0"/>
              <a:t>-</a:t>
            </a:r>
            <a:r>
              <a:rPr lang="nl-NL" dirty="0"/>
              <a:t> For </a:t>
            </a:r>
            <a:r>
              <a:rPr lang="nl-NL" dirty="0" err="1"/>
              <a:t>instance</a:t>
            </a:r>
            <a:r>
              <a:rPr lang="nl-NL" dirty="0"/>
              <a:t>, a </a:t>
            </a:r>
            <a:r>
              <a:rPr lang="nl-NL" dirty="0" err="1"/>
              <a:t>friend</a:t>
            </a:r>
            <a:r>
              <a:rPr lang="nl-NL" dirty="0"/>
              <a:t> or </a:t>
            </a:r>
            <a:r>
              <a:rPr lang="nl-NL" dirty="0" err="1"/>
              <a:t>relative</a:t>
            </a:r>
            <a:r>
              <a:rPr lang="nl-NL" dirty="0"/>
              <a:t> </a:t>
            </a:r>
            <a:r>
              <a:rPr lang="nl-NL" dirty="0" err="1"/>
              <a:t>would</a:t>
            </a:r>
            <a:r>
              <a:rPr lang="nl-NL" dirty="0"/>
              <a:t> </a:t>
            </a:r>
            <a:r>
              <a:rPr lang="nl-NL" dirty="0" err="1"/>
              <a:t>be</a:t>
            </a:r>
            <a:r>
              <a:rPr lang="nl-NL" dirty="0"/>
              <a:t> </a:t>
            </a:r>
            <a:r>
              <a:rPr lang="nl-NL" dirty="0" err="1"/>
              <a:t>perceived</a:t>
            </a:r>
            <a:r>
              <a:rPr lang="nl-NL" dirty="0"/>
              <a:t> as a </a:t>
            </a:r>
            <a:r>
              <a:rPr lang="nl-NL" dirty="0" err="1"/>
              <a:t>trustworthy</a:t>
            </a:r>
            <a:r>
              <a:rPr lang="nl-NL" dirty="0"/>
              <a:t> source, </a:t>
            </a:r>
            <a:r>
              <a:rPr lang="nl-NL" dirty="0" err="1"/>
              <a:t>whereas</a:t>
            </a:r>
            <a:r>
              <a:rPr lang="nl-NL" dirty="0"/>
              <a:t> a </a:t>
            </a:r>
            <a:r>
              <a:rPr lang="nl-NL" dirty="0" err="1"/>
              <a:t>stranger</a:t>
            </a:r>
            <a:r>
              <a:rPr lang="nl-NL" dirty="0"/>
              <a:t> </a:t>
            </a:r>
            <a:r>
              <a:rPr lang="nl-NL" dirty="0" err="1"/>
              <a:t>would</a:t>
            </a:r>
            <a:r>
              <a:rPr lang="nl-NL" dirty="0"/>
              <a:t> </a:t>
            </a:r>
            <a:r>
              <a:rPr lang="nl-NL" dirty="0" err="1"/>
              <a:t>need</a:t>
            </a:r>
            <a:r>
              <a:rPr lang="nl-NL" dirty="0"/>
              <a:t> </a:t>
            </a:r>
            <a:r>
              <a:rPr lang="nl-NL" dirty="0" err="1"/>
              <a:t>credentials</a:t>
            </a:r>
            <a:r>
              <a:rPr lang="nl-NL" dirty="0"/>
              <a:t> or </a:t>
            </a:r>
            <a:r>
              <a:rPr lang="nl-NL" dirty="0" err="1"/>
              <a:t>evidence</a:t>
            </a:r>
            <a:r>
              <a:rPr lang="nl-NL" dirty="0"/>
              <a:t> </a:t>
            </a:r>
            <a:r>
              <a:rPr lang="nl-NL" dirty="0" err="1"/>
              <a:t>to</a:t>
            </a:r>
            <a:r>
              <a:rPr lang="nl-NL" dirty="0"/>
              <a:t> </a:t>
            </a:r>
            <a:r>
              <a:rPr lang="nl-NL" dirty="0" err="1"/>
              <a:t>enhance</a:t>
            </a:r>
            <a:r>
              <a:rPr lang="nl-NL" dirty="0"/>
              <a:t> </a:t>
            </a:r>
            <a:r>
              <a:rPr lang="nl-NL" dirty="0" err="1"/>
              <a:t>the</a:t>
            </a:r>
            <a:r>
              <a:rPr lang="nl-NL" dirty="0"/>
              <a:t> </a:t>
            </a:r>
            <a:r>
              <a:rPr lang="nl-NL" dirty="0" err="1"/>
              <a:t>reliability</a:t>
            </a:r>
            <a:r>
              <a:rPr lang="nl-NL" dirty="0"/>
              <a:t> of </a:t>
            </a:r>
            <a:r>
              <a:rPr lang="nl-NL" dirty="0" err="1"/>
              <a:t>the</a:t>
            </a:r>
            <a:r>
              <a:rPr lang="nl-NL" dirty="0"/>
              <a:t> information.</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00337326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nl-NL" b="1" dirty="0"/>
          </a:p>
          <a:p>
            <a:pPr marL="0" indent="0">
              <a:buNone/>
            </a:pPr>
            <a:r>
              <a:rPr lang="nl-NL" b="1" dirty="0"/>
              <a:t>3.4- </a:t>
            </a:r>
            <a:r>
              <a:rPr lang="nl-NL" b="1" dirty="0" err="1"/>
              <a:t>Designing</a:t>
            </a:r>
            <a:r>
              <a:rPr lang="nl-NL" b="1" dirty="0"/>
              <a:t> </a:t>
            </a:r>
            <a:r>
              <a:rPr lang="nl-NL" b="1" dirty="0" err="1"/>
              <a:t>the</a:t>
            </a:r>
            <a:r>
              <a:rPr lang="nl-NL" b="1" dirty="0"/>
              <a:t> Message</a:t>
            </a:r>
          </a:p>
          <a:p>
            <a:pPr marL="0" indent="0">
              <a:buNone/>
            </a:pPr>
            <a:r>
              <a:rPr lang="en-GB" dirty="0"/>
              <a:t>- </a:t>
            </a:r>
            <a:r>
              <a:rPr lang="nl-NL" dirty="0"/>
              <a:t>The marketer must select </a:t>
            </a:r>
            <a:r>
              <a:rPr lang="nl-NL" dirty="0" err="1"/>
              <a:t>an</a:t>
            </a:r>
            <a:r>
              <a:rPr lang="nl-NL" dirty="0"/>
              <a:t> </a:t>
            </a:r>
            <a:r>
              <a:rPr lang="nl-NL" dirty="0" err="1"/>
              <a:t>appropriate</a:t>
            </a:r>
            <a:r>
              <a:rPr lang="nl-NL" dirty="0"/>
              <a:t> media </a:t>
            </a:r>
            <a:r>
              <a:rPr lang="nl-NL" dirty="0" err="1"/>
              <a:t>channel</a:t>
            </a:r>
            <a:r>
              <a:rPr lang="nl-NL" dirty="0"/>
              <a:t> </a:t>
            </a:r>
            <a:r>
              <a:rPr lang="nl-NL" dirty="0" err="1"/>
              <a:t>to</a:t>
            </a:r>
            <a:r>
              <a:rPr lang="nl-NL" dirty="0"/>
              <a:t> </a:t>
            </a:r>
            <a:r>
              <a:rPr lang="nl-NL" dirty="0" err="1"/>
              <a:t>communicate</a:t>
            </a:r>
            <a:r>
              <a:rPr lang="nl-NL" dirty="0"/>
              <a:t> </a:t>
            </a:r>
            <a:r>
              <a:rPr lang="nl-NL" dirty="0" err="1"/>
              <a:t>the</a:t>
            </a:r>
            <a:r>
              <a:rPr lang="nl-NL" dirty="0"/>
              <a:t> </a:t>
            </a:r>
            <a:r>
              <a:rPr lang="nl-NL" dirty="0" err="1"/>
              <a:t>message</a:t>
            </a:r>
            <a:r>
              <a:rPr lang="nl-NL" dirty="0"/>
              <a:t> </a:t>
            </a:r>
            <a:r>
              <a:rPr lang="nl-NL" dirty="0" err="1"/>
              <a:t>to</a:t>
            </a:r>
            <a:r>
              <a:rPr lang="nl-NL" dirty="0"/>
              <a:t> </a:t>
            </a:r>
            <a:r>
              <a:rPr lang="nl-NL" dirty="0" err="1"/>
              <a:t>the</a:t>
            </a:r>
            <a:r>
              <a:rPr lang="nl-NL" dirty="0"/>
              <a:t> target </a:t>
            </a:r>
            <a:r>
              <a:rPr lang="nl-NL" dirty="0" err="1"/>
              <a:t>audience</a:t>
            </a:r>
            <a:r>
              <a:rPr lang="nl-NL" dirty="0"/>
              <a:t>. These </a:t>
            </a:r>
            <a:r>
              <a:rPr lang="nl-NL" dirty="0" err="1"/>
              <a:t>channels</a:t>
            </a:r>
            <a:r>
              <a:rPr lang="nl-NL" dirty="0"/>
              <a:t> </a:t>
            </a:r>
            <a:r>
              <a:rPr lang="nl-NL" dirty="0" err="1"/>
              <a:t>can</a:t>
            </a:r>
            <a:r>
              <a:rPr lang="nl-NL" dirty="0"/>
              <a:t> </a:t>
            </a:r>
            <a:r>
              <a:rPr lang="nl-NL" dirty="0" err="1"/>
              <a:t>include</a:t>
            </a:r>
            <a:r>
              <a:rPr lang="nl-NL" dirty="0"/>
              <a:t>:</a:t>
            </a:r>
          </a:p>
          <a:p>
            <a:pPr marL="0" indent="0">
              <a:buNone/>
            </a:pPr>
            <a:r>
              <a:rPr lang="nl-NL" b="1" dirty="0"/>
              <a:t>Broadcast media</a:t>
            </a:r>
            <a:r>
              <a:rPr lang="nl-NL" dirty="0"/>
              <a:t>: </a:t>
            </a:r>
            <a:r>
              <a:rPr lang="nl-NL" dirty="0" err="1"/>
              <a:t>Such</a:t>
            </a:r>
            <a:r>
              <a:rPr lang="nl-NL" dirty="0"/>
              <a:t> as </a:t>
            </a:r>
            <a:r>
              <a:rPr lang="nl-NL" dirty="0" err="1"/>
              <a:t>television</a:t>
            </a:r>
            <a:r>
              <a:rPr lang="nl-NL" dirty="0"/>
              <a:t>, radio, </a:t>
            </a:r>
            <a:r>
              <a:rPr lang="nl-NL" dirty="0" err="1"/>
              <a:t>and</a:t>
            </a:r>
            <a:r>
              <a:rPr lang="nl-NL" dirty="0"/>
              <a:t> cinema.</a:t>
            </a:r>
          </a:p>
          <a:p>
            <a:pPr marL="0" indent="0">
              <a:buNone/>
            </a:pPr>
            <a:r>
              <a:rPr lang="nl-NL" b="1" dirty="0"/>
              <a:t>Print media</a:t>
            </a:r>
            <a:r>
              <a:rPr lang="nl-NL" dirty="0"/>
              <a:t>: </a:t>
            </a:r>
            <a:r>
              <a:rPr lang="nl-NL" dirty="0" err="1"/>
              <a:t>Including</a:t>
            </a:r>
            <a:r>
              <a:rPr lang="nl-NL" dirty="0"/>
              <a:t> </a:t>
            </a:r>
            <a:r>
              <a:rPr lang="nl-NL" dirty="0" err="1"/>
              <a:t>newspapers</a:t>
            </a:r>
            <a:r>
              <a:rPr lang="nl-NL" dirty="0"/>
              <a:t>, posters, </a:t>
            </a:r>
            <a:r>
              <a:rPr lang="nl-NL" dirty="0" err="1"/>
              <a:t>consumer</a:t>
            </a:r>
            <a:r>
              <a:rPr lang="nl-NL" dirty="0"/>
              <a:t> magazines, </a:t>
            </a:r>
            <a:r>
              <a:rPr lang="nl-NL" dirty="0" err="1"/>
              <a:t>and</a:t>
            </a:r>
            <a:r>
              <a:rPr lang="nl-NL" dirty="0"/>
              <a:t> </a:t>
            </a:r>
            <a:r>
              <a:rPr lang="nl-NL" dirty="0" err="1"/>
              <a:t>trade</a:t>
            </a:r>
            <a:r>
              <a:rPr lang="nl-NL" dirty="0"/>
              <a:t> magazines.</a:t>
            </a:r>
          </a:p>
          <a:p>
            <a:pPr marL="0" indent="0">
              <a:buNone/>
            </a:pPr>
            <a:r>
              <a:rPr lang="nl-NL" b="1" dirty="0"/>
              <a:t>Digital platforms: </a:t>
            </a:r>
            <a:r>
              <a:rPr lang="nl-NL" dirty="0" err="1"/>
              <a:t>Such</a:t>
            </a:r>
            <a:r>
              <a:rPr lang="nl-NL" dirty="0"/>
              <a:t> as email, websites, apps, </a:t>
            </a:r>
            <a:r>
              <a:rPr lang="nl-NL" dirty="0" err="1"/>
              <a:t>social</a:t>
            </a:r>
            <a:r>
              <a:rPr lang="nl-NL" dirty="0"/>
              <a:t> media, </a:t>
            </a:r>
            <a:r>
              <a:rPr lang="nl-NL" dirty="0" err="1"/>
              <a:t>and</a:t>
            </a:r>
            <a:r>
              <a:rPr lang="nl-NL" dirty="0"/>
              <a:t> digital billboards.</a:t>
            </a:r>
          </a:p>
          <a:p>
            <a:pPr marL="0" indent="0">
              <a:buNone/>
            </a:pPr>
            <a:r>
              <a:rPr lang="nl-NL" b="1" dirty="0"/>
              <a:t>Out-of-Home (OOH) advertising: </a:t>
            </a:r>
            <a:r>
              <a:rPr lang="nl-NL" dirty="0"/>
              <a:t>Like billboards </a:t>
            </a:r>
            <a:r>
              <a:rPr lang="nl-NL" dirty="0" err="1"/>
              <a:t>and</a:t>
            </a:r>
            <a:r>
              <a:rPr lang="nl-NL" dirty="0"/>
              <a:t> </a:t>
            </a:r>
            <a:r>
              <a:rPr lang="nl-NL" dirty="0" err="1"/>
              <a:t>street</a:t>
            </a:r>
            <a:r>
              <a:rPr lang="nl-NL" dirty="0"/>
              <a:t> </a:t>
            </a:r>
            <a:r>
              <a:rPr lang="nl-NL" dirty="0" err="1"/>
              <a:t>furniture</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046891639"/>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3.4- </a:t>
            </a:r>
            <a:r>
              <a:rPr lang="nl-NL" b="1" dirty="0" err="1"/>
              <a:t>Designing</a:t>
            </a:r>
            <a:r>
              <a:rPr lang="nl-NL" b="1" dirty="0"/>
              <a:t> </a:t>
            </a:r>
            <a:r>
              <a:rPr lang="nl-NL" b="1" dirty="0" err="1"/>
              <a:t>the</a:t>
            </a:r>
            <a:r>
              <a:rPr lang="nl-NL" b="1" dirty="0"/>
              <a:t> Message</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Another consideration in selecting promotional techniques is whether a tourism organization opts for </a:t>
            </a:r>
            <a:r>
              <a:rPr lang="en-US" sz="1800" b="1" kern="100" dirty="0">
                <a:effectLst/>
                <a:latin typeface="Calibri" panose="020F0502020204030204" pitchFamily="34" charset="0"/>
                <a:ea typeface="Calibri" panose="020F0502020204030204" pitchFamily="34" charset="0"/>
                <a:cs typeface="Arial" panose="020B0604020202020204" pitchFamily="34" charset="0"/>
              </a:rPr>
              <a:t>a push or a pull </a:t>
            </a:r>
            <a:r>
              <a:rPr lang="en-US" sz="1800" kern="100" dirty="0">
                <a:effectLst/>
                <a:latin typeface="Calibri" panose="020F0502020204030204" pitchFamily="34" charset="0"/>
                <a:ea typeface="Calibri" panose="020F0502020204030204" pitchFamily="34" charset="0"/>
                <a:cs typeface="Arial" panose="020B0604020202020204" pitchFamily="34" charset="0"/>
              </a:rPr>
              <a:t>strategy.</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The Push Strategy</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 push strategy involves an organization driving sales by promoting its offerings directly to intermediaries, who then pass them along to their customers.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principal (such as a hotel, visitor attraction, or cruise line) employs promotional methods like personal selling and sales promotions to motivate intermediaries—such as tour operators or wholesalers—to order, stock, and market the offerings to retailers or travel agents, who ultimately promote them to consumers.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7BA51343-259E-6BA6-1D02-20E2F7D726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116" y="4414389"/>
            <a:ext cx="9540000" cy="1846499"/>
          </a:xfrm>
          <a:prstGeom prst="rect">
            <a:avLst/>
          </a:prstGeom>
        </p:spPr>
      </p:pic>
    </p:spTree>
    <p:extLst>
      <p:ext uri="{BB962C8B-B14F-4D97-AF65-F5344CB8AC3E}">
        <p14:creationId xmlns:p14="http://schemas.microsoft.com/office/powerpoint/2010/main" val="133018824"/>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3.4- </a:t>
            </a:r>
            <a:r>
              <a:rPr lang="nl-NL" b="1" dirty="0" err="1"/>
              <a:t>Designing</a:t>
            </a:r>
            <a:r>
              <a:rPr lang="nl-NL" b="1" dirty="0"/>
              <a:t> </a:t>
            </a:r>
            <a:r>
              <a:rPr lang="nl-NL" b="1" dirty="0" err="1"/>
              <a:t>the</a:t>
            </a:r>
            <a:r>
              <a:rPr lang="nl-NL" b="1" dirty="0"/>
              <a:t> Message</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The Pull Strategy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contrast, a tourism organization employing a pull strategy focuses its promotional efforts—primarily advertising and some sales promotions—directly on consumers to encourage them to purchase its offerings.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approach aims to create consumer demand, driving customers to visit travel agencies and intermediaries to stock the offering due to high demand.</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 pull strategy is a marketing approach where funds are allocated primarily to advertising and promotional efforts, aimed at creating consumer demand for a product or service.</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C14CEAC8-0198-E1FB-B842-C9A63CDFFB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116" y="4414389"/>
            <a:ext cx="9540000" cy="1846499"/>
          </a:xfrm>
          <a:prstGeom prst="rect">
            <a:avLst/>
          </a:prstGeom>
        </p:spPr>
      </p:pic>
    </p:spTree>
    <p:extLst>
      <p:ext uri="{BB962C8B-B14F-4D97-AF65-F5344CB8AC3E}">
        <p14:creationId xmlns:p14="http://schemas.microsoft.com/office/powerpoint/2010/main" val="3805827920"/>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nl-NL" b="1" dirty="0"/>
          </a:p>
          <a:p>
            <a:pPr marL="0" indent="0">
              <a:buNone/>
            </a:pPr>
            <a:r>
              <a:rPr lang="nl-NL" b="1" dirty="0"/>
              <a:t>3.5- </a:t>
            </a:r>
            <a:r>
              <a:rPr lang="nl-NL" b="1" dirty="0" err="1"/>
              <a:t>Considering</a:t>
            </a:r>
            <a:r>
              <a:rPr lang="nl-NL" b="1" dirty="0"/>
              <a:t> </a:t>
            </a:r>
            <a:r>
              <a:rPr lang="nl-NL" b="1" dirty="0" err="1"/>
              <a:t>the</a:t>
            </a:r>
            <a:r>
              <a:rPr lang="nl-NL" b="1" dirty="0"/>
              <a:t> </a:t>
            </a:r>
            <a:r>
              <a:rPr lang="nl-NL" b="1" dirty="0" err="1"/>
              <a:t>Promotional</a:t>
            </a:r>
            <a:r>
              <a:rPr lang="nl-NL" b="1" dirty="0"/>
              <a:t> Budget</a:t>
            </a:r>
          </a:p>
          <a:p>
            <a:pPr marL="0" indent="0">
              <a:buNone/>
            </a:pPr>
            <a:r>
              <a:rPr lang="en-GB" dirty="0"/>
              <a:t>- </a:t>
            </a:r>
            <a:r>
              <a:rPr lang="nl-NL" dirty="0" err="1"/>
              <a:t>When</a:t>
            </a:r>
            <a:r>
              <a:rPr lang="nl-NL" dirty="0"/>
              <a:t> </a:t>
            </a:r>
            <a:r>
              <a:rPr lang="nl-NL" dirty="0" err="1"/>
              <a:t>selecting</a:t>
            </a:r>
            <a:r>
              <a:rPr lang="nl-NL" dirty="0"/>
              <a:t> a </a:t>
            </a:r>
            <a:r>
              <a:rPr lang="nl-NL" dirty="0" err="1"/>
              <a:t>promotional</a:t>
            </a:r>
            <a:r>
              <a:rPr lang="nl-NL" dirty="0"/>
              <a:t> tool, </a:t>
            </a:r>
            <a:r>
              <a:rPr lang="nl-NL" dirty="0" err="1"/>
              <a:t>the</a:t>
            </a:r>
            <a:r>
              <a:rPr lang="nl-NL" dirty="0"/>
              <a:t> marketer must </a:t>
            </a:r>
            <a:r>
              <a:rPr lang="nl-NL" dirty="0" err="1"/>
              <a:t>also</a:t>
            </a:r>
            <a:r>
              <a:rPr lang="nl-NL" dirty="0"/>
              <a:t> </a:t>
            </a:r>
            <a:r>
              <a:rPr lang="nl-NL" dirty="0" err="1"/>
              <a:t>consider</a:t>
            </a:r>
            <a:r>
              <a:rPr lang="nl-NL" dirty="0"/>
              <a:t> </a:t>
            </a:r>
            <a:r>
              <a:rPr lang="nl-NL" dirty="0" err="1"/>
              <a:t>the</a:t>
            </a:r>
            <a:r>
              <a:rPr lang="nl-NL" dirty="0"/>
              <a:t> </a:t>
            </a:r>
            <a:r>
              <a:rPr lang="nl-NL" dirty="0" err="1"/>
              <a:t>amount</a:t>
            </a:r>
            <a:r>
              <a:rPr lang="nl-NL" dirty="0"/>
              <a:t> of money </a:t>
            </a:r>
            <a:r>
              <a:rPr lang="nl-NL" dirty="0" err="1"/>
              <a:t>allocated</a:t>
            </a:r>
            <a:r>
              <a:rPr lang="nl-NL" dirty="0"/>
              <a:t> </a:t>
            </a:r>
            <a:r>
              <a:rPr lang="nl-NL" dirty="0" err="1"/>
              <a:t>for</a:t>
            </a:r>
            <a:r>
              <a:rPr lang="nl-NL" dirty="0"/>
              <a:t> </a:t>
            </a:r>
            <a:r>
              <a:rPr lang="nl-NL" dirty="0" err="1"/>
              <a:t>the</a:t>
            </a:r>
            <a:r>
              <a:rPr lang="nl-NL" dirty="0"/>
              <a:t> </a:t>
            </a:r>
            <a:r>
              <a:rPr lang="nl-NL" dirty="0" err="1"/>
              <a:t>campaign</a:t>
            </a:r>
            <a:r>
              <a:rPr lang="nl-NL" dirty="0"/>
              <a:t>. </a:t>
            </a:r>
          </a:p>
          <a:p>
            <a:pPr marL="0" indent="0">
              <a:buNone/>
            </a:pPr>
            <a:r>
              <a:rPr lang="en-GB" dirty="0"/>
              <a:t>- </a:t>
            </a:r>
            <a:r>
              <a:rPr lang="nl-NL" dirty="0"/>
              <a:t>Setting a budget </a:t>
            </a:r>
            <a:r>
              <a:rPr lang="nl-NL" dirty="0" err="1"/>
              <a:t>for</a:t>
            </a:r>
            <a:r>
              <a:rPr lang="nl-NL" dirty="0"/>
              <a:t> a new product </a:t>
            </a:r>
            <a:r>
              <a:rPr lang="nl-NL" dirty="0" err="1"/>
              <a:t>can</a:t>
            </a:r>
            <a:r>
              <a:rPr lang="nl-NL" dirty="0"/>
              <a:t> </a:t>
            </a:r>
            <a:r>
              <a:rPr lang="nl-NL" dirty="0" err="1"/>
              <a:t>be</a:t>
            </a:r>
            <a:r>
              <a:rPr lang="nl-NL" dirty="0"/>
              <a:t> </a:t>
            </a:r>
            <a:r>
              <a:rPr lang="nl-NL" dirty="0" err="1"/>
              <a:t>challenging</a:t>
            </a:r>
            <a:r>
              <a:rPr lang="nl-NL" dirty="0"/>
              <a:t>, as </a:t>
            </a:r>
            <a:r>
              <a:rPr lang="nl-NL" dirty="0" err="1"/>
              <a:t>there</a:t>
            </a:r>
            <a:r>
              <a:rPr lang="nl-NL" dirty="0"/>
              <a:t> are no </a:t>
            </a:r>
            <a:r>
              <a:rPr lang="nl-NL" dirty="0" err="1"/>
              <a:t>established</a:t>
            </a:r>
            <a:r>
              <a:rPr lang="nl-NL" dirty="0"/>
              <a:t> sales or </a:t>
            </a:r>
            <a:r>
              <a:rPr lang="nl-NL" dirty="0" err="1"/>
              <a:t>profitability</a:t>
            </a:r>
            <a:r>
              <a:rPr lang="nl-NL" dirty="0"/>
              <a:t> benchmarks. </a:t>
            </a:r>
          </a:p>
          <a:p>
            <a:pPr marL="0" indent="0">
              <a:buNone/>
            </a:pPr>
            <a:r>
              <a:rPr lang="en-GB" dirty="0"/>
              <a:t>- </a:t>
            </a:r>
            <a:r>
              <a:rPr lang="nl-NL" dirty="0"/>
              <a:t>A </a:t>
            </a:r>
            <a:r>
              <a:rPr lang="nl-NL" dirty="0" err="1"/>
              <a:t>promotional</a:t>
            </a:r>
            <a:r>
              <a:rPr lang="nl-NL" dirty="0"/>
              <a:t> budget </a:t>
            </a:r>
            <a:r>
              <a:rPr lang="nl-NL" dirty="0" err="1"/>
              <a:t>can</a:t>
            </a:r>
            <a:r>
              <a:rPr lang="nl-NL" dirty="0"/>
              <a:t> </a:t>
            </a:r>
            <a:r>
              <a:rPr lang="nl-NL" dirty="0" err="1"/>
              <a:t>be</a:t>
            </a:r>
            <a:r>
              <a:rPr lang="nl-NL" dirty="0"/>
              <a:t> </a:t>
            </a:r>
            <a:r>
              <a:rPr lang="nl-NL" dirty="0" err="1"/>
              <a:t>determined</a:t>
            </a:r>
            <a:r>
              <a:rPr lang="nl-NL" dirty="0"/>
              <a:t> </a:t>
            </a:r>
            <a:r>
              <a:rPr lang="nl-NL" dirty="0" err="1"/>
              <a:t>using</a:t>
            </a:r>
            <a:r>
              <a:rPr lang="nl-NL" dirty="0"/>
              <a:t> </a:t>
            </a:r>
            <a:r>
              <a:rPr lang="nl-NL" dirty="0" err="1"/>
              <a:t>one</a:t>
            </a:r>
            <a:r>
              <a:rPr lang="nl-NL" dirty="0"/>
              <a:t> or more of </a:t>
            </a:r>
            <a:r>
              <a:rPr lang="nl-NL" dirty="0" err="1"/>
              <a:t>the</a:t>
            </a:r>
            <a:r>
              <a:rPr lang="nl-NL" dirty="0"/>
              <a:t> </a:t>
            </a:r>
            <a:r>
              <a:rPr lang="nl-NL" dirty="0" err="1"/>
              <a:t>following</a:t>
            </a:r>
            <a:r>
              <a:rPr lang="nl-NL" dirty="0"/>
              <a:t> </a:t>
            </a:r>
            <a:r>
              <a:rPr lang="nl-NL" dirty="0" err="1"/>
              <a:t>methods</a:t>
            </a:r>
            <a:r>
              <a:rPr lang="nl-NL" dirty="0"/>
              <a:t>: </a:t>
            </a:r>
          </a:p>
          <a:p>
            <a:pPr marL="0" indent="0">
              <a:buNone/>
            </a:pPr>
            <a:r>
              <a:rPr lang="nl-NL" b="1" dirty="0" err="1"/>
              <a:t>Affordability</a:t>
            </a:r>
            <a:r>
              <a:rPr lang="nl-NL" b="1" dirty="0"/>
              <a:t> or Ad Hoc Basis</a:t>
            </a:r>
          </a:p>
          <a:p>
            <a:pPr marL="0" indent="0">
              <a:buNone/>
            </a:pPr>
            <a:r>
              <a:rPr lang="en-GB" dirty="0"/>
              <a:t>- </a:t>
            </a:r>
            <a:r>
              <a:rPr lang="nl-NL" dirty="0"/>
              <a:t>The </a:t>
            </a:r>
            <a:r>
              <a:rPr lang="nl-NL" dirty="0" err="1"/>
              <a:t>simplest</a:t>
            </a:r>
            <a:r>
              <a:rPr lang="nl-NL" dirty="0"/>
              <a:t> approach </a:t>
            </a:r>
            <a:r>
              <a:rPr lang="nl-NL" dirty="0" err="1"/>
              <a:t>to</a:t>
            </a:r>
            <a:r>
              <a:rPr lang="nl-NL" dirty="0"/>
              <a:t> setting a </a:t>
            </a:r>
            <a:r>
              <a:rPr lang="nl-NL" dirty="0" err="1"/>
              <a:t>promotional</a:t>
            </a:r>
            <a:r>
              <a:rPr lang="nl-NL" dirty="0"/>
              <a:t> budget is </a:t>
            </a:r>
            <a:r>
              <a:rPr lang="nl-NL" dirty="0" err="1"/>
              <a:t>to</a:t>
            </a:r>
            <a:r>
              <a:rPr lang="nl-NL" dirty="0"/>
              <a:t> base </a:t>
            </a:r>
            <a:r>
              <a:rPr lang="nl-NL" dirty="0" err="1"/>
              <a:t>it</a:t>
            </a:r>
            <a:r>
              <a:rPr lang="nl-NL" dirty="0"/>
              <a:t> on </a:t>
            </a:r>
            <a:r>
              <a:rPr lang="nl-NL" dirty="0" err="1"/>
              <a:t>what</a:t>
            </a:r>
            <a:r>
              <a:rPr lang="nl-NL" dirty="0"/>
              <a:t> </a:t>
            </a:r>
            <a:r>
              <a:rPr lang="nl-NL" dirty="0" err="1"/>
              <a:t>the</a:t>
            </a:r>
            <a:r>
              <a:rPr lang="nl-NL" dirty="0"/>
              <a:t> company </a:t>
            </a:r>
            <a:r>
              <a:rPr lang="nl-NL" dirty="0" err="1"/>
              <a:t>can</a:t>
            </a:r>
            <a:r>
              <a:rPr lang="nl-NL" dirty="0"/>
              <a:t> </a:t>
            </a:r>
            <a:r>
              <a:rPr lang="nl-NL" dirty="0" err="1"/>
              <a:t>afford</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86063726"/>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3.5- </a:t>
            </a:r>
            <a:r>
              <a:rPr lang="nl-NL" b="1" dirty="0" err="1"/>
              <a:t>Considering</a:t>
            </a:r>
            <a:r>
              <a:rPr lang="nl-NL" b="1" dirty="0"/>
              <a:t> </a:t>
            </a:r>
            <a:r>
              <a:rPr lang="nl-NL" b="1" dirty="0" err="1"/>
              <a:t>the</a:t>
            </a:r>
            <a:r>
              <a:rPr lang="nl-NL" b="1" dirty="0"/>
              <a:t> </a:t>
            </a:r>
            <a:r>
              <a:rPr lang="nl-NL" b="1" dirty="0" err="1"/>
              <a:t>Promotional</a:t>
            </a:r>
            <a:r>
              <a:rPr lang="nl-NL" b="1" dirty="0"/>
              <a:t> Budget</a:t>
            </a:r>
          </a:p>
          <a:p>
            <a:pPr marL="0" indent="0">
              <a:buNone/>
            </a:pPr>
            <a:r>
              <a:rPr lang="nl-NL" b="1" dirty="0" err="1"/>
              <a:t>Industry</a:t>
            </a:r>
            <a:r>
              <a:rPr lang="nl-NL" b="1" dirty="0"/>
              <a:t> </a:t>
            </a:r>
            <a:r>
              <a:rPr lang="nl-NL" b="1" dirty="0" err="1"/>
              <a:t>Average</a:t>
            </a:r>
            <a:endParaRPr lang="nl-NL" b="1" dirty="0"/>
          </a:p>
          <a:p>
            <a:pPr marL="0" indent="0">
              <a:buNone/>
            </a:pPr>
            <a:r>
              <a:rPr lang="en-GB" dirty="0"/>
              <a:t>- </a:t>
            </a:r>
            <a:r>
              <a:rPr lang="nl-NL" dirty="0" err="1"/>
              <a:t>This</a:t>
            </a:r>
            <a:r>
              <a:rPr lang="nl-NL" dirty="0"/>
              <a:t> </a:t>
            </a:r>
            <a:r>
              <a:rPr lang="nl-NL" dirty="0" err="1"/>
              <a:t>method</a:t>
            </a:r>
            <a:r>
              <a:rPr lang="nl-NL" dirty="0"/>
              <a:t> </a:t>
            </a:r>
            <a:r>
              <a:rPr lang="nl-NL" dirty="0" err="1"/>
              <a:t>involves</a:t>
            </a:r>
            <a:r>
              <a:rPr lang="nl-NL" dirty="0"/>
              <a:t> </a:t>
            </a:r>
            <a:r>
              <a:rPr lang="nl-NL" dirty="0" err="1"/>
              <a:t>analyzing</a:t>
            </a:r>
            <a:r>
              <a:rPr lang="nl-NL" dirty="0"/>
              <a:t> </a:t>
            </a:r>
            <a:r>
              <a:rPr lang="nl-NL" dirty="0" err="1"/>
              <a:t>the</a:t>
            </a:r>
            <a:r>
              <a:rPr lang="nl-NL" dirty="0"/>
              <a:t> </a:t>
            </a:r>
            <a:r>
              <a:rPr lang="nl-NL" dirty="0" err="1"/>
              <a:t>promotional</a:t>
            </a:r>
            <a:r>
              <a:rPr lang="nl-NL" dirty="0"/>
              <a:t> budgets of </a:t>
            </a:r>
            <a:r>
              <a:rPr lang="nl-NL" dirty="0" err="1"/>
              <a:t>competitors</a:t>
            </a:r>
            <a:r>
              <a:rPr lang="nl-NL" dirty="0"/>
              <a:t>. </a:t>
            </a:r>
          </a:p>
          <a:p>
            <a:pPr marL="0" indent="0">
              <a:buNone/>
            </a:pPr>
            <a:r>
              <a:rPr lang="en-GB" dirty="0"/>
              <a:t>- </a:t>
            </a:r>
            <a:r>
              <a:rPr lang="nl-NL" dirty="0"/>
              <a:t>Companies track </a:t>
            </a:r>
            <a:r>
              <a:rPr lang="nl-NL" dirty="0" err="1"/>
              <a:t>competitors</a:t>
            </a:r>
            <a:r>
              <a:rPr lang="nl-NL" dirty="0"/>
              <a:t>' advertising </a:t>
            </a:r>
            <a:r>
              <a:rPr lang="nl-NL" dirty="0" err="1"/>
              <a:t>activities</a:t>
            </a:r>
            <a:r>
              <a:rPr lang="nl-NL" dirty="0"/>
              <a:t> or </a:t>
            </a:r>
            <a:r>
              <a:rPr lang="nl-NL" dirty="0" err="1"/>
              <a:t>conduct</a:t>
            </a:r>
            <a:r>
              <a:rPr lang="nl-NL" dirty="0"/>
              <a:t> research on </a:t>
            </a:r>
            <a:r>
              <a:rPr lang="nl-NL" dirty="0" err="1"/>
              <a:t>industry</a:t>
            </a:r>
            <a:r>
              <a:rPr lang="nl-NL" dirty="0"/>
              <a:t> </a:t>
            </a:r>
            <a:r>
              <a:rPr lang="nl-NL" dirty="0" err="1"/>
              <a:t>spending</a:t>
            </a:r>
            <a:r>
              <a:rPr lang="nl-NL" dirty="0"/>
              <a:t> </a:t>
            </a:r>
            <a:r>
              <a:rPr lang="nl-NL" dirty="0" err="1"/>
              <a:t>estimates</a:t>
            </a:r>
            <a:r>
              <a:rPr lang="nl-NL" dirty="0"/>
              <a:t> </a:t>
            </a:r>
            <a:r>
              <a:rPr lang="nl-NL" dirty="0" err="1"/>
              <a:t>from</a:t>
            </a:r>
            <a:r>
              <a:rPr lang="nl-NL" dirty="0"/>
              <a:t> </a:t>
            </a:r>
            <a:r>
              <a:rPr lang="nl-NL" dirty="0" err="1"/>
              <a:t>trade</a:t>
            </a:r>
            <a:r>
              <a:rPr lang="nl-NL" dirty="0"/>
              <a:t> </a:t>
            </a:r>
            <a:r>
              <a:rPr lang="nl-NL" dirty="0" err="1"/>
              <a:t>associations</a:t>
            </a:r>
            <a:r>
              <a:rPr lang="nl-NL" dirty="0"/>
              <a:t>, </a:t>
            </a:r>
            <a:r>
              <a:rPr lang="nl-NL" dirty="0" err="1"/>
              <a:t>and</a:t>
            </a:r>
            <a:r>
              <a:rPr lang="nl-NL" dirty="0"/>
              <a:t> </a:t>
            </a:r>
            <a:r>
              <a:rPr lang="nl-NL" dirty="0" err="1"/>
              <a:t>then</a:t>
            </a:r>
            <a:r>
              <a:rPr lang="nl-NL" dirty="0"/>
              <a:t> set </a:t>
            </a:r>
            <a:r>
              <a:rPr lang="nl-NL" dirty="0" err="1"/>
              <a:t>their</a:t>
            </a:r>
            <a:r>
              <a:rPr lang="nl-NL" dirty="0"/>
              <a:t> </a:t>
            </a:r>
            <a:r>
              <a:rPr lang="nl-NL" dirty="0" err="1"/>
              <a:t>own</a:t>
            </a:r>
            <a:r>
              <a:rPr lang="nl-NL" dirty="0"/>
              <a:t> budgets in line </a:t>
            </a:r>
            <a:r>
              <a:rPr lang="nl-NL" dirty="0" err="1"/>
              <a:t>with</a:t>
            </a:r>
            <a:r>
              <a:rPr lang="nl-NL" dirty="0"/>
              <a:t> </a:t>
            </a:r>
            <a:r>
              <a:rPr lang="nl-NL" dirty="0" err="1"/>
              <a:t>the</a:t>
            </a:r>
            <a:r>
              <a:rPr lang="nl-NL" dirty="0"/>
              <a:t> </a:t>
            </a:r>
            <a:r>
              <a:rPr lang="nl-NL" dirty="0" err="1"/>
              <a:t>industry</a:t>
            </a:r>
            <a:r>
              <a:rPr lang="nl-NL" dirty="0"/>
              <a:t> </a:t>
            </a:r>
            <a:r>
              <a:rPr lang="nl-NL" dirty="0" err="1"/>
              <a:t>average</a:t>
            </a:r>
            <a:r>
              <a:rPr lang="nl-NL" dirty="0"/>
              <a:t>.</a:t>
            </a:r>
          </a:p>
          <a:p>
            <a:pPr marL="0" indent="0">
              <a:buNone/>
            </a:pPr>
            <a:r>
              <a:rPr lang="nl-NL" b="1" dirty="0"/>
              <a:t>Percentage-of-Sales Method</a:t>
            </a:r>
          </a:p>
          <a:p>
            <a:pPr marL="0" indent="0">
              <a:buNone/>
            </a:pPr>
            <a:r>
              <a:rPr lang="en-GB" dirty="0"/>
              <a:t>- </a:t>
            </a:r>
            <a:r>
              <a:rPr lang="nl-NL" dirty="0"/>
              <a:t>In </a:t>
            </a:r>
            <a:r>
              <a:rPr lang="nl-NL" dirty="0" err="1"/>
              <a:t>this</a:t>
            </a:r>
            <a:r>
              <a:rPr lang="nl-NL" dirty="0"/>
              <a:t> approach, </a:t>
            </a:r>
            <a:r>
              <a:rPr lang="nl-NL" dirty="0" err="1"/>
              <a:t>the</a:t>
            </a:r>
            <a:r>
              <a:rPr lang="nl-NL" dirty="0"/>
              <a:t> </a:t>
            </a:r>
            <a:r>
              <a:rPr lang="nl-NL" dirty="0" err="1"/>
              <a:t>promotional</a:t>
            </a:r>
            <a:r>
              <a:rPr lang="nl-NL" dirty="0"/>
              <a:t> budget is </a:t>
            </a:r>
            <a:r>
              <a:rPr lang="nl-NL" dirty="0" err="1"/>
              <a:t>determined</a:t>
            </a:r>
            <a:r>
              <a:rPr lang="nl-NL" dirty="0"/>
              <a:t> as a percentage of </a:t>
            </a:r>
            <a:r>
              <a:rPr lang="nl-NL" dirty="0" err="1"/>
              <a:t>either</a:t>
            </a:r>
            <a:r>
              <a:rPr lang="nl-NL" dirty="0"/>
              <a:t> past sales or </a:t>
            </a:r>
            <a:r>
              <a:rPr lang="nl-NL" dirty="0" err="1"/>
              <a:t>foreseen</a:t>
            </a:r>
            <a:r>
              <a:rPr lang="nl-NL" dirty="0"/>
              <a:t> sales.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268282750"/>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3.5- </a:t>
            </a:r>
            <a:r>
              <a:rPr lang="nl-NL" b="1" dirty="0" err="1"/>
              <a:t>Considering</a:t>
            </a:r>
            <a:r>
              <a:rPr lang="nl-NL" b="1" dirty="0"/>
              <a:t> </a:t>
            </a:r>
            <a:r>
              <a:rPr lang="nl-NL" b="1" dirty="0" err="1"/>
              <a:t>the</a:t>
            </a:r>
            <a:r>
              <a:rPr lang="nl-NL" b="1" dirty="0"/>
              <a:t> </a:t>
            </a:r>
            <a:r>
              <a:rPr lang="nl-NL" b="1" dirty="0" err="1"/>
              <a:t>Promotional</a:t>
            </a:r>
            <a:r>
              <a:rPr lang="nl-NL" b="1" dirty="0"/>
              <a:t> Budget</a:t>
            </a:r>
          </a:p>
          <a:p>
            <a:pPr marL="0" indent="0">
              <a:buNone/>
            </a:pPr>
            <a:r>
              <a:rPr lang="nl-NL" b="1" dirty="0"/>
              <a:t>Marketing </a:t>
            </a:r>
            <a:r>
              <a:rPr lang="nl-NL" b="1" dirty="0" err="1"/>
              <a:t>Objectives</a:t>
            </a:r>
            <a:endParaRPr lang="nl-NL" b="1" dirty="0"/>
          </a:p>
          <a:p>
            <a:pPr marL="0" indent="0">
              <a:buNone/>
            </a:pPr>
            <a:r>
              <a:rPr lang="en-GB" dirty="0"/>
              <a:t>- </a:t>
            </a:r>
            <a:r>
              <a:rPr lang="nl-NL" dirty="0" err="1"/>
              <a:t>This</a:t>
            </a:r>
            <a:r>
              <a:rPr lang="nl-NL" dirty="0"/>
              <a:t> </a:t>
            </a:r>
            <a:r>
              <a:rPr lang="nl-NL" dirty="0" err="1"/>
              <a:t>method</a:t>
            </a:r>
            <a:r>
              <a:rPr lang="nl-NL" dirty="0"/>
              <a:t> </a:t>
            </a:r>
            <a:r>
              <a:rPr lang="nl-NL" dirty="0" err="1"/>
              <a:t>involves</a:t>
            </a:r>
            <a:r>
              <a:rPr lang="nl-NL" dirty="0"/>
              <a:t> setting </a:t>
            </a:r>
            <a:r>
              <a:rPr lang="nl-NL" dirty="0" err="1"/>
              <a:t>the</a:t>
            </a:r>
            <a:r>
              <a:rPr lang="nl-NL" dirty="0"/>
              <a:t> budget </a:t>
            </a:r>
            <a:r>
              <a:rPr lang="nl-NL" dirty="0" err="1"/>
              <a:t>based</a:t>
            </a:r>
            <a:r>
              <a:rPr lang="nl-NL" dirty="0"/>
              <a:t> on </a:t>
            </a:r>
            <a:r>
              <a:rPr lang="nl-NL" dirty="0" err="1"/>
              <a:t>the</a:t>
            </a:r>
            <a:r>
              <a:rPr lang="nl-NL" dirty="0"/>
              <a:t> </a:t>
            </a:r>
            <a:r>
              <a:rPr lang="nl-NL" dirty="0" err="1"/>
              <a:t>tasks</a:t>
            </a:r>
            <a:r>
              <a:rPr lang="nl-NL" dirty="0"/>
              <a:t> </a:t>
            </a:r>
            <a:r>
              <a:rPr lang="nl-NL" dirty="0" err="1"/>
              <a:t>necessary</a:t>
            </a:r>
            <a:r>
              <a:rPr lang="nl-NL" dirty="0"/>
              <a:t> </a:t>
            </a:r>
            <a:r>
              <a:rPr lang="nl-NL" dirty="0" err="1"/>
              <a:t>to</a:t>
            </a:r>
            <a:r>
              <a:rPr lang="nl-NL" dirty="0"/>
              <a:t> </a:t>
            </a:r>
            <a:r>
              <a:rPr lang="nl-NL" dirty="0" err="1"/>
              <a:t>achieve</a:t>
            </a:r>
            <a:r>
              <a:rPr lang="nl-NL" dirty="0"/>
              <a:t> </a:t>
            </a:r>
            <a:r>
              <a:rPr lang="nl-NL" dirty="0" err="1"/>
              <a:t>specific</a:t>
            </a:r>
            <a:r>
              <a:rPr lang="nl-NL" dirty="0"/>
              <a:t> marketing </a:t>
            </a:r>
            <a:r>
              <a:rPr lang="nl-NL" dirty="0" err="1"/>
              <a:t>objectives</a:t>
            </a:r>
            <a:r>
              <a:rPr lang="nl-NL" dirty="0"/>
              <a:t>. </a:t>
            </a:r>
            <a:r>
              <a:rPr lang="nl-NL" dirty="0" err="1"/>
              <a:t>Each</a:t>
            </a:r>
            <a:r>
              <a:rPr lang="nl-NL" dirty="0"/>
              <a:t> </a:t>
            </a:r>
            <a:r>
              <a:rPr lang="nl-NL" dirty="0" err="1"/>
              <a:t>task</a:t>
            </a:r>
            <a:r>
              <a:rPr lang="nl-NL" dirty="0"/>
              <a:t> is </a:t>
            </a:r>
            <a:r>
              <a:rPr lang="nl-NL" dirty="0" err="1"/>
              <a:t>then</a:t>
            </a:r>
            <a:r>
              <a:rPr lang="nl-NL" dirty="0"/>
              <a:t> </a:t>
            </a:r>
            <a:r>
              <a:rPr lang="nl-NL" dirty="0" err="1"/>
              <a:t>assigned</a:t>
            </a:r>
            <a:r>
              <a:rPr lang="nl-NL" dirty="0"/>
              <a:t> a </a:t>
            </a:r>
            <a:r>
              <a:rPr lang="nl-NL" dirty="0" err="1"/>
              <a:t>cost</a:t>
            </a:r>
            <a:r>
              <a:rPr lang="nl-NL" dirty="0"/>
              <a:t>. </a:t>
            </a:r>
          </a:p>
          <a:p>
            <a:pPr marL="0" indent="0">
              <a:buNone/>
            </a:pPr>
            <a:r>
              <a:rPr lang="en-GB" dirty="0"/>
              <a:t>- </a:t>
            </a:r>
            <a:r>
              <a:rPr lang="nl-NL" dirty="0"/>
              <a:t>For </a:t>
            </a:r>
            <a:r>
              <a:rPr lang="nl-NL" dirty="0" err="1"/>
              <a:t>instance</a:t>
            </a:r>
            <a:r>
              <a:rPr lang="nl-NL" dirty="0"/>
              <a:t>, </a:t>
            </a:r>
            <a:r>
              <a:rPr lang="nl-NL" dirty="0" err="1"/>
              <a:t>if</a:t>
            </a:r>
            <a:r>
              <a:rPr lang="nl-NL" dirty="0"/>
              <a:t> </a:t>
            </a:r>
            <a:r>
              <a:rPr lang="nl-NL" dirty="0" err="1"/>
              <a:t>the</a:t>
            </a:r>
            <a:r>
              <a:rPr lang="nl-NL" dirty="0"/>
              <a:t> </a:t>
            </a:r>
            <a:r>
              <a:rPr lang="nl-NL" dirty="0" err="1"/>
              <a:t>objective</a:t>
            </a:r>
            <a:r>
              <a:rPr lang="nl-NL" dirty="0"/>
              <a:t> is </a:t>
            </a:r>
            <a:r>
              <a:rPr lang="nl-NL" dirty="0" err="1"/>
              <a:t>to</a:t>
            </a:r>
            <a:r>
              <a:rPr lang="nl-NL" dirty="0"/>
              <a:t> </a:t>
            </a:r>
            <a:r>
              <a:rPr lang="nl-NL" dirty="0" err="1"/>
              <a:t>increase</a:t>
            </a:r>
            <a:r>
              <a:rPr lang="nl-NL" dirty="0"/>
              <a:t> sales </a:t>
            </a:r>
            <a:r>
              <a:rPr lang="nl-NL" dirty="0" err="1"/>
              <a:t>by</a:t>
            </a:r>
            <a:r>
              <a:rPr lang="nl-NL" dirty="0"/>
              <a:t> 15%, </a:t>
            </a:r>
            <a:r>
              <a:rPr lang="nl-NL" dirty="0" err="1"/>
              <a:t>the</a:t>
            </a:r>
            <a:r>
              <a:rPr lang="nl-NL" dirty="0"/>
              <a:t> marketer </a:t>
            </a:r>
            <a:r>
              <a:rPr lang="nl-NL" dirty="0" err="1"/>
              <a:t>develops</a:t>
            </a:r>
            <a:r>
              <a:rPr lang="nl-NL" dirty="0"/>
              <a:t> a budget </a:t>
            </a:r>
            <a:r>
              <a:rPr lang="nl-NL" dirty="0" err="1"/>
              <a:t>designed</a:t>
            </a:r>
            <a:r>
              <a:rPr lang="nl-NL" dirty="0"/>
              <a:t> </a:t>
            </a:r>
            <a:r>
              <a:rPr lang="nl-NL" dirty="0" err="1"/>
              <a:t>to</a:t>
            </a:r>
            <a:r>
              <a:rPr lang="nl-NL" dirty="0"/>
              <a:t> </a:t>
            </a:r>
            <a:r>
              <a:rPr lang="nl-NL" dirty="0" err="1"/>
              <a:t>accomplish</a:t>
            </a:r>
            <a:r>
              <a:rPr lang="nl-NL" dirty="0"/>
              <a:t> </a:t>
            </a:r>
            <a:r>
              <a:rPr lang="nl-NL" dirty="0" err="1"/>
              <a:t>that</a:t>
            </a:r>
            <a:r>
              <a:rPr lang="nl-NL" dirty="0"/>
              <a:t> goal.</a:t>
            </a:r>
          </a:p>
          <a:p>
            <a:pPr marL="0" indent="0">
              <a:buNone/>
            </a:pPr>
            <a:r>
              <a:rPr lang="nl-NL" b="1" dirty="0"/>
              <a:t>Share-of-Voice Method</a:t>
            </a:r>
          </a:p>
          <a:p>
            <a:pPr marL="0" indent="0">
              <a:buNone/>
            </a:pPr>
            <a:r>
              <a:rPr lang="en-GB" dirty="0"/>
              <a:t>- </a:t>
            </a:r>
            <a:r>
              <a:rPr lang="nl-NL" dirty="0"/>
              <a:t>The Share-of-Voice </a:t>
            </a:r>
            <a:r>
              <a:rPr lang="nl-NL" dirty="0" err="1"/>
              <a:t>method</a:t>
            </a:r>
            <a:r>
              <a:rPr lang="nl-NL" dirty="0"/>
              <a:t> </a:t>
            </a:r>
            <a:r>
              <a:rPr lang="nl-NL" dirty="0" err="1"/>
              <a:t>evaluates</a:t>
            </a:r>
            <a:r>
              <a:rPr lang="nl-NL" dirty="0"/>
              <a:t> </a:t>
            </a:r>
            <a:r>
              <a:rPr lang="nl-NL" dirty="0" err="1"/>
              <a:t>products</a:t>
            </a:r>
            <a:r>
              <a:rPr lang="nl-NL" dirty="0"/>
              <a:t> </a:t>
            </a:r>
            <a:r>
              <a:rPr lang="nl-NL" dirty="0" err="1"/>
              <a:t>and</a:t>
            </a:r>
            <a:r>
              <a:rPr lang="nl-NL" dirty="0"/>
              <a:t> </a:t>
            </a:r>
            <a:r>
              <a:rPr lang="nl-NL" dirty="0" err="1"/>
              <a:t>brands</a:t>
            </a:r>
            <a:r>
              <a:rPr lang="nl-NL" dirty="0"/>
              <a:t> </a:t>
            </a:r>
            <a:r>
              <a:rPr lang="nl-NL" dirty="0" err="1"/>
              <a:t>based</a:t>
            </a:r>
            <a:r>
              <a:rPr lang="nl-NL" dirty="0"/>
              <a:t> on </a:t>
            </a:r>
            <a:r>
              <a:rPr lang="nl-NL" dirty="0" err="1"/>
              <a:t>their</a:t>
            </a:r>
            <a:r>
              <a:rPr lang="nl-NL" dirty="0"/>
              <a:t> </a:t>
            </a:r>
            <a:r>
              <a:rPr lang="nl-NL" dirty="0" err="1"/>
              <a:t>presence</a:t>
            </a:r>
            <a:r>
              <a:rPr lang="nl-NL" dirty="0"/>
              <a:t> in </a:t>
            </a:r>
            <a:r>
              <a:rPr lang="nl-NL" dirty="0" err="1"/>
              <a:t>the</a:t>
            </a:r>
            <a:r>
              <a:rPr lang="nl-NL" dirty="0"/>
              <a:t> </a:t>
            </a:r>
            <a:r>
              <a:rPr lang="nl-NL" dirty="0" err="1"/>
              <a:t>marketplace</a:t>
            </a:r>
            <a:r>
              <a:rPr lang="nl-NL" dirty="0"/>
              <a:t>. </a:t>
            </a:r>
          </a:p>
          <a:p>
            <a:pPr marL="0" indent="0">
              <a:buNone/>
            </a:pPr>
            <a:r>
              <a:rPr lang="en-GB" dirty="0"/>
              <a:t>- </a:t>
            </a:r>
            <a:r>
              <a:rPr lang="nl-NL" dirty="0" err="1"/>
              <a:t>This</a:t>
            </a:r>
            <a:r>
              <a:rPr lang="nl-NL" dirty="0"/>
              <a:t> is </a:t>
            </a:r>
            <a:r>
              <a:rPr lang="nl-NL" dirty="0" err="1"/>
              <a:t>determined</a:t>
            </a:r>
            <a:r>
              <a:rPr lang="nl-NL" dirty="0"/>
              <a:t> </a:t>
            </a:r>
            <a:r>
              <a:rPr lang="nl-NL" dirty="0" err="1"/>
              <a:t>by</a:t>
            </a:r>
            <a:r>
              <a:rPr lang="nl-NL" dirty="0"/>
              <a:t> </a:t>
            </a:r>
            <a:r>
              <a:rPr lang="nl-NL" dirty="0" err="1"/>
              <a:t>calculating</a:t>
            </a:r>
            <a:r>
              <a:rPr lang="nl-NL" dirty="0"/>
              <a:t> </a:t>
            </a:r>
            <a:r>
              <a:rPr lang="nl-NL" dirty="0" err="1"/>
              <a:t>the</a:t>
            </a:r>
            <a:r>
              <a:rPr lang="nl-NL" dirty="0"/>
              <a:t> </a:t>
            </a:r>
            <a:r>
              <a:rPr lang="nl-NL" dirty="0" err="1"/>
              <a:t>value</a:t>
            </a:r>
            <a:r>
              <a:rPr lang="nl-NL" dirty="0"/>
              <a:t> (</a:t>
            </a:r>
            <a:r>
              <a:rPr lang="nl-NL" dirty="0" err="1"/>
              <a:t>based</a:t>
            </a:r>
            <a:r>
              <a:rPr lang="nl-NL" dirty="0"/>
              <a:t> on </a:t>
            </a:r>
            <a:r>
              <a:rPr lang="nl-NL" dirty="0" err="1"/>
              <a:t>cost</a:t>
            </a:r>
            <a:r>
              <a:rPr lang="nl-NL" dirty="0"/>
              <a:t>) of </a:t>
            </a:r>
            <a:r>
              <a:rPr lang="nl-NL" dirty="0" err="1"/>
              <a:t>the</a:t>
            </a:r>
            <a:r>
              <a:rPr lang="nl-NL" dirty="0"/>
              <a:t> exposure </a:t>
            </a:r>
            <a:r>
              <a:rPr lang="nl-NL" dirty="0" err="1"/>
              <a:t>they</a:t>
            </a:r>
            <a:r>
              <a:rPr lang="nl-NL" dirty="0"/>
              <a:t> </a:t>
            </a:r>
            <a:r>
              <a:rPr lang="nl-NL" dirty="0" err="1"/>
              <a:t>receive</a:t>
            </a:r>
            <a:r>
              <a:rPr lang="nl-NL" dirty="0"/>
              <a:t> </a:t>
            </a:r>
            <a:r>
              <a:rPr lang="nl-NL" dirty="0" err="1"/>
              <a:t>during</a:t>
            </a:r>
            <a:r>
              <a:rPr lang="nl-NL" dirty="0"/>
              <a:t> </a:t>
            </a:r>
            <a:r>
              <a:rPr lang="nl-NL" dirty="0" err="1"/>
              <a:t>monthly</a:t>
            </a:r>
            <a:r>
              <a:rPr lang="nl-NL" dirty="0"/>
              <a:t> </a:t>
            </a:r>
            <a:r>
              <a:rPr lang="nl-NL" dirty="0" err="1"/>
              <a:t>periods</a:t>
            </a:r>
            <a:r>
              <a:rPr lang="nl-NL" dirty="0"/>
              <a:t> </a:t>
            </a:r>
            <a:r>
              <a:rPr lang="nl-NL" dirty="0" err="1"/>
              <a:t>through</a:t>
            </a:r>
            <a:r>
              <a:rPr lang="nl-NL" dirty="0"/>
              <a:t> </a:t>
            </a:r>
            <a:r>
              <a:rPr lang="nl-NL" dirty="0" err="1"/>
              <a:t>various</a:t>
            </a:r>
            <a:r>
              <a:rPr lang="nl-NL" dirty="0"/>
              <a:t> </a:t>
            </a:r>
            <a:r>
              <a:rPr lang="nl-NL" dirty="0" err="1"/>
              <a:t>promotional</a:t>
            </a:r>
            <a:r>
              <a:rPr lang="nl-NL" dirty="0"/>
              <a:t> </a:t>
            </a:r>
            <a:r>
              <a:rPr lang="nl-NL" dirty="0" err="1"/>
              <a:t>materials</a:t>
            </a:r>
            <a:r>
              <a:rPr lang="nl-NL" dirty="0"/>
              <a:t>. </a:t>
            </a:r>
          </a:p>
          <a:p>
            <a:pPr marL="0" indent="0">
              <a:buNone/>
            </a:pPr>
            <a:r>
              <a:rPr lang="en-GB" dirty="0"/>
              <a:t>- </a:t>
            </a:r>
            <a:r>
              <a:rPr lang="nl-NL" dirty="0"/>
              <a:t>These </a:t>
            </a:r>
            <a:r>
              <a:rPr lang="nl-NL" dirty="0" err="1"/>
              <a:t>include</a:t>
            </a:r>
            <a:r>
              <a:rPr lang="nl-NL" dirty="0"/>
              <a:t> </a:t>
            </a:r>
            <a:r>
              <a:rPr lang="nl-NL" dirty="0" err="1"/>
              <a:t>advertisements</a:t>
            </a:r>
            <a:r>
              <a:rPr lang="nl-NL" dirty="0"/>
              <a:t> in print, </a:t>
            </a:r>
            <a:r>
              <a:rPr lang="nl-NL" dirty="0" err="1"/>
              <a:t>cinemas</a:t>
            </a:r>
            <a:r>
              <a:rPr lang="nl-NL" dirty="0"/>
              <a:t>, </a:t>
            </a:r>
            <a:r>
              <a:rPr lang="nl-NL" dirty="0" err="1"/>
              <a:t>television</a:t>
            </a:r>
            <a:r>
              <a:rPr lang="nl-NL" dirty="0"/>
              <a:t>, radio, out-of-home media (OOHM) </a:t>
            </a:r>
            <a:r>
              <a:rPr lang="nl-NL" dirty="0" err="1"/>
              <a:t>such</a:t>
            </a:r>
            <a:r>
              <a:rPr lang="nl-NL" dirty="0"/>
              <a:t> as transport, flyers, </a:t>
            </a:r>
            <a:r>
              <a:rPr lang="nl-NL" dirty="0" err="1"/>
              <a:t>and</a:t>
            </a:r>
            <a:r>
              <a:rPr lang="nl-NL" dirty="0"/>
              <a:t> online platforms.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934302470"/>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3.6- </a:t>
            </a:r>
            <a:r>
              <a:rPr lang="nl-NL" b="1" dirty="0" err="1"/>
              <a:t>Selecting</a:t>
            </a:r>
            <a:r>
              <a:rPr lang="nl-NL" b="1" dirty="0"/>
              <a:t> </a:t>
            </a:r>
            <a:r>
              <a:rPr lang="nl-NL" b="1" dirty="0" err="1"/>
              <a:t>the</a:t>
            </a:r>
            <a:r>
              <a:rPr lang="nl-NL" b="1" dirty="0"/>
              <a:t> Type of Promotion</a:t>
            </a:r>
          </a:p>
          <a:p>
            <a:pPr marL="0" indent="0">
              <a:buNone/>
            </a:pPr>
            <a:r>
              <a:rPr lang="en-GB" dirty="0"/>
              <a:t>- </a:t>
            </a:r>
            <a:r>
              <a:rPr lang="nl-NL" dirty="0"/>
              <a:t>The </a:t>
            </a:r>
            <a:r>
              <a:rPr lang="nl-NL" dirty="0" err="1"/>
              <a:t>purpose</a:t>
            </a:r>
            <a:r>
              <a:rPr lang="nl-NL" dirty="0"/>
              <a:t> of promotion is </a:t>
            </a:r>
            <a:r>
              <a:rPr lang="nl-NL" dirty="0" err="1"/>
              <a:t>to</a:t>
            </a:r>
            <a:r>
              <a:rPr lang="nl-NL" dirty="0"/>
              <a:t> </a:t>
            </a:r>
            <a:r>
              <a:rPr lang="nl-NL" dirty="0" err="1"/>
              <a:t>convince</a:t>
            </a:r>
            <a:r>
              <a:rPr lang="nl-NL" dirty="0"/>
              <a:t> </a:t>
            </a:r>
            <a:r>
              <a:rPr lang="nl-NL" dirty="0" err="1"/>
              <a:t>potential</a:t>
            </a:r>
            <a:r>
              <a:rPr lang="nl-NL" dirty="0"/>
              <a:t> </a:t>
            </a:r>
            <a:r>
              <a:rPr lang="nl-NL" dirty="0" err="1"/>
              <a:t>consumers</a:t>
            </a:r>
            <a:r>
              <a:rPr lang="nl-NL" dirty="0"/>
              <a:t> of </a:t>
            </a:r>
            <a:r>
              <a:rPr lang="nl-NL" dirty="0" err="1"/>
              <a:t>the</a:t>
            </a:r>
            <a:r>
              <a:rPr lang="nl-NL" dirty="0"/>
              <a:t> benefits of </a:t>
            </a:r>
            <a:r>
              <a:rPr lang="nl-NL" dirty="0" err="1"/>
              <a:t>purchasing</a:t>
            </a:r>
            <a:r>
              <a:rPr lang="nl-NL" dirty="0"/>
              <a:t> or </a:t>
            </a:r>
            <a:r>
              <a:rPr lang="nl-NL" dirty="0" err="1"/>
              <a:t>using</a:t>
            </a:r>
            <a:r>
              <a:rPr lang="nl-NL" dirty="0"/>
              <a:t> </a:t>
            </a:r>
            <a:r>
              <a:rPr lang="nl-NL" dirty="0" err="1"/>
              <a:t>the</a:t>
            </a:r>
            <a:r>
              <a:rPr lang="nl-NL" dirty="0"/>
              <a:t> </a:t>
            </a:r>
            <a:r>
              <a:rPr lang="nl-NL" dirty="0" err="1"/>
              <a:t>tourism</a:t>
            </a:r>
            <a:r>
              <a:rPr lang="nl-NL" dirty="0"/>
              <a:t> </a:t>
            </a:r>
            <a:r>
              <a:rPr lang="nl-NL" dirty="0" err="1"/>
              <a:t>products</a:t>
            </a:r>
            <a:r>
              <a:rPr lang="nl-NL" dirty="0"/>
              <a:t> or services </a:t>
            </a:r>
            <a:r>
              <a:rPr lang="nl-NL" dirty="0" err="1"/>
              <a:t>provided</a:t>
            </a:r>
            <a:r>
              <a:rPr lang="nl-NL" dirty="0"/>
              <a:t> </a:t>
            </a:r>
            <a:r>
              <a:rPr lang="nl-NL" dirty="0" err="1"/>
              <a:t>by</a:t>
            </a:r>
            <a:r>
              <a:rPr lang="nl-NL" dirty="0"/>
              <a:t> a </a:t>
            </a:r>
            <a:r>
              <a:rPr lang="nl-NL" dirty="0" err="1"/>
              <a:t>specific</a:t>
            </a:r>
            <a:r>
              <a:rPr lang="nl-NL" dirty="0"/>
              <a:t> </a:t>
            </a:r>
            <a:r>
              <a:rPr lang="nl-NL" dirty="0" err="1"/>
              <a:t>organization</a:t>
            </a:r>
            <a:r>
              <a:rPr lang="nl-NL" dirty="0"/>
              <a:t>. </a:t>
            </a:r>
          </a:p>
          <a:p>
            <a:pPr marL="0" indent="0">
              <a:buNone/>
            </a:pPr>
            <a:r>
              <a:rPr lang="en-GB" dirty="0"/>
              <a:t>- </a:t>
            </a:r>
            <a:r>
              <a:rPr lang="nl-NL" dirty="0" err="1"/>
              <a:t>Tourism</a:t>
            </a:r>
            <a:r>
              <a:rPr lang="nl-NL" dirty="0"/>
              <a:t> </a:t>
            </a:r>
            <a:r>
              <a:rPr lang="nl-NL" dirty="0" err="1"/>
              <a:t>and</a:t>
            </a:r>
            <a:r>
              <a:rPr lang="nl-NL" dirty="0"/>
              <a:t> </a:t>
            </a:r>
            <a:r>
              <a:rPr lang="nl-NL" dirty="0" err="1"/>
              <a:t>hospitality</a:t>
            </a:r>
            <a:r>
              <a:rPr lang="nl-NL" dirty="0"/>
              <a:t> marketers </a:t>
            </a:r>
            <a:r>
              <a:rPr lang="nl-NL" dirty="0" err="1"/>
              <a:t>utilize</a:t>
            </a:r>
            <a:r>
              <a:rPr lang="nl-NL" dirty="0"/>
              <a:t> </a:t>
            </a:r>
            <a:r>
              <a:rPr lang="nl-NL" dirty="0" err="1"/>
              <a:t>various</a:t>
            </a:r>
            <a:r>
              <a:rPr lang="nl-NL" dirty="0"/>
              <a:t> </a:t>
            </a:r>
            <a:r>
              <a:rPr lang="nl-NL" dirty="0" err="1"/>
              <a:t>methods</a:t>
            </a:r>
            <a:r>
              <a:rPr lang="nl-NL" dirty="0"/>
              <a:t>, </a:t>
            </a:r>
            <a:r>
              <a:rPr lang="nl-NL" dirty="0" err="1"/>
              <a:t>collectively</a:t>
            </a:r>
            <a:r>
              <a:rPr lang="nl-NL" dirty="0"/>
              <a:t> </a:t>
            </a:r>
            <a:r>
              <a:rPr lang="nl-NL" dirty="0" err="1"/>
              <a:t>known</a:t>
            </a:r>
            <a:r>
              <a:rPr lang="nl-NL" dirty="0"/>
              <a:t> as </a:t>
            </a:r>
            <a:r>
              <a:rPr lang="nl-NL" dirty="0" err="1"/>
              <a:t>the</a:t>
            </a:r>
            <a:r>
              <a:rPr lang="nl-NL" dirty="0"/>
              <a:t> </a:t>
            </a:r>
            <a:r>
              <a:rPr lang="nl-NL" dirty="0" err="1"/>
              <a:t>promotions</a:t>
            </a:r>
            <a:r>
              <a:rPr lang="nl-NL" dirty="0"/>
              <a:t> mix, </a:t>
            </a:r>
            <a:r>
              <a:rPr lang="nl-NL" dirty="0" err="1"/>
              <a:t>to</a:t>
            </a:r>
            <a:r>
              <a:rPr lang="nl-NL" dirty="0"/>
              <a:t> </a:t>
            </a:r>
            <a:r>
              <a:rPr lang="nl-NL" dirty="0" err="1"/>
              <a:t>deliver</a:t>
            </a:r>
            <a:r>
              <a:rPr lang="nl-NL" dirty="0"/>
              <a:t> </a:t>
            </a:r>
            <a:r>
              <a:rPr lang="nl-NL" dirty="0" err="1"/>
              <a:t>their</a:t>
            </a:r>
            <a:r>
              <a:rPr lang="nl-NL" dirty="0"/>
              <a:t> </a:t>
            </a:r>
            <a:r>
              <a:rPr lang="nl-NL" dirty="0" err="1"/>
              <a:t>messages</a:t>
            </a:r>
            <a:r>
              <a:rPr lang="nl-NL" dirty="0"/>
              <a:t> </a:t>
            </a:r>
            <a:r>
              <a:rPr lang="nl-NL" dirty="0" err="1"/>
              <a:t>to</a:t>
            </a:r>
            <a:r>
              <a:rPr lang="nl-NL" dirty="0"/>
              <a:t> </a:t>
            </a:r>
            <a:r>
              <a:rPr lang="nl-NL" dirty="0" err="1"/>
              <a:t>the</a:t>
            </a:r>
            <a:r>
              <a:rPr lang="nl-NL" dirty="0"/>
              <a:t> public. </a:t>
            </a:r>
          </a:p>
          <a:p>
            <a:pPr marL="0" indent="0">
              <a:buNone/>
            </a:pPr>
            <a:r>
              <a:rPr lang="en-GB" dirty="0"/>
              <a:t>- </a:t>
            </a:r>
            <a:r>
              <a:rPr lang="nl-NL" dirty="0"/>
              <a:t>These </a:t>
            </a:r>
            <a:r>
              <a:rPr lang="nl-NL" dirty="0" err="1"/>
              <a:t>methods</a:t>
            </a:r>
            <a:r>
              <a:rPr lang="nl-NL" dirty="0"/>
              <a:t> </a:t>
            </a:r>
            <a:r>
              <a:rPr lang="nl-NL" dirty="0" err="1"/>
              <a:t>include</a:t>
            </a:r>
            <a:r>
              <a:rPr lang="nl-NL" dirty="0"/>
              <a:t> advertising, sales promotion, personal </a:t>
            </a:r>
            <a:r>
              <a:rPr lang="nl-NL" dirty="0" err="1"/>
              <a:t>selling</a:t>
            </a:r>
            <a:r>
              <a:rPr lang="nl-NL" dirty="0"/>
              <a:t>, public relations, </a:t>
            </a:r>
            <a:r>
              <a:rPr lang="nl-NL" dirty="0" err="1"/>
              <a:t>and</a:t>
            </a:r>
            <a:r>
              <a:rPr lang="nl-NL" dirty="0"/>
              <a:t> </a:t>
            </a:r>
            <a:r>
              <a:rPr lang="nl-NL" dirty="0" err="1"/>
              <a:t>increasingly</a:t>
            </a:r>
            <a:r>
              <a:rPr lang="nl-NL" dirty="0"/>
              <a:t>, digital marketing </a:t>
            </a:r>
            <a:r>
              <a:rPr lang="nl-NL" dirty="0" err="1"/>
              <a:t>and</a:t>
            </a:r>
            <a:r>
              <a:rPr lang="nl-NL" dirty="0"/>
              <a:t> </a:t>
            </a:r>
            <a:r>
              <a:rPr lang="nl-NL" dirty="0" err="1"/>
              <a:t>social</a:t>
            </a:r>
            <a:r>
              <a:rPr lang="nl-NL" dirty="0"/>
              <a:t> media.</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308301876"/>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3.6- </a:t>
            </a:r>
            <a:r>
              <a:rPr lang="nl-NL" b="1" dirty="0" err="1"/>
              <a:t>Selecting</a:t>
            </a:r>
            <a:r>
              <a:rPr lang="nl-NL" b="1" dirty="0"/>
              <a:t> </a:t>
            </a:r>
            <a:r>
              <a:rPr lang="nl-NL" b="1" dirty="0" err="1"/>
              <a:t>the</a:t>
            </a:r>
            <a:r>
              <a:rPr lang="nl-NL" b="1" dirty="0"/>
              <a:t> Type of Promotion</a:t>
            </a:r>
          </a:p>
          <a:p>
            <a:pPr marL="0" indent="0">
              <a:buNone/>
            </a:pPr>
            <a:r>
              <a:rPr lang="en-GB" dirty="0"/>
              <a:t>- </a:t>
            </a:r>
            <a:r>
              <a:rPr lang="nl-NL" dirty="0"/>
              <a:t>A marketer </a:t>
            </a:r>
            <a:r>
              <a:rPr lang="nl-NL" dirty="0" err="1"/>
              <a:t>may</a:t>
            </a:r>
            <a:r>
              <a:rPr lang="nl-NL" dirty="0"/>
              <a:t> </a:t>
            </a:r>
            <a:r>
              <a:rPr lang="nl-NL" dirty="0" err="1"/>
              <a:t>opt</a:t>
            </a:r>
            <a:r>
              <a:rPr lang="nl-NL" dirty="0"/>
              <a:t> </a:t>
            </a:r>
            <a:r>
              <a:rPr lang="nl-NL" dirty="0" err="1"/>
              <a:t>to</a:t>
            </a:r>
            <a:r>
              <a:rPr lang="nl-NL" dirty="0"/>
              <a:t> </a:t>
            </a:r>
            <a:r>
              <a:rPr lang="nl-NL" dirty="0" err="1"/>
              <a:t>use</a:t>
            </a:r>
            <a:r>
              <a:rPr lang="nl-NL" dirty="0"/>
              <a:t> a single </a:t>
            </a:r>
            <a:r>
              <a:rPr lang="nl-NL" dirty="0" err="1"/>
              <a:t>promotional</a:t>
            </a:r>
            <a:r>
              <a:rPr lang="nl-NL" dirty="0"/>
              <a:t> tool or a </a:t>
            </a:r>
            <a:r>
              <a:rPr lang="nl-NL" dirty="0" err="1"/>
              <a:t>combination</a:t>
            </a:r>
            <a:r>
              <a:rPr lang="nl-NL" dirty="0"/>
              <a:t> of tools. </a:t>
            </a:r>
          </a:p>
          <a:p>
            <a:pPr marL="0" indent="0">
              <a:buNone/>
            </a:pPr>
            <a:r>
              <a:rPr lang="en-GB" dirty="0"/>
              <a:t>- </a:t>
            </a:r>
            <a:r>
              <a:rPr lang="nl-NL" dirty="0" err="1"/>
              <a:t>With</a:t>
            </a:r>
            <a:r>
              <a:rPr lang="nl-NL" dirty="0"/>
              <a:t> </a:t>
            </a:r>
            <a:r>
              <a:rPr lang="nl-NL" dirty="0" err="1"/>
              <a:t>Integrated</a:t>
            </a:r>
            <a:r>
              <a:rPr lang="nl-NL" dirty="0"/>
              <a:t> Marketing Communications (IMC), a marketer </a:t>
            </a:r>
            <a:r>
              <a:rPr lang="nl-NL" dirty="0" err="1"/>
              <a:t>can</a:t>
            </a:r>
            <a:r>
              <a:rPr lang="nl-NL" dirty="0"/>
              <a:t> </a:t>
            </a:r>
            <a:r>
              <a:rPr lang="nl-NL" dirty="0" err="1"/>
              <a:t>achieve</a:t>
            </a:r>
            <a:r>
              <a:rPr lang="nl-NL" dirty="0"/>
              <a:t> sales targets </a:t>
            </a:r>
            <a:r>
              <a:rPr lang="nl-NL" dirty="0" err="1"/>
              <a:t>through</a:t>
            </a:r>
            <a:r>
              <a:rPr lang="nl-NL" dirty="0"/>
              <a:t> </a:t>
            </a:r>
            <a:r>
              <a:rPr lang="nl-NL" dirty="0" err="1"/>
              <a:t>various</a:t>
            </a:r>
            <a:r>
              <a:rPr lang="nl-NL" dirty="0"/>
              <a:t> </a:t>
            </a:r>
            <a:r>
              <a:rPr lang="nl-NL" dirty="0" err="1"/>
              <a:t>combinations</a:t>
            </a:r>
            <a:r>
              <a:rPr lang="nl-NL" dirty="0"/>
              <a:t> of </a:t>
            </a:r>
            <a:r>
              <a:rPr lang="nl-NL" dirty="0" err="1"/>
              <a:t>the</a:t>
            </a:r>
            <a:r>
              <a:rPr lang="nl-NL" dirty="0"/>
              <a:t> </a:t>
            </a:r>
            <a:r>
              <a:rPr lang="nl-NL" dirty="0" err="1"/>
              <a:t>promotions</a:t>
            </a:r>
            <a:r>
              <a:rPr lang="nl-NL" dirty="0"/>
              <a:t> mix. </a:t>
            </a:r>
          </a:p>
          <a:p>
            <a:pPr marL="0" indent="0">
              <a:buNone/>
            </a:pPr>
            <a:r>
              <a:rPr lang="en-GB" dirty="0"/>
              <a:t>- </a:t>
            </a:r>
            <a:r>
              <a:rPr lang="nl-NL" dirty="0"/>
              <a:t>IMC is </a:t>
            </a:r>
            <a:r>
              <a:rPr lang="nl-NL" dirty="0" err="1"/>
              <a:t>often</a:t>
            </a:r>
            <a:r>
              <a:rPr lang="nl-NL" dirty="0"/>
              <a:t> </a:t>
            </a:r>
            <a:r>
              <a:rPr lang="nl-NL" dirty="0" err="1"/>
              <a:t>referred</a:t>
            </a:r>
            <a:r>
              <a:rPr lang="nl-NL" dirty="0"/>
              <a:t> </a:t>
            </a:r>
            <a:r>
              <a:rPr lang="nl-NL" dirty="0" err="1"/>
              <a:t>to</a:t>
            </a:r>
            <a:r>
              <a:rPr lang="nl-NL" dirty="0"/>
              <a:t> as “platform </a:t>
            </a:r>
            <a:r>
              <a:rPr lang="nl-NL" dirty="0" err="1"/>
              <a:t>convergence</a:t>
            </a:r>
            <a:r>
              <a:rPr lang="nl-NL" dirty="0"/>
              <a:t>” </a:t>
            </a:r>
            <a:r>
              <a:rPr lang="nl-NL" dirty="0" err="1"/>
              <a:t>because</a:t>
            </a:r>
            <a:r>
              <a:rPr lang="nl-NL" dirty="0"/>
              <a:t> </a:t>
            </a:r>
            <a:r>
              <a:rPr lang="nl-NL" dirty="0" err="1"/>
              <a:t>it</a:t>
            </a:r>
            <a:r>
              <a:rPr lang="nl-NL" dirty="0"/>
              <a:t> </a:t>
            </a:r>
            <a:r>
              <a:rPr lang="nl-NL" dirty="0" err="1"/>
              <a:t>integrates</a:t>
            </a:r>
            <a:r>
              <a:rPr lang="nl-NL" dirty="0"/>
              <a:t> multiple </a:t>
            </a:r>
            <a:r>
              <a:rPr lang="nl-NL" dirty="0" err="1"/>
              <a:t>communication</a:t>
            </a:r>
            <a:r>
              <a:rPr lang="nl-NL" dirty="0"/>
              <a:t> </a:t>
            </a:r>
            <a:r>
              <a:rPr lang="nl-NL" dirty="0" err="1"/>
              <a:t>channels</a:t>
            </a:r>
            <a:r>
              <a:rPr lang="nl-NL" dirty="0"/>
              <a:t> </a:t>
            </a:r>
            <a:r>
              <a:rPr lang="nl-NL" dirty="0" err="1"/>
              <a:t>to</a:t>
            </a:r>
            <a:r>
              <a:rPr lang="nl-NL" dirty="0"/>
              <a:t> </a:t>
            </a:r>
            <a:r>
              <a:rPr lang="nl-NL" dirty="0" err="1"/>
              <a:t>create</a:t>
            </a:r>
            <a:r>
              <a:rPr lang="nl-NL" dirty="0"/>
              <a:t> a </a:t>
            </a:r>
            <a:r>
              <a:rPr lang="nl-NL" dirty="0" err="1"/>
              <a:t>comprehensive</a:t>
            </a:r>
            <a:r>
              <a:rPr lang="nl-NL" dirty="0"/>
              <a:t> </a:t>
            </a:r>
            <a:r>
              <a:rPr lang="nl-NL" dirty="0" err="1"/>
              <a:t>strategy</a:t>
            </a:r>
            <a:r>
              <a:rPr lang="nl-NL" dirty="0"/>
              <a:t> </a:t>
            </a:r>
            <a:r>
              <a:rPr lang="nl-NL" dirty="0" err="1"/>
              <a:t>that</a:t>
            </a:r>
            <a:r>
              <a:rPr lang="nl-NL" dirty="0"/>
              <a:t> </a:t>
            </a:r>
            <a:r>
              <a:rPr lang="nl-NL" dirty="0" err="1"/>
              <a:t>enhances</a:t>
            </a:r>
            <a:r>
              <a:rPr lang="nl-NL" dirty="0"/>
              <a:t> </a:t>
            </a:r>
            <a:r>
              <a:rPr lang="nl-NL" dirty="0" err="1"/>
              <a:t>the</a:t>
            </a:r>
            <a:r>
              <a:rPr lang="nl-NL" dirty="0"/>
              <a:t> customer </a:t>
            </a:r>
            <a:r>
              <a:rPr lang="nl-NL" dirty="0" err="1"/>
              <a:t>experience</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010907196"/>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The </a:t>
            </a:r>
            <a:r>
              <a:rPr lang="nl-NL" sz="2800" dirty="0" err="1"/>
              <a:t>Promotional</a:t>
            </a:r>
            <a:r>
              <a:rPr lang="nl-NL" sz="2800" dirty="0"/>
              <a:t> </a:t>
            </a:r>
            <a:r>
              <a:rPr lang="nl-NL" sz="2800" dirty="0" err="1"/>
              <a:t>Campaign</a:t>
            </a:r>
            <a:r>
              <a:rPr lang="nl-NL" sz="28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3.7- Monitoring </a:t>
            </a:r>
            <a:r>
              <a:rPr lang="nl-NL" b="1" dirty="0" err="1"/>
              <a:t>the</a:t>
            </a:r>
            <a:r>
              <a:rPr lang="nl-NL" b="1" dirty="0"/>
              <a:t> Impact</a:t>
            </a:r>
          </a:p>
          <a:p>
            <a:pPr marL="0" indent="0">
              <a:buNone/>
            </a:pPr>
            <a:r>
              <a:rPr lang="en-GB" dirty="0"/>
              <a:t>- </a:t>
            </a:r>
            <a:r>
              <a:rPr lang="nl-NL" dirty="0"/>
              <a:t>The </a:t>
            </a:r>
            <a:r>
              <a:rPr lang="nl-NL" dirty="0" err="1"/>
              <a:t>final</a:t>
            </a:r>
            <a:r>
              <a:rPr lang="nl-NL" dirty="0"/>
              <a:t> step in a </a:t>
            </a:r>
            <a:r>
              <a:rPr lang="nl-NL" dirty="0" err="1"/>
              <a:t>promotional</a:t>
            </a:r>
            <a:r>
              <a:rPr lang="nl-NL" dirty="0"/>
              <a:t> </a:t>
            </a:r>
            <a:r>
              <a:rPr lang="nl-NL" dirty="0" err="1"/>
              <a:t>campaign</a:t>
            </a:r>
            <a:r>
              <a:rPr lang="nl-NL" dirty="0"/>
              <a:t> is </a:t>
            </a:r>
            <a:r>
              <a:rPr lang="nl-NL" dirty="0" err="1"/>
              <a:t>evaluating</a:t>
            </a:r>
            <a:r>
              <a:rPr lang="nl-NL" dirty="0"/>
              <a:t> </a:t>
            </a:r>
            <a:r>
              <a:rPr lang="nl-NL" dirty="0" err="1"/>
              <a:t>its</a:t>
            </a:r>
            <a:r>
              <a:rPr lang="nl-NL" dirty="0"/>
              <a:t> </a:t>
            </a:r>
            <a:r>
              <a:rPr lang="nl-NL" dirty="0" err="1"/>
              <a:t>effectiveness</a:t>
            </a:r>
            <a:r>
              <a:rPr lang="nl-NL" dirty="0"/>
              <a:t> </a:t>
            </a:r>
            <a:r>
              <a:rPr lang="nl-NL" dirty="0" err="1"/>
              <a:t>by</a:t>
            </a:r>
            <a:r>
              <a:rPr lang="nl-NL" dirty="0"/>
              <a:t> </a:t>
            </a:r>
            <a:r>
              <a:rPr lang="nl-NL" dirty="0" err="1"/>
              <a:t>quantifying</a:t>
            </a:r>
            <a:r>
              <a:rPr lang="nl-NL" dirty="0"/>
              <a:t> </a:t>
            </a:r>
            <a:r>
              <a:rPr lang="nl-NL" dirty="0" err="1"/>
              <a:t>its</a:t>
            </a:r>
            <a:r>
              <a:rPr lang="nl-NL" dirty="0"/>
              <a:t> impact. </a:t>
            </a:r>
          </a:p>
          <a:p>
            <a:pPr marL="0" indent="0">
              <a:buNone/>
            </a:pPr>
            <a:r>
              <a:rPr lang="en-GB" dirty="0"/>
              <a:t>- </a:t>
            </a:r>
            <a:r>
              <a:rPr lang="nl-NL" dirty="0"/>
              <a:t>Marketers </a:t>
            </a:r>
            <a:r>
              <a:rPr lang="nl-NL" dirty="0" err="1"/>
              <a:t>should</a:t>
            </a:r>
            <a:r>
              <a:rPr lang="nl-NL" dirty="0"/>
              <a:t> </a:t>
            </a:r>
            <a:r>
              <a:rPr lang="nl-NL" dirty="0" err="1"/>
              <a:t>assess</a:t>
            </a:r>
            <a:r>
              <a:rPr lang="nl-NL" dirty="0"/>
              <a:t> </a:t>
            </a:r>
            <a:r>
              <a:rPr lang="nl-NL" dirty="0" err="1"/>
              <a:t>whether</a:t>
            </a:r>
            <a:r>
              <a:rPr lang="nl-NL" dirty="0"/>
              <a:t> </a:t>
            </a:r>
            <a:r>
              <a:rPr lang="nl-NL" dirty="0" err="1"/>
              <a:t>the</a:t>
            </a:r>
            <a:r>
              <a:rPr lang="nl-NL" dirty="0"/>
              <a:t> marketing </a:t>
            </a:r>
            <a:r>
              <a:rPr lang="nl-NL" dirty="0" err="1"/>
              <a:t>objectives</a:t>
            </a:r>
            <a:r>
              <a:rPr lang="nl-NL" dirty="0"/>
              <a:t> have been </a:t>
            </a:r>
            <a:r>
              <a:rPr lang="nl-NL" dirty="0" err="1"/>
              <a:t>achieved</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721982051"/>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Advertising is the most widely recognized tool in the promotional mix, involving paid media placements designed to influence consumer behavior.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allows tourism and hospitality organizations, such as hotels, car hire companies, visitor attractions, airlines, and intermediaries like tour operators and travel agents, to reach target markets in various locations—whether at home, elsewhere, or on the move.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Unlike other promotional tools, advertising is paid,</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 giving marketers control over the message, timing,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delivery method, and communication channels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used to reach their audience.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5">
            <a:extLst>
              <a:ext uri="{FF2B5EF4-FFF2-40B4-BE49-F238E27FC236}">
                <a16:creationId xmlns:a16="http://schemas.microsoft.com/office/drawing/2014/main" id="{D2EB4E2C-3399-2436-E779-05C4CD6D47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7087" y="2849818"/>
            <a:ext cx="6336703" cy="3548553"/>
          </a:xfrm>
          <a:prstGeom prst="rect">
            <a:avLst/>
          </a:prstGeom>
        </p:spPr>
      </p:pic>
    </p:spTree>
    <p:extLst>
      <p:ext uri="{BB962C8B-B14F-4D97-AF65-F5344CB8AC3E}">
        <p14:creationId xmlns:p14="http://schemas.microsoft.com/office/powerpoint/2010/main" val="2160883547"/>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goals of advertising can vary, but typically include:</a:t>
            </a:r>
          </a:p>
          <a:p>
            <a:pPr marL="0" indent="0">
              <a:buNone/>
            </a:pPr>
            <a:r>
              <a:rPr lang="en-GB" dirty="0"/>
              <a:t>- Creating awareness of a new product or service.</a:t>
            </a:r>
          </a:p>
          <a:p>
            <a:pPr marL="0" indent="0">
              <a:buNone/>
            </a:pPr>
            <a:r>
              <a:rPr lang="en-GB" dirty="0"/>
              <a:t>- Describing the product's attributes and features.</a:t>
            </a:r>
          </a:p>
          <a:p>
            <a:pPr marL="0" indent="0">
              <a:buNone/>
            </a:pPr>
            <a:r>
              <a:rPr lang="en-GB" dirty="0"/>
              <a:t>- Suggesting usage situations for the product.</a:t>
            </a:r>
          </a:p>
          <a:p>
            <a:pPr marL="0" indent="0">
              <a:buNone/>
            </a:pPr>
            <a:r>
              <a:rPr lang="en-GB" dirty="0"/>
              <a:t>- Distinguishing the product from competitors' offerings.</a:t>
            </a:r>
          </a:p>
          <a:p>
            <a:pPr marL="0" indent="0">
              <a:buNone/>
            </a:pPr>
            <a:r>
              <a:rPr lang="en-GB" dirty="0"/>
              <a:t>- Directing buyers to the point-of-purchase.</a:t>
            </a:r>
          </a:p>
          <a:p>
            <a:pPr marL="0" indent="0">
              <a:buNone/>
            </a:pPr>
            <a:r>
              <a:rPr lang="en-GB" dirty="0"/>
              <a:t>- Creating or enhancing a brand image.</a:t>
            </a: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953537D4-DED7-2231-0F3C-776480DEF8C7}"/>
              </a:ext>
            </a:extLst>
          </p:cNvPr>
          <p:cNvSpPr txBox="1"/>
          <p:nvPr/>
        </p:nvSpPr>
        <p:spPr>
          <a:xfrm>
            <a:off x="8523890" y="358402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9F990203-FF39-AE39-FC25-BF47F5C76F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7087" y="2849818"/>
            <a:ext cx="6336703" cy="3548553"/>
          </a:xfrm>
          <a:prstGeom prst="rect">
            <a:avLst/>
          </a:prstGeom>
        </p:spPr>
      </p:pic>
    </p:spTree>
    <p:extLst>
      <p:ext uri="{BB962C8B-B14F-4D97-AF65-F5344CB8AC3E}">
        <p14:creationId xmlns:p14="http://schemas.microsoft.com/office/powerpoint/2010/main" val="2001530906"/>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nl-NL" dirty="0"/>
              <a:t>Advertising </a:t>
            </a:r>
            <a:r>
              <a:rPr lang="nl-NL" dirty="0" err="1"/>
              <a:t>can</a:t>
            </a:r>
            <a:r>
              <a:rPr lang="nl-NL" dirty="0"/>
              <a:t> de </a:t>
            </a:r>
            <a:r>
              <a:rPr lang="nl-NL" dirty="0" err="1"/>
              <a:t>defined</a:t>
            </a:r>
            <a:r>
              <a:rPr lang="nl-NL" dirty="0"/>
              <a:t> as “Advertising is a </a:t>
            </a:r>
            <a:r>
              <a:rPr lang="nl-NL" dirty="0" err="1"/>
              <a:t>paid</a:t>
            </a:r>
            <a:r>
              <a:rPr lang="nl-NL" dirty="0"/>
              <a:t>, </a:t>
            </a:r>
            <a:r>
              <a:rPr lang="nl-NL" dirty="0" err="1"/>
              <a:t>mediated</a:t>
            </a:r>
            <a:r>
              <a:rPr lang="nl-NL" dirty="0"/>
              <a:t> form of </a:t>
            </a:r>
            <a:r>
              <a:rPr lang="nl-NL" dirty="0" err="1"/>
              <a:t>communication</a:t>
            </a:r>
            <a:r>
              <a:rPr lang="nl-NL" dirty="0"/>
              <a:t> </a:t>
            </a:r>
            <a:r>
              <a:rPr lang="nl-NL" dirty="0" err="1"/>
              <a:t>from</a:t>
            </a:r>
            <a:r>
              <a:rPr lang="nl-NL" dirty="0"/>
              <a:t> </a:t>
            </a:r>
            <a:r>
              <a:rPr lang="nl-NL" dirty="0" err="1"/>
              <a:t>an</a:t>
            </a:r>
            <a:r>
              <a:rPr lang="nl-NL" dirty="0"/>
              <a:t> </a:t>
            </a:r>
            <a:r>
              <a:rPr lang="nl-NL" dirty="0" err="1"/>
              <a:t>identifiable</a:t>
            </a:r>
            <a:r>
              <a:rPr lang="nl-NL" dirty="0"/>
              <a:t> source, </a:t>
            </a:r>
            <a:r>
              <a:rPr lang="nl-NL" dirty="0" err="1"/>
              <a:t>designed</a:t>
            </a:r>
            <a:r>
              <a:rPr lang="nl-NL" dirty="0"/>
              <a:t> </a:t>
            </a:r>
            <a:r>
              <a:rPr lang="nl-NL" dirty="0" err="1"/>
              <a:t>to</a:t>
            </a:r>
            <a:r>
              <a:rPr lang="nl-NL" dirty="0"/>
              <a:t> </a:t>
            </a:r>
            <a:r>
              <a:rPr lang="nl-NL" dirty="0" err="1"/>
              <a:t>persuade</a:t>
            </a:r>
            <a:r>
              <a:rPr lang="nl-NL" dirty="0"/>
              <a:t> </a:t>
            </a:r>
            <a:r>
              <a:rPr lang="nl-NL" dirty="0" err="1"/>
              <a:t>the</a:t>
            </a:r>
            <a:r>
              <a:rPr lang="nl-NL" dirty="0"/>
              <a:t> receiver </a:t>
            </a:r>
            <a:r>
              <a:rPr lang="nl-NL" dirty="0" err="1"/>
              <a:t>to</a:t>
            </a:r>
            <a:r>
              <a:rPr lang="nl-NL" dirty="0"/>
              <a:t> take </a:t>
            </a:r>
            <a:r>
              <a:rPr lang="nl-NL" dirty="0" err="1"/>
              <a:t>some</a:t>
            </a:r>
            <a:r>
              <a:rPr lang="nl-NL" dirty="0"/>
              <a:t> action, </a:t>
            </a:r>
            <a:r>
              <a:rPr lang="nl-NL" dirty="0" err="1"/>
              <a:t>now</a:t>
            </a:r>
            <a:r>
              <a:rPr lang="nl-NL" dirty="0"/>
              <a:t> or in </a:t>
            </a:r>
            <a:r>
              <a:rPr lang="nl-NL" dirty="0" err="1"/>
              <a:t>the</a:t>
            </a:r>
            <a:r>
              <a:rPr lang="nl-NL" dirty="0"/>
              <a:t> </a:t>
            </a:r>
            <a:r>
              <a:rPr lang="nl-NL" dirty="0" err="1"/>
              <a:t>future</a:t>
            </a:r>
            <a:r>
              <a:rPr lang="nl-NL" dirty="0"/>
              <a:t>”. </a:t>
            </a:r>
          </a:p>
          <a:p>
            <a:pPr marL="0" indent="0">
              <a:buNone/>
            </a:pPr>
            <a:endParaRPr lang="nl-NL" dirty="0"/>
          </a:p>
          <a:p>
            <a:pPr marL="0" indent="0">
              <a:buNone/>
            </a:pPr>
            <a:r>
              <a:rPr lang="nl-NL" b="1" dirty="0"/>
              <a:t> The Advertising </a:t>
            </a:r>
            <a:r>
              <a:rPr lang="nl-NL" b="1" dirty="0" err="1"/>
              <a:t>Campaign</a:t>
            </a:r>
            <a:endParaRPr lang="nl-NL" dirty="0"/>
          </a:p>
          <a:p>
            <a:pPr marL="0" indent="0">
              <a:buNone/>
            </a:pPr>
            <a:r>
              <a:rPr lang="en-GB" dirty="0"/>
              <a:t>- </a:t>
            </a:r>
            <a:r>
              <a:rPr lang="nl-NL" dirty="0" err="1"/>
              <a:t>When</a:t>
            </a:r>
            <a:r>
              <a:rPr lang="nl-NL" dirty="0"/>
              <a:t> </a:t>
            </a:r>
            <a:r>
              <a:rPr lang="nl-NL" dirty="0" err="1"/>
              <a:t>designing</a:t>
            </a:r>
            <a:r>
              <a:rPr lang="nl-NL" dirty="0"/>
              <a:t> </a:t>
            </a:r>
            <a:r>
              <a:rPr lang="nl-NL" dirty="0" err="1"/>
              <a:t>an</a:t>
            </a:r>
            <a:r>
              <a:rPr lang="nl-NL" dirty="0"/>
              <a:t> advertising </a:t>
            </a:r>
            <a:r>
              <a:rPr lang="nl-NL" dirty="0" err="1"/>
              <a:t>campaign</a:t>
            </a:r>
            <a:r>
              <a:rPr lang="nl-NL" dirty="0"/>
              <a:t> or media plan, </a:t>
            </a:r>
            <a:r>
              <a:rPr lang="nl-NL" dirty="0" err="1"/>
              <a:t>the</a:t>
            </a:r>
            <a:r>
              <a:rPr lang="nl-NL" dirty="0"/>
              <a:t> </a:t>
            </a:r>
            <a:r>
              <a:rPr lang="nl-NL" dirty="0" err="1"/>
              <a:t>tourism</a:t>
            </a:r>
            <a:r>
              <a:rPr lang="nl-NL" dirty="0"/>
              <a:t> marketer must </a:t>
            </a:r>
            <a:r>
              <a:rPr lang="nl-NL" dirty="0" err="1"/>
              <a:t>address</a:t>
            </a:r>
            <a:r>
              <a:rPr lang="nl-NL" dirty="0"/>
              <a:t> five </a:t>
            </a:r>
            <a:r>
              <a:rPr lang="nl-NL" dirty="0" err="1"/>
              <a:t>key</a:t>
            </a:r>
            <a:r>
              <a:rPr lang="nl-NL" dirty="0"/>
              <a:t> </a:t>
            </a:r>
            <a:r>
              <a:rPr lang="nl-NL" dirty="0" err="1"/>
              <a:t>decisions</a:t>
            </a:r>
            <a:r>
              <a:rPr lang="nl-NL" dirty="0"/>
              <a:t>: </a:t>
            </a:r>
          </a:p>
          <a:p>
            <a:pPr marL="0" indent="0">
              <a:buNone/>
            </a:pPr>
            <a:r>
              <a:rPr lang="nl-NL" b="1" dirty="0"/>
              <a:t>4.1- </a:t>
            </a:r>
            <a:r>
              <a:rPr lang="nl-NL" b="1" dirty="0" err="1"/>
              <a:t>Objective</a:t>
            </a:r>
            <a:r>
              <a:rPr lang="nl-NL" b="1" dirty="0"/>
              <a:t> Setting</a:t>
            </a:r>
          </a:p>
          <a:p>
            <a:pPr marL="0" indent="0">
              <a:buNone/>
            </a:pPr>
            <a:r>
              <a:rPr lang="en-GB" dirty="0"/>
              <a:t>- </a:t>
            </a:r>
            <a:r>
              <a:rPr lang="nl-NL" dirty="0"/>
              <a:t>As </a:t>
            </a:r>
            <a:r>
              <a:rPr lang="nl-NL" dirty="0" err="1"/>
              <a:t>with</a:t>
            </a:r>
            <a:r>
              <a:rPr lang="nl-NL" dirty="0"/>
              <a:t> </a:t>
            </a:r>
            <a:r>
              <a:rPr lang="nl-NL" dirty="0" err="1"/>
              <a:t>any</a:t>
            </a:r>
            <a:r>
              <a:rPr lang="nl-NL" dirty="0"/>
              <a:t> marketing plan, </a:t>
            </a:r>
            <a:r>
              <a:rPr lang="nl-NL" dirty="0" err="1"/>
              <a:t>the</a:t>
            </a:r>
            <a:r>
              <a:rPr lang="nl-NL" dirty="0"/>
              <a:t> first step in planning </a:t>
            </a:r>
            <a:r>
              <a:rPr lang="nl-NL" dirty="0" err="1"/>
              <a:t>an</a:t>
            </a:r>
            <a:r>
              <a:rPr lang="nl-NL" dirty="0"/>
              <a:t> advertising </a:t>
            </a:r>
            <a:r>
              <a:rPr lang="nl-NL" dirty="0" err="1"/>
              <a:t>campaign</a:t>
            </a:r>
            <a:r>
              <a:rPr lang="nl-NL" dirty="0"/>
              <a:t> is </a:t>
            </a:r>
            <a:r>
              <a:rPr lang="nl-NL" dirty="0" err="1"/>
              <a:t>to</a:t>
            </a:r>
            <a:r>
              <a:rPr lang="nl-NL" dirty="0"/>
              <a:t> </a:t>
            </a:r>
            <a:r>
              <a:rPr lang="nl-NL" dirty="0" err="1"/>
              <a:t>establish</a:t>
            </a:r>
            <a:r>
              <a:rPr lang="nl-NL" dirty="0"/>
              <a:t> </a:t>
            </a:r>
            <a:r>
              <a:rPr lang="nl-NL" dirty="0" err="1"/>
              <a:t>clear</a:t>
            </a:r>
            <a:r>
              <a:rPr lang="nl-NL" dirty="0"/>
              <a:t> </a:t>
            </a:r>
            <a:r>
              <a:rPr lang="nl-NL" dirty="0" err="1"/>
              <a:t>objectives</a:t>
            </a:r>
            <a:r>
              <a:rPr lang="nl-NL" dirty="0"/>
              <a:t>.</a:t>
            </a:r>
          </a:p>
          <a:p>
            <a:pPr marL="0" indent="0">
              <a:buNone/>
            </a:pPr>
            <a:r>
              <a:rPr lang="en-GB" dirty="0"/>
              <a:t>- </a:t>
            </a:r>
            <a:r>
              <a:rPr lang="nl-NL" dirty="0" err="1"/>
              <a:t>There</a:t>
            </a:r>
            <a:r>
              <a:rPr lang="nl-NL" dirty="0"/>
              <a:t> are </a:t>
            </a:r>
            <a:r>
              <a:rPr lang="nl-NL" dirty="0" err="1"/>
              <a:t>four</a:t>
            </a:r>
            <a:r>
              <a:rPr lang="nl-NL" dirty="0"/>
              <a:t> </a:t>
            </a:r>
            <a:r>
              <a:rPr lang="nl-NL" dirty="0" err="1"/>
              <a:t>primary</a:t>
            </a:r>
            <a:r>
              <a:rPr lang="nl-NL" dirty="0"/>
              <a:t> </a:t>
            </a:r>
            <a:r>
              <a:rPr lang="nl-NL" dirty="0" err="1"/>
              <a:t>objectives</a:t>
            </a:r>
            <a:r>
              <a:rPr lang="nl-NL" dirty="0"/>
              <a:t> </a:t>
            </a:r>
            <a:r>
              <a:rPr lang="nl-NL" dirty="0" err="1"/>
              <a:t>to</a:t>
            </a:r>
            <a:r>
              <a:rPr lang="nl-NL" dirty="0"/>
              <a:t> </a:t>
            </a:r>
            <a:r>
              <a:rPr lang="nl-NL" dirty="0" err="1"/>
              <a:t>consider</a:t>
            </a:r>
            <a:r>
              <a:rPr lang="nl-NL" dirty="0"/>
              <a:t>: </a:t>
            </a:r>
            <a:r>
              <a:rPr lang="nl-NL" b="1" dirty="0" err="1"/>
              <a:t>differentiating</a:t>
            </a:r>
            <a:r>
              <a:rPr lang="nl-NL" b="1" dirty="0"/>
              <a:t>, </a:t>
            </a:r>
            <a:r>
              <a:rPr lang="nl-NL" b="1" dirty="0" err="1"/>
              <a:t>informing</a:t>
            </a:r>
            <a:r>
              <a:rPr lang="nl-NL" b="1" dirty="0"/>
              <a:t>, </a:t>
            </a:r>
            <a:r>
              <a:rPr lang="nl-NL" b="1" dirty="0" err="1"/>
              <a:t>persuading</a:t>
            </a:r>
            <a:r>
              <a:rPr lang="nl-NL" b="1" dirty="0"/>
              <a:t>, </a:t>
            </a:r>
            <a:r>
              <a:rPr lang="nl-NL" dirty="0"/>
              <a:t>or</a:t>
            </a:r>
            <a:r>
              <a:rPr lang="nl-NL" b="1" dirty="0"/>
              <a:t> </a:t>
            </a:r>
            <a:r>
              <a:rPr lang="nl-NL" b="1" dirty="0" err="1"/>
              <a:t>reminding</a:t>
            </a:r>
            <a:r>
              <a:rPr lang="nl-NL" b="1" dirty="0"/>
              <a:t> </a:t>
            </a:r>
            <a:r>
              <a:rPr lang="nl-NL" dirty="0" err="1"/>
              <a:t>the</a:t>
            </a:r>
            <a:r>
              <a:rPr lang="nl-NL" dirty="0"/>
              <a:t> target market.</a:t>
            </a:r>
          </a:p>
          <a:p>
            <a:pPr marL="0" indent="0">
              <a:buNone/>
            </a:pP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708151016"/>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4.2- Budget </a:t>
            </a:r>
            <a:r>
              <a:rPr lang="nl-NL" b="1" dirty="0" err="1"/>
              <a:t>Decisions</a:t>
            </a:r>
            <a:endParaRPr lang="nl-NL" b="1" dirty="0"/>
          </a:p>
          <a:p>
            <a:pPr marL="0" indent="0">
              <a:buNone/>
            </a:pPr>
            <a:r>
              <a:rPr lang="en-GB" dirty="0"/>
              <a:t>- </a:t>
            </a:r>
            <a:r>
              <a:rPr lang="nl-NL" dirty="0" err="1"/>
              <a:t>After</a:t>
            </a:r>
            <a:r>
              <a:rPr lang="nl-NL" dirty="0"/>
              <a:t> </a:t>
            </a:r>
            <a:r>
              <a:rPr lang="nl-NL" dirty="0" err="1"/>
              <a:t>defining</a:t>
            </a:r>
            <a:r>
              <a:rPr lang="nl-NL" dirty="0"/>
              <a:t> </a:t>
            </a:r>
            <a:r>
              <a:rPr lang="nl-NL" dirty="0" err="1"/>
              <a:t>the</a:t>
            </a:r>
            <a:r>
              <a:rPr lang="nl-NL" dirty="0"/>
              <a:t> advertising </a:t>
            </a:r>
            <a:r>
              <a:rPr lang="nl-NL" dirty="0" err="1"/>
              <a:t>objectives</a:t>
            </a:r>
            <a:r>
              <a:rPr lang="nl-NL" dirty="0"/>
              <a:t>, </a:t>
            </a:r>
            <a:r>
              <a:rPr lang="nl-NL" dirty="0" err="1"/>
              <a:t>the</a:t>
            </a:r>
            <a:r>
              <a:rPr lang="nl-NL" dirty="0"/>
              <a:t> marketer must </a:t>
            </a:r>
            <a:r>
              <a:rPr lang="nl-NL" dirty="0" err="1"/>
              <a:t>establish</a:t>
            </a:r>
            <a:r>
              <a:rPr lang="nl-NL" dirty="0"/>
              <a:t> a budget </a:t>
            </a:r>
            <a:r>
              <a:rPr lang="nl-NL" dirty="0" err="1"/>
              <a:t>for</a:t>
            </a:r>
            <a:r>
              <a:rPr lang="nl-NL" dirty="0"/>
              <a:t> </a:t>
            </a:r>
            <a:r>
              <a:rPr lang="nl-NL" dirty="0" err="1"/>
              <a:t>the</a:t>
            </a:r>
            <a:r>
              <a:rPr lang="nl-NL" dirty="0"/>
              <a:t> </a:t>
            </a:r>
            <a:r>
              <a:rPr lang="nl-NL" dirty="0" err="1"/>
              <a:t>campaign</a:t>
            </a:r>
            <a:r>
              <a:rPr lang="nl-NL" dirty="0"/>
              <a:t>. </a:t>
            </a:r>
          </a:p>
          <a:p>
            <a:pPr marL="0" indent="0">
              <a:buNone/>
            </a:pPr>
            <a:r>
              <a:rPr lang="en-GB" dirty="0"/>
              <a:t>- </a:t>
            </a:r>
            <a:r>
              <a:rPr lang="nl-NL" dirty="0"/>
              <a:t>As </a:t>
            </a:r>
            <a:r>
              <a:rPr lang="nl-NL" dirty="0" err="1"/>
              <a:t>discussed</a:t>
            </a:r>
            <a:r>
              <a:rPr lang="nl-NL" dirty="0"/>
              <a:t> </a:t>
            </a:r>
            <a:r>
              <a:rPr lang="nl-NL" dirty="0" err="1"/>
              <a:t>earlier</a:t>
            </a:r>
            <a:r>
              <a:rPr lang="nl-NL" dirty="0"/>
              <a:t> in </a:t>
            </a:r>
            <a:r>
              <a:rPr lang="nl-NL" dirty="0" err="1"/>
              <a:t>this</a:t>
            </a:r>
            <a:r>
              <a:rPr lang="nl-NL" dirty="0"/>
              <a:t> </a:t>
            </a:r>
            <a:r>
              <a:rPr lang="nl-NL" dirty="0" err="1"/>
              <a:t>chapter</a:t>
            </a:r>
            <a:r>
              <a:rPr lang="nl-NL" dirty="0"/>
              <a:t> on </a:t>
            </a:r>
            <a:r>
              <a:rPr lang="nl-NL" dirty="0" err="1"/>
              <a:t>communications</a:t>
            </a:r>
            <a:r>
              <a:rPr lang="nl-NL" dirty="0"/>
              <a:t> </a:t>
            </a:r>
            <a:r>
              <a:rPr lang="nl-NL" dirty="0" err="1"/>
              <a:t>theory</a:t>
            </a:r>
            <a:r>
              <a:rPr lang="nl-NL" dirty="0"/>
              <a:t>, </a:t>
            </a:r>
            <a:r>
              <a:rPr lang="nl-NL" dirty="0" err="1"/>
              <a:t>several</a:t>
            </a:r>
            <a:r>
              <a:rPr lang="nl-NL" dirty="0"/>
              <a:t> </a:t>
            </a:r>
            <a:r>
              <a:rPr lang="nl-NL" dirty="0" err="1"/>
              <a:t>methods</a:t>
            </a:r>
            <a:r>
              <a:rPr lang="nl-NL" dirty="0"/>
              <a:t> </a:t>
            </a:r>
            <a:r>
              <a:rPr lang="nl-NL" dirty="0" err="1"/>
              <a:t>can</a:t>
            </a:r>
            <a:r>
              <a:rPr lang="nl-NL" dirty="0"/>
              <a:t> </a:t>
            </a:r>
            <a:r>
              <a:rPr lang="nl-NL" dirty="0" err="1"/>
              <a:t>be</a:t>
            </a:r>
            <a:r>
              <a:rPr lang="nl-NL" dirty="0"/>
              <a:t> </a:t>
            </a:r>
            <a:r>
              <a:rPr lang="nl-NL" dirty="0" err="1"/>
              <a:t>used</a:t>
            </a:r>
            <a:r>
              <a:rPr lang="nl-NL" dirty="0"/>
              <a:t> </a:t>
            </a:r>
            <a:r>
              <a:rPr lang="nl-NL" dirty="0" err="1"/>
              <a:t>to</a:t>
            </a:r>
            <a:r>
              <a:rPr lang="nl-NL" dirty="0"/>
              <a:t> </a:t>
            </a:r>
            <a:r>
              <a:rPr lang="nl-NL" dirty="0" err="1"/>
              <a:t>develop</a:t>
            </a:r>
            <a:r>
              <a:rPr lang="nl-NL" dirty="0"/>
              <a:t> a </a:t>
            </a:r>
            <a:r>
              <a:rPr lang="nl-NL" dirty="0" err="1"/>
              <a:t>promotional</a:t>
            </a:r>
            <a:r>
              <a:rPr lang="nl-NL" dirty="0"/>
              <a:t> budget:</a:t>
            </a:r>
          </a:p>
          <a:p>
            <a:r>
              <a:rPr lang="nl-NL" dirty="0" err="1"/>
              <a:t>Affordability</a:t>
            </a:r>
            <a:r>
              <a:rPr lang="nl-NL" dirty="0"/>
              <a:t> or ad hoc basis</a:t>
            </a:r>
          </a:p>
          <a:p>
            <a:r>
              <a:rPr lang="nl-NL" dirty="0" err="1"/>
              <a:t>Industry</a:t>
            </a:r>
            <a:r>
              <a:rPr lang="nl-NL" dirty="0"/>
              <a:t> </a:t>
            </a:r>
            <a:r>
              <a:rPr lang="nl-NL" dirty="0" err="1"/>
              <a:t>average</a:t>
            </a:r>
            <a:endParaRPr lang="nl-NL" dirty="0"/>
          </a:p>
          <a:p>
            <a:r>
              <a:rPr lang="nl-NL" dirty="0"/>
              <a:t>Percentage-of-sales </a:t>
            </a:r>
            <a:r>
              <a:rPr lang="nl-NL" dirty="0" err="1"/>
              <a:t>method</a:t>
            </a:r>
            <a:endParaRPr lang="nl-NL" dirty="0"/>
          </a:p>
          <a:p>
            <a:r>
              <a:rPr lang="nl-NL" dirty="0"/>
              <a:t>Marketing </a:t>
            </a:r>
            <a:r>
              <a:rPr lang="nl-NL" dirty="0" err="1"/>
              <a:t>objectives</a:t>
            </a:r>
            <a:endParaRPr lang="nl-NL" dirty="0"/>
          </a:p>
          <a:p>
            <a:r>
              <a:rPr lang="nl-NL" dirty="0"/>
              <a:t>Share-of-</a:t>
            </a:r>
            <a:r>
              <a:rPr lang="nl-NL" dirty="0" err="1"/>
              <a:t>voice</a:t>
            </a:r>
            <a:r>
              <a:rPr lang="nl-NL" dirty="0"/>
              <a:t> </a:t>
            </a:r>
            <a:r>
              <a:rPr lang="nl-NL" dirty="0" err="1"/>
              <a:t>method</a:t>
            </a:r>
            <a:endParaRPr lang="nl-NL" dirty="0"/>
          </a:p>
          <a:p>
            <a:pPr marL="0" indent="0">
              <a:buNone/>
            </a:pP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457835706"/>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Message </a:t>
            </a:r>
            <a:r>
              <a:rPr lang="nl-NL" b="1" dirty="0" err="1"/>
              <a:t>Decisions</a:t>
            </a:r>
            <a:endParaRPr lang="nl-NL" b="1" dirty="0"/>
          </a:p>
          <a:p>
            <a:pPr marL="0" indent="0">
              <a:buNone/>
            </a:pPr>
            <a:r>
              <a:rPr lang="en-GB" dirty="0"/>
              <a:t>- </a:t>
            </a:r>
            <a:r>
              <a:rPr lang="nl-NL" dirty="0"/>
              <a:t>The </a:t>
            </a:r>
            <a:r>
              <a:rPr lang="nl-NL" dirty="0" err="1"/>
              <a:t>third</a:t>
            </a:r>
            <a:r>
              <a:rPr lang="nl-NL" dirty="0"/>
              <a:t> step in </a:t>
            </a:r>
            <a:r>
              <a:rPr lang="nl-NL" dirty="0" err="1"/>
              <a:t>creating</a:t>
            </a:r>
            <a:r>
              <a:rPr lang="nl-NL" dirty="0"/>
              <a:t> </a:t>
            </a:r>
            <a:r>
              <a:rPr lang="nl-NL" dirty="0" err="1"/>
              <a:t>an</a:t>
            </a:r>
            <a:r>
              <a:rPr lang="nl-NL" dirty="0"/>
              <a:t> advertising </a:t>
            </a:r>
            <a:r>
              <a:rPr lang="nl-NL" dirty="0" err="1"/>
              <a:t>campaign</a:t>
            </a:r>
            <a:r>
              <a:rPr lang="nl-NL" dirty="0"/>
              <a:t> is </a:t>
            </a:r>
            <a:r>
              <a:rPr lang="nl-NL" dirty="0" err="1"/>
              <a:t>to</a:t>
            </a:r>
            <a:r>
              <a:rPr lang="nl-NL" dirty="0"/>
              <a:t> </a:t>
            </a:r>
            <a:r>
              <a:rPr lang="nl-NL" dirty="0" err="1"/>
              <a:t>determine</a:t>
            </a:r>
            <a:r>
              <a:rPr lang="nl-NL" dirty="0"/>
              <a:t> </a:t>
            </a:r>
            <a:r>
              <a:rPr lang="nl-NL" dirty="0" err="1"/>
              <a:t>the</a:t>
            </a:r>
            <a:r>
              <a:rPr lang="nl-NL" dirty="0"/>
              <a:t> </a:t>
            </a:r>
            <a:r>
              <a:rPr lang="nl-NL" dirty="0" err="1"/>
              <a:t>message</a:t>
            </a:r>
            <a:r>
              <a:rPr lang="nl-NL" dirty="0"/>
              <a:t> </a:t>
            </a:r>
            <a:r>
              <a:rPr lang="nl-NL" dirty="0" err="1"/>
              <a:t>that</a:t>
            </a:r>
            <a:r>
              <a:rPr lang="nl-NL" dirty="0"/>
              <a:t> </a:t>
            </a:r>
            <a:r>
              <a:rPr lang="nl-NL" dirty="0" err="1"/>
              <a:t>the</a:t>
            </a:r>
            <a:r>
              <a:rPr lang="nl-NL" dirty="0"/>
              <a:t> advertisement </a:t>
            </a:r>
            <a:r>
              <a:rPr lang="nl-NL" dirty="0" err="1"/>
              <a:t>will</a:t>
            </a:r>
            <a:r>
              <a:rPr lang="nl-NL" dirty="0"/>
              <a:t> </a:t>
            </a:r>
            <a:r>
              <a:rPr lang="nl-NL" dirty="0" err="1"/>
              <a:t>convey</a:t>
            </a:r>
            <a:r>
              <a:rPr lang="nl-NL" dirty="0"/>
              <a:t>. </a:t>
            </a:r>
          </a:p>
          <a:p>
            <a:pPr marL="0" indent="0">
              <a:buNone/>
            </a:pPr>
            <a:r>
              <a:rPr lang="en-GB" dirty="0"/>
              <a:t>- </a:t>
            </a:r>
            <a:r>
              <a:rPr lang="nl-NL" dirty="0" err="1"/>
              <a:t>Regardless</a:t>
            </a:r>
            <a:r>
              <a:rPr lang="nl-NL" dirty="0"/>
              <a:t> of </a:t>
            </a:r>
            <a:r>
              <a:rPr lang="nl-NL" dirty="0" err="1"/>
              <a:t>the</a:t>
            </a:r>
            <a:r>
              <a:rPr lang="nl-NL" dirty="0"/>
              <a:t> advertising budget, </a:t>
            </a:r>
            <a:r>
              <a:rPr lang="nl-NL" dirty="0" err="1"/>
              <a:t>success</a:t>
            </a:r>
            <a:r>
              <a:rPr lang="nl-NL" dirty="0"/>
              <a:t> is </a:t>
            </a:r>
            <a:r>
              <a:rPr lang="nl-NL" dirty="0" err="1"/>
              <a:t>only</a:t>
            </a:r>
            <a:r>
              <a:rPr lang="nl-NL" dirty="0"/>
              <a:t> </a:t>
            </a:r>
            <a:r>
              <a:rPr lang="nl-NL" dirty="0" err="1"/>
              <a:t>achieved</a:t>
            </a:r>
            <a:r>
              <a:rPr lang="nl-NL" dirty="0"/>
              <a:t> </a:t>
            </a:r>
            <a:r>
              <a:rPr lang="nl-NL" dirty="0" err="1"/>
              <a:t>if</a:t>
            </a:r>
            <a:r>
              <a:rPr lang="nl-NL" dirty="0"/>
              <a:t> </a:t>
            </a:r>
            <a:r>
              <a:rPr lang="nl-NL" dirty="0" err="1"/>
              <a:t>the</a:t>
            </a:r>
            <a:r>
              <a:rPr lang="nl-NL" dirty="0"/>
              <a:t> </a:t>
            </a:r>
            <a:r>
              <a:rPr lang="nl-NL" dirty="0" err="1"/>
              <a:t>message</a:t>
            </a:r>
            <a:r>
              <a:rPr lang="nl-NL" dirty="0"/>
              <a:t> </a:t>
            </a:r>
            <a:r>
              <a:rPr lang="nl-NL" dirty="0" err="1"/>
              <a:t>captures</a:t>
            </a:r>
            <a:r>
              <a:rPr lang="nl-NL" dirty="0"/>
              <a:t> attention </a:t>
            </a:r>
            <a:r>
              <a:rPr lang="nl-NL" dirty="0" err="1"/>
              <a:t>and</a:t>
            </a:r>
            <a:r>
              <a:rPr lang="nl-NL" dirty="0"/>
              <a:t> </a:t>
            </a:r>
            <a:r>
              <a:rPr lang="nl-NL" dirty="0" err="1"/>
              <a:t>communicates</a:t>
            </a:r>
            <a:r>
              <a:rPr lang="nl-NL" dirty="0"/>
              <a:t> </a:t>
            </a:r>
            <a:r>
              <a:rPr lang="nl-NL" dirty="0" err="1"/>
              <a:t>effectively</a:t>
            </a:r>
            <a:r>
              <a:rPr lang="nl-NL" dirty="0"/>
              <a:t>. </a:t>
            </a:r>
          </a:p>
          <a:p>
            <a:pPr marL="0" indent="0">
              <a:buNone/>
            </a:pPr>
            <a:r>
              <a:rPr lang="en-GB" dirty="0"/>
              <a:t>- </a:t>
            </a:r>
            <a:r>
              <a:rPr lang="nl-NL" dirty="0"/>
              <a:t>The </a:t>
            </a:r>
            <a:r>
              <a:rPr lang="nl-NL" dirty="0" err="1"/>
              <a:t>message</a:t>
            </a:r>
            <a:r>
              <a:rPr lang="nl-NL" dirty="0"/>
              <a:t> </a:t>
            </a:r>
            <a:r>
              <a:rPr lang="nl-NL" dirty="0" err="1"/>
              <a:t>should</a:t>
            </a:r>
            <a:r>
              <a:rPr lang="nl-NL" dirty="0"/>
              <a:t> </a:t>
            </a:r>
            <a:r>
              <a:rPr lang="nl-NL" dirty="0" err="1"/>
              <a:t>be</a:t>
            </a:r>
            <a:r>
              <a:rPr lang="nl-NL" dirty="0"/>
              <a:t> </a:t>
            </a:r>
            <a:r>
              <a:rPr lang="nl-NL" dirty="0" err="1"/>
              <a:t>innovative</a:t>
            </a:r>
            <a:r>
              <a:rPr lang="nl-NL" dirty="0"/>
              <a:t>, </a:t>
            </a:r>
            <a:r>
              <a:rPr lang="nl-NL" dirty="0" err="1"/>
              <a:t>engaging</a:t>
            </a:r>
            <a:r>
              <a:rPr lang="nl-NL" dirty="0"/>
              <a:t>, </a:t>
            </a:r>
            <a:r>
              <a:rPr lang="nl-NL" dirty="0" err="1"/>
              <a:t>and</a:t>
            </a:r>
            <a:r>
              <a:rPr lang="nl-NL" dirty="0"/>
              <a:t> offer </a:t>
            </a:r>
            <a:r>
              <a:rPr lang="nl-NL" dirty="0" err="1"/>
              <a:t>value</a:t>
            </a:r>
            <a:r>
              <a:rPr lang="nl-NL" dirty="0"/>
              <a:t> </a:t>
            </a:r>
            <a:r>
              <a:rPr lang="nl-NL" dirty="0" err="1"/>
              <a:t>to</a:t>
            </a:r>
            <a:r>
              <a:rPr lang="nl-NL" dirty="0"/>
              <a:t> </a:t>
            </a:r>
            <a:r>
              <a:rPr lang="nl-NL" dirty="0" err="1"/>
              <a:t>consumers</a:t>
            </a:r>
            <a:r>
              <a:rPr lang="nl-NL" dirty="0"/>
              <a:t>.</a:t>
            </a:r>
          </a:p>
          <a:p>
            <a:pPr marL="0" indent="0">
              <a:buNone/>
            </a:pP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202340791"/>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Message </a:t>
            </a:r>
            <a:r>
              <a:rPr lang="nl-NL" b="1" dirty="0" err="1"/>
              <a:t>Decisions</a:t>
            </a:r>
            <a:endParaRPr lang="nl-NL" b="1" dirty="0"/>
          </a:p>
          <a:p>
            <a:pPr marL="0" indent="0">
              <a:buNone/>
            </a:pPr>
            <a:r>
              <a:rPr lang="en-GB" dirty="0"/>
              <a:t>-</a:t>
            </a:r>
            <a:r>
              <a:rPr lang="nl-NL" dirty="0"/>
              <a:t> Marketers </a:t>
            </a:r>
            <a:r>
              <a:rPr lang="nl-NL" dirty="0" err="1"/>
              <a:t>should</a:t>
            </a:r>
            <a:r>
              <a:rPr lang="nl-NL" dirty="0"/>
              <a:t> follow </a:t>
            </a:r>
            <a:r>
              <a:rPr lang="nl-NL" dirty="0" err="1"/>
              <a:t>three</a:t>
            </a:r>
            <a:r>
              <a:rPr lang="nl-NL" dirty="0"/>
              <a:t> </a:t>
            </a:r>
            <a:r>
              <a:rPr lang="nl-NL" dirty="0" err="1"/>
              <a:t>key</a:t>
            </a:r>
            <a:r>
              <a:rPr lang="nl-NL" dirty="0"/>
              <a:t> steps </a:t>
            </a:r>
            <a:r>
              <a:rPr lang="nl-NL" dirty="0" err="1"/>
              <a:t>to</a:t>
            </a:r>
            <a:r>
              <a:rPr lang="nl-NL" dirty="0"/>
              <a:t> </a:t>
            </a:r>
            <a:r>
              <a:rPr lang="nl-NL" dirty="0" err="1"/>
              <a:t>craft</a:t>
            </a:r>
            <a:r>
              <a:rPr lang="nl-NL" dirty="0"/>
              <a:t> a </a:t>
            </a:r>
            <a:r>
              <a:rPr lang="nl-NL" dirty="0" err="1"/>
              <a:t>creative</a:t>
            </a:r>
            <a:r>
              <a:rPr lang="nl-NL" dirty="0"/>
              <a:t> advertising </a:t>
            </a:r>
            <a:r>
              <a:rPr lang="nl-NL" dirty="0" err="1"/>
              <a:t>message</a:t>
            </a:r>
            <a:r>
              <a:rPr lang="nl-NL" dirty="0"/>
              <a:t>:</a:t>
            </a:r>
          </a:p>
          <a:p>
            <a:pPr marL="0" indent="0">
              <a:buNone/>
            </a:pPr>
            <a:r>
              <a:rPr lang="nl-NL" b="1" dirty="0"/>
              <a:t>Message </a:t>
            </a:r>
            <a:r>
              <a:rPr lang="nl-NL" b="1" dirty="0" err="1"/>
              <a:t>Generation</a:t>
            </a:r>
            <a:endParaRPr lang="nl-NL" b="1" dirty="0"/>
          </a:p>
          <a:p>
            <a:pPr marL="0" indent="0">
              <a:buNone/>
            </a:pPr>
            <a:r>
              <a:rPr lang="en-GB" dirty="0"/>
              <a:t>-</a:t>
            </a:r>
            <a:r>
              <a:rPr lang="nl-NL" dirty="0"/>
              <a:t> The first step is </a:t>
            </a:r>
            <a:r>
              <a:rPr lang="nl-NL" dirty="0" err="1"/>
              <a:t>to</a:t>
            </a:r>
            <a:r>
              <a:rPr lang="nl-NL" dirty="0"/>
              <a:t> </a:t>
            </a:r>
            <a:r>
              <a:rPr lang="nl-NL" dirty="0" err="1"/>
              <a:t>generate</a:t>
            </a:r>
            <a:r>
              <a:rPr lang="nl-NL" dirty="0"/>
              <a:t> </a:t>
            </a:r>
            <a:r>
              <a:rPr lang="nl-NL" dirty="0" err="1"/>
              <a:t>an</a:t>
            </a:r>
            <a:r>
              <a:rPr lang="nl-NL" dirty="0"/>
              <a:t> </a:t>
            </a:r>
            <a:r>
              <a:rPr lang="nl-NL" dirty="0" err="1"/>
              <a:t>idea</a:t>
            </a:r>
            <a:r>
              <a:rPr lang="nl-NL" dirty="0"/>
              <a:t> </a:t>
            </a:r>
            <a:r>
              <a:rPr lang="nl-NL" dirty="0" err="1"/>
              <a:t>for</a:t>
            </a:r>
            <a:r>
              <a:rPr lang="nl-NL" dirty="0"/>
              <a:t> </a:t>
            </a:r>
            <a:r>
              <a:rPr lang="nl-NL" dirty="0" err="1"/>
              <a:t>the</a:t>
            </a:r>
            <a:r>
              <a:rPr lang="nl-NL" dirty="0"/>
              <a:t> </a:t>
            </a:r>
            <a:r>
              <a:rPr lang="nl-NL" dirty="0" err="1"/>
              <a:t>message</a:t>
            </a:r>
            <a:r>
              <a:rPr lang="nl-NL" dirty="0"/>
              <a:t>. </a:t>
            </a:r>
          </a:p>
          <a:p>
            <a:pPr marL="0" indent="0">
              <a:buNone/>
            </a:pPr>
            <a:r>
              <a:rPr lang="en-GB" dirty="0"/>
              <a:t>-</a:t>
            </a:r>
            <a:r>
              <a:rPr lang="nl-NL" dirty="0"/>
              <a:t> The </a:t>
            </a:r>
            <a:r>
              <a:rPr lang="nl-NL" dirty="0" err="1"/>
              <a:t>intangible</a:t>
            </a:r>
            <a:r>
              <a:rPr lang="nl-NL" dirty="0"/>
              <a:t> nature of </a:t>
            </a:r>
            <a:r>
              <a:rPr lang="nl-NL" dirty="0" err="1"/>
              <a:t>tourism</a:t>
            </a:r>
            <a:r>
              <a:rPr lang="nl-NL" dirty="0"/>
              <a:t> </a:t>
            </a:r>
            <a:r>
              <a:rPr lang="nl-NL" dirty="0" err="1"/>
              <a:t>offerings</a:t>
            </a:r>
            <a:r>
              <a:rPr lang="nl-NL" dirty="0"/>
              <a:t>, </a:t>
            </a:r>
            <a:r>
              <a:rPr lang="nl-NL" dirty="0" err="1"/>
              <a:t>such</a:t>
            </a:r>
            <a:r>
              <a:rPr lang="nl-NL" dirty="0"/>
              <a:t> as hotel </a:t>
            </a:r>
            <a:r>
              <a:rPr lang="nl-NL" dirty="0" err="1"/>
              <a:t>stays</a:t>
            </a:r>
            <a:r>
              <a:rPr lang="nl-NL" dirty="0"/>
              <a:t>, </a:t>
            </a:r>
            <a:r>
              <a:rPr lang="nl-NL" dirty="0" err="1"/>
              <a:t>holidays</a:t>
            </a:r>
            <a:r>
              <a:rPr lang="nl-NL" dirty="0"/>
              <a:t>, or </a:t>
            </a:r>
            <a:r>
              <a:rPr lang="nl-NL" dirty="0" err="1"/>
              <a:t>dining</a:t>
            </a:r>
            <a:r>
              <a:rPr lang="nl-NL" dirty="0"/>
              <a:t> </a:t>
            </a:r>
            <a:r>
              <a:rPr lang="nl-NL" dirty="0" err="1"/>
              <a:t>experiences</a:t>
            </a:r>
            <a:r>
              <a:rPr lang="nl-NL" dirty="0"/>
              <a:t>, </a:t>
            </a:r>
            <a:r>
              <a:rPr lang="nl-NL" dirty="0" err="1"/>
              <a:t>can</a:t>
            </a:r>
            <a:r>
              <a:rPr lang="nl-NL" dirty="0"/>
              <a:t> make </a:t>
            </a:r>
            <a:r>
              <a:rPr lang="nl-NL" dirty="0" err="1"/>
              <a:t>selecting</a:t>
            </a:r>
            <a:r>
              <a:rPr lang="nl-NL" dirty="0"/>
              <a:t> </a:t>
            </a:r>
            <a:r>
              <a:rPr lang="nl-NL" dirty="0" err="1"/>
              <a:t>the</a:t>
            </a:r>
            <a:r>
              <a:rPr lang="nl-NL" dirty="0"/>
              <a:t> right </a:t>
            </a:r>
            <a:r>
              <a:rPr lang="nl-NL" dirty="0" err="1"/>
              <a:t>message</a:t>
            </a:r>
            <a:r>
              <a:rPr lang="nl-NL" dirty="0"/>
              <a:t> </a:t>
            </a:r>
            <a:r>
              <a:rPr lang="nl-NL" dirty="0" err="1"/>
              <a:t>challenging</a:t>
            </a:r>
            <a:r>
              <a:rPr lang="nl-NL" dirty="0"/>
              <a:t> </a:t>
            </a:r>
            <a:r>
              <a:rPr lang="nl-NL" dirty="0" err="1"/>
              <a:t>for</a:t>
            </a:r>
            <a:r>
              <a:rPr lang="nl-NL" dirty="0"/>
              <a:t> marketers. </a:t>
            </a:r>
          </a:p>
          <a:p>
            <a:pPr marL="0" indent="0">
              <a:buNone/>
            </a:pPr>
            <a:r>
              <a:rPr lang="en-GB" dirty="0"/>
              <a:t>-</a:t>
            </a:r>
            <a:r>
              <a:rPr lang="nl-NL" dirty="0"/>
              <a:t> The question is </a:t>
            </a:r>
            <a:r>
              <a:rPr lang="nl-NL" dirty="0" err="1"/>
              <a:t>how</a:t>
            </a:r>
            <a:r>
              <a:rPr lang="nl-NL" dirty="0"/>
              <a:t> </a:t>
            </a:r>
            <a:r>
              <a:rPr lang="nl-NL" dirty="0" err="1"/>
              <a:t>to</a:t>
            </a:r>
            <a:r>
              <a:rPr lang="nl-NL" dirty="0"/>
              <a:t> </a:t>
            </a:r>
            <a:r>
              <a:rPr lang="nl-NL" dirty="0" err="1"/>
              <a:t>effectively</a:t>
            </a:r>
            <a:r>
              <a:rPr lang="nl-NL" dirty="0"/>
              <a:t> </a:t>
            </a:r>
            <a:r>
              <a:rPr lang="nl-NL" dirty="0" err="1"/>
              <a:t>illustrate</a:t>
            </a:r>
            <a:r>
              <a:rPr lang="nl-NL" dirty="0"/>
              <a:t> these </a:t>
            </a:r>
            <a:r>
              <a:rPr lang="nl-NL" dirty="0" err="1"/>
              <a:t>experiences</a:t>
            </a:r>
            <a:r>
              <a:rPr lang="nl-NL" dirty="0"/>
              <a:t>.</a:t>
            </a:r>
          </a:p>
          <a:p>
            <a:pPr marL="0" indent="0">
              <a:buNone/>
            </a:pPr>
            <a:r>
              <a:rPr lang="nl-NL" b="1" dirty="0"/>
              <a:t>Message Evaluation </a:t>
            </a:r>
            <a:r>
              <a:rPr lang="nl-NL" b="1" dirty="0" err="1"/>
              <a:t>and</a:t>
            </a:r>
            <a:r>
              <a:rPr lang="nl-NL" b="1" dirty="0"/>
              <a:t> </a:t>
            </a:r>
            <a:r>
              <a:rPr lang="nl-NL" b="1" dirty="0" err="1"/>
              <a:t>Selection</a:t>
            </a:r>
            <a:endParaRPr lang="nl-NL" b="1" dirty="0"/>
          </a:p>
          <a:p>
            <a:pPr marL="0" indent="0">
              <a:buNone/>
            </a:pPr>
            <a:r>
              <a:rPr lang="en-GB" dirty="0"/>
              <a:t>-</a:t>
            </a:r>
            <a:r>
              <a:rPr lang="nl-NL" dirty="0"/>
              <a:t> The </a:t>
            </a:r>
            <a:r>
              <a:rPr lang="nl-NL" dirty="0" err="1"/>
              <a:t>tourism</a:t>
            </a:r>
            <a:r>
              <a:rPr lang="nl-NL" dirty="0"/>
              <a:t> marketer must </a:t>
            </a:r>
            <a:r>
              <a:rPr lang="nl-NL" dirty="0" err="1"/>
              <a:t>assess</a:t>
            </a:r>
            <a:r>
              <a:rPr lang="nl-NL" dirty="0"/>
              <a:t> </a:t>
            </a:r>
            <a:r>
              <a:rPr lang="nl-NL" dirty="0" err="1"/>
              <a:t>potential</a:t>
            </a:r>
            <a:r>
              <a:rPr lang="nl-NL" dirty="0"/>
              <a:t> </a:t>
            </a:r>
            <a:r>
              <a:rPr lang="nl-NL" dirty="0" err="1"/>
              <a:t>messages</a:t>
            </a:r>
            <a:r>
              <a:rPr lang="nl-NL" dirty="0"/>
              <a:t> </a:t>
            </a:r>
            <a:r>
              <a:rPr lang="nl-NL" dirty="0" err="1"/>
              <a:t>based</a:t>
            </a:r>
            <a:r>
              <a:rPr lang="nl-NL" dirty="0"/>
              <a:t> on </a:t>
            </a:r>
            <a:r>
              <a:rPr lang="nl-NL" dirty="0" err="1"/>
              <a:t>key</a:t>
            </a:r>
            <a:r>
              <a:rPr lang="nl-NL" dirty="0"/>
              <a:t> criteria </a:t>
            </a:r>
            <a:r>
              <a:rPr lang="nl-NL" dirty="0" err="1"/>
              <a:t>such</a:t>
            </a:r>
            <a:r>
              <a:rPr lang="nl-NL" dirty="0"/>
              <a:t> as </a:t>
            </a:r>
            <a:r>
              <a:rPr lang="nl-NL" dirty="0" err="1"/>
              <a:t>relevance</a:t>
            </a:r>
            <a:r>
              <a:rPr lang="nl-NL" dirty="0"/>
              <a:t>, </a:t>
            </a:r>
            <a:r>
              <a:rPr lang="nl-NL" dirty="0" err="1"/>
              <a:t>credibility</a:t>
            </a:r>
            <a:r>
              <a:rPr lang="nl-NL" dirty="0"/>
              <a:t>, </a:t>
            </a:r>
            <a:r>
              <a:rPr lang="nl-NL" dirty="0" err="1"/>
              <a:t>and</a:t>
            </a:r>
            <a:r>
              <a:rPr lang="nl-NL" dirty="0"/>
              <a:t> </a:t>
            </a:r>
            <a:r>
              <a:rPr lang="nl-NL" dirty="0" err="1"/>
              <a:t>uniqueness</a:t>
            </a:r>
            <a:r>
              <a:rPr lang="nl-NL" dirty="0"/>
              <a:t>.</a:t>
            </a:r>
          </a:p>
          <a:p>
            <a:pPr marL="0" indent="0">
              <a:buNone/>
            </a:pPr>
            <a:r>
              <a:rPr lang="nl-NL" dirty="0"/>
              <a:t>Message </a:t>
            </a:r>
            <a:r>
              <a:rPr lang="nl-NL" dirty="0" err="1"/>
              <a:t>Execution</a:t>
            </a:r>
            <a:endParaRPr lang="nl-NL" dirty="0"/>
          </a:p>
          <a:p>
            <a:pPr marL="0" indent="0">
              <a:buNone/>
            </a:pPr>
            <a:endParaRPr lang="nl-NL" dirty="0"/>
          </a:p>
          <a:p>
            <a:pPr marL="0" indent="0">
              <a:buNone/>
            </a:pP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464860269"/>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Message </a:t>
            </a:r>
            <a:r>
              <a:rPr lang="nl-NL" b="1" dirty="0" err="1"/>
              <a:t>Decisions</a:t>
            </a:r>
            <a:endParaRPr lang="nl-NL" b="1" dirty="0"/>
          </a:p>
          <a:p>
            <a:pPr marL="0" indent="0">
              <a:buNone/>
            </a:pPr>
            <a:r>
              <a:rPr lang="nl-NL" b="1" dirty="0"/>
              <a:t>Message </a:t>
            </a:r>
            <a:r>
              <a:rPr lang="nl-NL" b="1" dirty="0" err="1"/>
              <a:t>Execution</a:t>
            </a:r>
            <a:endParaRPr lang="nl-NL" b="1" dirty="0"/>
          </a:p>
          <a:p>
            <a:pPr marL="0" indent="0">
              <a:buNone/>
            </a:pPr>
            <a:r>
              <a:rPr lang="en-GB" dirty="0"/>
              <a:t>-</a:t>
            </a:r>
            <a:r>
              <a:rPr lang="nl-NL" dirty="0"/>
              <a:t> The </a:t>
            </a:r>
            <a:r>
              <a:rPr lang="nl-NL" dirty="0" err="1"/>
              <a:t>message</a:t>
            </a:r>
            <a:r>
              <a:rPr lang="nl-NL" dirty="0"/>
              <a:t> must </a:t>
            </a:r>
            <a:r>
              <a:rPr lang="nl-NL" dirty="0" err="1"/>
              <a:t>be</a:t>
            </a:r>
            <a:r>
              <a:rPr lang="nl-NL" dirty="0"/>
              <a:t> </a:t>
            </a:r>
            <a:r>
              <a:rPr lang="nl-NL" dirty="0" err="1"/>
              <a:t>presented</a:t>
            </a:r>
            <a:r>
              <a:rPr lang="nl-NL" dirty="0"/>
              <a:t> in a format </a:t>
            </a:r>
            <a:r>
              <a:rPr lang="nl-NL" dirty="0" err="1"/>
              <a:t>that</a:t>
            </a:r>
            <a:r>
              <a:rPr lang="nl-NL" dirty="0"/>
              <a:t> </a:t>
            </a:r>
            <a:r>
              <a:rPr lang="nl-NL" dirty="0" err="1"/>
              <a:t>captures</a:t>
            </a:r>
            <a:r>
              <a:rPr lang="nl-NL" dirty="0"/>
              <a:t> </a:t>
            </a:r>
            <a:r>
              <a:rPr lang="nl-NL" dirty="0" err="1"/>
              <a:t>the</a:t>
            </a:r>
            <a:r>
              <a:rPr lang="nl-NL" dirty="0"/>
              <a:t> target </a:t>
            </a:r>
            <a:r>
              <a:rPr lang="nl-NL" dirty="0" err="1"/>
              <a:t>market’s</a:t>
            </a:r>
            <a:r>
              <a:rPr lang="nl-NL" dirty="0"/>
              <a:t> attention </a:t>
            </a:r>
            <a:r>
              <a:rPr lang="nl-NL" dirty="0" err="1"/>
              <a:t>and</a:t>
            </a:r>
            <a:r>
              <a:rPr lang="nl-NL" dirty="0"/>
              <a:t> interest. </a:t>
            </a:r>
          </a:p>
          <a:p>
            <a:pPr marL="0" indent="0">
              <a:buNone/>
            </a:pPr>
            <a:r>
              <a:rPr lang="en-GB" dirty="0"/>
              <a:t>-</a:t>
            </a:r>
            <a:r>
              <a:rPr lang="nl-NL" dirty="0"/>
              <a:t> The marketer </a:t>
            </a:r>
            <a:r>
              <a:rPr lang="nl-NL" dirty="0" err="1"/>
              <a:t>needs</a:t>
            </a:r>
            <a:r>
              <a:rPr lang="nl-NL" dirty="0"/>
              <a:t> </a:t>
            </a:r>
            <a:r>
              <a:rPr lang="nl-NL" dirty="0" err="1"/>
              <a:t>to</a:t>
            </a:r>
            <a:r>
              <a:rPr lang="nl-NL" dirty="0"/>
              <a:t> </a:t>
            </a:r>
            <a:r>
              <a:rPr lang="nl-NL" dirty="0" err="1"/>
              <a:t>choose</a:t>
            </a:r>
            <a:r>
              <a:rPr lang="nl-NL" dirty="0"/>
              <a:t> </a:t>
            </a:r>
            <a:r>
              <a:rPr lang="nl-NL" dirty="0" err="1"/>
              <a:t>the</a:t>
            </a:r>
            <a:r>
              <a:rPr lang="nl-NL" dirty="0"/>
              <a:t> right </a:t>
            </a:r>
            <a:r>
              <a:rPr lang="nl-NL" dirty="0" err="1"/>
              <a:t>style</a:t>
            </a:r>
            <a:r>
              <a:rPr lang="nl-NL" dirty="0"/>
              <a:t>, </a:t>
            </a:r>
            <a:r>
              <a:rPr lang="nl-NL" dirty="0" err="1"/>
              <a:t>tone</a:t>
            </a:r>
            <a:r>
              <a:rPr lang="nl-NL" dirty="0"/>
              <a:t>, </a:t>
            </a:r>
            <a:r>
              <a:rPr lang="nl-NL" dirty="0" err="1"/>
              <a:t>language</a:t>
            </a:r>
            <a:r>
              <a:rPr lang="nl-NL" dirty="0"/>
              <a:t>, </a:t>
            </a:r>
            <a:r>
              <a:rPr lang="nl-NL" dirty="0" err="1"/>
              <a:t>and</a:t>
            </a:r>
            <a:r>
              <a:rPr lang="nl-NL" dirty="0"/>
              <a:t> format </a:t>
            </a:r>
            <a:r>
              <a:rPr lang="nl-NL" dirty="0" err="1"/>
              <a:t>to</a:t>
            </a:r>
            <a:r>
              <a:rPr lang="nl-NL" dirty="0"/>
              <a:t> </a:t>
            </a:r>
            <a:r>
              <a:rPr lang="nl-NL" dirty="0" err="1"/>
              <a:t>effectively</a:t>
            </a:r>
            <a:r>
              <a:rPr lang="nl-NL" dirty="0"/>
              <a:t> </a:t>
            </a:r>
            <a:r>
              <a:rPr lang="nl-NL" dirty="0" err="1"/>
              <a:t>deliver</a:t>
            </a:r>
            <a:r>
              <a:rPr lang="nl-NL" dirty="0"/>
              <a:t> </a:t>
            </a:r>
            <a:r>
              <a:rPr lang="nl-NL" dirty="0" err="1"/>
              <a:t>the</a:t>
            </a:r>
            <a:r>
              <a:rPr lang="nl-NL" dirty="0"/>
              <a:t> advertising </a:t>
            </a:r>
            <a:r>
              <a:rPr lang="nl-NL" dirty="0" err="1"/>
              <a:t>message</a:t>
            </a:r>
            <a:r>
              <a:rPr lang="nl-NL" dirty="0"/>
              <a:t> </a:t>
            </a:r>
            <a:r>
              <a:rPr lang="nl-NL" dirty="0" err="1"/>
              <a:t>and</a:t>
            </a:r>
            <a:r>
              <a:rPr lang="nl-NL" dirty="0"/>
              <a:t> </a:t>
            </a:r>
            <a:r>
              <a:rPr lang="nl-NL" dirty="0" err="1"/>
              <a:t>engage</a:t>
            </a:r>
            <a:r>
              <a:rPr lang="nl-NL" dirty="0"/>
              <a:t> </a:t>
            </a:r>
            <a:r>
              <a:rPr lang="nl-NL" dirty="0" err="1"/>
              <a:t>the</a:t>
            </a:r>
            <a:r>
              <a:rPr lang="nl-NL" dirty="0"/>
              <a:t> </a:t>
            </a:r>
            <a:r>
              <a:rPr lang="nl-NL" dirty="0" err="1"/>
              <a:t>audience</a:t>
            </a:r>
            <a:r>
              <a:rPr lang="nl-NL" dirty="0"/>
              <a:t>.</a:t>
            </a:r>
          </a:p>
          <a:p>
            <a:pPr marL="0" indent="0">
              <a:buNone/>
            </a:pP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519347696"/>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Media </a:t>
            </a:r>
            <a:r>
              <a:rPr lang="nl-NL" b="1" dirty="0" err="1"/>
              <a:t>Decisions</a:t>
            </a:r>
            <a:r>
              <a:rPr lang="nl-NL" b="1" dirty="0"/>
              <a:t> </a:t>
            </a:r>
          </a:p>
          <a:p>
            <a:pPr marL="0" indent="0">
              <a:buNone/>
            </a:pPr>
            <a:r>
              <a:rPr lang="en-GB" dirty="0"/>
              <a:t>-</a:t>
            </a:r>
            <a:r>
              <a:rPr lang="nl-NL" dirty="0"/>
              <a:t> The next step in </a:t>
            </a:r>
            <a:r>
              <a:rPr lang="nl-NL" dirty="0" err="1"/>
              <a:t>the</a:t>
            </a:r>
            <a:r>
              <a:rPr lang="nl-NL" dirty="0"/>
              <a:t> advertising </a:t>
            </a:r>
            <a:r>
              <a:rPr lang="nl-NL" dirty="0" err="1"/>
              <a:t>campaign</a:t>
            </a:r>
            <a:r>
              <a:rPr lang="nl-NL" dirty="0"/>
              <a:t> is </a:t>
            </a:r>
            <a:r>
              <a:rPr lang="nl-NL" dirty="0" err="1"/>
              <a:t>to</a:t>
            </a:r>
            <a:r>
              <a:rPr lang="nl-NL" dirty="0"/>
              <a:t> select </a:t>
            </a:r>
            <a:r>
              <a:rPr lang="nl-NL" dirty="0" err="1"/>
              <a:t>the</a:t>
            </a:r>
            <a:r>
              <a:rPr lang="nl-NL" dirty="0"/>
              <a:t> </a:t>
            </a:r>
            <a:r>
              <a:rPr lang="nl-NL" dirty="0" err="1"/>
              <a:t>appropriate</a:t>
            </a:r>
            <a:r>
              <a:rPr lang="nl-NL" dirty="0"/>
              <a:t> media </a:t>
            </a:r>
            <a:r>
              <a:rPr lang="nl-NL" dirty="0" err="1"/>
              <a:t>to</a:t>
            </a:r>
            <a:r>
              <a:rPr lang="nl-NL" dirty="0"/>
              <a:t> </a:t>
            </a:r>
            <a:r>
              <a:rPr lang="nl-NL" dirty="0" err="1"/>
              <a:t>allocate</a:t>
            </a:r>
            <a:r>
              <a:rPr lang="nl-NL" dirty="0"/>
              <a:t> </a:t>
            </a:r>
            <a:r>
              <a:rPr lang="nl-NL" dirty="0" err="1"/>
              <a:t>the</a:t>
            </a:r>
            <a:r>
              <a:rPr lang="nl-NL" dirty="0"/>
              <a:t> advertising budget.</a:t>
            </a:r>
          </a:p>
          <a:p>
            <a:pPr marL="0" indent="0">
              <a:buNone/>
            </a:pPr>
            <a:r>
              <a:rPr lang="en-GB" dirty="0"/>
              <a:t>-</a:t>
            </a:r>
            <a:r>
              <a:rPr lang="nl-NL" dirty="0"/>
              <a:t> The </a:t>
            </a:r>
            <a:r>
              <a:rPr lang="nl-NL" dirty="0" err="1"/>
              <a:t>tourism</a:t>
            </a:r>
            <a:r>
              <a:rPr lang="nl-NL" dirty="0"/>
              <a:t> marketer has a </a:t>
            </a:r>
            <a:r>
              <a:rPr lang="nl-NL" dirty="0" err="1"/>
              <a:t>wide</a:t>
            </a:r>
            <a:r>
              <a:rPr lang="nl-NL" dirty="0"/>
              <a:t> range of media options </a:t>
            </a:r>
            <a:r>
              <a:rPr lang="nl-NL" dirty="0" err="1"/>
              <a:t>available</a:t>
            </a:r>
            <a:r>
              <a:rPr lang="nl-NL" dirty="0"/>
              <a:t>. </a:t>
            </a:r>
          </a:p>
          <a:p>
            <a:pPr marL="0" indent="0">
              <a:buNone/>
            </a:pPr>
            <a:r>
              <a:rPr lang="en-GB" dirty="0"/>
              <a:t>-</a:t>
            </a:r>
            <a:r>
              <a:rPr lang="nl-NL" dirty="0"/>
              <a:t> </a:t>
            </a:r>
            <a:r>
              <a:rPr lang="nl-NL" dirty="0" err="1"/>
              <a:t>There</a:t>
            </a:r>
            <a:r>
              <a:rPr lang="nl-NL" dirty="0"/>
              <a:t> are </a:t>
            </a:r>
            <a:r>
              <a:rPr lang="nl-NL" dirty="0" err="1"/>
              <a:t>three</a:t>
            </a:r>
            <a:r>
              <a:rPr lang="nl-NL" dirty="0"/>
              <a:t> </a:t>
            </a:r>
            <a:r>
              <a:rPr lang="nl-NL" dirty="0" err="1"/>
              <a:t>key</a:t>
            </a:r>
            <a:r>
              <a:rPr lang="nl-NL" dirty="0"/>
              <a:t> stages in making media </a:t>
            </a:r>
            <a:r>
              <a:rPr lang="nl-NL" dirty="0" err="1"/>
              <a:t>decisions</a:t>
            </a:r>
            <a:r>
              <a:rPr lang="nl-NL" dirty="0"/>
              <a:t>:</a:t>
            </a:r>
          </a:p>
          <a:p>
            <a:pPr marL="0" indent="0">
              <a:buNone/>
            </a:pPr>
            <a:r>
              <a:rPr lang="nl-NL" b="1" dirty="0" err="1"/>
              <a:t>Choosing</a:t>
            </a:r>
            <a:r>
              <a:rPr lang="nl-NL" b="1" dirty="0"/>
              <a:t> </a:t>
            </a:r>
            <a:r>
              <a:rPr lang="nl-NL" b="1" dirty="0" err="1"/>
              <a:t>among</a:t>
            </a:r>
            <a:r>
              <a:rPr lang="nl-NL" b="1" dirty="0"/>
              <a:t> media types: </a:t>
            </a:r>
          </a:p>
          <a:p>
            <a:r>
              <a:rPr lang="en-GB" dirty="0"/>
              <a:t> </a:t>
            </a:r>
            <a:r>
              <a:rPr lang="nl-NL" dirty="0"/>
              <a:t>Print Advertising</a:t>
            </a:r>
          </a:p>
          <a:p>
            <a:r>
              <a:rPr lang="nl-NL" dirty="0"/>
              <a:t> Broadcast Advertising.</a:t>
            </a:r>
          </a:p>
          <a:p>
            <a:r>
              <a:rPr lang="nl-NL" dirty="0"/>
              <a:t> Digital or Mobile Advertising </a:t>
            </a:r>
          </a:p>
          <a:p>
            <a:r>
              <a:rPr lang="nl-NL" dirty="0"/>
              <a:t> Outdoor Advertising.</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157511702"/>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Media </a:t>
            </a:r>
            <a:r>
              <a:rPr lang="nl-NL" b="1" dirty="0" err="1"/>
              <a:t>Decisions</a:t>
            </a:r>
            <a:r>
              <a:rPr lang="nl-NL" b="1" dirty="0"/>
              <a:t> </a:t>
            </a:r>
          </a:p>
          <a:p>
            <a:pPr marL="0" indent="0">
              <a:buNone/>
            </a:pPr>
            <a:r>
              <a:rPr lang="nl-NL" b="1" dirty="0" err="1"/>
              <a:t>Deciding</a:t>
            </a:r>
            <a:r>
              <a:rPr lang="nl-NL" b="1" dirty="0"/>
              <a:t> on </a:t>
            </a:r>
            <a:r>
              <a:rPr lang="nl-NL" b="1" dirty="0" err="1"/>
              <a:t>reach</a:t>
            </a:r>
            <a:r>
              <a:rPr lang="nl-NL" b="1" dirty="0"/>
              <a:t>, </a:t>
            </a:r>
            <a:r>
              <a:rPr lang="nl-NL" b="1" dirty="0" err="1"/>
              <a:t>frequency</a:t>
            </a:r>
            <a:r>
              <a:rPr lang="nl-NL" b="1" dirty="0"/>
              <a:t>, </a:t>
            </a:r>
            <a:r>
              <a:rPr lang="nl-NL" b="1" dirty="0" err="1"/>
              <a:t>and</a:t>
            </a:r>
            <a:r>
              <a:rPr lang="nl-NL" b="1" dirty="0"/>
              <a:t> impact: </a:t>
            </a:r>
          </a:p>
          <a:p>
            <a:pPr marL="0" indent="0">
              <a:buNone/>
            </a:pPr>
            <a:r>
              <a:rPr lang="en-GB" dirty="0"/>
              <a:t>-</a:t>
            </a:r>
            <a:r>
              <a:rPr lang="nl-NL" dirty="0"/>
              <a:t> Reach </a:t>
            </a:r>
            <a:r>
              <a:rPr lang="nl-NL" dirty="0" err="1"/>
              <a:t>refers</a:t>
            </a:r>
            <a:r>
              <a:rPr lang="nl-NL" dirty="0"/>
              <a:t> </a:t>
            </a:r>
            <a:r>
              <a:rPr lang="nl-NL" dirty="0" err="1"/>
              <a:t>to</a:t>
            </a:r>
            <a:r>
              <a:rPr lang="nl-NL" dirty="0"/>
              <a:t> </a:t>
            </a:r>
            <a:r>
              <a:rPr lang="nl-NL" dirty="0" err="1"/>
              <a:t>the</a:t>
            </a:r>
            <a:r>
              <a:rPr lang="nl-NL" dirty="0"/>
              <a:t> </a:t>
            </a:r>
            <a:r>
              <a:rPr lang="nl-NL" dirty="0" err="1"/>
              <a:t>total</a:t>
            </a:r>
            <a:r>
              <a:rPr lang="nl-NL" dirty="0"/>
              <a:t> </a:t>
            </a:r>
            <a:r>
              <a:rPr lang="nl-NL" dirty="0" err="1"/>
              <a:t>number</a:t>
            </a:r>
            <a:r>
              <a:rPr lang="nl-NL" dirty="0"/>
              <a:t> of </a:t>
            </a:r>
            <a:r>
              <a:rPr lang="nl-NL" dirty="0" err="1"/>
              <a:t>potential</a:t>
            </a:r>
            <a:r>
              <a:rPr lang="nl-NL" dirty="0"/>
              <a:t> </a:t>
            </a:r>
            <a:r>
              <a:rPr lang="nl-NL" dirty="0" err="1"/>
              <a:t>consumers</a:t>
            </a:r>
            <a:r>
              <a:rPr lang="nl-NL" dirty="0"/>
              <a:t> </a:t>
            </a:r>
            <a:r>
              <a:rPr lang="nl-NL" dirty="0" err="1"/>
              <a:t>who</a:t>
            </a:r>
            <a:r>
              <a:rPr lang="nl-NL" dirty="0"/>
              <a:t> </a:t>
            </a:r>
            <a:r>
              <a:rPr lang="nl-NL" dirty="0" err="1"/>
              <a:t>encounter</a:t>
            </a:r>
            <a:r>
              <a:rPr lang="nl-NL" dirty="0"/>
              <a:t> </a:t>
            </a:r>
            <a:r>
              <a:rPr lang="nl-NL" dirty="0" err="1"/>
              <a:t>the</a:t>
            </a:r>
            <a:r>
              <a:rPr lang="nl-NL" dirty="0"/>
              <a:t> advertising </a:t>
            </a:r>
            <a:r>
              <a:rPr lang="nl-NL" dirty="0" err="1"/>
              <a:t>campaign</a:t>
            </a:r>
            <a:r>
              <a:rPr lang="nl-NL" dirty="0"/>
              <a:t> at </a:t>
            </a:r>
            <a:r>
              <a:rPr lang="nl-NL" dirty="0" err="1"/>
              <a:t>least</a:t>
            </a:r>
            <a:r>
              <a:rPr lang="nl-NL" dirty="0"/>
              <a:t> </a:t>
            </a:r>
            <a:r>
              <a:rPr lang="nl-NL" dirty="0" err="1"/>
              <a:t>once</a:t>
            </a:r>
            <a:r>
              <a:rPr lang="nl-NL" dirty="0"/>
              <a:t>.</a:t>
            </a:r>
          </a:p>
          <a:p>
            <a:pPr marL="0" indent="0">
              <a:buNone/>
            </a:pPr>
            <a:r>
              <a:rPr lang="en-GB" dirty="0"/>
              <a:t>-</a:t>
            </a:r>
            <a:r>
              <a:rPr lang="nl-NL" dirty="0"/>
              <a:t> </a:t>
            </a:r>
            <a:r>
              <a:rPr lang="nl-NL" dirty="0" err="1"/>
              <a:t>Frequency</a:t>
            </a:r>
            <a:r>
              <a:rPr lang="nl-NL" dirty="0"/>
              <a:t> </a:t>
            </a:r>
            <a:r>
              <a:rPr lang="nl-NL" dirty="0" err="1"/>
              <a:t>represents</a:t>
            </a:r>
            <a:r>
              <a:rPr lang="nl-NL" dirty="0"/>
              <a:t> </a:t>
            </a:r>
            <a:r>
              <a:rPr lang="nl-NL" dirty="0" err="1"/>
              <a:t>the</a:t>
            </a:r>
            <a:r>
              <a:rPr lang="nl-NL" dirty="0"/>
              <a:t> </a:t>
            </a:r>
            <a:r>
              <a:rPr lang="nl-NL" dirty="0" err="1"/>
              <a:t>average</a:t>
            </a:r>
            <a:r>
              <a:rPr lang="nl-NL" dirty="0"/>
              <a:t> </a:t>
            </a:r>
            <a:r>
              <a:rPr lang="nl-NL" dirty="0" err="1"/>
              <a:t>number</a:t>
            </a:r>
            <a:r>
              <a:rPr lang="nl-NL" dirty="0"/>
              <a:t> of </a:t>
            </a:r>
            <a:r>
              <a:rPr lang="nl-NL" dirty="0" err="1"/>
              <a:t>times</a:t>
            </a:r>
            <a:r>
              <a:rPr lang="nl-NL" dirty="0"/>
              <a:t> these </a:t>
            </a:r>
            <a:r>
              <a:rPr lang="nl-NL" dirty="0" err="1"/>
              <a:t>consumers</a:t>
            </a:r>
            <a:r>
              <a:rPr lang="nl-NL" dirty="0"/>
              <a:t> </a:t>
            </a:r>
            <a:r>
              <a:rPr lang="nl-NL" dirty="0" err="1"/>
              <a:t>come</a:t>
            </a:r>
            <a:r>
              <a:rPr lang="nl-NL" dirty="0"/>
              <a:t> </a:t>
            </a:r>
            <a:r>
              <a:rPr lang="nl-NL" dirty="0" err="1"/>
              <a:t>into</a:t>
            </a:r>
            <a:r>
              <a:rPr lang="nl-NL" dirty="0"/>
              <a:t> contact </a:t>
            </a:r>
            <a:r>
              <a:rPr lang="nl-NL" dirty="0" err="1"/>
              <a:t>with</a:t>
            </a:r>
            <a:r>
              <a:rPr lang="nl-NL" dirty="0"/>
              <a:t> </a:t>
            </a:r>
            <a:r>
              <a:rPr lang="nl-NL" dirty="0" err="1"/>
              <a:t>the</a:t>
            </a:r>
            <a:r>
              <a:rPr lang="nl-NL" dirty="0"/>
              <a:t> advertising </a:t>
            </a:r>
            <a:r>
              <a:rPr lang="nl-NL" dirty="0" err="1"/>
              <a:t>message</a:t>
            </a:r>
            <a:r>
              <a:rPr lang="nl-NL" dirty="0"/>
              <a:t>.</a:t>
            </a:r>
          </a:p>
          <a:p>
            <a:pPr marL="0" indent="0">
              <a:buNone/>
            </a:pPr>
            <a:r>
              <a:rPr lang="en-GB" dirty="0"/>
              <a:t>-</a:t>
            </a:r>
            <a:r>
              <a:rPr lang="nl-NL" dirty="0"/>
              <a:t> Impact </a:t>
            </a:r>
            <a:r>
              <a:rPr lang="nl-NL" dirty="0" err="1"/>
              <a:t>assesses</a:t>
            </a:r>
            <a:r>
              <a:rPr lang="nl-NL" dirty="0"/>
              <a:t> </a:t>
            </a:r>
            <a:r>
              <a:rPr lang="nl-NL" dirty="0" err="1"/>
              <a:t>the</a:t>
            </a:r>
            <a:r>
              <a:rPr lang="nl-NL" dirty="0"/>
              <a:t> </a:t>
            </a:r>
            <a:r>
              <a:rPr lang="nl-NL" dirty="0" err="1"/>
              <a:t>effectiveness</a:t>
            </a:r>
            <a:r>
              <a:rPr lang="nl-NL" dirty="0"/>
              <a:t> </a:t>
            </a:r>
            <a:r>
              <a:rPr lang="nl-NL" dirty="0" err="1"/>
              <a:t>and</a:t>
            </a:r>
            <a:r>
              <a:rPr lang="nl-NL" dirty="0"/>
              <a:t> </a:t>
            </a:r>
            <a:r>
              <a:rPr lang="nl-NL" dirty="0" err="1"/>
              <a:t>credibility</a:t>
            </a:r>
            <a:r>
              <a:rPr lang="nl-NL" dirty="0"/>
              <a:t> of </a:t>
            </a:r>
            <a:r>
              <a:rPr lang="nl-NL" dirty="0" err="1"/>
              <a:t>the</a:t>
            </a:r>
            <a:r>
              <a:rPr lang="nl-NL" dirty="0"/>
              <a:t> advertising </a:t>
            </a:r>
            <a:r>
              <a:rPr lang="nl-NL" dirty="0" err="1"/>
              <a:t>message</a:t>
            </a:r>
            <a:r>
              <a:rPr lang="nl-NL" dirty="0"/>
              <a:t> in </a:t>
            </a:r>
            <a:r>
              <a:rPr lang="nl-NL" dirty="0" err="1"/>
              <a:t>influencing</a:t>
            </a:r>
            <a:r>
              <a:rPr lang="nl-NL" dirty="0"/>
              <a:t> </a:t>
            </a:r>
            <a:r>
              <a:rPr lang="nl-NL" dirty="0" err="1"/>
              <a:t>the</a:t>
            </a:r>
            <a:r>
              <a:rPr lang="nl-NL" dirty="0"/>
              <a:t> target </a:t>
            </a:r>
            <a:r>
              <a:rPr lang="nl-NL" dirty="0" err="1"/>
              <a:t>audience</a:t>
            </a:r>
            <a:endParaRPr lang="nl-NL" dirty="0"/>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046555005"/>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4- Advertising</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nl-NL" b="1" dirty="0"/>
              <a:t>4.3- Media </a:t>
            </a:r>
            <a:r>
              <a:rPr lang="nl-NL" b="1" dirty="0" err="1"/>
              <a:t>Decisions</a:t>
            </a:r>
            <a:r>
              <a:rPr lang="nl-NL" b="1" dirty="0"/>
              <a:t> </a:t>
            </a:r>
          </a:p>
          <a:p>
            <a:pPr marL="0" indent="0">
              <a:buNone/>
            </a:pPr>
            <a:r>
              <a:rPr lang="nl-NL" b="1" dirty="0" err="1"/>
              <a:t>Deciding</a:t>
            </a:r>
            <a:r>
              <a:rPr lang="nl-NL" b="1" dirty="0"/>
              <a:t> on timing:</a:t>
            </a:r>
          </a:p>
          <a:p>
            <a:pPr marL="0" indent="0">
              <a:buNone/>
            </a:pPr>
            <a:r>
              <a:rPr lang="en-GB" dirty="0"/>
              <a:t>-</a:t>
            </a:r>
            <a:r>
              <a:rPr lang="nl-NL" dirty="0"/>
              <a:t> The marketer must </a:t>
            </a:r>
            <a:r>
              <a:rPr lang="nl-NL" dirty="0" err="1"/>
              <a:t>determine</a:t>
            </a:r>
            <a:r>
              <a:rPr lang="nl-NL" dirty="0"/>
              <a:t> </a:t>
            </a:r>
            <a:r>
              <a:rPr lang="nl-NL" dirty="0" err="1"/>
              <a:t>the</a:t>
            </a:r>
            <a:r>
              <a:rPr lang="nl-NL" dirty="0"/>
              <a:t> </a:t>
            </a:r>
            <a:r>
              <a:rPr lang="nl-NL" dirty="0" err="1"/>
              <a:t>optimal</a:t>
            </a:r>
            <a:r>
              <a:rPr lang="nl-NL" dirty="0"/>
              <a:t> timing </a:t>
            </a:r>
            <a:r>
              <a:rPr lang="nl-NL" dirty="0" err="1"/>
              <a:t>for</a:t>
            </a:r>
            <a:r>
              <a:rPr lang="nl-NL" dirty="0"/>
              <a:t> </a:t>
            </a:r>
            <a:r>
              <a:rPr lang="nl-NL" dirty="0" err="1"/>
              <a:t>placing</a:t>
            </a:r>
            <a:r>
              <a:rPr lang="nl-NL" dirty="0"/>
              <a:t> </a:t>
            </a:r>
            <a:r>
              <a:rPr lang="nl-NL" dirty="0" err="1"/>
              <a:t>advertisements</a:t>
            </a:r>
            <a:r>
              <a:rPr lang="nl-NL" dirty="0"/>
              <a:t>, </a:t>
            </a:r>
            <a:r>
              <a:rPr lang="nl-NL" dirty="0" err="1"/>
              <a:t>including</a:t>
            </a:r>
            <a:r>
              <a:rPr lang="nl-NL" dirty="0"/>
              <a:t> </a:t>
            </a:r>
            <a:r>
              <a:rPr lang="nl-NL" dirty="0" err="1"/>
              <a:t>when</a:t>
            </a:r>
            <a:r>
              <a:rPr lang="nl-NL" dirty="0"/>
              <a:t> </a:t>
            </a:r>
            <a:r>
              <a:rPr lang="nl-NL" dirty="0" err="1"/>
              <a:t>to</a:t>
            </a:r>
            <a:r>
              <a:rPr lang="nl-NL" dirty="0"/>
              <a:t> run </a:t>
            </a:r>
            <a:r>
              <a:rPr lang="nl-NL" dirty="0" err="1"/>
              <a:t>them</a:t>
            </a:r>
            <a:r>
              <a:rPr lang="nl-NL" dirty="0"/>
              <a:t> </a:t>
            </a:r>
            <a:r>
              <a:rPr lang="nl-NL" dirty="0" err="1"/>
              <a:t>and</a:t>
            </a:r>
            <a:r>
              <a:rPr lang="nl-NL" dirty="0"/>
              <a:t> </a:t>
            </a:r>
            <a:r>
              <a:rPr lang="nl-NL" dirty="0" err="1"/>
              <a:t>how</a:t>
            </a:r>
            <a:r>
              <a:rPr lang="nl-NL" dirty="0"/>
              <a:t> </a:t>
            </a:r>
            <a:r>
              <a:rPr lang="nl-NL" dirty="0" err="1"/>
              <a:t>frequently</a:t>
            </a:r>
            <a:r>
              <a:rPr lang="nl-NL" dirty="0"/>
              <a:t>. </a:t>
            </a:r>
            <a:r>
              <a:rPr lang="nl-NL" dirty="0" err="1"/>
              <a:t>There</a:t>
            </a:r>
            <a:r>
              <a:rPr lang="nl-NL" dirty="0"/>
              <a:t> are </a:t>
            </a:r>
            <a:r>
              <a:rPr lang="nl-NL" dirty="0" err="1"/>
              <a:t>three</a:t>
            </a:r>
            <a:r>
              <a:rPr lang="nl-NL" dirty="0"/>
              <a:t> types of </a:t>
            </a:r>
            <a:r>
              <a:rPr lang="nl-NL" dirty="0" err="1"/>
              <a:t>scheduling</a:t>
            </a:r>
            <a:r>
              <a:rPr lang="nl-NL" dirty="0"/>
              <a:t> approaches: </a:t>
            </a:r>
            <a:r>
              <a:rPr lang="nl-NL" dirty="0" err="1"/>
              <a:t>pulsing</a:t>
            </a:r>
            <a:r>
              <a:rPr lang="nl-NL" dirty="0"/>
              <a:t>, </a:t>
            </a:r>
            <a:r>
              <a:rPr lang="nl-NL" dirty="0" err="1"/>
              <a:t>concentrated</a:t>
            </a:r>
            <a:r>
              <a:rPr lang="nl-NL" dirty="0"/>
              <a:t>, </a:t>
            </a:r>
            <a:r>
              <a:rPr lang="nl-NL" dirty="0" err="1"/>
              <a:t>and</a:t>
            </a:r>
            <a:r>
              <a:rPr lang="nl-NL" dirty="0"/>
              <a:t> </a:t>
            </a:r>
            <a:r>
              <a:rPr lang="nl-NL" dirty="0" err="1"/>
              <a:t>continuity</a:t>
            </a:r>
            <a:r>
              <a:rPr lang="nl-NL" dirty="0"/>
              <a:t> </a:t>
            </a:r>
            <a:r>
              <a:rPr lang="nl-NL" dirty="0" err="1"/>
              <a:t>scheduling</a:t>
            </a:r>
            <a:r>
              <a:rPr lang="nl-NL" dirty="0"/>
              <a:t>.</a:t>
            </a:r>
          </a:p>
          <a:p>
            <a:pPr marL="0" indent="0">
              <a:buNone/>
            </a:pPr>
            <a:r>
              <a:rPr lang="en-GB" dirty="0"/>
              <a:t>-</a:t>
            </a:r>
            <a:r>
              <a:rPr lang="nl-NL" dirty="0"/>
              <a:t> </a:t>
            </a:r>
            <a:r>
              <a:rPr lang="nl-NL" dirty="0" err="1"/>
              <a:t>Pulsing</a:t>
            </a:r>
            <a:r>
              <a:rPr lang="nl-NL" dirty="0"/>
              <a:t> </a:t>
            </a:r>
            <a:r>
              <a:rPr lang="nl-NL" dirty="0" err="1"/>
              <a:t>refers</a:t>
            </a:r>
            <a:r>
              <a:rPr lang="nl-NL" dirty="0"/>
              <a:t> </a:t>
            </a:r>
            <a:r>
              <a:rPr lang="nl-NL" dirty="0" err="1"/>
              <a:t>to</a:t>
            </a:r>
            <a:r>
              <a:rPr lang="nl-NL" dirty="0"/>
              <a:t> </a:t>
            </a:r>
            <a:r>
              <a:rPr lang="nl-NL" dirty="0" err="1"/>
              <a:t>the</a:t>
            </a:r>
            <a:r>
              <a:rPr lang="nl-NL" dirty="0"/>
              <a:t> </a:t>
            </a:r>
            <a:r>
              <a:rPr lang="nl-NL" dirty="0" err="1"/>
              <a:t>strategy</a:t>
            </a:r>
            <a:r>
              <a:rPr lang="nl-NL" dirty="0"/>
              <a:t> of </a:t>
            </a:r>
            <a:r>
              <a:rPr lang="nl-NL" dirty="0" err="1"/>
              <a:t>scheduling</a:t>
            </a:r>
            <a:r>
              <a:rPr lang="nl-NL" dirty="0"/>
              <a:t> </a:t>
            </a:r>
            <a:r>
              <a:rPr lang="nl-NL" dirty="0" err="1"/>
              <a:t>advertisements</a:t>
            </a:r>
            <a:r>
              <a:rPr lang="nl-NL" dirty="0"/>
              <a:t> on </a:t>
            </a:r>
            <a:r>
              <a:rPr lang="nl-NL" dirty="0" err="1"/>
              <a:t>an</a:t>
            </a:r>
            <a:r>
              <a:rPr lang="nl-NL" dirty="0"/>
              <a:t> </a:t>
            </a:r>
            <a:r>
              <a:rPr lang="nl-NL" dirty="0" err="1"/>
              <a:t>irregular</a:t>
            </a:r>
            <a:r>
              <a:rPr lang="nl-NL" dirty="0"/>
              <a:t> basis over a </a:t>
            </a:r>
            <a:r>
              <a:rPr lang="nl-NL" dirty="0" err="1"/>
              <a:t>specific</a:t>
            </a:r>
            <a:r>
              <a:rPr lang="nl-NL" dirty="0"/>
              <a:t> </a:t>
            </a:r>
            <a:r>
              <a:rPr lang="nl-NL" dirty="0" err="1"/>
              <a:t>period</a:t>
            </a:r>
            <a:r>
              <a:rPr lang="nl-NL" dirty="0"/>
              <a:t> of time.</a:t>
            </a:r>
          </a:p>
          <a:p>
            <a:pPr marL="0" indent="0">
              <a:buNone/>
            </a:pPr>
            <a:r>
              <a:rPr lang="en-GB" dirty="0"/>
              <a:t>-</a:t>
            </a:r>
            <a:r>
              <a:rPr lang="nl-NL" dirty="0"/>
              <a:t> A </a:t>
            </a:r>
            <a:r>
              <a:rPr lang="nl-NL" dirty="0" err="1"/>
              <a:t>concentrated</a:t>
            </a:r>
            <a:r>
              <a:rPr lang="nl-NL" dirty="0"/>
              <a:t> approach </a:t>
            </a:r>
            <a:r>
              <a:rPr lang="nl-NL" dirty="0" err="1"/>
              <a:t>focuses</a:t>
            </a:r>
            <a:r>
              <a:rPr lang="nl-NL" dirty="0"/>
              <a:t> </a:t>
            </a:r>
            <a:r>
              <a:rPr lang="nl-NL" dirty="0" err="1"/>
              <a:t>advertisements</a:t>
            </a:r>
            <a:r>
              <a:rPr lang="nl-NL" dirty="0"/>
              <a:t> in a </a:t>
            </a:r>
            <a:r>
              <a:rPr lang="nl-NL" dirty="0" err="1"/>
              <a:t>particular</a:t>
            </a:r>
            <a:r>
              <a:rPr lang="nl-NL" dirty="0"/>
              <a:t> part of </a:t>
            </a:r>
            <a:r>
              <a:rPr lang="nl-NL" dirty="0" err="1"/>
              <a:t>the</a:t>
            </a:r>
            <a:r>
              <a:rPr lang="nl-NL" dirty="0"/>
              <a:t> planning </a:t>
            </a:r>
            <a:r>
              <a:rPr lang="nl-NL" dirty="0" err="1"/>
              <a:t>period</a:t>
            </a:r>
            <a:r>
              <a:rPr lang="nl-NL" dirty="0"/>
              <a:t>, without </a:t>
            </a:r>
            <a:r>
              <a:rPr lang="nl-NL" dirty="0" err="1"/>
              <a:t>spreading</a:t>
            </a:r>
            <a:r>
              <a:rPr lang="nl-NL" dirty="0"/>
              <a:t> </a:t>
            </a:r>
            <a:r>
              <a:rPr lang="nl-NL" dirty="0" err="1"/>
              <a:t>them</a:t>
            </a:r>
            <a:r>
              <a:rPr lang="nl-NL" dirty="0"/>
              <a:t> out at </a:t>
            </a:r>
            <a:r>
              <a:rPr lang="nl-NL" dirty="0" err="1"/>
              <a:t>other</a:t>
            </a:r>
            <a:r>
              <a:rPr lang="nl-NL" dirty="0"/>
              <a:t> </a:t>
            </a:r>
            <a:r>
              <a:rPr lang="nl-NL" dirty="0" err="1"/>
              <a:t>times</a:t>
            </a:r>
            <a:r>
              <a:rPr lang="nl-NL" dirty="0"/>
              <a:t>.</a:t>
            </a:r>
          </a:p>
          <a:p>
            <a:pPr marL="0" indent="0">
              <a:buNone/>
            </a:pPr>
            <a:r>
              <a:rPr lang="en-GB" dirty="0"/>
              <a:t>-</a:t>
            </a:r>
            <a:r>
              <a:rPr lang="nl-NL" dirty="0"/>
              <a:t> </a:t>
            </a:r>
            <a:r>
              <a:rPr lang="nl-NL" dirty="0" err="1"/>
              <a:t>Continuity</a:t>
            </a:r>
            <a:r>
              <a:rPr lang="nl-NL" dirty="0"/>
              <a:t> </a:t>
            </a:r>
            <a:r>
              <a:rPr lang="nl-NL" dirty="0" err="1"/>
              <a:t>scheduling</a:t>
            </a:r>
            <a:r>
              <a:rPr lang="nl-NL" dirty="0"/>
              <a:t> </a:t>
            </a:r>
            <a:r>
              <a:rPr lang="nl-NL" dirty="0" err="1"/>
              <a:t>involves</a:t>
            </a:r>
            <a:r>
              <a:rPr lang="nl-NL" dirty="0"/>
              <a:t> </a:t>
            </a:r>
            <a:r>
              <a:rPr lang="nl-NL" dirty="0" err="1"/>
              <a:t>placing</a:t>
            </a:r>
            <a:r>
              <a:rPr lang="nl-NL" dirty="0"/>
              <a:t> </a:t>
            </a:r>
            <a:r>
              <a:rPr lang="nl-NL" dirty="0" err="1"/>
              <a:t>advertisements</a:t>
            </a:r>
            <a:r>
              <a:rPr lang="nl-NL" dirty="0"/>
              <a:t> </a:t>
            </a:r>
            <a:r>
              <a:rPr lang="nl-NL" dirty="0" err="1"/>
              <a:t>evenly</a:t>
            </a:r>
            <a:r>
              <a:rPr lang="nl-NL" dirty="0"/>
              <a:t> </a:t>
            </a:r>
            <a:r>
              <a:rPr lang="nl-NL" dirty="0" err="1"/>
              <a:t>and</a:t>
            </a:r>
            <a:r>
              <a:rPr lang="nl-NL" dirty="0"/>
              <a:t> </a:t>
            </a:r>
            <a:r>
              <a:rPr lang="nl-NL" dirty="0" err="1"/>
              <a:t>consistently</a:t>
            </a:r>
            <a:r>
              <a:rPr lang="nl-NL" dirty="0"/>
              <a:t> </a:t>
            </a:r>
            <a:r>
              <a:rPr lang="nl-NL" dirty="0" err="1"/>
              <a:t>throughout</a:t>
            </a:r>
            <a:r>
              <a:rPr lang="nl-NL" dirty="0"/>
              <a:t> a </a:t>
            </a:r>
            <a:r>
              <a:rPr lang="nl-NL" dirty="0" err="1"/>
              <a:t>specified</a:t>
            </a:r>
            <a:r>
              <a:rPr lang="nl-NL" dirty="0"/>
              <a:t> time </a:t>
            </a:r>
            <a:r>
              <a:rPr lang="nl-NL" dirty="0" err="1"/>
              <a:t>period</a:t>
            </a:r>
            <a:r>
              <a:rPr lang="nl-NL" dirty="0"/>
              <a:t>.</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578727313"/>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Sales promotion is an activity designed to provide extra incentives for consumers, sales representatives, and intermediaries to make a purchase. </a:t>
            </a:r>
          </a:p>
          <a:p>
            <a:pPr marL="0" indent="0">
              <a:buNone/>
            </a:pPr>
            <a:r>
              <a:rPr lang="en-GB" dirty="0"/>
              <a:t>- It typically involves special offers, discounts, or other incentives to encourage immediate buying decisions. </a:t>
            </a:r>
          </a:p>
          <a:p>
            <a:pPr marL="0" indent="0">
              <a:buNone/>
            </a:pPr>
            <a:r>
              <a:rPr lang="en-GB" dirty="0"/>
              <a:t>- The primary aim of sales promotion is to stimulate </a:t>
            </a:r>
          </a:p>
          <a:p>
            <a:pPr marL="0" indent="0">
              <a:buNone/>
            </a:pPr>
            <a:r>
              <a:rPr lang="en-GB" dirty="0"/>
              <a:t>additional sales, often through short-term offers that </a:t>
            </a:r>
          </a:p>
          <a:p>
            <a:pPr marL="0" indent="0">
              <a:buNone/>
            </a:pPr>
            <a:r>
              <a:rPr lang="en-GB" dirty="0"/>
              <a:t>encourage consumers to act quickly and book or </a:t>
            </a:r>
          </a:p>
          <a:p>
            <a:pPr marL="0" indent="0">
              <a:buNone/>
            </a:pPr>
            <a:r>
              <a:rPr lang="en-GB" dirty="0"/>
              <a:t>purchase at the point of sale.</a:t>
            </a:r>
          </a:p>
          <a:p>
            <a:pPr marL="0" indent="0">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FD3D780E-7FC5-2B04-EE4D-E2DD97FDC8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174" y="2853169"/>
            <a:ext cx="5497016" cy="3624844"/>
          </a:xfrm>
          <a:prstGeom prst="rect">
            <a:avLst/>
          </a:prstGeom>
        </p:spPr>
      </p:pic>
    </p:spTree>
    <p:extLst>
      <p:ext uri="{BB962C8B-B14F-4D97-AF65-F5344CB8AC3E}">
        <p14:creationId xmlns:p14="http://schemas.microsoft.com/office/powerpoint/2010/main" val="2844255583"/>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Sales promotion should not be viewed merely as an alternative to advertising.</a:t>
            </a:r>
          </a:p>
          <a:p>
            <a:pPr marL="0" indent="0">
              <a:buNone/>
            </a:pPr>
            <a:r>
              <a:rPr lang="en-GB" dirty="0"/>
              <a:t>- Instead, it should complement advertising efforts.</a:t>
            </a:r>
          </a:p>
          <a:p>
            <a:pPr marL="0" indent="0">
              <a:buNone/>
            </a:pPr>
            <a:r>
              <a:rPr lang="en-GB" dirty="0"/>
              <a:t>-While advertising helps build awareness </a:t>
            </a:r>
          </a:p>
          <a:p>
            <a:pPr marL="0" indent="0">
              <a:buNone/>
            </a:pPr>
            <a:r>
              <a:rPr lang="en-GB" dirty="0"/>
              <a:t>and brand recognition over the long term,</a:t>
            </a:r>
          </a:p>
          <a:p>
            <a:pPr marL="0" indent="0">
              <a:buNone/>
            </a:pPr>
            <a:r>
              <a:rPr lang="en-GB" dirty="0"/>
              <a:t> sales promotion provides short-term</a:t>
            </a:r>
          </a:p>
          <a:p>
            <a:pPr marL="0" indent="0">
              <a:buNone/>
            </a:pPr>
            <a:r>
              <a:rPr lang="en-GB" dirty="0"/>
              <a:t> incentives that drive immediate action </a:t>
            </a:r>
          </a:p>
          <a:p>
            <a:pPr marL="0" indent="0">
              <a:buNone/>
            </a:pPr>
            <a:r>
              <a:rPr lang="en-GB" dirty="0"/>
              <a:t>and boost sales.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5079" y="2889336"/>
            <a:ext cx="6364297" cy="35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407599"/>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Marketers may use sales promotion techniques when there's a need for a quick boost in sales, such as when launching a new product or when trying to sell excess capacity or stock. </a:t>
            </a:r>
          </a:p>
          <a:p>
            <a:pPr marL="0" indent="0">
              <a:buNone/>
            </a:pPr>
            <a:r>
              <a:rPr lang="en-GB" dirty="0"/>
              <a:t>- However, sales promotion is sometimes misused as a quick-fix solution for issues that require long-term strategies. </a:t>
            </a:r>
          </a:p>
          <a:p>
            <a:pPr marL="0" indent="0">
              <a:buNone/>
            </a:pPr>
            <a:r>
              <a:rPr lang="en-GB" dirty="0"/>
              <a:t>- For example, a restaurant facing serious problems </a:t>
            </a:r>
          </a:p>
          <a:p>
            <a:pPr marL="0" indent="0">
              <a:buNone/>
            </a:pPr>
            <a:r>
              <a:rPr lang="en-GB" dirty="0"/>
              <a:t>may see an immediate increase in visitors through</a:t>
            </a:r>
          </a:p>
          <a:p>
            <a:pPr marL="0" indent="0">
              <a:buNone/>
            </a:pPr>
            <a:r>
              <a:rPr lang="en-GB" dirty="0"/>
              <a:t> sales promotion, but this can mask underlying </a:t>
            </a:r>
          </a:p>
          <a:p>
            <a:pPr marL="0" indent="0">
              <a:buNone/>
            </a:pPr>
            <a:r>
              <a:rPr lang="en-GB" dirty="0"/>
              <a:t>management issues, creating the illusion of </a:t>
            </a:r>
          </a:p>
          <a:p>
            <a:pPr marL="0" indent="0">
              <a:buNone/>
            </a:pPr>
            <a:r>
              <a:rPr lang="en-GB" dirty="0"/>
              <a:t>efficiency.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5322" y="3131282"/>
            <a:ext cx="5932249" cy="3322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9002454"/>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main objectives of sales promotion include: </a:t>
            </a:r>
          </a:p>
          <a:p>
            <a:pPr marL="0" indent="0">
              <a:buNone/>
            </a:pPr>
            <a:r>
              <a:rPr lang="en-GB" b="1" dirty="0"/>
              <a:t>- </a:t>
            </a:r>
            <a:r>
              <a:rPr lang="en-GB" dirty="0"/>
              <a:t>To gain consumer awareness or attract new users</a:t>
            </a:r>
          </a:p>
          <a:p>
            <a:pPr marL="0" indent="0">
              <a:buNone/>
            </a:pPr>
            <a:r>
              <a:rPr lang="en-GB" b="1" dirty="0"/>
              <a:t>- </a:t>
            </a:r>
            <a:r>
              <a:rPr lang="en-GB" dirty="0"/>
              <a:t>To increase off-peak sales</a:t>
            </a:r>
          </a:p>
          <a:p>
            <a:pPr marL="0" indent="0">
              <a:buNone/>
            </a:pPr>
            <a:r>
              <a:rPr lang="en-GB" b="1" dirty="0"/>
              <a:t>- </a:t>
            </a:r>
            <a:r>
              <a:rPr lang="en-GB" dirty="0"/>
              <a:t>To encourage repeat visits by loyal consumers</a:t>
            </a:r>
          </a:p>
          <a:p>
            <a:pPr marL="0" indent="0">
              <a:buNone/>
            </a:pPr>
            <a:r>
              <a:rPr lang="en-GB" b="1" dirty="0"/>
              <a:t>- </a:t>
            </a:r>
            <a:r>
              <a:rPr lang="en-GB" dirty="0"/>
              <a:t>To combat or pre-empt competition</a:t>
            </a:r>
          </a:p>
          <a:p>
            <a:pPr marL="0" indent="0">
              <a:buNone/>
            </a:pPr>
            <a:r>
              <a:rPr lang="en-GB" b="1" dirty="0"/>
              <a:t>- </a:t>
            </a:r>
            <a:r>
              <a:rPr lang="en-GB" dirty="0"/>
              <a:t>To encourage early bookings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3736" y="2889336"/>
            <a:ext cx="6364297" cy="35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420203"/>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There are also different techniques for sales promotion, such as</a:t>
            </a:r>
          </a:p>
          <a:p>
            <a:pPr marL="0" indent="0">
              <a:buNone/>
            </a:pPr>
            <a:r>
              <a:rPr lang="en-GB" b="1" dirty="0"/>
              <a:t>Merchandising and point-of-sale material:</a:t>
            </a:r>
          </a:p>
          <a:p>
            <a:pPr marL="0" indent="0">
              <a:buNone/>
            </a:pPr>
            <a:r>
              <a:rPr lang="en-GB" b="1" dirty="0"/>
              <a:t>- </a:t>
            </a:r>
            <a:r>
              <a:rPr lang="en-GB" dirty="0"/>
              <a:t>Wall displays, posters,  brochure dispensers, menus, banners, signs and tent cards destination-branded souvenirs, t-shirts, and pens.</a:t>
            </a:r>
          </a:p>
          <a:p>
            <a:pPr marL="0" indent="0">
              <a:buNone/>
            </a:pPr>
            <a:r>
              <a:rPr lang="en-GB" b="1" dirty="0"/>
              <a:t>Samples:</a:t>
            </a:r>
          </a:p>
          <a:p>
            <a:pPr marL="0" indent="0">
              <a:buNone/>
            </a:pPr>
            <a:r>
              <a:rPr lang="en-GB" b="1" dirty="0"/>
              <a:t>- </a:t>
            </a:r>
            <a:r>
              <a:rPr lang="en-GB" dirty="0"/>
              <a:t>Free samples of items to push sales or arranging in </a:t>
            </a:r>
          </a:p>
          <a:p>
            <a:pPr marL="0" indent="0">
              <a:buNone/>
            </a:pPr>
            <a:r>
              <a:rPr lang="en-GB" dirty="0"/>
              <a:t>some way for people to experience part or all of </a:t>
            </a:r>
          </a:p>
          <a:p>
            <a:pPr marL="0" indent="0">
              <a:buNone/>
            </a:pPr>
            <a:r>
              <a:rPr lang="en-GB" dirty="0"/>
              <a:t>a tourism offering, encouraging potential customers </a:t>
            </a:r>
          </a:p>
          <a:p>
            <a:pPr marL="0" indent="0">
              <a:buNone/>
            </a:pPr>
            <a:r>
              <a:rPr lang="en-GB" dirty="0"/>
              <a:t>to engage and make a purchase at a low cost or free</a:t>
            </a:r>
          </a:p>
          <a:p>
            <a:pPr marL="0" indent="0">
              <a:buNone/>
            </a:pPr>
            <a:r>
              <a:rPr lang="en-GB" dirty="0"/>
              <a:t> as an incentive to purchase an offering.</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3347" y="2880572"/>
            <a:ext cx="6364297" cy="35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051648"/>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Coupons (vouchers) and gift certificates:</a:t>
            </a:r>
          </a:p>
          <a:p>
            <a:pPr marL="0" indent="0">
              <a:buNone/>
            </a:pPr>
            <a:r>
              <a:rPr lang="en-GB" b="1" dirty="0"/>
              <a:t>- </a:t>
            </a:r>
            <a:r>
              <a:rPr lang="en-GB" dirty="0"/>
              <a:t>Coupons are vouchers or certificates that give target audience savings when they purchase specific offerings. </a:t>
            </a:r>
          </a:p>
          <a:p>
            <a:r>
              <a:rPr lang="en-GB" b="1" dirty="0"/>
              <a:t>Discounts and special offers:</a:t>
            </a:r>
          </a:p>
          <a:p>
            <a:pPr marL="0" indent="0">
              <a:buNone/>
            </a:pPr>
            <a:r>
              <a:rPr lang="en-GB" b="1" dirty="0"/>
              <a:t>- </a:t>
            </a:r>
            <a:r>
              <a:rPr lang="en-GB" dirty="0"/>
              <a:t>Advertised reductions in price that does not involve a coupon or voucher.</a:t>
            </a:r>
          </a:p>
          <a:p>
            <a:pPr marL="0" indent="0">
              <a:buNone/>
            </a:pPr>
            <a:r>
              <a:rPr lang="en-GB" b="1" dirty="0"/>
              <a:t>Patronage awards (also known as loyalty incentives or club memberships)</a:t>
            </a:r>
          </a:p>
          <a:p>
            <a:pPr marL="0" indent="0">
              <a:buNone/>
            </a:pPr>
            <a:r>
              <a:rPr lang="en-GB" b="1" dirty="0"/>
              <a:t>- </a:t>
            </a:r>
            <a:r>
              <a:rPr lang="en-GB" dirty="0"/>
              <a:t>This technique focuses on rewarding and  promoting loyalty by </a:t>
            </a:r>
          </a:p>
          <a:p>
            <a:pPr marL="0" indent="0">
              <a:buNone/>
            </a:pPr>
            <a:r>
              <a:rPr lang="en-GB" dirty="0"/>
              <a:t>encouraging frequent purchases from identified existing</a:t>
            </a:r>
          </a:p>
          <a:p>
            <a:pPr marL="0" indent="0">
              <a:buNone/>
            </a:pPr>
            <a:r>
              <a:rPr lang="en-GB" dirty="0"/>
              <a:t> consumers, often through loyalty programs or incentives </a:t>
            </a:r>
          </a:p>
          <a:p>
            <a:pPr marL="0" indent="0">
              <a:buNone/>
            </a:pPr>
            <a:r>
              <a:rPr lang="en-GB" dirty="0"/>
              <a:t>or free as an incentive to purchase an offering.</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6732" y="3587410"/>
            <a:ext cx="5056954" cy="2831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529313"/>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Sales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Competitions, sweepstakes, and prizes:</a:t>
            </a:r>
          </a:p>
          <a:p>
            <a:pPr marL="0" indent="0">
              <a:buNone/>
            </a:pPr>
            <a:r>
              <a:rPr lang="en-GB" b="1" dirty="0"/>
              <a:t>- </a:t>
            </a:r>
            <a:r>
              <a:rPr lang="en-GB" dirty="0"/>
              <a:t>Give individuals a chance to win money, a gift, or a holiday. </a:t>
            </a:r>
          </a:p>
          <a:p>
            <a:pPr marL="0" indent="0">
              <a:buNone/>
            </a:pPr>
            <a:r>
              <a:rPr lang="en-GB" b="1" dirty="0"/>
              <a:t>- </a:t>
            </a:r>
            <a:r>
              <a:rPr lang="en-GB" dirty="0"/>
              <a:t>They provide tourism companies with useful information to add to a consumer database</a:t>
            </a:r>
          </a:p>
          <a:p>
            <a:pPr marL="0" indent="0">
              <a:buNone/>
            </a:pPr>
            <a:r>
              <a:rPr lang="en-GB" b="1" dirty="0"/>
              <a:t>Free gifts, premiums, and incentives</a:t>
            </a:r>
          </a:p>
          <a:p>
            <a:pPr marL="0" indent="0">
              <a:buNone/>
            </a:pPr>
            <a:r>
              <a:rPr lang="en-GB" b="1" dirty="0"/>
              <a:t>- </a:t>
            </a:r>
            <a:r>
              <a:rPr lang="en-GB" dirty="0"/>
              <a:t>Items offered either at a low cost or free as an incentive to purchase an offering.</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2" name="Picture 4" descr="What is Sales promotion? | Techniques ...">
            <a:extLst>
              <a:ext uri="{FF2B5EF4-FFF2-40B4-BE49-F238E27FC236}">
                <a16:creationId xmlns:a16="http://schemas.microsoft.com/office/drawing/2014/main" id="{949EE742-CA43-BA87-285C-298F87660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5159" y="3312349"/>
            <a:ext cx="5644217" cy="3160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045175"/>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6703437C-2DD9-0727-AA6C-9575B05E7BF1}"/>
              </a:ext>
            </a:extLst>
          </p:cNvPr>
          <p:cNvSpPr>
            <a:spLocks noGrp="1"/>
          </p:cNvSpPr>
          <p:nvPr>
            <p:ph type="body" orient="vert" idx="1"/>
          </p:nvPr>
        </p:nvSpPr>
        <p:spPr/>
        <p:txBody>
          <a:bodyPr/>
          <a:lstStyle/>
          <a:p>
            <a:pPr marL="0" indent="0" algn="ctr">
              <a:buNone/>
            </a:pPr>
            <a:r>
              <a:rPr lang="en-DE" sz="4000" dirty="0"/>
              <a:t>Activity</a:t>
            </a:r>
          </a:p>
          <a:p>
            <a:pPr marL="0" indent="0">
              <a:buNone/>
            </a:pPr>
            <a:r>
              <a:rPr lang="en-DE" dirty="0"/>
              <a:t>Imagine you are running a promotion process for an existing/new product, which promotion tool </a:t>
            </a:r>
            <a:r>
              <a:rPr lang="en-US" dirty="0"/>
              <a:t>do </a:t>
            </a:r>
            <a:r>
              <a:rPr lang="en-DE" dirty="0"/>
              <a:t>you </a:t>
            </a:r>
            <a:r>
              <a:rPr lang="en-US" dirty="0"/>
              <a:t>intend</a:t>
            </a:r>
            <a:r>
              <a:rPr lang="en-DE" dirty="0"/>
              <a:t> to use:</a:t>
            </a:r>
          </a:p>
          <a:p>
            <a:pPr marL="0" indent="0">
              <a:buNone/>
            </a:pPr>
            <a:r>
              <a:rPr lang="en-DE" b="1" dirty="0"/>
              <a:t>Advertising</a:t>
            </a:r>
            <a:r>
              <a:rPr lang="en-DE" dirty="0"/>
              <a:t> </a:t>
            </a:r>
          </a:p>
          <a:p>
            <a:pPr marL="0" indent="0">
              <a:buNone/>
            </a:pPr>
            <a:r>
              <a:rPr lang="en-GB" b="1" dirty="0"/>
              <a:t>- </a:t>
            </a:r>
            <a:r>
              <a:rPr lang="en-DE" dirty="0"/>
              <a:t>Specify your objective: </a:t>
            </a:r>
            <a:r>
              <a:rPr lang="nl-NL" dirty="0" err="1"/>
              <a:t>differentiating</a:t>
            </a:r>
            <a:r>
              <a:rPr lang="nl-NL" dirty="0"/>
              <a:t>, </a:t>
            </a:r>
            <a:r>
              <a:rPr lang="nl-NL" dirty="0" err="1"/>
              <a:t>informing</a:t>
            </a:r>
            <a:r>
              <a:rPr lang="nl-NL" dirty="0"/>
              <a:t>, </a:t>
            </a:r>
            <a:r>
              <a:rPr lang="nl-NL" dirty="0" err="1"/>
              <a:t>persuading</a:t>
            </a:r>
            <a:r>
              <a:rPr lang="nl-NL" dirty="0"/>
              <a:t>, or </a:t>
            </a:r>
            <a:r>
              <a:rPr lang="nl-NL" dirty="0" err="1"/>
              <a:t>reminding</a:t>
            </a:r>
            <a:r>
              <a:rPr lang="nl-NL" dirty="0"/>
              <a:t> </a:t>
            </a:r>
          </a:p>
          <a:p>
            <a:pPr marL="0" indent="0">
              <a:buNone/>
            </a:pPr>
            <a:r>
              <a:rPr lang="en-GB" b="1" dirty="0"/>
              <a:t>- </a:t>
            </a:r>
            <a:r>
              <a:rPr lang="nl-NL" dirty="0" err="1"/>
              <a:t>Specify</a:t>
            </a:r>
            <a:r>
              <a:rPr lang="nl-NL" dirty="0"/>
              <a:t> </a:t>
            </a:r>
            <a:r>
              <a:rPr lang="nl-NL" dirty="0" err="1"/>
              <a:t>your</a:t>
            </a:r>
            <a:r>
              <a:rPr lang="nl-NL" dirty="0"/>
              <a:t> budget </a:t>
            </a:r>
            <a:r>
              <a:rPr lang="nl-NL" dirty="0" err="1"/>
              <a:t>decision</a:t>
            </a:r>
            <a:endParaRPr lang="nl-NL" dirty="0"/>
          </a:p>
          <a:p>
            <a:pPr marL="0" indent="0">
              <a:buNone/>
            </a:pPr>
            <a:r>
              <a:rPr lang="en-GB" b="1" dirty="0"/>
              <a:t>- </a:t>
            </a:r>
            <a:r>
              <a:rPr lang="nl-NL" dirty="0" err="1"/>
              <a:t>Specify</a:t>
            </a:r>
            <a:r>
              <a:rPr lang="nl-NL" dirty="0"/>
              <a:t> media </a:t>
            </a:r>
            <a:r>
              <a:rPr lang="nl-NL" dirty="0" err="1"/>
              <a:t>decision</a:t>
            </a:r>
            <a:endParaRPr lang="en-DE" dirty="0"/>
          </a:p>
          <a:p>
            <a:pPr marL="0" indent="0">
              <a:buNone/>
            </a:pPr>
            <a:r>
              <a:rPr lang="en-DE" b="1" dirty="0"/>
              <a:t>Sales promotion </a:t>
            </a:r>
          </a:p>
          <a:p>
            <a:pPr marL="0" indent="0">
              <a:buNone/>
            </a:pPr>
            <a:r>
              <a:rPr lang="en-GB" b="1" dirty="0"/>
              <a:t>- </a:t>
            </a:r>
            <a:r>
              <a:rPr lang="en-DE" dirty="0"/>
              <a:t>Specify your objective</a:t>
            </a:r>
          </a:p>
          <a:p>
            <a:pPr marL="0" indent="0">
              <a:buNone/>
            </a:pPr>
            <a:r>
              <a:rPr lang="en-GB" b="1" dirty="0"/>
              <a:t>- </a:t>
            </a:r>
            <a:r>
              <a:rPr lang="en-DE" dirty="0"/>
              <a:t>Specify your techniques</a:t>
            </a:r>
          </a:p>
        </p:txBody>
      </p:sp>
      <p:sp>
        <p:nvSpPr>
          <p:cNvPr id="4" name="Slide Number Placeholder 3">
            <a:extLst>
              <a:ext uri="{FF2B5EF4-FFF2-40B4-BE49-F238E27FC236}">
                <a16:creationId xmlns:a16="http://schemas.microsoft.com/office/drawing/2014/main" id="{A7054A31-4EAE-94EE-7DC5-8B4F3EE8C701}"/>
              </a:ext>
            </a:extLst>
          </p:cNvPr>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1801243245"/>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130</TotalTime>
  <Words>3526</Words>
  <Application>Microsoft Macintosh PowerPoint</Application>
  <PresentationFormat>Custom</PresentationFormat>
  <Paragraphs>368</Paragraphs>
  <Slides>47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Minion</vt:lpstr>
      <vt:lpstr>Georgia</vt:lpstr>
      <vt:lpstr>Calibri</vt:lpstr>
      <vt:lpstr>Corporate template-set Universiteit Leiden</vt:lpstr>
      <vt:lpstr>Research on Tourism Services   European Institute of Innovation, Entrepreneurship and Technology Lessingstraße 79, 13158 Berlin, Germany </vt:lpstr>
      <vt:lpstr>Index</vt:lpstr>
      <vt:lpstr> 1- The Marketing Mix: Promotion </vt:lpstr>
      <vt:lpstr> 1- The Marketing Mix: Promotion </vt:lpstr>
      <vt:lpstr> 1- The Marketing Mix: Promotion </vt:lpstr>
      <vt:lpstr>2- Communication Theory</vt:lpstr>
      <vt:lpstr>2- Communication Theory</vt:lpstr>
      <vt:lpstr>2- Communication Theory</vt:lpstr>
      <vt:lpstr>2- Communication Theory</vt:lpstr>
      <vt:lpstr>2- Communication Theory</vt:lpstr>
      <vt:lpstr>2- Communication Theory</vt:lpstr>
      <vt:lpstr>2- Communication Theory</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3- The Promotional Campaign </vt:lpstr>
      <vt:lpstr>4- Advertising</vt:lpstr>
      <vt:lpstr>4- Advertising</vt:lpstr>
      <vt:lpstr>4- Advertising</vt:lpstr>
      <vt:lpstr>4- Advertising</vt:lpstr>
      <vt:lpstr>4- Advertising</vt:lpstr>
      <vt:lpstr>4- Advertising</vt:lpstr>
      <vt:lpstr>4- Advertising</vt:lpstr>
      <vt:lpstr>4- Advertising</vt:lpstr>
      <vt:lpstr>4- Advertising</vt:lpstr>
      <vt:lpstr>4- Advertising</vt:lpstr>
      <vt:lpstr> 5- Sales Promotion </vt:lpstr>
      <vt:lpstr> 5- Sales Promotion </vt:lpstr>
      <vt:lpstr> 5- Sales Promotion </vt:lpstr>
      <vt:lpstr> 5- Sales Promotion </vt:lpstr>
      <vt:lpstr> 5- Sales Promotion </vt:lpstr>
      <vt:lpstr> 5- Sales Promotion </vt:lpstr>
      <vt:lpstr> 5- Sales Promotion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195</cp:revision>
  <dcterms:created xsi:type="dcterms:W3CDTF">2023-10-18T00:40:52Z</dcterms:created>
  <dcterms:modified xsi:type="dcterms:W3CDTF">2025-01-03T11:22:08Z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