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55"/>
  </p:notesMasterIdLst>
  <p:handoutMasterIdLst>
    <p:handoutMasterId r:id="rId56"/>
  </p:handoutMasterIdLst>
  <p:sldIdLst>
    <p:sldId id="256" r:id="rId5"/>
    <p:sldId id="257" r:id="rId6"/>
    <p:sldId id="268" r:id="rId7"/>
    <p:sldId id="272" r:id="rId8"/>
    <p:sldId id="273" r:id="rId9"/>
    <p:sldId id="310" r:id="rId10"/>
    <p:sldId id="274" r:id="rId11"/>
    <p:sldId id="275" r:id="rId12"/>
    <p:sldId id="276" r:id="rId13"/>
    <p:sldId id="277" r:id="rId14"/>
    <p:sldId id="282" r:id="rId15"/>
    <p:sldId id="283" r:id="rId16"/>
    <p:sldId id="284" r:id="rId17"/>
    <p:sldId id="285" r:id="rId18"/>
    <p:sldId id="278" r:id="rId19"/>
    <p:sldId id="279" r:id="rId20"/>
    <p:sldId id="280" r:id="rId21"/>
    <p:sldId id="286" r:id="rId22"/>
    <p:sldId id="291" r:id="rId23"/>
    <p:sldId id="290" r:id="rId24"/>
    <p:sldId id="287" r:id="rId25"/>
    <p:sldId id="288" r:id="rId26"/>
    <p:sldId id="289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311" r:id="rId35"/>
    <p:sldId id="299" r:id="rId36"/>
    <p:sldId id="300" r:id="rId37"/>
    <p:sldId id="301" r:id="rId38"/>
    <p:sldId id="302" r:id="rId39"/>
    <p:sldId id="303" r:id="rId40"/>
    <p:sldId id="304" r:id="rId41"/>
    <p:sldId id="313" r:id="rId42"/>
    <p:sldId id="314" r:id="rId43"/>
    <p:sldId id="315" r:id="rId44"/>
    <p:sldId id="316" r:id="rId45"/>
    <p:sldId id="317" r:id="rId46"/>
    <p:sldId id="318" r:id="rId47"/>
    <p:sldId id="305" r:id="rId48"/>
    <p:sldId id="312" r:id="rId49"/>
    <p:sldId id="306" r:id="rId50"/>
    <p:sldId id="307" r:id="rId51"/>
    <p:sldId id="308" r:id="rId52"/>
    <p:sldId id="309" r:id="rId53"/>
    <p:sldId id="269" r:id="rId54"/>
  </p:sldIdLst>
  <p:sldSz cx="12198350" cy="6858000"/>
  <p:notesSz cx="6858000" cy="9144000"/>
  <p:embeddedFontLst>
    <p:embeddedFont>
      <p:font typeface="Calibri" panose="020F0502020204030204" pitchFamily="34" charset="0"/>
      <p:regular r:id="rId57"/>
      <p:bold r:id="rId58"/>
      <p:italic r:id="rId59"/>
      <p:boldItalic r:id="rId60"/>
    </p:embeddedFont>
    <p:embeddedFont>
      <p:font typeface="Georgia" panose="02040502050405020303" pitchFamily="18" charset="0"/>
      <p:regular r:id="rId61"/>
      <p:bold r:id="rId62"/>
      <p:italic r:id="rId63"/>
      <p:boldItalic r:id="rId64"/>
    </p:embeddedFont>
    <p:embeddedFont>
      <p:font typeface="Minion" panose="02000503070000020003" pitchFamily="2" charset="0"/>
      <p:regular r:id="rId65"/>
      <p:bold r:id="rId66"/>
      <p:italic r:id="rId67"/>
      <p:boldItalic r:id="rId68"/>
    </p:embeddedFont>
  </p:embeddedFontLst>
  <p:custDataLst>
    <p:tags r:id="rId69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>
        <p:scale>
          <a:sx n="119" d="100"/>
          <a:sy n="119" d="100"/>
        </p:scale>
        <p:origin x="288" y="64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font" Target="fonts/font7.fntdata"/><Relationship Id="rId68" Type="http://schemas.openxmlformats.org/officeDocument/2006/relationships/font" Target="fonts/font12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font" Target="fonts/font2.fntdata"/><Relationship Id="rId66" Type="http://schemas.openxmlformats.org/officeDocument/2006/relationships/font" Target="fonts/font10.fntdata"/><Relationship Id="rId5" Type="http://schemas.openxmlformats.org/officeDocument/2006/relationships/slide" Target="slides/slide1.xml"/><Relationship Id="rId61" Type="http://schemas.openxmlformats.org/officeDocument/2006/relationships/font" Target="fonts/font5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handoutMaster" Target="handoutMasters/handoutMaster1.xml"/><Relationship Id="rId64" Type="http://schemas.openxmlformats.org/officeDocument/2006/relationships/font" Target="fonts/font8.fntdata"/><Relationship Id="rId69" Type="http://schemas.openxmlformats.org/officeDocument/2006/relationships/tags" Target="tags/tag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3.fntdata"/><Relationship Id="rId67" Type="http://schemas.openxmlformats.org/officeDocument/2006/relationships/font" Target="fonts/font11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font" Target="fonts/font6.fntdata"/><Relationship Id="rId7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1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font" Target="fonts/font4.fntdata"/><Relationship Id="rId65" Type="http://schemas.openxmlformats.org/officeDocument/2006/relationships/font" Target="fonts/font9.fntdata"/><Relationship Id="rId7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71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400" b="0" dirty="0"/>
            <a:t>Service </a:t>
          </a:r>
          <a:r>
            <a:rPr lang="nl-NL" sz="1400" b="0" dirty="0" err="1"/>
            <a:t>process</a:t>
          </a:r>
          <a:endParaRPr lang="en-US" sz="1400" dirty="0"/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400" b="0"/>
            <a:t>Service nature</a:t>
          </a:r>
          <a:endParaRPr lang="en-US" sz="1400" dirty="0"/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nl-NL" sz="1400" b="0" dirty="0"/>
            <a:t>Service delivery</a:t>
          </a:r>
          <a:endParaRPr lang="en-US" sz="1400" dirty="0"/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600" dirty="0" err="1"/>
            <a:t>Dimens-ions</a:t>
          </a:r>
          <a:r>
            <a:rPr lang="nl-NL" sz="1600" dirty="0"/>
            <a:t> of Services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613EF32E-2263-DF44-9DDF-A613E139A3A3}">
      <dgm:prSet/>
      <dgm:spPr/>
      <dgm:t>
        <a:bodyPr/>
        <a:lstStyle/>
        <a:p>
          <a:r>
            <a:rPr lang="nl-NL" b="0" dirty="0"/>
            <a:t>Service availability</a:t>
          </a:r>
          <a:endParaRPr lang="en-US" dirty="0"/>
        </a:p>
      </dgm:t>
    </dgm:pt>
    <dgm:pt modelId="{64D000C2-BA31-EC48-A913-C8F2ED15D8A9}" type="parTrans" cxnId="{CC5C3CAE-CC7C-B745-84AC-B14A0798DBF4}">
      <dgm:prSet/>
      <dgm:spPr/>
      <dgm:t>
        <a:bodyPr/>
        <a:lstStyle/>
        <a:p>
          <a:endParaRPr lang="en-US"/>
        </a:p>
      </dgm:t>
    </dgm:pt>
    <dgm:pt modelId="{42E0F4EE-AED8-DB46-AF8C-40C51C2E73C5}" type="sibTrans" cxnId="{CC5C3CAE-CC7C-B745-84AC-B14A0798DBF4}">
      <dgm:prSet/>
      <dgm:spPr/>
      <dgm:t>
        <a:bodyPr/>
        <a:lstStyle/>
        <a:p>
          <a:endParaRPr lang="en-US"/>
        </a:p>
      </dgm:t>
    </dgm:pt>
    <dgm:pt modelId="{8164925A-CB0D-C942-978E-C36ACEF5585B}">
      <dgm:prSet/>
      <dgm:spPr/>
      <dgm:t>
        <a:bodyPr/>
        <a:lstStyle/>
        <a:p>
          <a:r>
            <a:rPr lang="nl-NL" b="0" dirty="0"/>
            <a:t>Service </a:t>
          </a:r>
          <a:r>
            <a:rPr lang="nl-NL" b="0" dirty="0" err="1"/>
            <a:t>demand</a:t>
          </a:r>
          <a:endParaRPr lang="en-US" dirty="0"/>
        </a:p>
      </dgm:t>
    </dgm:pt>
    <dgm:pt modelId="{03764290-304A-0B41-87B1-1C99DC269B47}" type="parTrans" cxnId="{E015F59F-9426-0441-8EA7-51D22DA0794B}">
      <dgm:prSet/>
      <dgm:spPr/>
      <dgm:t>
        <a:bodyPr/>
        <a:lstStyle/>
        <a:p>
          <a:endParaRPr lang="en-US"/>
        </a:p>
      </dgm:t>
    </dgm:pt>
    <dgm:pt modelId="{774A7997-AADB-624E-B8F8-E4B7BDAA90BF}" type="sibTrans" cxnId="{E015F59F-9426-0441-8EA7-51D22DA0794B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5"/>
      <dgm:spPr/>
    </dgm:pt>
    <dgm:pt modelId="{FCA65B0E-6AB6-B549-9097-4FE8CB30E63D}" type="pres">
      <dgm:prSet presAssocID="{00444826-0F64-4E4F-BBFF-EF96DC4DAABA}" presName="connectorText" presStyleLbl="sibTrans2D1" presStyleIdx="0" presStyleCnt="5"/>
      <dgm:spPr/>
    </dgm:pt>
    <dgm:pt modelId="{DD847756-2248-C64F-A870-685D4449A4DF}" type="pres">
      <dgm:prSet presAssocID="{5049F3F2-BEAC-2947-B41B-CF4F15D42269}" presName="node" presStyleLbl="node1" presStyleIdx="0" presStyleCnt="5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5"/>
      <dgm:spPr/>
    </dgm:pt>
    <dgm:pt modelId="{2A2161D7-036F-894E-968E-DF3F4235AC09}" type="pres">
      <dgm:prSet presAssocID="{33BCD79F-B4E4-8D49-8D4B-9A297F146FDD}" presName="connectorText" presStyleLbl="sibTrans2D1" presStyleIdx="1" presStyleCnt="5"/>
      <dgm:spPr/>
    </dgm:pt>
    <dgm:pt modelId="{34C86BAF-1F12-5F47-8731-801F75887A9A}" type="pres">
      <dgm:prSet presAssocID="{784C4352-175F-FC47-8510-F89BDB6694CC}" presName="node" presStyleLbl="node1" presStyleIdx="1" presStyleCnt="5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5"/>
      <dgm:spPr/>
    </dgm:pt>
    <dgm:pt modelId="{9F52C202-99AF-4E4D-A59A-C2AC8F18AB08}" type="pres">
      <dgm:prSet presAssocID="{E9FA8288-FEBB-9847-96B1-66B23DDBA784}" presName="connectorText" presStyleLbl="sibTrans2D1" presStyleIdx="2" presStyleCnt="5"/>
      <dgm:spPr/>
    </dgm:pt>
    <dgm:pt modelId="{01AA9E2B-3BC0-2745-BDA0-5693DA0044E6}" type="pres">
      <dgm:prSet presAssocID="{0DD79907-28B4-654B-98D9-8B5F684DF80D}" presName="node" presStyleLbl="node1" presStyleIdx="2" presStyleCnt="5">
        <dgm:presLayoutVars>
          <dgm:bulletEnabled val="1"/>
        </dgm:presLayoutVars>
      </dgm:prSet>
      <dgm:spPr/>
    </dgm:pt>
    <dgm:pt modelId="{1EB61FDB-E246-0B45-8CF9-943E0A302EE3}" type="pres">
      <dgm:prSet presAssocID="{64D000C2-BA31-EC48-A913-C8F2ED15D8A9}" presName="parTrans" presStyleLbl="sibTrans2D1" presStyleIdx="3" presStyleCnt="5"/>
      <dgm:spPr/>
    </dgm:pt>
    <dgm:pt modelId="{AC538609-39C6-1E48-B042-7D0142929A76}" type="pres">
      <dgm:prSet presAssocID="{64D000C2-BA31-EC48-A913-C8F2ED15D8A9}" presName="connectorText" presStyleLbl="sibTrans2D1" presStyleIdx="3" presStyleCnt="5"/>
      <dgm:spPr/>
    </dgm:pt>
    <dgm:pt modelId="{E9397299-5E2F-5648-86D3-38818B86B273}" type="pres">
      <dgm:prSet presAssocID="{613EF32E-2263-DF44-9DDF-A613E139A3A3}" presName="node" presStyleLbl="node1" presStyleIdx="3" presStyleCnt="5">
        <dgm:presLayoutVars>
          <dgm:bulletEnabled val="1"/>
        </dgm:presLayoutVars>
      </dgm:prSet>
      <dgm:spPr/>
    </dgm:pt>
    <dgm:pt modelId="{AF93A8CE-EB21-1A43-B321-616DC1EA0AF3}" type="pres">
      <dgm:prSet presAssocID="{03764290-304A-0B41-87B1-1C99DC269B47}" presName="parTrans" presStyleLbl="sibTrans2D1" presStyleIdx="4" presStyleCnt="5"/>
      <dgm:spPr/>
    </dgm:pt>
    <dgm:pt modelId="{7BCBCA0B-05E5-DE4B-881E-CA956FD53528}" type="pres">
      <dgm:prSet presAssocID="{03764290-304A-0B41-87B1-1C99DC269B47}" presName="connectorText" presStyleLbl="sibTrans2D1" presStyleIdx="4" presStyleCnt="5"/>
      <dgm:spPr/>
    </dgm:pt>
    <dgm:pt modelId="{1C842198-4D6B-FF41-816D-618BAAB0D4B9}" type="pres">
      <dgm:prSet presAssocID="{8164925A-CB0D-C942-978E-C36ACEF5585B}" presName="node" presStyleLbl="node1" presStyleIdx="4" presStyleCnt="5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89E7E543-FD60-F640-9694-712F784EFAAC}" type="presOf" srcId="{03764290-304A-0B41-87B1-1C99DC269B47}" destId="{AF93A8CE-EB21-1A43-B321-616DC1EA0AF3}" srcOrd="0" destOrd="0" presId="urn:microsoft.com/office/officeart/2005/8/layout/radial5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7E1C899C-B145-4E41-AF32-B84192544450}" type="presOf" srcId="{03764290-304A-0B41-87B1-1C99DC269B47}" destId="{7BCBCA0B-05E5-DE4B-881E-CA956FD53528}" srcOrd="1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E015F59F-9426-0441-8EA7-51D22DA0794B}" srcId="{5D5A36A4-B51B-C040-B140-55F8EEBD740F}" destId="{8164925A-CB0D-C942-978E-C36ACEF5585B}" srcOrd="4" destOrd="0" parTransId="{03764290-304A-0B41-87B1-1C99DC269B47}" sibTransId="{774A7997-AADB-624E-B8F8-E4B7BDAA90BF}"/>
    <dgm:cxn modelId="{CC5C3CAE-CC7C-B745-84AC-B14A0798DBF4}" srcId="{5D5A36A4-B51B-C040-B140-55F8EEBD740F}" destId="{613EF32E-2263-DF44-9DDF-A613E139A3A3}" srcOrd="3" destOrd="0" parTransId="{64D000C2-BA31-EC48-A913-C8F2ED15D8A9}" sibTransId="{42E0F4EE-AED8-DB46-AF8C-40C51C2E73C5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8FA27EB4-68C4-794B-B5EE-B115073380FE}" type="presOf" srcId="{64D000C2-BA31-EC48-A913-C8F2ED15D8A9}" destId="{AC538609-39C6-1E48-B042-7D0142929A76}" srcOrd="1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5C61FAC0-E237-AC47-A1AC-42DED1112F51}" type="presOf" srcId="{613EF32E-2263-DF44-9DDF-A613E139A3A3}" destId="{E9397299-5E2F-5648-86D3-38818B86B273}" srcOrd="0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01B570E5-8A4A-FA46-8221-E69CD405B8D8}" type="presOf" srcId="{64D000C2-BA31-EC48-A913-C8F2ED15D8A9}" destId="{1EB61FDB-E246-0B45-8CF9-943E0A302EE3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AB42E9FF-F216-2D4C-A4C2-19D0511EE4E1}" type="presOf" srcId="{8164925A-CB0D-C942-978E-C36ACEF5585B}" destId="{1C842198-4D6B-FF41-816D-618BAAB0D4B9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  <dgm:cxn modelId="{881BF508-331B-0248-9CEF-8769C57846C9}" type="presParOf" srcId="{9649B19A-2712-FF46-AF06-3CED8D6294B3}" destId="{1EB61FDB-E246-0B45-8CF9-943E0A302EE3}" srcOrd="7" destOrd="0" presId="urn:microsoft.com/office/officeart/2005/8/layout/radial5"/>
    <dgm:cxn modelId="{C72E9403-EEFB-8241-9A20-DD3D04638D83}" type="presParOf" srcId="{1EB61FDB-E246-0B45-8CF9-943E0A302EE3}" destId="{AC538609-39C6-1E48-B042-7D0142929A76}" srcOrd="0" destOrd="0" presId="urn:microsoft.com/office/officeart/2005/8/layout/radial5"/>
    <dgm:cxn modelId="{3C8BFEAC-9409-3C45-9544-FFA1A4B637A6}" type="presParOf" srcId="{9649B19A-2712-FF46-AF06-3CED8D6294B3}" destId="{E9397299-5E2F-5648-86D3-38818B86B273}" srcOrd="8" destOrd="0" presId="urn:microsoft.com/office/officeart/2005/8/layout/radial5"/>
    <dgm:cxn modelId="{5F1C81B3-0B39-DC4A-BA1D-11ACF52FDF89}" type="presParOf" srcId="{9649B19A-2712-FF46-AF06-3CED8D6294B3}" destId="{AF93A8CE-EB21-1A43-B321-616DC1EA0AF3}" srcOrd="9" destOrd="0" presId="urn:microsoft.com/office/officeart/2005/8/layout/radial5"/>
    <dgm:cxn modelId="{F019D13D-77BC-634A-A20E-18AF69D58F14}" type="presParOf" srcId="{AF93A8CE-EB21-1A43-B321-616DC1EA0AF3}" destId="{7BCBCA0B-05E5-DE4B-881E-CA956FD53528}" srcOrd="0" destOrd="0" presId="urn:microsoft.com/office/officeart/2005/8/layout/radial5"/>
    <dgm:cxn modelId="{36ECBCEA-FFFC-AE4F-BEC2-3BC5B81B3022}" type="presParOf" srcId="{9649B19A-2712-FF46-AF06-3CED8D6294B3}" destId="{1C842198-4D6B-FF41-816D-618BAAB0D4B9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400" b="0" dirty="0"/>
            <a:t>Service </a:t>
          </a:r>
          <a:r>
            <a:rPr lang="nl-NL" sz="1400" b="0" dirty="0" err="1"/>
            <a:t>process</a:t>
          </a:r>
          <a:endParaRPr lang="en-US" sz="1400" dirty="0"/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400" b="0"/>
            <a:t>Service nature</a:t>
          </a:r>
          <a:endParaRPr lang="en-US" sz="1400" dirty="0"/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nl-NL" sz="1400" b="0" dirty="0"/>
            <a:t>Service delivery</a:t>
          </a:r>
          <a:endParaRPr lang="en-US" sz="1400" dirty="0"/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600" dirty="0" err="1"/>
            <a:t>Dimens-ions</a:t>
          </a:r>
          <a:r>
            <a:rPr lang="nl-NL" sz="1600" dirty="0"/>
            <a:t> of Services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613EF32E-2263-DF44-9DDF-A613E139A3A3}">
      <dgm:prSet/>
      <dgm:spPr/>
      <dgm:t>
        <a:bodyPr/>
        <a:lstStyle/>
        <a:p>
          <a:r>
            <a:rPr lang="nl-NL" b="0" dirty="0"/>
            <a:t>Service availability</a:t>
          </a:r>
          <a:endParaRPr lang="en-US" dirty="0"/>
        </a:p>
      </dgm:t>
    </dgm:pt>
    <dgm:pt modelId="{64D000C2-BA31-EC48-A913-C8F2ED15D8A9}" type="parTrans" cxnId="{CC5C3CAE-CC7C-B745-84AC-B14A0798DBF4}">
      <dgm:prSet/>
      <dgm:spPr/>
      <dgm:t>
        <a:bodyPr/>
        <a:lstStyle/>
        <a:p>
          <a:endParaRPr lang="en-US"/>
        </a:p>
      </dgm:t>
    </dgm:pt>
    <dgm:pt modelId="{42E0F4EE-AED8-DB46-AF8C-40C51C2E73C5}" type="sibTrans" cxnId="{CC5C3CAE-CC7C-B745-84AC-B14A0798DBF4}">
      <dgm:prSet/>
      <dgm:spPr/>
      <dgm:t>
        <a:bodyPr/>
        <a:lstStyle/>
        <a:p>
          <a:endParaRPr lang="en-US"/>
        </a:p>
      </dgm:t>
    </dgm:pt>
    <dgm:pt modelId="{8164925A-CB0D-C942-978E-C36ACEF5585B}">
      <dgm:prSet/>
      <dgm:spPr/>
      <dgm:t>
        <a:bodyPr/>
        <a:lstStyle/>
        <a:p>
          <a:r>
            <a:rPr lang="nl-NL" b="0" dirty="0"/>
            <a:t>Service </a:t>
          </a:r>
          <a:r>
            <a:rPr lang="nl-NL" b="0" dirty="0" err="1"/>
            <a:t>demand</a:t>
          </a:r>
          <a:endParaRPr lang="en-US" dirty="0"/>
        </a:p>
      </dgm:t>
    </dgm:pt>
    <dgm:pt modelId="{03764290-304A-0B41-87B1-1C99DC269B47}" type="parTrans" cxnId="{E015F59F-9426-0441-8EA7-51D22DA0794B}">
      <dgm:prSet/>
      <dgm:spPr/>
      <dgm:t>
        <a:bodyPr/>
        <a:lstStyle/>
        <a:p>
          <a:endParaRPr lang="en-US"/>
        </a:p>
      </dgm:t>
    </dgm:pt>
    <dgm:pt modelId="{774A7997-AADB-624E-B8F8-E4B7BDAA90BF}" type="sibTrans" cxnId="{E015F59F-9426-0441-8EA7-51D22DA0794B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5"/>
      <dgm:spPr/>
    </dgm:pt>
    <dgm:pt modelId="{FCA65B0E-6AB6-B549-9097-4FE8CB30E63D}" type="pres">
      <dgm:prSet presAssocID="{00444826-0F64-4E4F-BBFF-EF96DC4DAABA}" presName="connectorText" presStyleLbl="sibTrans2D1" presStyleIdx="0" presStyleCnt="5"/>
      <dgm:spPr/>
    </dgm:pt>
    <dgm:pt modelId="{DD847756-2248-C64F-A870-685D4449A4DF}" type="pres">
      <dgm:prSet presAssocID="{5049F3F2-BEAC-2947-B41B-CF4F15D42269}" presName="node" presStyleLbl="node1" presStyleIdx="0" presStyleCnt="5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5"/>
      <dgm:spPr/>
    </dgm:pt>
    <dgm:pt modelId="{2A2161D7-036F-894E-968E-DF3F4235AC09}" type="pres">
      <dgm:prSet presAssocID="{33BCD79F-B4E4-8D49-8D4B-9A297F146FDD}" presName="connectorText" presStyleLbl="sibTrans2D1" presStyleIdx="1" presStyleCnt="5"/>
      <dgm:spPr/>
    </dgm:pt>
    <dgm:pt modelId="{34C86BAF-1F12-5F47-8731-801F75887A9A}" type="pres">
      <dgm:prSet presAssocID="{784C4352-175F-FC47-8510-F89BDB6694CC}" presName="node" presStyleLbl="node1" presStyleIdx="1" presStyleCnt="5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5"/>
      <dgm:spPr/>
    </dgm:pt>
    <dgm:pt modelId="{9F52C202-99AF-4E4D-A59A-C2AC8F18AB08}" type="pres">
      <dgm:prSet presAssocID="{E9FA8288-FEBB-9847-96B1-66B23DDBA784}" presName="connectorText" presStyleLbl="sibTrans2D1" presStyleIdx="2" presStyleCnt="5"/>
      <dgm:spPr/>
    </dgm:pt>
    <dgm:pt modelId="{01AA9E2B-3BC0-2745-BDA0-5693DA0044E6}" type="pres">
      <dgm:prSet presAssocID="{0DD79907-28B4-654B-98D9-8B5F684DF80D}" presName="node" presStyleLbl="node1" presStyleIdx="2" presStyleCnt="5">
        <dgm:presLayoutVars>
          <dgm:bulletEnabled val="1"/>
        </dgm:presLayoutVars>
      </dgm:prSet>
      <dgm:spPr/>
    </dgm:pt>
    <dgm:pt modelId="{1EB61FDB-E246-0B45-8CF9-943E0A302EE3}" type="pres">
      <dgm:prSet presAssocID="{64D000C2-BA31-EC48-A913-C8F2ED15D8A9}" presName="parTrans" presStyleLbl="sibTrans2D1" presStyleIdx="3" presStyleCnt="5"/>
      <dgm:spPr/>
    </dgm:pt>
    <dgm:pt modelId="{AC538609-39C6-1E48-B042-7D0142929A76}" type="pres">
      <dgm:prSet presAssocID="{64D000C2-BA31-EC48-A913-C8F2ED15D8A9}" presName="connectorText" presStyleLbl="sibTrans2D1" presStyleIdx="3" presStyleCnt="5"/>
      <dgm:spPr/>
    </dgm:pt>
    <dgm:pt modelId="{E9397299-5E2F-5648-86D3-38818B86B273}" type="pres">
      <dgm:prSet presAssocID="{613EF32E-2263-DF44-9DDF-A613E139A3A3}" presName="node" presStyleLbl="node1" presStyleIdx="3" presStyleCnt="5">
        <dgm:presLayoutVars>
          <dgm:bulletEnabled val="1"/>
        </dgm:presLayoutVars>
      </dgm:prSet>
      <dgm:spPr/>
    </dgm:pt>
    <dgm:pt modelId="{AF93A8CE-EB21-1A43-B321-616DC1EA0AF3}" type="pres">
      <dgm:prSet presAssocID="{03764290-304A-0B41-87B1-1C99DC269B47}" presName="parTrans" presStyleLbl="sibTrans2D1" presStyleIdx="4" presStyleCnt="5"/>
      <dgm:spPr/>
    </dgm:pt>
    <dgm:pt modelId="{7BCBCA0B-05E5-DE4B-881E-CA956FD53528}" type="pres">
      <dgm:prSet presAssocID="{03764290-304A-0B41-87B1-1C99DC269B47}" presName="connectorText" presStyleLbl="sibTrans2D1" presStyleIdx="4" presStyleCnt="5"/>
      <dgm:spPr/>
    </dgm:pt>
    <dgm:pt modelId="{1C842198-4D6B-FF41-816D-618BAAB0D4B9}" type="pres">
      <dgm:prSet presAssocID="{8164925A-CB0D-C942-978E-C36ACEF5585B}" presName="node" presStyleLbl="node1" presStyleIdx="4" presStyleCnt="5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89E7E543-FD60-F640-9694-712F784EFAAC}" type="presOf" srcId="{03764290-304A-0B41-87B1-1C99DC269B47}" destId="{AF93A8CE-EB21-1A43-B321-616DC1EA0AF3}" srcOrd="0" destOrd="0" presId="urn:microsoft.com/office/officeart/2005/8/layout/radial5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7E1C899C-B145-4E41-AF32-B84192544450}" type="presOf" srcId="{03764290-304A-0B41-87B1-1C99DC269B47}" destId="{7BCBCA0B-05E5-DE4B-881E-CA956FD53528}" srcOrd="1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E015F59F-9426-0441-8EA7-51D22DA0794B}" srcId="{5D5A36A4-B51B-C040-B140-55F8EEBD740F}" destId="{8164925A-CB0D-C942-978E-C36ACEF5585B}" srcOrd="4" destOrd="0" parTransId="{03764290-304A-0B41-87B1-1C99DC269B47}" sibTransId="{774A7997-AADB-624E-B8F8-E4B7BDAA90BF}"/>
    <dgm:cxn modelId="{CC5C3CAE-CC7C-B745-84AC-B14A0798DBF4}" srcId="{5D5A36A4-B51B-C040-B140-55F8EEBD740F}" destId="{613EF32E-2263-DF44-9DDF-A613E139A3A3}" srcOrd="3" destOrd="0" parTransId="{64D000C2-BA31-EC48-A913-C8F2ED15D8A9}" sibTransId="{42E0F4EE-AED8-DB46-AF8C-40C51C2E73C5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8FA27EB4-68C4-794B-B5EE-B115073380FE}" type="presOf" srcId="{64D000C2-BA31-EC48-A913-C8F2ED15D8A9}" destId="{AC538609-39C6-1E48-B042-7D0142929A76}" srcOrd="1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5C61FAC0-E237-AC47-A1AC-42DED1112F51}" type="presOf" srcId="{613EF32E-2263-DF44-9DDF-A613E139A3A3}" destId="{E9397299-5E2F-5648-86D3-38818B86B273}" srcOrd="0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01B570E5-8A4A-FA46-8221-E69CD405B8D8}" type="presOf" srcId="{64D000C2-BA31-EC48-A913-C8F2ED15D8A9}" destId="{1EB61FDB-E246-0B45-8CF9-943E0A302EE3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AB42E9FF-F216-2D4C-A4C2-19D0511EE4E1}" type="presOf" srcId="{8164925A-CB0D-C942-978E-C36ACEF5585B}" destId="{1C842198-4D6B-FF41-816D-618BAAB0D4B9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  <dgm:cxn modelId="{881BF508-331B-0248-9CEF-8769C57846C9}" type="presParOf" srcId="{9649B19A-2712-FF46-AF06-3CED8D6294B3}" destId="{1EB61FDB-E246-0B45-8CF9-943E0A302EE3}" srcOrd="7" destOrd="0" presId="urn:microsoft.com/office/officeart/2005/8/layout/radial5"/>
    <dgm:cxn modelId="{C72E9403-EEFB-8241-9A20-DD3D04638D83}" type="presParOf" srcId="{1EB61FDB-E246-0B45-8CF9-943E0A302EE3}" destId="{AC538609-39C6-1E48-B042-7D0142929A76}" srcOrd="0" destOrd="0" presId="urn:microsoft.com/office/officeart/2005/8/layout/radial5"/>
    <dgm:cxn modelId="{3C8BFEAC-9409-3C45-9544-FFA1A4B637A6}" type="presParOf" srcId="{9649B19A-2712-FF46-AF06-3CED8D6294B3}" destId="{E9397299-5E2F-5648-86D3-38818B86B273}" srcOrd="8" destOrd="0" presId="urn:microsoft.com/office/officeart/2005/8/layout/radial5"/>
    <dgm:cxn modelId="{5F1C81B3-0B39-DC4A-BA1D-11ACF52FDF89}" type="presParOf" srcId="{9649B19A-2712-FF46-AF06-3CED8D6294B3}" destId="{AF93A8CE-EB21-1A43-B321-616DC1EA0AF3}" srcOrd="9" destOrd="0" presId="urn:microsoft.com/office/officeart/2005/8/layout/radial5"/>
    <dgm:cxn modelId="{F019D13D-77BC-634A-A20E-18AF69D58F14}" type="presParOf" srcId="{AF93A8CE-EB21-1A43-B321-616DC1EA0AF3}" destId="{7BCBCA0B-05E5-DE4B-881E-CA956FD53528}" srcOrd="0" destOrd="0" presId="urn:microsoft.com/office/officeart/2005/8/layout/radial5"/>
    <dgm:cxn modelId="{36ECBCEA-FFFC-AE4F-BEC2-3BC5B81B3022}" type="presParOf" srcId="{9649B19A-2712-FF46-AF06-3CED8D6294B3}" destId="{1C842198-4D6B-FF41-816D-618BAAB0D4B9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400" b="0" dirty="0"/>
            <a:t>Service </a:t>
          </a:r>
          <a:r>
            <a:rPr lang="nl-NL" sz="1400" b="0" dirty="0" err="1"/>
            <a:t>process</a:t>
          </a:r>
          <a:endParaRPr lang="en-US" sz="1400" dirty="0"/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400" b="0"/>
            <a:t>Service nature</a:t>
          </a:r>
          <a:endParaRPr lang="en-US" sz="1400" dirty="0"/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nl-NL" sz="1400" b="0" dirty="0"/>
            <a:t>Service delivery</a:t>
          </a:r>
          <a:endParaRPr lang="en-US" sz="1400" dirty="0"/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600" dirty="0" err="1"/>
            <a:t>Dimens-ions</a:t>
          </a:r>
          <a:r>
            <a:rPr lang="nl-NL" sz="1600" dirty="0"/>
            <a:t> of Services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613EF32E-2263-DF44-9DDF-A613E139A3A3}">
      <dgm:prSet/>
      <dgm:spPr/>
      <dgm:t>
        <a:bodyPr/>
        <a:lstStyle/>
        <a:p>
          <a:r>
            <a:rPr lang="nl-NL" b="0" dirty="0"/>
            <a:t>Service availability</a:t>
          </a:r>
          <a:endParaRPr lang="en-US" dirty="0"/>
        </a:p>
      </dgm:t>
    </dgm:pt>
    <dgm:pt modelId="{64D000C2-BA31-EC48-A913-C8F2ED15D8A9}" type="parTrans" cxnId="{CC5C3CAE-CC7C-B745-84AC-B14A0798DBF4}">
      <dgm:prSet/>
      <dgm:spPr/>
      <dgm:t>
        <a:bodyPr/>
        <a:lstStyle/>
        <a:p>
          <a:endParaRPr lang="en-US"/>
        </a:p>
      </dgm:t>
    </dgm:pt>
    <dgm:pt modelId="{42E0F4EE-AED8-DB46-AF8C-40C51C2E73C5}" type="sibTrans" cxnId="{CC5C3CAE-CC7C-B745-84AC-B14A0798DBF4}">
      <dgm:prSet/>
      <dgm:spPr/>
      <dgm:t>
        <a:bodyPr/>
        <a:lstStyle/>
        <a:p>
          <a:endParaRPr lang="en-US"/>
        </a:p>
      </dgm:t>
    </dgm:pt>
    <dgm:pt modelId="{8164925A-CB0D-C942-978E-C36ACEF5585B}">
      <dgm:prSet/>
      <dgm:spPr/>
      <dgm:t>
        <a:bodyPr/>
        <a:lstStyle/>
        <a:p>
          <a:r>
            <a:rPr lang="nl-NL" b="0" dirty="0"/>
            <a:t>Service </a:t>
          </a:r>
          <a:r>
            <a:rPr lang="nl-NL" b="0" dirty="0" err="1"/>
            <a:t>demand</a:t>
          </a:r>
          <a:endParaRPr lang="en-US" dirty="0"/>
        </a:p>
      </dgm:t>
    </dgm:pt>
    <dgm:pt modelId="{03764290-304A-0B41-87B1-1C99DC269B47}" type="parTrans" cxnId="{E015F59F-9426-0441-8EA7-51D22DA0794B}">
      <dgm:prSet/>
      <dgm:spPr/>
      <dgm:t>
        <a:bodyPr/>
        <a:lstStyle/>
        <a:p>
          <a:endParaRPr lang="en-US"/>
        </a:p>
      </dgm:t>
    </dgm:pt>
    <dgm:pt modelId="{774A7997-AADB-624E-B8F8-E4B7BDAA90BF}" type="sibTrans" cxnId="{E015F59F-9426-0441-8EA7-51D22DA0794B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5"/>
      <dgm:spPr/>
    </dgm:pt>
    <dgm:pt modelId="{FCA65B0E-6AB6-B549-9097-4FE8CB30E63D}" type="pres">
      <dgm:prSet presAssocID="{00444826-0F64-4E4F-BBFF-EF96DC4DAABA}" presName="connectorText" presStyleLbl="sibTrans2D1" presStyleIdx="0" presStyleCnt="5"/>
      <dgm:spPr/>
    </dgm:pt>
    <dgm:pt modelId="{DD847756-2248-C64F-A870-685D4449A4DF}" type="pres">
      <dgm:prSet presAssocID="{5049F3F2-BEAC-2947-B41B-CF4F15D42269}" presName="node" presStyleLbl="node1" presStyleIdx="0" presStyleCnt="5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5"/>
      <dgm:spPr/>
    </dgm:pt>
    <dgm:pt modelId="{2A2161D7-036F-894E-968E-DF3F4235AC09}" type="pres">
      <dgm:prSet presAssocID="{33BCD79F-B4E4-8D49-8D4B-9A297F146FDD}" presName="connectorText" presStyleLbl="sibTrans2D1" presStyleIdx="1" presStyleCnt="5"/>
      <dgm:spPr/>
    </dgm:pt>
    <dgm:pt modelId="{34C86BAF-1F12-5F47-8731-801F75887A9A}" type="pres">
      <dgm:prSet presAssocID="{784C4352-175F-FC47-8510-F89BDB6694CC}" presName="node" presStyleLbl="node1" presStyleIdx="1" presStyleCnt="5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5"/>
      <dgm:spPr/>
    </dgm:pt>
    <dgm:pt modelId="{9F52C202-99AF-4E4D-A59A-C2AC8F18AB08}" type="pres">
      <dgm:prSet presAssocID="{E9FA8288-FEBB-9847-96B1-66B23DDBA784}" presName="connectorText" presStyleLbl="sibTrans2D1" presStyleIdx="2" presStyleCnt="5"/>
      <dgm:spPr/>
    </dgm:pt>
    <dgm:pt modelId="{01AA9E2B-3BC0-2745-BDA0-5693DA0044E6}" type="pres">
      <dgm:prSet presAssocID="{0DD79907-28B4-654B-98D9-8B5F684DF80D}" presName="node" presStyleLbl="node1" presStyleIdx="2" presStyleCnt="5">
        <dgm:presLayoutVars>
          <dgm:bulletEnabled val="1"/>
        </dgm:presLayoutVars>
      </dgm:prSet>
      <dgm:spPr/>
    </dgm:pt>
    <dgm:pt modelId="{1EB61FDB-E246-0B45-8CF9-943E0A302EE3}" type="pres">
      <dgm:prSet presAssocID="{64D000C2-BA31-EC48-A913-C8F2ED15D8A9}" presName="parTrans" presStyleLbl="sibTrans2D1" presStyleIdx="3" presStyleCnt="5"/>
      <dgm:spPr/>
    </dgm:pt>
    <dgm:pt modelId="{AC538609-39C6-1E48-B042-7D0142929A76}" type="pres">
      <dgm:prSet presAssocID="{64D000C2-BA31-EC48-A913-C8F2ED15D8A9}" presName="connectorText" presStyleLbl="sibTrans2D1" presStyleIdx="3" presStyleCnt="5"/>
      <dgm:spPr/>
    </dgm:pt>
    <dgm:pt modelId="{E9397299-5E2F-5648-86D3-38818B86B273}" type="pres">
      <dgm:prSet presAssocID="{613EF32E-2263-DF44-9DDF-A613E139A3A3}" presName="node" presStyleLbl="node1" presStyleIdx="3" presStyleCnt="5">
        <dgm:presLayoutVars>
          <dgm:bulletEnabled val="1"/>
        </dgm:presLayoutVars>
      </dgm:prSet>
      <dgm:spPr/>
    </dgm:pt>
    <dgm:pt modelId="{AF93A8CE-EB21-1A43-B321-616DC1EA0AF3}" type="pres">
      <dgm:prSet presAssocID="{03764290-304A-0B41-87B1-1C99DC269B47}" presName="parTrans" presStyleLbl="sibTrans2D1" presStyleIdx="4" presStyleCnt="5"/>
      <dgm:spPr/>
    </dgm:pt>
    <dgm:pt modelId="{7BCBCA0B-05E5-DE4B-881E-CA956FD53528}" type="pres">
      <dgm:prSet presAssocID="{03764290-304A-0B41-87B1-1C99DC269B47}" presName="connectorText" presStyleLbl="sibTrans2D1" presStyleIdx="4" presStyleCnt="5"/>
      <dgm:spPr/>
    </dgm:pt>
    <dgm:pt modelId="{1C842198-4D6B-FF41-816D-618BAAB0D4B9}" type="pres">
      <dgm:prSet presAssocID="{8164925A-CB0D-C942-978E-C36ACEF5585B}" presName="node" presStyleLbl="node1" presStyleIdx="4" presStyleCnt="5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89E7E543-FD60-F640-9694-712F784EFAAC}" type="presOf" srcId="{03764290-304A-0B41-87B1-1C99DC269B47}" destId="{AF93A8CE-EB21-1A43-B321-616DC1EA0AF3}" srcOrd="0" destOrd="0" presId="urn:microsoft.com/office/officeart/2005/8/layout/radial5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7E1C899C-B145-4E41-AF32-B84192544450}" type="presOf" srcId="{03764290-304A-0B41-87B1-1C99DC269B47}" destId="{7BCBCA0B-05E5-DE4B-881E-CA956FD53528}" srcOrd="1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E015F59F-9426-0441-8EA7-51D22DA0794B}" srcId="{5D5A36A4-B51B-C040-B140-55F8EEBD740F}" destId="{8164925A-CB0D-C942-978E-C36ACEF5585B}" srcOrd="4" destOrd="0" parTransId="{03764290-304A-0B41-87B1-1C99DC269B47}" sibTransId="{774A7997-AADB-624E-B8F8-E4B7BDAA90BF}"/>
    <dgm:cxn modelId="{CC5C3CAE-CC7C-B745-84AC-B14A0798DBF4}" srcId="{5D5A36A4-B51B-C040-B140-55F8EEBD740F}" destId="{613EF32E-2263-DF44-9DDF-A613E139A3A3}" srcOrd="3" destOrd="0" parTransId="{64D000C2-BA31-EC48-A913-C8F2ED15D8A9}" sibTransId="{42E0F4EE-AED8-DB46-AF8C-40C51C2E73C5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8FA27EB4-68C4-794B-B5EE-B115073380FE}" type="presOf" srcId="{64D000C2-BA31-EC48-A913-C8F2ED15D8A9}" destId="{AC538609-39C6-1E48-B042-7D0142929A76}" srcOrd="1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5C61FAC0-E237-AC47-A1AC-42DED1112F51}" type="presOf" srcId="{613EF32E-2263-DF44-9DDF-A613E139A3A3}" destId="{E9397299-5E2F-5648-86D3-38818B86B273}" srcOrd="0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01B570E5-8A4A-FA46-8221-E69CD405B8D8}" type="presOf" srcId="{64D000C2-BA31-EC48-A913-C8F2ED15D8A9}" destId="{1EB61FDB-E246-0B45-8CF9-943E0A302EE3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AB42E9FF-F216-2D4C-A4C2-19D0511EE4E1}" type="presOf" srcId="{8164925A-CB0D-C942-978E-C36ACEF5585B}" destId="{1C842198-4D6B-FF41-816D-618BAAB0D4B9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  <dgm:cxn modelId="{881BF508-331B-0248-9CEF-8769C57846C9}" type="presParOf" srcId="{9649B19A-2712-FF46-AF06-3CED8D6294B3}" destId="{1EB61FDB-E246-0B45-8CF9-943E0A302EE3}" srcOrd="7" destOrd="0" presId="urn:microsoft.com/office/officeart/2005/8/layout/radial5"/>
    <dgm:cxn modelId="{C72E9403-EEFB-8241-9A20-DD3D04638D83}" type="presParOf" srcId="{1EB61FDB-E246-0B45-8CF9-943E0A302EE3}" destId="{AC538609-39C6-1E48-B042-7D0142929A76}" srcOrd="0" destOrd="0" presId="urn:microsoft.com/office/officeart/2005/8/layout/radial5"/>
    <dgm:cxn modelId="{3C8BFEAC-9409-3C45-9544-FFA1A4B637A6}" type="presParOf" srcId="{9649B19A-2712-FF46-AF06-3CED8D6294B3}" destId="{E9397299-5E2F-5648-86D3-38818B86B273}" srcOrd="8" destOrd="0" presId="urn:microsoft.com/office/officeart/2005/8/layout/radial5"/>
    <dgm:cxn modelId="{5F1C81B3-0B39-DC4A-BA1D-11ACF52FDF89}" type="presParOf" srcId="{9649B19A-2712-FF46-AF06-3CED8D6294B3}" destId="{AF93A8CE-EB21-1A43-B321-616DC1EA0AF3}" srcOrd="9" destOrd="0" presId="urn:microsoft.com/office/officeart/2005/8/layout/radial5"/>
    <dgm:cxn modelId="{F019D13D-77BC-634A-A20E-18AF69D58F14}" type="presParOf" srcId="{AF93A8CE-EB21-1A43-B321-616DC1EA0AF3}" destId="{7BCBCA0B-05E5-DE4B-881E-CA956FD53528}" srcOrd="0" destOrd="0" presId="urn:microsoft.com/office/officeart/2005/8/layout/radial5"/>
    <dgm:cxn modelId="{36ECBCEA-FFFC-AE4F-BEC2-3BC5B81B3022}" type="presParOf" srcId="{9649B19A-2712-FF46-AF06-3CED8D6294B3}" destId="{1C842198-4D6B-FF41-816D-618BAAB0D4B9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400" b="0" dirty="0"/>
            <a:t>Service </a:t>
          </a:r>
          <a:r>
            <a:rPr lang="nl-NL" sz="1400" b="0" dirty="0" err="1"/>
            <a:t>process</a:t>
          </a:r>
          <a:endParaRPr lang="en-US" sz="1400" dirty="0"/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400" b="0"/>
            <a:t>Service nature</a:t>
          </a:r>
          <a:endParaRPr lang="en-US" sz="1400" dirty="0"/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nl-NL" sz="1400" b="0" dirty="0"/>
            <a:t>Service delivery</a:t>
          </a:r>
          <a:endParaRPr lang="en-US" sz="1400" dirty="0"/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600" dirty="0" err="1"/>
            <a:t>Dimens-ions</a:t>
          </a:r>
          <a:r>
            <a:rPr lang="nl-NL" sz="1600" dirty="0"/>
            <a:t> of Services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613EF32E-2263-DF44-9DDF-A613E139A3A3}">
      <dgm:prSet/>
      <dgm:spPr/>
      <dgm:t>
        <a:bodyPr/>
        <a:lstStyle/>
        <a:p>
          <a:r>
            <a:rPr lang="nl-NL" b="0" dirty="0"/>
            <a:t>Service availability</a:t>
          </a:r>
          <a:endParaRPr lang="en-US" dirty="0"/>
        </a:p>
      </dgm:t>
    </dgm:pt>
    <dgm:pt modelId="{64D000C2-BA31-EC48-A913-C8F2ED15D8A9}" type="parTrans" cxnId="{CC5C3CAE-CC7C-B745-84AC-B14A0798DBF4}">
      <dgm:prSet/>
      <dgm:spPr/>
      <dgm:t>
        <a:bodyPr/>
        <a:lstStyle/>
        <a:p>
          <a:endParaRPr lang="en-US"/>
        </a:p>
      </dgm:t>
    </dgm:pt>
    <dgm:pt modelId="{42E0F4EE-AED8-DB46-AF8C-40C51C2E73C5}" type="sibTrans" cxnId="{CC5C3CAE-CC7C-B745-84AC-B14A0798DBF4}">
      <dgm:prSet/>
      <dgm:spPr/>
      <dgm:t>
        <a:bodyPr/>
        <a:lstStyle/>
        <a:p>
          <a:endParaRPr lang="en-US"/>
        </a:p>
      </dgm:t>
    </dgm:pt>
    <dgm:pt modelId="{8164925A-CB0D-C942-978E-C36ACEF5585B}">
      <dgm:prSet/>
      <dgm:spPr/>
      <dgm:t>
        <a:bodyPr/>
        <a:lstStyle/>
        <a:p>
          <a:r>
            <a:rPr lang="nl-NL" b="0" dirty="0"/>
            <a:t>Service </a:t>
          </a:r>
          <a:r>
            <a:rPr lang="nl-NL" b="0" dirty="0" err="1"/>
            <a:t>demand</a:t>
          </a:r>
          <a:endParaRPr lang="en-US" dirty="0"/>
        </a:p>
      </dgm:t>
    </dgm:pt>
    <dgm:pt modelId="{03764290-304A-0B41-87B1-1C99DC269B47}" type="parTrans" cxnId="{E015F59F-9426-0441-8EA7-51D22DA0794B}">
      <dgm:prSet/>
      <dgm:spPr/>
      <dgm:t>
        <a:bodyPr/>
        <a:lstStyle/>
        <a:p>
          <a:endParaRPr lang="en-US"/>
        </a:p>
      </dgm:t>
    </dgm:pt>
    <dgm:pt modelId="{774A7997-AADB-624E-B8F8-E4B7BDAA90BF}" type="sibTrans" cxnId="{E015F59F-9426-0441-8EA7-51D22DA0794B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5"/>
      <dgm:spPr/>
    </dgm:pt>
    <dgm:pt modelId="{FCA65B0E-6AB6-B549-9097-4FE8CB30E63D}" type="pres">
      <dgm:prSet presAssocID="{00444826-0F64-4E4F-BBFF-EF96DC4DAABA}" presName="connectorText" presStyleLbl="sibTrans2D1" presStyleIdx="0" presStyleCnt="5"/>
      <dgm:spPr/>
    </dgm:pt>
    <dgm:pt modelId="{DD847756-2248-C64F-A870-685D4449A4DF}" type="pres">
      <dgm:prSet presAssocID="{5049F3F2-BEAC-2947-B41B-CF4F15D42269}" presName="node" presStyleLbl="node1" presStyleIdx="0" presStyleCnt="5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5"/>
      <dgm:spPr/>
    </dgm:pt>
    <dgm:pt modelId="{2A2161D7-036F-894E-968E-DF3F4235AC09}" type="pres">
      <dgm:prSet presAssocID="{33BCD79F-B4E4-8D49-8D4B-9A297F146FDD}" presName="connectorText" presStyleLbl="sibTrans2D1" presStyleIdx="1" presStyleCnt="5"/>
      <dgm:spPr/>
    </dgm:pt>
    <dgm:pt modelId="{34C86BAF-1F12-5F47-8731-801F75887A9A}" type="pres">
      <dgm:prSet presAssocID="{784C4352-175F-FC47-8510-F89BDB6694CC}" presName="node" presStyleLbl="node1" presStyleIdx="1" presStyleCnt="5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5"/>
      <dgm:spPr/>
    </dgm:pt>
    <dgm:pt modelId="{9F52C202-99AF-4E4D-A59A-C2AC8F18AB08}" type="pres">
      <dgm:prSet presAssocID="{E9FA8288-FEBB-9847-96B1-66B23DDBA784}" presName="connectorText" presStyleLbl="sibTrans2D1" presStyleIdx="2" presStyleCnt="5"/>
      <dgm:spPr/>
    </dgm:pt>
    <dgm:pt modelId="{01AA9E2B-3BC0-2745-BDA0-5693DA0044E6}" type="pres">
      <dgm:prSet presAssocID="{0DD79907-28B4-654B-98D9-8B5F684DF80D}" presName="node" presStyleLbl="node1" presStyleIdx="2" presStyleCnt="5">
        <dgm:presLayoutVars>
          <dgm:bulletEnabled val="1"/>
        </dgm:presLayoutVars>
      </dgm:prSet>
      <dgm:spPr/>
    </dgm:pt>
    <dgm:pt modelId="{1EB61FDB-E246-0B45-8CF9-943E0A302EE3}" type="pres">
      <dgm:prSet presAssocID="{64D000C2-BA31-EC48-A913-C8F2ED15D8A9}" presName="parTrans" presStyleLbl="sibTrans2D1" presStyleIdx="3" presStyleCnt="5"/>
      <dgm:spPr/>
    </dgm:pt>
    <dgm:pt modelId="{AC538609-39C6-1E48-B042-7D0142929A76}" type="pres">
      <dgm:prSet presAssocID="{64D000C2-BA31-EC48-A913-C8F2ED15D8A9}" presName="connectorText" presStyleLbl="sibTrans2D1" presStyleIdx="3" presStyleCnt="5"/>
      <dgm:spPr/>
    </dgm:pt>
    <dgm:pt modelId="{E9397299-5E2F-5648-86D3-38818B86B273}" type="pres">
      <dgm:prSet presAssocID="{613EF32E-2263-DF44-9DDF-A613E139A3A3}" presName="node" presStyleLbl="node1" presStyleIdx="3" presStyleCnt="5">
        <dgm:presLayoutVars>
          <dgm:bulletEnabled val="1"/>
        </dgm:presLayoutVars>
      </dgm:prSet>
      <dgm:spPr/>
    </dgm:pt>
    <dgm:pt modelId="{AF93A8CE-EB21-1A43-B321-616DC1EA0AF3}" type="pres">
      <dgm:prSet presAssocID="{03764290-304A-0B41-87B1-1C99DC269B47}" presName="parTrans" presStyleLbl="sibTrans2D1" presStyleIdx="4" presStyleCnt="5"/>
      <dgm:spPr/>
    </dgm:pt>
    <dgm:pt modelId="{7BCBCA0B-05E5-DE4B-881E-CA956FD53528}" type="pres">
      <dgm:prSet presAssocID="{03764290-304A-0B41-87B1-1C99DC269B47}" presName="connectorText" presStyleLbl="sibTrans2D1" presStyleIdx="4" presStyleCnt="5"/>
      <dgm:spPr/>
    </dgm:pt>
    <dgm:pt modelId="{1C842198-4D6B-FF41-816D-618BAAB0D4B9}" type="pres">
      <dgm:prSet presAssocID="{8164925A-CB0D-C942-978E-C36ACEF5585B}" presName="node" presStyleLbl="node1" presStyleIdx="4" presStyleCnt="5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89E7E543-FD60-F640-9694-712F784EFAAC}" type="presOf" srcId="{03764290-304A-0B41-87B1-1C99DC269B47}" destId="{AF93A8CE-EB21-1A43-B321-616DC1EA0AF3}" srcOrd="0" destOrd="0" presId="urn:microsoft.com/office/officeart/2005/8/layout/radial5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7E1C899C-B145-4E41-AF32-B84192544450}" type="presOf" srcId="{03764290-304A-0B41-87B1-1C99DC269B47}" destId="{7BCBCA0B-05E5-DE4B-881E-CA956FD53528}" srcOrd="1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E015F59F-9426-0441-8EA7-51D22DA0794B}" srcId="{5D5A36A4-B51B-C040-B140-55F8EEBD740F}" destId="{8164925A-CB0D-C942-978E-C36ACEF5585B}" srcOrd="4" destOrd="0" parTransId="{03764290-304A-0B41-87B1-1C99DC269B47}" sibTransId="{774A7997-AADB-624E-B8F8-E4B7BDAA90BF}"/>
    <dgm:cxn modelId="{CC5C3CAE-CC7C-B745-84AC-B14A0798DBF4}" srcId="{5D5A36A4-B51B-C040-B140-55F8EEBD740F}" destId="{613EF32E-2263-DF44-9DDF-A613E139A3A3}" srcOrd="3" destOrd="0" parTransId="{64D000C2-BA31-EC48-A913-C8F2ED15D8A9}" sibTransId="{42E0F4EE-AED8-DB46-AF8C-40C51C2E73C5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8FA27EB4-68C4-794B-B5EE-B115073380FE}" type="presOf" srcId="{64D000C2-BA31-EC48-A913-C8F2ED15D8A9}" destId="{AC538609-39C6-1E48-B042-7D0142929A76}" srcOrd="1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5C61FAC0-E237-AC47-A1AC-42DED1112F51}" type="presOf" srcId="{613EF32E-2263-DF44-9DDF-A613E139A3A3}" destId="{E9397299-5E2F-5648-86D3-38818B86B273}" srcOrd="0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01B570E5-8A4A-FA46-8221-E69CD405B8D8}" type="presOf" srcId="{64D000C2-BA31-EC48-A913-C8F2ED15D8A9}" destId="{1EB61FDB-E246-0B45-8CF9-943E0A302EE3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AB42E9FF-F216-2D4C-A4C2-19D0511EE4E1}" type="presOf" srcId="{8164925A-CB0D-C942-978E-C36ACEF5585B}" destId="{1C842198-4D6B-FF41-816D-618BAAB0D4B9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  <dgm:cxn modelId="{881BF508-331B-0248-9CEF-8769C57846C9}" type="presParOf" srcId="{9649B19A-2712-FF46-AF06-3CED8D6294B3}" destId="{1EB61FDB-E246-0B45-8CF9-943E0A302EE3}" srcOrd="7" destOrd="0" presId="urn:microsoft.com/office/officeart/2005/8/layout/radial5"/>
    <dgm:cxn modelId="{C72E9403-EEFB-8241-9A20-DD3D04638D83}" type="presParOf" srcId="{1EB61FDB-E246-0B45-8CF9-943E0A302EE3}" destId="{AC538609-39C6-1E48-B042-7D0142929A76}" srcOrd="0" destOrd="0" presId="urn:microsoft.com/office/officeart/2005/8/layout/radial5"/>
    <dgm:cxn modelId="{3C8BFEAC-9409-3C45-9544-FFA1A4B637A6}" type="presParOf" srcId="{9649B19A-2712-FF46-AF06-3CED8D6294B3}" destId="{E9397299-5E2F-5648-86D3-38818B86B273}" srcOrd="8" destOrd="0" presId="urn:microsoft.com/office/officeart/2005/8/layout/radial5"/>
    <dgm:cxn modelId="{5F1C81B3-0B39-DC4A-BA1D-11ACF52FDF89}" type="presParOf" srcId="{9649B19A-2712-FF46-AF06-3CED8D6294B3}" destId="{AF93A8CE-EB21-1A43-B321-616DC1EA0AF3}" srcOrd="9" destOrd="0" presId="urn:microsoft.com/office/officeart/2005/8/layout/radial5"/>
    <dgm:cxn modelId="{F019D13D-77BC-634A-A20E-18AF69D58F14}" type="presParOf" srcId="{AF93A8CE-EB21-1A43-B321-616DC1EA0AF3}" destId="{7BCBCA0B-05E5-DE4B-881E-CA956FD53528}" srcOrd="0" destOrd="0" presId="urn:microsoft.com/office/officeart/2005/8/layout/radial5"/>
    <dgm:cxn modelId="{36ECBCEA-FFFC-AE4F-BEC2-3BC5B81B3022}" type="presParOf" srcId="{9649B19A-2712-FF46-AF06-3CED8D6294B3}" destId="{1C842198-4D6B-FF41-816D-618BAAB0D4B9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400" b="0" dirty="0"/>
            <a:t>Service </a:t>
          </a:r>
          <a:r>
            <a:rPr lang="nl-NL" sz="1400" b="0" dirty="0" err="1"/>
            <a:t>process</a:t>
          </a:r>
          <a:endParaRPr lang="en-US" sz="1400" dirty="0"/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400" b="0"/>
            <a:t>Service nature</a:t>
          </a:r>
          <a:endParaRPr lang="en-US" sz="1400" dirty="0"/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nl-NL" sz="1400" b="0" dirty="0"/>
            <a:t>Service delivery</a:t>
          </a:r>
          <a:endParaRPr lang="en-US" sz="1400" dirty="0"/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600" dirty="0" err="1"/>
            <a:t>Dimens-ions</a:t>
          </a:r>
          <a:r>
            <a:rPr lang="nl-NL" sz="1600" dirty="0"/>
            <a:t> of Services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613EF32E-2263-DF44-9DDF-A613E139A3A3}">
      <dgm:prSet/>
      <dgm:spPr/>
      <dgm:t>
        <a:bodyPr/>
        <a:lstStyle/>
        <a:p>
          <a:r>
            <a:rPr lang="nl-NL" b="0" dirty="0"/>
            <a:t>Service availability</a:t>
          </a:r>
          <a:endParaRPr lang="en-US" dirty="0"/>
        </a:p>
      </dgm:t>
    </dgm:pt>
    <dgm:pt modelId="{64D000C2-BA31-EC48-A913-C8F2ED15D8A9}" type="parTrans" cxnId="{CC5C3CAE-CC7C-B745-84AC-B14A0798DBF4}">
      <dgm:prSet/>
      <dgm:spPr/>
      <dgm:t>
        <a:bodyPr/>
        <a:lstStyle/>
        <a:p>
          <a:endParaRPr lang="en-US"/>
        </a:p>
      </dgm:t>
    </dgm:pt>
    <dgm:pt modelId="{42E0F4EE-AED8-DB46-AF8C-40C51C2E73C5}" type="sibTrans" cxnId="{CC5C3CAE-CC7C-B745-84AC-B14A0798DBF4}">
      <dgm:prSet/>
      <dgm:spPr/>
      <dgm:t>
        <a:bodyPr/>
        <a:lstStyle/>
        <a:p>
          <a:endParaRPr lang="en-US"/>
        </a:p>
      </dgm:t>
    </dgm:pt>
    <dgm:pt modelId="{8164925A-CB0D-C942-978E-C36ACEF5585B}">
      <dgm:prSet/>
      <dgm:spPr/>
      <dgm:t>
        <a:bodyPr/>
        <a:lstStyle/>
        <a:p>
          <a:r>
            <a:rPr lang="nl-NL" b="0" dirty="0"/>
            <a:t>Service </a:t>
          </a:r>
          <a:r>
            <a:rPr lang="nl-NL" b="0" dirty="0" err="1"/>
            <a:t>demand</a:t>
          </a:r>
          <a:endParaRPr lang="en-US" dirty="0"/>
        </a:p>
      </dgm:t>
    </dgm:pt>
    <dgm:pt modelId="{03764290-304A-0B41-87B1-1C99DC269B47}" type="parTrans" cxnId="{E015F59F-9426-0441-8EA7-51D22DA0794B}">
      <dgm:prSet/>
      <dgm:spPr/>
      <dgm:t>
        <a:bodyPr/>
        <a:lstStyle/>
        <a:p>
          <a:endParaRPr lang="en-US"/>
        </a:p>
      </dgm:t>
    </dgm:pt>
    <dgm:pt modelId="{774A7997-AADB-624E-B8F8-E4B7BDAA90BF}" type="sibTrans" cxnId="{E015F59F-9426-0441-8EA7-51D22DA0794B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5"/>
      <dgm:spPr/>
    </dgm:pt>
    <dgm:pt modelId="{FCA65B0E-6AB6-B549-9097-4FE8CB30E63D}" type="pres">
      <dgm:prSet presAssocID="{00444826-0F64-4E4F-BBFF-EF96DC4DAABA}" presName="connectorText" presStyleLbl="sibTrans2D1" presStyleIdx="0" presStyleCnt="5"/>
      <dgm:spPr/>
    </dgm:pt>
    <dgm:pt modelId="{DD847756-2248-C64F-A870-685D4449A4DF}" type="pres">
      <dgm:prSet presAssocID="{5049F3F2-BEAC-2947-B41B-CF4F15D42269}" presName="node" presStyleLbl="node1" presStyleIdx="0" presStyleCnt="5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5"/>
      <dgm:spPr/>
    </dgm:pt>
    <dgm:pt modelId="{2A2161D7-036F-894E-968E-DF3F4235AC09}" type="pres">
      <dgm:prSet presAssocID="{33BCD79F-B4E4-8D49-8D4B-9A297F146FDD}" presName="connectorText" presStyleLbl="sibTrans2D1" presStyleIdx="1" presStyleCnt="5"/>
      <dgm:spPr/>
    </dgm:pt>
    <dgm:pt modelId="{34C86BAF-1F12-5F47-8731-801F75887A9A}" type="pres">
      <dgm:prSet presAssocID="{784C4352-175F-FC47-8510-F89BDB6694CC}" presName="node" presStyleLbl="node1" presStyleIdx="1" presStyleCnt="5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5"/>
      <dgm:spPr/>
    </dgm:pt>
    <dgm:pt modelId="{9F52C202-99AF-4E4D-A59A-C2AC8F18AB08}" type="pres">
      <dgm:prSet presAssocID="{E9FA8288-FEBB-9847-96B1-66B23DDBA784}" presName="connectorText" presStyleLbl="sibTrans2D1" presStyleIdx="2" presStyleCnt="5"/>
      <dgm:spPr/>
    </dgm:pt>
    <dgm:pt modelId="{01AA9E2B-3BC0-2745-BDA0-5693DA0044E6}" type="pres">
      <dgm:prSet presAssocID="{0DD79907-28B4-654B-98D9-8B5F684DF80D}" presName="node" presStyleLbl="node1" presStyleIdx="2" presStyleCnt="5">
        <dgm:presLayoutVars>
          <dgm:bulletEnabled val="1"/>
        </dgm:presLayoutVars>
      </dgm:prSet>
      <dgm:spPr/>
    </dgm:pt>
    <dgm:pt modelId="{1EB61FDB-E246-0B45-8CF9-943E0A302EE3}" type="pres">
      <dgm:prSet presAssocID="{64D000C2-BA31-EC48-A913-C8F2ED15D8A9}" presName="parTrans" presStyleLbl="sibTrans2D1" presStyleIdx="3" presStyleCnt="5"/>
      <dgm:spPr/>
    </dgm:pt>
    <dgm:pt modelId="{AC538609-39C6-1E48-B042-7D0142929A76}" type="pres">
      <dgm:prSet presAssocID="{64D000C2-BA31-EC48-A913-C8F2ED15D8A9}" presName="connectorText" presStyleLbl="sibTrans2D1" presStyleIdx="3" presStyleCnt="5"/>
      <dgm:spPr/>
    </dgm:pt>
    <dgm:pt modelId="{E9397299-5E2F-5648-86D3-38818B86B273}" type="pres">
      <dgm:prSet presAssocID="{613EF32E-2263-DF44-9DDF-A613E139A3A3}" presName="node" presStyleLbl="node1" presStyleIdx="3" presStyleCnt="5">
        <dgm:presLayoutVars>
          <dgm:bulletEnabled val="1"/>
        </dgm:presLayoutVars>
      </dgm:prSet>
      <dgm:spPr/>
    </dgm:pt>
    <dgm:pt modelId="{AF93A8CE-EB21-1A43-B321-616DC1EA0AF3}" type="pres">
      <dgm:prSet presAssocID="{03764290-304A-0B41-87B1-1C99DC269B47}" presName="parTrans" presStyleLbl="sibTrans2D1" presStyleIdx="4" presStyleCnt="5"/>
      <dgm:spPr/>
    </dgm:pt>
    <dgm:pt modelId="{7BCBCA0B-05E5-DE4B-881E-CA956FD53528}" type="pres">
      <dgm:prSet presAssocID="{03764290-304A-0B41-87B1-1C99DC269B47}" presName="connectorText" presStyleLbl="sibTrans2D1" presStyleIdx="4" presStyleCnt="5"/>
      <dgm:spPr/>
    </dgm:pt>
    <dgm:pt modelId="{1C842198-4D6B-FF41-816D-618BAAB0D4B9}" type="pres">
      <dgm:prSet presAssocID="{8164925A-CB0D-C942-978E-C36ACEF5585B}" presName="node" presStyleLbl="node1" presStyleIdx="4" presStyleCnt="5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89E7E543-FD60-F640-9694-712F784EFAAC}" type="presOf" srcId="{03764290-304A-0B41-87B1-1C99DC269B47}" destId="{AF93A8CE-EB21-1A43-B321-616DC1EA0AF3}" srcOrd="0" destOrd="0" presId="urn:microsoft.com/office/officeart/2005/8/layout/radial5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7E1C899C-B145-4E41-AF32-B84192544450}" type="presOf" srcId="{03764290-304A-0B41-87B1-1C99DC269B47}" destId="{7BCBCA0B-05E5-DE4B-881E-CA956FD53528}" srcOrd="1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E015F59F-9426-0441-8EA7-51D22DA0794B}" srcId="{5D5A36A4-B51B-C040-B140-55F8EEBD740F}" destId="{8164925A-CB0D-C942-978E-C36ACEF5585B}" srcOrd="4" destOrd="0" parTransId="{03764290-304A-0B41-87B1-1C99DC269B47}" sibTransId="{774A7997-AADB-624E-B8F8-E4B7BDAA90BF}"/>
    <dgm:cxn modelId="{CC5C3CAE-CC7C-B745-84AC-B14A0798DBF4}" srcId="{5D5A36A4-B51B-C040-B140-55F8EEBD740F}" destId="{613EF32E-2263-DF44-9DDF-A613E139A3A3}" srcOrd="3" destOrd="0" parTransId="{64D000C2-BA31-EC48-A913-C8F2ED15D8A9}" sibTransId="{42E0F4EE-AED8-DB46-AF8C-40C51C2E73C5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8FA27EB4-68C4-794B-B5EE-B115073380FE}" type="presOf" srcId="{64D000C2-BA31-EC48-A913-C8F2ED15D8A9}" destId="{AC538609-39C6-1E48-B042-7D0142929A76}" srcOrd="1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5C61FAC0-E237-AC47-A1AC-42DED1112F51}" type="presOf" srcId="{613EF32E-2263-DF44-9DDF-A613E139A3A3}" destId="{E9397299-5E2F-5648-86D3-38818B86B273}" srcOrd="0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01B570E5-8A4A-FA46-8221-E69CD405B8D8}" type="presOf" srcId="{64D000C2-BA31-EC48-A913-C8F2ED15D8A9}" destId="{1EB61FDB-E246-0B45-8CF9-943E0A302EE3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AB42E9FF-F216-2D4C-A4C2-19D0511EE4E1}" type="presOf" srcId="{8164925A-CB0D-C942-978E-C36ACEF5585B}" destId="{1C842198-4D6B-FF41-816D-618BAAB0D4B9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  <dgm:cxn modelId="{881BF508-331B-0248-9CEF-8769C57846C9}" type="presParOf" srcId="{9649B19A-2712-FF46-AF06-3CED8D6294B3}" destId="{1EB61FDB-E246-0B45-8CF9-943E0A302EE3}" srcOrd="7" destOrd="0" presId="urn:microsoft.com/office/officeart/2005/8/layout/radial5"/>
    <dgm:cxn modelId="{C72E9403-EEFB-8241-9A20-DD3D04638D83}" type="presParOf" srcId="{1EB61FDB-E246-0B45-8CF9-943E0A302EE3}" destId="{AC538609-39C6-1E48-B042-7D0142929A76}" srcOrd="0" destOrd="0" presId="urn:microsoft.com/office/officeart/2005/8/layout/radial5"/>
    <dgm:cxn modelId="{3C8BFEAC-9409-3C45-9544-FFA1A4B637A6}" type="presParOf" srcId="{9649B19A-2712-FF46-AF06-3CED8D6294B3}" destId="{E9397299-5E2F-5648-86D3-38818B86B273}" srcOrd="8" destOrd="0" presId="urn:microsoft.com/office/officeart/2005/8/layout/radial5"/>
    <dgm:cxn modelId="{5F1C81B3-0B39-DC4A-BA1D-11ACF52FDF89}" type="presParOf" srcId="{9649B19A-2712-FF46-AF06-3CED8D6294B3}" destId="{AF93A8CE-EB21-1A43-B321-616DC1EA0AF3}" srcOrd="9" destOrd="0" presId="urn:microsoft.com/office/officeart/2005/8/layout/radial5"/>
    <dgm:cxn modelId="{F019D13D-77BC-634A-A20E-18AF69D58F14}" type="presParOf" srcId="{AF93A8CE-EB21-1A43-B321-616DC1EA0AF3}" destId="{7BCBCA0B-05E5-DE4B-881E-CA956FD53528}" srcOrd="0" destOrd="0" presId="urn:microsoft.com/office/officeart/2005/8/layout/radial5"/>
    <dgm:cxn modelId="{36ECBCEA-FFFC-AE4F-BEC2-3BC5B81B3022}" type="presParOf" srcId="{9649B19A-2712-FF46-AF06-3CED8D6294B3}" destId="{1C842198-4D6B-FF41-816D-618BAAB0D4B9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en-US" sz="1400" dirty="0" err="1"/>
            <a:t>Supportin</a:t>
          </a:r>
          <a:r>
            <a:rPr lang="en-US" sz="1400" dirty="0"/>
            <a:t> facilities</a:t>
          </a: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400" dirty="0" err="1"/>
            <a:t>Facilitatin</a:t>
          </a:r>
          <a:r>
            <a:rPr lang="en-US" sz="1400" dirty="0"/>
            <a:t> goods</a:t>
          </a: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400" b="0" dirty="0"/>
            <a:t>Service </a:t>
          </a:r>
          <a:r>
            <a:rPr lang="en-US" sz="1400" b="0" dirty="0" err="1"/>
            <a:t>informat</a:t>
          </a:r>
          <a:r>
            <a:rPr lang="en-US" sz="1400" b="0" dirty="0"/>
            <a:t>-ion</a:t>
          </a:r>
          <a:endParaRPr lang="en-US" sz="1400" dirty="0"/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600"/>
            <a:t>The Service Package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613EF32E-2263-DF44-9DDF-A613E139A3A3}">
      <dgm:prSet/>
      <dgm:spPr/>
      <dgm:t>
        <a:bodyPr/>
        <a:lstStyle/>
        <a:p>
          <a:r>
            <a:rPr lang="en-US" b="0" dirty="0"/>
            <a:t>Explicit services</a:t>
          </a:r>
          <a:endParaRPr lang="en-US" dirty="0"/>
        </a:p>
      </dgm:t>
    </dgm:pt>
    <dgm:pt modelId="{64D000C2-BA31-EC48-A913-C8F2ED15D8A9}" type="parTrans" cxnId="{CC5C3CAE-CC7C-B745-84AC-B14A0798DBF4}">
      <dgm:prSet/>
      <dgm:spPr/>
      <dgm:t>
        <a:bodyPr/>
        <a:lstStyle/>
        <a:p>
          <a:endParaRPr lang="en-US"/>
        </a:p>
      </dgm:t>
    </dgm:pt>
    <dgm:pt modelId="{42E0F4EE-AED8-DB46-AF8C-40C51C2E73C5}" type="sibTrans" cxnId="{CC5C3CAE-CC7C-B745-84AC-B14A0798DBF4}">
      <dgm:prSet/>
      <dgm:spPr/>
      <dgm:t>
        <a:bodyPr/>
        <a:lstStyle/>
        <a:p>
          <a:endParaRPr lang="en-US"/>
        </a:p>
      </dgm:t>
    </dgm:pt>
    <dgm:pt modelId="{8164925A-CB0D-C942-978E-C36ACEF5585B}">
      <dgm:prSet/>
      <dgm:spPr/>
      <dgm:t>
        <a:bodyPr/>
        <a:lstStyle/>
        <a:p>
          <a:r>
            <a:rPr lang="en-US" b="0" dirty="0"/>
            <a:t>Implicit services</a:t>
          </a:r>
          <a:endParaRPr lang="en-US" dirty="0"/>
        </a:p>
      </dgm:t>
    </dgm:pt>
    <dgm:pt modelId="{03764290-304A-0B41-87B1-1C99DC269B47}" type="parTrans" cxnId="{E015F59F-9426-0441-8EA7-51D22DA0794B}">
      <dgm:prSet/>
      <dgm:spPr/>
      <dgm:t>
        <a:bodyPr/>
        <a:lstStyle/>
        <a:p>
          <a:endParaRPr lang="en-US"/>
        </a:p>
      </dgm:t>
    </dgm:pt>
    <dgm:pt modelId="{774A7997-AADB-624E-B8F8-E4B7BDAA90BF}" type="sibTrans" cxnId="{E015F59F-9426-0441-8EA7-51D22DA0794B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5"/>
      <dgm:spPr/>
    </dgm:pt>
    <dgm:pt modelId="{FCA65B0E-6AB6-B549-9097-4FE8CB30E63D}" type="pres">
      <dgm:prSet presAssocID="{00444826-0F64-4E4F-BBFF-EF96DC4DAABA}" presName="connectorText" presStyleLbl="sibTrans2D1" presStyleIdx="0" presStyleCnt="5"/>
      <dgm:spPr/>
    </dgm:pt>
    <dgm:pt modelId="{DD847756-2248-C64F-A870-685D4449A4DF}" type="pres">
      <dgm:prSet presAssocID="{5049F3F2-BEAC-2947-B41B-CF4F15D42269}" presName="node" presStyleLbl="node1" presStyleIdx="0" presStyleCnt="5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5"/>
      <dgm:spPr/>
    </dgm:pt>
    <dgm:pt modelId="{2A2161D7-036F-894E-968E-DF3F4235AC09}" type="pres">
      <dgm:prSet presAssocID="{33BCD79F-B4E4-8D49-8D4B-9A297F146FDD}" presName="connectorText" presStyleLbl="sibTrans2D1" presStyleIdx="1" presStyleCnt="5"/>
      <dgm:spPr/>
    </dgm:pt>
    <dgm:pt modelId="{34C86BAF-1F12-5F47-8731-801F75887A9A}" type="pres">
      <dgm:prSet presAssocID="{784C4352-175F-FC47-8510-F89BDB6694CC}" presName="node" presStyleLbl="node1" presStyleIdx="1" presStyleCnt="5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5"/>
      <dgm:spPr/>
    </dgm:pt>
    <dgm:pt modelId="{9F52C202-99AF-4E4D-A59A-C2AC8F18AB08}" type="pres">
      <dgm:prSet presAssocID="{E9FA8288-FEBB-9847-96B1-66B23DDBA784}" presName="connectorText" presStyleLbl="sibTrans2D1" presStyleIdx="2" presStyleCnt="5"/>
      <dgm:spPr/>
    </dgm:pt>
    <dgm:pt modelId="{01AA9E2B-3BC0-2745-BDA0-5693DA0044E6}" type="pres">
      <dgm:prSet presAssocID="{0DD79907-28B4-654B-98D9-8B5F684DF80D}" presName="node" presStyleLbl="node1" presStyleIdx="2" presStyleCnt="5">
        <dgm:presLayoutVars>
          <dgm:bulletEnabled val="1"/>
        </dgm:presLayoutVars>
      </dgm:prSet>
      <dgm:spPr/>
    </dgm:pt>
    <dgm:pt modelId="{1EB61FDB-E246-0B45-8CF9-943E0A302EE3}" type="pres">
      <dgm:prSet presAssocID="{64D000C2-BA31-EC48-A913-C8F2ED15D8A9}" presName="parTrans" presStyleLbl="sibTrans2D1" presStyleIdx="3" presStyleCnt="5"/>
      <dgm:spPr/>
    </dgm:pt>
    <dgm:pt modelId="{AC538609-39C6-1E48-B042-7D0142929A76}" type="pres">
      <dgm:prSet presAssocID="{64D000C2-BA31-EC48-A913-C8F2ED15D8A9}" presName="connectorText" presStyleLbl="sibTrans2D1" presStyleIdx="3" presStyleCnt="5"/>
      <dgm:spPr/>
    </dgm:pt>
    <dgm:pt modelId="{E9397299-5E2F-5648-86D3-38818B86B273}" type="pres">
      <dgm:prSet presAssocID="{613EF32E-2263-DF44-9DDF-A613E139A3A3}" presName="node" presStyleLbl="node1" presStyleIdx="3" presStyleCnt="5">
        <dgm:presLayoutVars>
          <dgm:bulletEnabled val="1"/>
        </dgm:presLayoutVars>
      </dgm:prSet>
      <dgm:spPr/>
    </dgm:pt>
    <dgm:pt modelId="{AF93A8CE-EB21-1A43-B321-616DC1EA0AF3}" type="pres">
      <dgm:prSet presAssocID="{03764290-304A-0B41-87B1-1C99DC269B47}" presName="parTrans" presStyleLbl="sibTrans2D1" presStyleIdx="4" presStyleCnt="5"/>
      <dgm:spPr/>
    </dgm:pt>
    <dgm:pt modelId="{7BCBCA0B-05E5-DE4B-881E-CA956FD53528}" type="pres">
      <dgm:prSet presAssocID="{03764290-304A-0B41-87B1-1C99DC269B47}" presName="connectorText" presStyleLbl="sibTrans2D1" presStyleIdx="4" presStyleCnt="5"/>
      <dgm:spPr/>
    </dgm:pt>
    <dgm:pt modelId="{1C842198-4D6B-FF41-816D-618BAAB0D4B9}" type="pres">
      <dgm:prSet presAssocID="{8164925A-CB0D-C942-978E-C36ACEF5585B}" presName="node" presStyleLbl="node1" presStyleIdx="4" presStyleCnt="5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89E7E543-FD60-F640-9694-712F784EFAAC}" type="presOf" srcId="{03764290-304A-0B41-87B1-1C99DC269B47}" destId="{AF93A8CE-EB21-1A43-B321-616DC1EA0AF3}" srcOrd="0" destOrd="0" presId="urn:microsoft.com/office/officeart/2005/8/layout/radial5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7E1C899C-B145-4E41-AF32-B84192544450}" type="presOf" srcId="{03764290-304A-0B41-87B1-1C99DC269B47}" destId="{7BCBCA0B-05E5-DE4B-881E-CA956FD53528}" srcOrd="1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E015F59F-9426-0441-8EA7-51D22DA0794B}" srcId="{5D5A36A4-B51B-C040-B140-55F8EEBD740F}" destId="{8164925A-CB0D-C942-978E-C36ACEF5585B}" srcOrd="4" destOrd="0" parTransId="{03764290-304A-0B41-87B1-1C99DC269B47}" sibTransId="{774A7997-AADB-624E-B8F8-E4B7BDAA90BF}"/>
    <dgm:cxn modelId="{CC5C3CAE-CC7C-B745-84AC-B14A0798DBF4}" srcId="{5D5A36A4-B51B-C040-B140-55F8EEBD740F}" destId="{613EF32E-2263-DF44-9DDF-A613E139A3A3}" srcOrd="3" destOrd="0" parTransId="{64D000C2-BA31-EC48-A913-C8F2ED15D8A9}" sibTransId="{42E0F4EE-AED8-DB46-AF8C-40C51C2E73C5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8FA27EB4-68C4-794B-B5EE-B115073380FE}" type="presOf" srcId="{64D000C2-BA31-EC48-A913-C8F2ED15D8A9}" destId="{AC538609-39C6-1E48-B042-7D0142929A76}" srcOrd="1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5C61FAC0-E237-AC47-A1AC-42DED1112F51}" type="presOf" srcId="{613EF32E-2263-DF44-9DDF-A613E139A3A3}" destId="{E9397299-5E2F-5648-86D3-38818B86B273}" srcOrd="0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01B570E5-8A4A-FA46-8221-E69CD405B8D8}" type="presOf" srcId="{64D000C2-BA31-EC48-A913-C8F2ED15D8A9}" destId="{1EB61FDB-E246-0B45-8CF9-943E0A302EE3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AB42E9FF-F216-2D4C-A4C2-19D0511EE4E1}" type="presOf" srcId="{8164925A-CB0D-C942-978E-C36ACEF5585B}" destId="{1C842198-4D6B-FF41-816D-618BAAB0D4B9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  <dgm:cxn modelId="{881BF508-331B-0248-9CEF-8769C57846C9}" type="presParOf" srcId="{9649B19A-2712-FF46-AF06-3CED8D6294B3}" destId="{1EB61FDB-E246-0B45-8CF9-943E0A302EE3}" srcOrd="7" destOrd="0" presId="urn:microsoft.com/office/officeart/2005/8/layout/radial5"/>
    <dgm:cxn modelId="{C72E9403-EEFB-8241-9A20-DD3D04638D83}" type="presParOf" srcId="{1EB61FDB-E246-0B45-8CF9-943E0A302EE3}" destId="{AC538609-39C6-1E48-B042-7D0142929A76}" srcOrd="0" destOrd="0" presId="urn:microsoft.com/office/officeart/2005/8/layout/radial5"/>
    <dgm:cxn modelId="{3C8BFEAC-9409-3C45-9544-FFA1A4B637A6}" type="presParOf" srcId="{9649B19A-2712-FF46-AF06-3CED8D6294B3}" destId="{E9397299-5E2F-5648-86D3-38818B86B273}" srcOrd="8" destOrd="0" presId="urn:microsoft.com/office/officeart/2005/8/layout/radial5"/>
    <dgm:cxn modelId="{5F1C81B3-0B39-DC4A-BA1D-11ACF52FDF89}" type="presParOf" srcId="{9649B19A-2712-FF46-AF06-3CED8D6294B3}" destId="{AF93A8CE-EB21-1A43-B321-616DC1EA0AF3}" srcOrd="9" destOrd="0" presId="urn:microsoft.com/office/officeart/2005/8/layout/radial5"/>
    <dgm:cxn modelId="{F019D13D-77BC-634A-A20E-18AF69D58F14}" type="presParOf" srcId="{AF93A8CE-EB21-1A43-B321-616DC1EA0AF3}" destId="{7BCBCA0B-05E5-DE4B-881E-CA956FD53528}" srcOrd="0" destOrd="0" presId="urn:microsoft.com/office/officeart/2005/8/layout/radial5"/>
    <dgm:cxn modelId="{36ECBCEA-FFFC-AE4F-BEC2-3BC5B81B3022}" type="presParOf" srcId="{9649B19A-2712-FF46-AF06-3CED8D6294B3}" destId="{1C842198-4D6B-FF41-816D-618BAAB0D4B9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en-US" sz="1400" dirty="0" err="1"/>
            <a:t>Suppor</a:t>
          </a:r>
          <a:r>
            <a:rPr lang="en-US" sz="1400" dirty="0"/>
            <a:t>-tin facilities</a:t>
          </a: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400" dirty="0" err="1"/>
            <a:t>Facilitatin</a:t>
          </a:r>
          <a:r>
            <a:rPr lang="en-US" sz="1400" dirty="0"/>
            <a:t> goods</a:t>
          </a: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400" b="0" dirty="0"/>
            <a:t>Service </a:t>
          </a:r>
          <a:r>
            <a:rPr lang="en-US" sz="1400" b="0" dirty="0" err="1"/>
            <a:t>informat</a:t>
          </a:r>
          <a:r>
            <a:rPr lang="en-US" sz="1400" b="0" dirty="0"/>
            <a:t>-ion</a:t>
          </a:r>
          <a:endParaRPr lang="en-US" sz="1400" dirty="0"/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600"/>
            <a:t>The Service Package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613EF32E-2263-DF44-9DDF-A613E139A3A3}">
      <dgm:prSet/>
      <dgm:spPr/>
      <dgm:t>
        <a:bodyPr/>
        <a:lstStyle/>
        <a:p>
          <a:r>
            <a:rPr lang="en-US" b="0" dirty="0"/>
            <a:t>Explicit services</a:t>
          </a:r>
          <a:endParaRPr lang="en-US" dirty="0"/>
        </a:p>
      </dgm:t>
    </dgm:pt>
    <dgm:pt modelId="{64D000C2-BA31-EC48-A913-C8F2ED15D8A9}" type="parTrans" cxnId="{CC5C3CAE-CC7C-B745-84AC-B14A0798DBF4}">
      <dgm:prSet/>
      <dgm:spPr/>
      <dgm:t>
        <a:bodyPr/>
        <a:lstStyle/>
        <a:p>
          <a:endParaRPr lang="en-US"/>
        </a:p>
      </dgm:t>
    </dgm:pt>
    <dgm:pt modelId="{42E0F4EE-AED8-DB46-AF8C-40C51C2E73C5}" type="sibTrans" cxnId="{CC5C3CAE-CC7C-B745-84AC-B14A0798DBF4}">
      <dgm:prSet/>
      <dgm:spPr/>
      <dgm:t>
        <a:bodyPr/>
        <a:lstStyle/>
        <a:p>
          <a:endParaRPr lang="en-US"/>
        </a:p>
      </dgm:t>
    </dgm:pt>
    <dgm:pt modelId="{8164925A-CB0D-C942-978E-C36ACEF5585B}">
      <dgm:prSet/>
      <dgm:spPr/>
      <dgm:t>
        <a:bodyPr/>
        <a:lstStyle/>
        <a:p>
          <a:r>
            <a:rPr lang="en-US" b="0" dirty="0"/>
            <a:t>Implicit services</a:t>
          </a:r>
          <a:endParaRPr lang="en-US" dirty="0"/>
        </a:p>
      </dgm:t>
    </dgm:pt>
    <dgm:pt modelId="{03764290-304A-0B41-87B1-1C99DC269B47}" type="parTrans" cxnId="{E015F59F-9426-0441-8EA7-51D22DA0794B}">
      <dgm:prSet/>
      <dgm:spPr/>
      <dgm:t>
        <a:bodyPr/>
        <a:lstStyle/>
        <a:p>
          <a:endParaRPr lang="en-US"/>
        </a:p>
      </dgm:t>
    </dgm:pt>
    <dgm:pt modelId="{774A7997-AADB-624E-B8F8-E4B7BDAA90BF}" type="sibTrans" cxnId="{E015F59F-9426-0441-8EA7-51D22DA0794B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5"/>
      <dgm:spPr/>
    </dgm:pt>
    <dgm:pt modelId="{FCA65B0E-6AB6-B549-9097-4FE8CB30E63D}" type="pres">
      <dgm:prSet presAssocID="{00444826-0F64-4E4F-BBFF-EF96DC4DAABA}" presName="connectorText" presStyleLbl="sibTrans2D1" presStyleIdx="0" presStyleCnt="5"/>
      <dgm:spPr/>
    </dgm:pt>
    <dgm:pt modelId="{DD847756-2248-C64F-A870-685D4449A4DF}" type="pres">
      <dgm:prSet presAssocID="{5049F3F2-BEAC-2947-B41B-CF4F15D42269}" presName="node" presStyleLbl="node1" presStyleIdx="0" presStyleCnt="5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5"/>
      <dgm:spPr/>
    </dgm:pt>
    <dgm:pt modelId="{2A2161D7-036F-894E-968E-DF3F4235AC09}" type="pres">
      <dgm:prSet presAssocID="{33BCD79F-B4E4-8D49-8D4B-9A297F146FDD}" presName="connectorText" presStyleLbl="sibTrans2D1" presStyleIdx="1" presStyleCnt="5"/>
      <dgm:spPr/>
    </dgm:pt>
    <dgm:pt modelId="{34C86BAF-1F12-5F47-8731-801F75887A9A}" type="pres">
      <dgm:prSet presAssocID="{784C4352-175F-FC47-8510-F89BDB6694CC}" presName="node" presStyleLbl="node1" presStyleIdx="1" presStyleCnt="5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5"/>
      <dgm:spPr/>
    </dgm:pt>
    <dgm:pt modelId="{9F52C202-99AF-4E4D-A59A-C2AC8F18AB08}" type="pres">
      <dgm:prSet presAssocID="{E9FA8288-FEBB-9847-96B1-66B23DDBA784}" presName="connectorText" presStyleLbl="sibTrans2D1" presStyleIdx="2" presStyleCnt="5"/>
      <dgm:spPr/>
    </dgm:pt>
    <dgm:pt modelId="{01AA9E2B-3BC0-2745-BDA0-5693DA0044E6}" type="pres">
      <dgm:prSet presAssocID="{0DD79907-28B4-654B-98D9-8B5F684DF80D}" presName="node" presStyleLbl="node1" presStyleIdx="2" presStyleCnt="5">
        <dgm:presLayoutVars>
          <dgm:bulletEnabled val="1"/>
        </dgm:presLayoutVars>
      </dgm:prSet>
      <dgm:spPr/>
    </dgm:pt>
    <dgm:pt modelId="{1EB61FDB-E246-0B45-8CF9-943E0A302EE3}" type="pres">
      <dgm:prSet presAssocID="{64D000C2-BA31-EC48-A913-C8F2ED15D8A9}" presName="parTrans" presStyleLbl="sibTrans2D1" presStyleIdx="3" presStyleCnt="5"/>
      <dgm:spPr/>
    </dgm:pt>
    <dgm:pt modelId="{AC538609-39C6-1E48-B042-7D0142929A76}" type="pres">
      <dgm:prSet presAssocID="{64D000C2-BA31-EC48-A913-C8F2ED15D8A9}" presName="connectorText" presStyleLbl="sibTrans2D1" presStyleIdx="3" presStyleCnt="5"/>
      <dgm:spPr/>
    </dgm:pt>
    <dgm:pt modelId="{E9397299-5E2F-5648-86D3-38818B86B273}" type="pres">
      <dgm:prSet presAssocID="{613EF32E-2263-DF44-9DDF-A613E139A3A3}" presName="node" presStyleLbl="node1" presStyleIdx="3" presStyleCnt="5">
        <dgm:presLayoutVars>
          <dgm:bulletEnabled val="1"/>
        </dgm:presLayoutVars>
      </dgm:prSet>
      <dgm:spPr/>
    </dgm:pt>
    <dgm:pt modelId="{AF93A8CE-EB21-1A43-B321-616DC1EA0AF3}" type="pres">
      <dgm:prSet presAssocID="{03764290-304A-0B41-87B1-1C99DC269B47}" presName="parTrans" presStyleLbl="sibTrans2D1" presStyleIdx="4" presStyleCnt="5"/>
      <dgm:spPr/>
    </dgm:pt>
    <dgm:pt modelId="{7BCBCA0B-05E5-DE4B-881E-CA956FD53528}" type="pres">
      <dgm:prSet presAssocID="{03764290-304A-0B41-87B1-1C99DC269B47}" presName="connectorText" presStyleLbl="sibTrans2D1" presStyleIdx="4" presStyleCnt="5"/>
      <dgm:spPr/>
    </dgm:pt>
    <dgm:pt modelId="{1C842198-4D6B-FF41-816D-618BAAB0D4B9}" type="pres">
      <dgm:prSet presAssocID="{8164925A-CB0D-C942-978E-C36ACEF5585B}" presName="node" presStyleLbl="node1" presStyleIdx="4" presStyleCnt="5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89E7E543-FD60-F640-9694-712F784EFAAC}" type="presOf" srcId="{03764290-304A-0B41-87B1-1C99DC269B47}" destId="{AF93A8CE-EB21-1A43-B321-616DC1EA0AF3}" srcOrd="0" destOrd="0" presId="urn:microsoft.com/office/officeart/2005/8/layout/radial5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7E1C899C-B145-4E41-AF32-B84192544450}" type="presOf" srcId="{03764290-304A-0B41-87B1-1C99DC269B47}" destId="{7BCBCA0B-05E5-DE4B-881E-CA956FD53528}" srcOrd="1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E015F59F-9426-0441-8EA7-51D22DA0794B}" srcId="{5D5A36A4-B51B-C040-B140-55F8EEBD740F}" destId="{8164925A-CB0D-C942-978E-C36ACEF5585B}" srcOrd="4" destOrd="0" parTransId="{03764290-304A-0B41-87B1-1C99DC269B47}" sibTransId="{774A7997-AADB-624E-B8F8-E4B7BDAA90BF}"/>
    <dgm:cxn modelId="{CC5C3CAE-CC7C-B745-84AC-B14A0798DBF4}" srcId="{5D5A36A4-B51B-C040-B140-55F8EEBD740F}" destId="{613EF32E-2263-DF44-9DDF-A613E139A3A3}" srcOrd="3" destOrd="0" parTransId="{64D000C2-BA31-EC48-A913-C8F2ED15D8A9}" sibTransId="{42E0F4EE-AED8-DB46-AF8C-40C51C2E73C5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8FA27EB4-68C4-794B-B5EE-B115073380FE}" type="presOf" srcId="{64D000C2-BA31-EC48-A913-C8F2ED15D8A9}" destId="{AC538609-39C6-1E48-B042-7D0142929A76}" srcOrd="1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5C61FAC0-E237-AC47-A1AC-42DED1112F51}" type="presOf" srcId="{613EF32E-2263-DF44-9DDF-A613E139A3A3}" destId="{E9397299-5E2F-5648-86D3-38818B86B273}" srcOrd="0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01B570E5-8A4A-FA46-8221-E69CD405B8D8}" type="presOf" srcId="{64D000C2-BA31-EC48-A913-C8F2ED15D8A9}" destId="{1EB61FDB-E246-0B45-8CF9-943E0A302EE3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AB42E9FF-F216-2D4C-A4C2-19D0511EE4E1}" type="presOf" srcId="{8164925A-CB0D-C942-978E-C36ACEF5585B}" destId="{1C842198-4D6B-FF41-816D-618BAAB0D4B9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  <dgm:cxn modelId="{881BF508-331B-0248-9CEF-8769C57846C9}" type="presParOf" srcId="{9649B19A-2712-FF46-AF06-3CED8D6294B3}" destId="{1EB61FDB-E246-0B45-8CF9-943E0A302EE3}" srcOrd="7" destOrd="0" presId="urn:microsoft.com/office/officeart/2005/8/layout/radial5"/>
    <dgm:cxn modelId="{C72E9403-EEFB-8241-9A20-DD3D04638D83}" type="presParOf" srcId="{1EB61FDB-E246-0B45-8CF9-943E0A302EE3}" destId="{AC538609-39C6-1E48-B042-7D0142929A76}" srcOrd="0" destOrd="0" presId="urn:microsoft.com/office/officeart/2005/8/layout/radial5"/>
    <dgm:cxn modelId="{3C8BFEAC-9409-3C45-9544-FFA1A4B637A6}" type="presParOf" srcId="{9649B19A-2712-FF46-AF06-3CED8D6294B3}" destId="{E9397299-5E2F-5648-86D3-38818B86B273}" srcOrd="8" destOrd="0" presId="urn:microsoft.com/office/officeart/2005/8/layout/radial5"/>
    <dgm:cxn modelId="{5F1C81B3-0B39-DC4A-BA1D-11ACF52FDF89}" type="presParOf" srcId="{9649B19A-2712-FF46-AF06-3CED8D6294B3}" destId="{AF93A8CE-EB21-1A43-B321-616DC1EA0AF3}" srcOrd="9" destOrd="0" presId="urn:microsoft.com/office/officeart/2005/8/layout/radial5"/>
    <dgm:cxn modelId="{F019D13D-77BC-634A-A20E-18AF69D58F14}" type="presParOf" srcId="{AF93A8CE-EB21-1A43-B321-616DC1EA0AF3}" destId="{7BCBCA0B-05E5-DE4B-881E-CA956FD53528}" srcOrd="0" destOrd="0" presId="urn:microsoft.com/office/officeart/2005/8/layout/radial5"/>
    <dgm:cxn modelId="{36ECBCEA-FFFC-AE4F-BEC2-3BC5B81B3022}" type="presParOf" srcId="{9649B19A-2712-FF46-AF06-3CED8D6294B3}" destId="{1C842198-4D6B-FF41-816D-618BAAB0D4B9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en-US" sz="1400" dirty="0" err="1"/>
            <a:t>Suppor</a:t>
          </a:r>
          <a:r>
            <a:rPr lang="en-US" sz="1400" dirty="0"/>
            <a:t>-tin facilities</a:t>
          </a: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400" dirty="0" err="1"/>
            <a:t>Facilitatin</a:t>
          </a:r>
          <a:r>
            <a:rPr lang="en-US" sz="1400" dirty="0"/>
            <a:t> goods</a:t>
          </a: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400" b="0" dirty="0"/>
            <a:t>Service </a:t>
          </a:r>
          <a:r>
            <a:rPr lang="en-US" sz="1400" b="0" dirty="0" err="1"/>
            <a:t>informat</a:t>
          </a:r>
          <a:r>
            <a:rPr lang="en-US" sz="1400" b="0" dirty="0"/>
            <a:t>-ion</a:t>
          </a:r>
          <a:endParaRPr lang="en-US" sz="1400" dirty="0"/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600"/>
            <a:t>The Service Package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613EF32E-2263-DF44-9DDF-A613E139A3A3}">
      <dgm:prSet/>
      <dgm:spPr/>
      <dgm:t>
        <a:bodyPr/>
        <a:lstStyle/>
        <a:p>
          <a:r>
            <a:rPr lang="en-US" b="0" dirty="0"/>
            <a:t>Explicit services</a:t>
          </a:r>
          <a:endParaRPr lang="en-US" dirty="0"/>
        </a:p>
      </dgm:t>
    </dgm:pt>
    <dgm:pt modelId="{64D000C2-BA31-EC48-A913-C8F2ED15D8A9}" type="parTrans" cxnId="{CC5C3CAE-CC7C-B745-84AC-B14A0798DBF4}">
      <dgm:prSet/>
      <dgm:spPr/>
      <dgm:t>
        <a:bodyPr/>
        <a:lstStyle/>
        <a:p>
          <a:endParaRPr lang="en-US"/>
        </a:p>
      </dgm:t>
    </dgm:pt>
    <dgm:pt modelId="{42E0F4EE-AED8-DB46-AF8C-40C51C2E73C5}" type="sibTrans" cxnId="{CC5C3CAE-CC7C-B745-84AC-B14A0798DBF4}">
      <dgm:prSet/>
      <dgm:spPr/>
      <dgm:t>
        <a:bodyPr/>
        <a:lstStyle/>
        <a:p>
          <a:endParaRPr lang="en-US"/>
        </a:p>
      </dgm:t>
    </dgm:pt>
    <dgm:pt modelId="{8164925A-CB0D-C942-978E-C36ACEF5585B}">
      <dgm:prSet/>
      <dgm:spPr/>
      <dgm:t>
        <a:bodyPr/>
        <a:lstStyle/>
        <a:p>
          <a:r>
            <a:rPr lang="en-US" b="0" dirty="0"/>
            <a:t>Implicit services</a:t>
          </a:r>
          <a:endParaRPr lang="en-US" dirty="0"/>
        </a:p>
      </dgm:t>
    </dgm:pt>
    <dgm:pt modelId="{03764290-304A-0B41-87B1-1C99DC269B47}" type="parTrans" cxnId="{E015F59F-9426-0441-8EA7-51D22DA0794B}">
      <dgm:prSet/>
      <dgm:spPr/>
      <dgm:t>
        <a:bodyPr/>
        <a:lstStyle/>
        <a:p>
          <a:endParaRPr lang="en-US"/>
        </a:p>
      </dgm:t>
    </dgm:pt>
    <dgm:pt modelId="{774A7997-AADB-624E-B8F8-E4B7BDAA90BF}" type="sibTrans" cxnId="{E015F59F-9426-0441-8EA7-51D22DA0794B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5"/>
      <dgm:spPr/>
    </dgm:pt>
    <dgm:pt modelId="{FCA65B0E-6AB6-B549-9097-4FE8CB30E63D}" type="pres">
      <dgm:prSet presAssocID="{00444826-0F64-4E4F-BBFF-EF96DC4DAABA}" presName="connectorText" presStyleLbl="sibTrans2D1" presStyleIdx="0" presStyleCnt="5"/>
      <dgm:spPr/>
    </dgm:pt>
    <dgm:pt modelId="{DD847756-2248-C64F-A870-685D4449A4DF}" type="pres">
      <dgm:prSet presAssocID="{5049F3F2-BEAC-2947-B41B-CF4F15D42269}" presName="node" presStyleLbl="node1" presStyleIdx="0" presStyleCnt="5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5"/>
      <dgm:spPr/>
    </dgm:pt>
    <dgm:pt modelId="{2A2161D7-036F-894E-968E-DF3F4235AC09}" type="pres">
      <dgm:prSet presAssocID="{33BCD79F-B4E4-8D49-8D4B-9A297F146FDD}" presName="connectorText" presStyleLbl="sibTrans2D1" presStyleIdx="1" presStyleCnt="5"/>
      <dgm:spPr/>
    </dgm:pt>
    <dgm:pt modelId="{34C86BAF-1F12-5F47-8731-801F75887A9A}" type="pres">
      <dgm:prSet presAssocID="{784C4352-175F-FC47-8510-F89BDB6694CC}" presName="node" presStyleLbl="node1" presStyleIdx="1" presStyleCnt="5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5"/>
      <dgm:spPr/>
    </dgm:pt>
    <dgm:pt modelId="{9F52C202-99AF-4E4D-A59A-C2AC8F18AB08}" type="pres">
      <dgm:prSet presAssocID="{E9FA8288-FEBB-9847-96B1-66B23DDBA784}" presName="connectorText" presStyleLbl="sibTrans2D1" presStyleIdx="2" presStyleCnt="5"/>
      <dgm:spPr/>
    </dgm:pt>
    <dgm:pt modelId="{01AA9E2B-3BC0-2745-BDA0-5693DA0044E6}" type="pres">
      <dgm:prSet presAssocID="{0DD79907-28B4-654B-98D9-8B5F684DF80D}" presName="node" presStyleLbl="node1" presStyleIdx="2" presStyleCnt="5">
        <dgm:presLayoutVars>
          <dgm:bulletEnabled val="1"/>
        </dgm:presLayoutVars>
      </dgm:prSet>
      <dgm:spPr/>
    </dgm:pt>
    <dgm:pt modelId="{1EB61FDB-E246-0B45-8CF9-943E0A302EE3}" type="pres">
      <dgm:prSet presAssocID="{64D000C2-BA31-EC48-A913-C8F2ED15D8A9}" presName="parTrans" presStyleLbl="sibTrans2D1" presStyleIdx="3" presStyleCnt="5"/>
      <dgm:spPr/>
    </dgm:pt>
    <dgm:pt modelId="{AC538609-39C6-1E48-B042-7D0142929A76}" type="pres">
      <dgm:prSet presAssocID="{64D000C2-BA31-EC48-A913-C8F2ED15D8A9}" presName="connectorText" presStyleLbl="sibTrans2D1" presStyleIdx="3" presStyleCnt="5"/>
      <dgm:spPr/>
    </dgm:pt>
    <dgm:pt modelId="{E9397299-5E2F-5648-86D3-38818B86B273}" type="pres">
      <dgm:prSet presAssocID="{613EF32E-2263-DF44-9DDF-A613E139A3A3}" presName="node" presStyleLbl="node1" presStyleIdx="3" presStyleCnt="5">
        <dgm:presLayoutVars>
          <dgm:bulletEnabled val="1"/>
        </dgm:presLayoutVars>
      </dgm:prSet>
      <dgm:spPr/>
    </dgm:pt>
    <dgm:pt modelId="{AF93A8CE-EB21-1A43-B321-616DC1EA0AF3}" type="pres">
      <dgm:prSet presAssocID="{03764290-304A-0B41-87B1-1C99DC269B47}" presName="parTrans" presStyleLbl="sibTrans2D1" presStyleIdx="4" presStyleCnt="5"/>
      <dgm:spPr/>
    </dgm:pt>
    <dgm:pt modelId="{7BCBCA0B-05E5-DE4B-881E-CA956FD53528}" type="pres">
      <dgm:prSet presAssocID="{03764290-304A-0B41-87B1-1C99DC269B47}" presName="connectorText" presStyleLbl="sibTrans2D1" presStyleIdx="4" presStyleCnt="5"/>
      <dgm:spPr/>
    </dgm:pt>
    <dgm:pt modelId="{1C842198-4D6B-FF41-816D-618BAAB0D4B9}" type="pres">
      <dgm:prSet presAssocID="{8164925A-CB0D-C942-978E-C36ACEF5585B}" presName="node" presStyleLbl="node1" presStyleIdx="4" presStyleCnt="5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89E7E543-FD60-F640-9694-712F784EFAAC}" type="presOf" srcId="{03764290-304A-0B41-87B1-1C99DC269B47}" destId="{AF93A8CE-EB21-1A43-B321-616DC1EA0AF3}" srcOrd="0" destOrd="0" presId="urn:microsoft.com/office/officeart/2005/8/layout/radial5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7E1C899C-B145-4E41-AF32-B84192544450}" type="presOf" srcId="{03764290-304A-0B41-87B1-1C99DC269B47}" destId="{7BCBCA0B-05E5-DE4B-881E-CA956FD53528}" srcOrd="1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E015F59F-9426-0441-8EA7-51D22DA0794B}" srcId="{5D5A36A4-B51B-C040-B140-55F8EEBD740F}" destId="{8164925A-CB0D-C942-978E-C36ACEF5585B}" srcOrd="4" destOrd="0" parTransId="{03764290-304A-0B41-87B1-1C99DC269B47}" sibTransId="{774A7997-AADB-624E-B8F8-E4B7BDAA90BF}"/>
    <dgm:cxn modelId="{CC5C3CAE-CC7C-B745-84AC-B14A0798DBF4}" srcId="{5D5A36A4-B51B-C040-B140-55F8EEBD740F}" destId="{613EF32E-2263-DF44-9DDF-A613E139A3A3}" srcOrd="3" destOrd="0" parTransId="{64D000C2-BA31-EC48-A913-C8F2ED15D8A9}" sibTransId="{42E0F4EE-AED8-DB46-AF8C-40C51C2E73C5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8FA27EB4-68C4-794B-B5EE-B115073380FE}" type="presOf" srcId="{64D000C2-BA31-EC48-A913-C8F2ED15D8A9}" destId="{AC538609-39C6-1E48-B042-7D0142929A76}" srcOrd="1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5C61FAC0-E237-AC47-A1AC-42DED1112F51}" type="presOf" srcId="{613EF32E-2263-DF44-9DDF-A613E139A3A3}" destId="{E9397299-5E2F-5648-86D3-38818B86B273}" srcOrd="0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01B570E5-8A4A-FA46-8221-E69CD405B8D8}" type="presOf" srcId="{64D000C2-BA31-EC48-A913-C8F2ED15D8A9}" destId="{1EB61FDB-E246-0B45-8CF9-943E0A302EE3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AB42E9FF-F216-2D4C-A4C2-19D0511EE4E1}" type="presOf" srcId="{8164925A-CB0D-C942-978E-C36ACEF5585B}" destId="{1C842198-4D6B-FF41-816D-618BAAB0D4B9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  <dgm:cxn modelId="{881BF508-331B-0248-9CEF-8769C57846C9}" type="presParOf" srcId="{9649B19A-2712-FF46-AF06-3CED8D6294B3}" destId="{1EB61FDB-E246-0B45-8CF9-943E0A302EE3}" srcOrd="7" destOrd="0" presId="urn:microsoft.com/office/officeart/2005/8/layout/radial5"/>
    <dgm:cxn modelId="{C72E9403-EEFB-8241-9A20-DD3D04638D83}" type="presParOf" srcId="{1EB61FDB-E246-0B45-8CF9-943E0A302EE3}" destId="{AC538609-39C6-1E48-B042-7D0142929A76}" srcOrd="0" destOrd="0" presId="urn:microsoft.com/office/officeart/2005/8/layout/radial5"/>
    <dgm:cxn modelId="{3C8BFEAC-9409-3C45-9544-FFA1A4B637A6}" type="presParOf" srcId="{9649B19A-2712-FF46-AF06-3CED8D6294B3}" destId="{E9397299-5E2F-5648-86D3-38818B86B273}" srcOrd="8" destOrd="0" presId="urn:microsoft.com/office/officeart/2005/8/layout/radial5"/>
    <dgm:cxn modelId="{5F1C81B3-0B39-DC4A-BA1D-11ACF52FDF89}" type="presParOf" srcId="{9649B19A-2712-FF46-AF06-3CED8D6294B3}" destId="{AF93A8CE-EB21-1A43-B321-616DC1EA0AF3}" srcOrd="9" destOrd="0" presId="urn:microsoft.com/office/officeart/2005/8/layout/radial5"/>
    <dgm:cxn modelId="{F019D13D-77BC-634A-A20E-18AF69D58F14}" type="presParOf" srcId="{AF93A8CE-EB21-1A43-B321-616DC1EA0AF3}" destId="{7BCBCA0B-05E5-DE4B-881E-CA956FD53528}" srcOrd="0" destOrd="0" presId="urn:microsoft.com/office/officeart/2005/8/layout/radial5"/>
    <dgm:cxn modelId="{36ECBCEA-FFFC-AE4F-BEC2-3BC5B81B3022}" type="presParOf" srcId="{9649B19A-2712-FF46-AF06-3CED8D6294B3}" destId="{1C842198-4D6B-FF41-816D-618BAAB0D4B9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en-US" sz="1400" dirty="0" err="1"/>
            <a:t>Suppor</a:t>
          </a:r>
          <a:r>
            <a:rPr lang="en-US" sz="1400" dirty="0"/>
            <a:t>-tin facilities</a:t>
          </a: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400" dirty="0" err="1"/>
            <a:t>Facilitatin</a:t>
          </a:r>
          <a:r>
            <a:rPr lang="en-US" sz="1400" dirty="0"/>
            <a:t> goods</a:t>
          </a: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400" b="0" dirty="0"/>
            <a:t>Service </a:t>
          </a:r>
          <a:r>
            <a:rPr lang="en-US" sz="1400" b="0" dirty="0" err="1"/>
            <a:t>informat</a:t>
          </a:r>
          <a:r>
            <a:rPr lang="en-US" sz="1400" b="0" dirty="0"/>
            <a:t>-ion</a:t>
          </a:r>
          <a:endParaRPr lang="en-US" sz="1400" dirty="0"/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600"/>
            <a:t>The Service Package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613EF32E-2263-DF44-9DDF-A613E139A3A3}">
      <dgm:prSet/>
      <dgm:spPr/>
      <dgm:t>
        <a:bodyPr/>
        <a:lstStyle/>
        <a:p>
          <a:r>
            <a:rPr lang="en-US" b="0" dirty="0"/>
            <a:t>Explicit services</a:t>
          </a:r>
          <a:endParaRPr lang="en-US" dirty="0"/>
        </a:p>
      </dgm:t>
    </dgm:pt>
    <dgm:pt modelId="{64D000C2-BA31-EC48-A913-C8F2ED15D8A9}" type="parTrans" cxnId="{CC5C3CAE-CC7C-B745-84AC-B14A0798DBF4}">
      <dgm:prSet/>
      <dgm:spPr/>
      <dgm:t>
        <a:bodyPr/>
        <a:lstStyle/>
        <a:p>
          <a:endParaRPr lang="en-US"/>
        </a:p>
      </dgm:t>
    </dgm:pt>
    <dgm:pt modelId="{42E0F4EE-AED8-DB46-AF8C-40C51C2E73C5}" type="sibTrans" cxnId="{CC5C3CAE-CC7C-B745-84AC-B14A0798DBF4}">
      <dgm:prSet/>
      <dgm:spPr/>
      <dgm:t>
        <a:bodyPr/>
        <a:lstStyle/>
        <a:p>
          <a:endParaRPr lang="en-US"/>
        </a:p>
      </dgm:t>
    </dgm:pt>
    <dgm:pt modelId="{8164925A-CB0D-C942-978E-C36ACEF5585B}">
      <dgm:prSet/>
      <dgm:spPr/>
      <dgm:t>
        <a:bodyPr/>
        <a:lstStyle/>
        <a:p>
          <a:r>
            <a:rPr lang="en-US" b="0" dirty="0"/>
            <a:t>Implicit services</a:t>
          </a:r>
          <a:endParaRPr lang="en-US" dirty="0"/>
        </a:p>
      </dgm:t>
    </dgm:pt>
    <dgm:pt modelId="{03764290-304A-0B41-87B1-1C99DC269B47}" type="parTrans" cxnId="{E015F59F-9426-0441-8EA7-51D22DA0794B}">
      <dgm:prSet/>
      <dgm:spPr/>
      <dgm:t>
        <a:bodyPr/>
        <a:lstStyle/>
        <a:p>
          <a:endParaRPr lang="en-US"/>
        </a:p>
      </dgm:t>
    </dgm:pt>
    <dgm:pt modelId="{774A7997-AADB-624E-B8F8-E4B7BDAA90BF}" type="sibTrans" cxnId="{E015F59F-9426-0441-8EA7-51D22DA0794B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5"/>
      <dgm:spPr/>
    </dgm:pt>
    <dgm:pt modelId="{FCA65B0E-6AB6-B549-9097-4FE8CB30E63D}" type="pres">
      <dgm:prSet presAssocID="{00444826-0F64-4E4F-BBFF-EF96DC4DAABA}" presName="connectorText" presStyleLbl="sibTrans2D1" presStyleIdx="0" presStyleCnt="5"/>
      <dgm:spPr/>
    </dgm:pt>
    <dgm:pt modelId="{DD847756-2248-C64F-A870-685D4449A4DF}" type="pres">
      <dgm:prSet presAssocID="{5049F3F2-BEAC-2947-B41B-CF4F15D42269}" presName="node" presStyleLbl="node1" presStyleIdx="0" presStyleCnt="5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5"/>
      <dgm:spPr/>
    </dgm:pt>
    <dgm:pt modelId="{2A2161D7-036F-894E-968E-DF3F4235AC09}" type="pres">
      <dgm:prSet presAssocID="{33BCD79F-B4E4-8D49-8D4B-9A297F146FDD}" presName="connectorText" presStyleLbl="sibTrans2D1" presStyleIdx="1" presStyleCnt="5"/>
      <dgm:spPr/>
    </dgm:pt>
    <dgm:pt modelId="{34C86BAF-1F12-5F47-8731-801F75887A9A}" type="pres">
      <dgm:prSet presAssocID="{784C4352-175F-FC47-8510-F89BDB6694CC}" presName="node" presStyleLbl="node1" presStyleIdx="1" presStyleCnt="5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5"/>
      <dgm:spPr/>
    </dgm:pt>
    <dgm:pt modelId="{9F52C202-99AF-4E4D-A59A-C2AC8F18AB08}" type="pres">
      <dgm:prSet presAssocID="{E9FA8288-FEBB-9847-96B1-66B23DDBA784}" presName="connectorText" presStyleLbl="sibTrans2D1" presStyleIdx="2" presStyleCnt="5"/>
      <dgm:spPr/>
    </dgm:pt>
    <dgm:pt modelId="{01AA9E2B-3BC0-2745-BDA0-5693DA0044E6}" type="pres">
      <dgm:prSet presAssocID="{0DD79907-28B4-654B-98D9-8B5F684DF80D}" presName="node" presStyleLbl="node1" presStyleIdx="2" presStyleCnt="5">
        <dgm:presLayoutVars>
          <dgm:bulletEnabled val="1"/>
        </dgm:presLayoutVars>
      </dgm:prSet>
      <dgm:spPr/>
    </dgm:pt>
    <dgm:pt modelId="{1EB61FDB-E246-0B45-8CF9-943E0A302EE3}" type="pres">
      <dgm:prSet presAssocID="{64D000C2-BA31-EC48-A913-C8F2ED15D8A9}" presName="parTrans" presStyleLbl="sibTrans2D1" presStyleIdx="3" presStyleCnt="5"/>
      <dgm:spPr/>
    </dgm:pt>
    <dgm:pt modelId="{AC538609-39C6-1E48-B042-7D0142929A76}" type="pres">
      <dgm:prSet presAssocID="{64D000C2-BA31-EC48-A913-C8F2ED15D8A9}" presName="connectorText" presStyleLbl="sibTrans2D1" presStyleIdx="3" presStyleCnt="5"/>
      <dgm:spPr/>
    </dgm:pt>
    <dgm:pt modelId="{E9397299-5E2F-5648-86D3-38818B86B273}" type="pres">
      <dgm:prSet presAssocID="{613EF32E-2263-DF44-9DDF-A613E139A3A3}" presName="node" presStyleLbl="node1" presStyleIdx="3" presStyleCnt="5">
        <dgm:presLayoutVars>
          <dgm:bulletEnabled val="1"/>
        </dgm:presLayoutVars>
      </dgm:prSet>
      <dgm:spPr/>
    </dgm:pt>
    <dgm:pt modelId="{AF93A8CE-EB21-1A43-B321-616DC1EA0AF3}" type="pres">
      <dgm:prSet presAssocID="{03764290-304A-0B41-87B1-1C99DC269B47}" presName="parTrans" presStyleLbl="sibTrans2D1" presStyleIdx="4" presStyleCnt="5"/>
      <dgm:spPr/>
    </dgm:pt>
    <dgm:pt modelId="{7BCBCA0B-05E5-DE4B-881E-CA956FD53528}" type="pres">
      <dgm:prSet presAssocID="{03764290-304A-0B41-87B1-1C99DC269B47}" presName="connectorText" presStyleLbl="sibTrans2D1" presStyleIdx="4" presStyleCnt="5"/>
      <dgm:spPr/>
    </dgm:pt>
    <dgm:pt modelId="{1C842198-4D6B-FF41-816D-618BAAB0D4B9}" type="pres">
      <dgm:prSet presAssocID="{8164925A-CB0D-C942-978E-C36ACEF5585B}" presName="node" presStyleLbl="node1" presStyleIdx="4" presStyleCnt="5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89E7E543-FD60-F640-9694-712F784EFAAC}" type="presOf" srcId="{03764290-304A-0B41-87B1-1C99DC269B47}" destId="{AF93A8CE-EB21-1A43-B321-616DC1EA0AF3}" srcOrd="0" destOrd="0" presId="urn:microsoft.com/office/officeart/2005/8/layout/radial5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7E1C899C-B145-4E41-AF32-B84192544450}" type="presOf" srcId="{03764290-304A-0B41-87B1-1C99DC269B47}" destId="{7BCBCA0B-05E5-DE4B-881E-CA956FD53528}" srcOrd="1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E015F59F-9426-0441-8EA7-51D22DA0794B}" srcId="{5D5A36A4-B51B-C040-B140-55F8EEBD740F}" destId="{8164925A-CB0D-C942-978E-C36ACEF5585B}" srcOrd="4" destOrd="0" parTransId="{03764290-304A-0B41-87B1-1C99DC269B47}" sibTransId="{774A7997-AADB-624E-B8F8-E4B7BDAA90BF}"/>
    <dgm:cxn modelId="{CC5C3CAE-CC7C-B745-84AC-B14A0798DBF4}" srcId="{5D5A36A4-B51B-C040-B140-55F8EEBD740F}" destId="{613EF32E-2263-DF44-9DDF-A613E139A3A3}" srcOrd="3" destOrd="0" parTransId="{64D000C2-BA31-EC48-A913-C8F2ED15D8A9}" sibTransId="{42E0F4EE-AED8-DB46-AF8C-40C51C2E73C5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8FA27EB4-68C4-794B-B5EE-B115073380FE}" type="presOf" srcId="{64D000C2-BA31-EC48-A913-C8F2ED15D8A9}" destId="{AC538609-39C6-1E48-B042-7D0142929A76}" srcOrd="1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5C61FAC0-E237-AC47-A1AC-42DED1112F51}" type="presOf" srcId="{613EF32E-2263-DF44-9DDF-A613E139A3A3}" destId="{E9397299-5E2F-5648-86D3-38818B86B273}" srcOrd="0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01B570E5-8A4A-FA46-8221-E69CD405B8D8}" type="presOf" srcId="{64D000C2-BA31-EC48-A913-C8F2ED15D8A9}" destId="{1EB61FDB-E246-0B45-8CF9-943E0A302EE3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AB42E9FF-F216-2D4C-A4C2-19D0511EE4E1}" type="presOf" srcId="{8164925A-CB0D-C942-978E-C36ACEF5585B}" destId="{1C842198-4D6B-FF41-816D-618BAAB0D4B9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  <dgm:cxn modelId="{881BF508-331B-0248-9CEF-8769C57846C9}" type="presParOf" srcId="{9649B19A-2712-FF46-AF06-3CED8D6294B3}" destId="{1EB61FDB-E246-0B45-8CF9-943E0A302EE3}" srcOrd="7" destOrd="0" presId="urn:microsoft.com/office/officeart/2005/8/layout/radial5"/>
    <dgm:cxn modelId="{C72E9403-EEFB-8241-9A20-DD3D04638D83}" type="presParOf" srcId="{1EB61FDB-E246-0B45-8CF9-943E0A302EE3}" destId="{AC538609-39C6-1E48-B042-7D0142929A76}" srcOrd="0" destOrd="0" presId="urn:microsoft.com/office/officeart/2005/8/layout/radial5"/>
    <dgm:cxn modelId="{3C8BFEAC-9409-3C45-9544-FFA1A4B637A6}" type="presParOf" srcId="{9649B19A-2712-FF46-AF06-3CED8D6294B3}" destId="{E9397299-5E2F-5648-86D3-38818B86B273}" srcOrd="8" destOrd="0" presId="urn:microsoft.com/office/officeart/2005/8/layout/radial5"/>
    <dgm:cxn modelId="{5F1C81B3-0B39-DC4A-BA1D-11ACF52FDF89}" type="presParOf" srcId="{9649B19A-2712-FF46-AF06-3CED8D6294B3}" destId="{AF93A8CE-EB21-1A43-B321-616DC1EA0AF3}" srcOrd="9" destOrd="0" presId="urn:microsoft.com/office/officeart/2005/8/layout/radial5"/>
    <dgm:cxn modelId="{F019D13D-77BC-634A-A20E-18AF69D58F14}" type="presParOf" srcId="{AF93A8CE-EB21-1A43-B321-616DC1EA0AF3}" destId="{7BCBCA0B-05E5-DE4B-881E-CA956FD53528}" srcOrd="0" destOrd="0" presId="urn:microsoft.com/office/officeart/2005/8/layout/radial5"/>
    <dgm:cxn modelId="{36ECBCEA-FFFC-AE4F-BEC2-3BC5B81B3022}" type="presParOf" srcId="{9649B19A-2712-FF46-AF06-3CED8D6294B3}" destId="{1C842198-4D6B-FF41-816D-618BAAB0D4B9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en-US" sz="1400" dirty="0" err="1"/>
            <a:t>Suppor</a:t>
          </a:r>
          <a:r>
            <a:rPr lang="en-US" sz="1400" dirty="0"/>
            <a:t>-tin facilities</a:t>
          </a: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400" dirty="0" err="1"/>
            <a:t>Facilitatin</a:t>
          </a:r>
          <a:r>
            <a:rPr lang="en-US" sz="1400" dirty="0"/>
            <a:t> goods</a:t>
          </a: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400" b="0" dirty="0"/>
            <a:t>Service </a:t>
          </a:r>
          <a:r>
            <a:rPr lang="en-US" sz="1400" b="0" dirty="0" err="1"/>
            <a:t>informat</a:t>
          </a:r>
          <a:r>
            <a:rPr lang="en-US" sz="1400" b="0" dirty="0"/>
            <a:t>-ion</a:t>
          </a:r>
          <a:endParaRPr lang="en-US" sz="1400" dirty="0"/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600"/>
            <a:t>The Service Package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613EF32E-2263-DF44-9DDF-A613E139A3A3}">
      <dgm:prSet/>
      <dgm:spPr/>
      <dgm:t>
        <a:bodyPr/>
        <a:lstStyle/>
        <a:p>
          <a:r>
            <a:rPr lang="en-US" b="0" dirty="0"/>
            <a:t>Explicit services</a:t>
          </a:r>
          <a:endParaRPr lang="en-US" dirty="0"/>
        </a:p>
      </dgm:t>
    </dgm:pt>
    <dgm:pt modelId="{64D000C2-BA31-EC48-A913-C8F2ED15D8A9}" type="parTrans" cxnId="{CC5C3CAE-CC7C-B745-84AC-B14A0798DBF4}">
      <dgm:prSet/>
      <dgm:spPr/>
      <dgm:t>
        <a:bodyPr/>
        <a:lstStyle/>
        <a:p>
          <a:endParaRPr lang="en-US"/>
        </a:p>
      </dgm:t>
    </dgm:pt>
    <dgm:pt modelId="{42E0F4EE-AED8-DB46-AF8C-40C51C2E73C5}" type="sibTrans" cxnId="{CC5C3CAE-CC7C-B745-84AC-B14A0798DBF4}">
      <dgm:prSet/>
      <dgm:spPr/>
      <dgm:t>
        <a:bodyPr/>
        <a:lstStyle/>
        <a:p>
          <a:endParaRPr lang="en-US"/>
        </a:p>
      </dgm:t>
    </dgm:pt>
    <dgm:pt modelId="{8164925A-CB0D-C942-978E-C36ACEF5585B}">
      <dgm:prSet/>
      <dgm:spPr/>
      <dgm:t>
        <a:bodyPr/>
        <a:lstStyle/>
        <a:p>
          <a:r>
            <a:rPr lang="en-US" b="0" dirty="0"/>
            <a:t>Implicit services</a:t>
          </a:r>
          <a:endParaRPr lang="en-US" dirty="0"/>
        </a:p>
      </dgm:t>
    </dgm:pt>
    <dgm:pt modelId="{03764290-304A-0B41-87B1-1C99DC269B47}" type="parTrans" cxnId="{E015F59F-9426-0441-8EA7-51D22DA0794B}">
      <dgm:prSet/>
      <dgm:spPr/>
      <dgm:t>
        <a:bodyPr/>
        <a:lstStyle/>
        <a:p>
          <a:endParaRPr lang="en-US"/>
        </a:p>
      </dgm:t>
    </dgm:pt>
    <dgm:pt modelId="{774A7997-AADB-624E-B8F8-E4B7BDAA90BF}" type="sibTrans" cxnId="{E015F59F-9426-0441-8EA7-51D22DA0794B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5"/>
      <dgm:spPr/>
    </dgm:pt>
    <dgm:pt modelId="{FCA65B0E-6AB6-B549-9097-4FE8CB30E63D}" type="pres">
      <dgm:prSet presAssocID="{00444826-0F64-4E4F-BBFF-EF96DC4DAABA}" presName="connectorText" presStyleLbl="sibTrans2D1" presStyleIdx="0" presStyleCnt="5"/>
      <dgm:spPr/>
    </dgm:pt>
    <dgm:pt modelId="{DD847756-2248-C64F-A870-685D4449A4DF}" type="pres">
      <dgm:prSet presAssocID="{5049F3F2-BEAC-2947-B41B-CF4F15D42269}" presName="node" presStyleLbl="node1" presStyleIdx="0" presStyleCnt="5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5"/>
      <dgm:spPr/>
    </dgm:pt>
    <dgm:pt modelId="{2A2161D7-036F-894E-968E-DF3F4235AC09}" type="pres">
      <dgm:prSet presAssocID="{33BCD79F-B4E4-8D49-8D4B-9A297F146FDD}" presName="connectorText" presStyleLbl="sibTrans2D1" presStyleIdx="1" presStyleCnt="5"/>
      <dgm:spPr/>
    </dgm:pt>
    <dgm:pt modelId="{34C86BAF-1F12-5F47-8731-801F75887A9A}" type="pres">
      <dgm:prSet presAssocID="{784C4352-175F-FC47-8510-F89BDB6694CC}" presName="node" presStyleLbl="node1" presStyleIdx="1" presStyleCnt="5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5"/>
      <dgm:spPr/>
    </dgm:pt>
    <dgm:pt modelId="{9F52C202-99AF-4E4D-A59A-C2AC8F18AB08}" type="pres">
      <dgm:prSet presAssocID="{E9FA8288-FEBB-9847-96B1-66B23DDBA784}" presName="connectorText" presStyleLbl="sibTrans2D1" presStyleIdx="2" presStyleCnt="5"/>
      <dgm:spPr/>
    </dgm:pt>
    <dgm:pt modelId="{01AA9E2B-3BC0-2745-BDA0-5693DA0044E6}" type="pres">
      <dgm:prSet presAssocID="{0DD79907-28B4-654B-98D9-8B5F684DF80D}" presName="node" presStyleLbl="node1" presStyleIdx="2" presStyleCnt="5">
        <dgm:presLayoutVars>
          <dgm:bulletEnabled val="1"/>
        </dgm:presLayoutVars>
      </dgm:prSet>
      <dgm:spPr/>
    </dgm:pt>
    <dgm:pt modelId="{1EB61FDB-E246-0B45-8CF9-943E0A302EE3}" type="pres">
      <dgm:prSet presAssocID="{64D000C2-BA31-EC48-A913-C8F2ED15D8A9}" presName="parTrans" presStyleLbl="sibTrans2D1" presStyleIdx="3" presStyleCnt="5"/>
      <dgm:spPr/>
    </dgm:pt>
    <dgm:pt modelId="{AC538609-39C6-1E48-B042-7D0142929A76}" type="pres">
      <dgm:prSet presAssocID="{64D000C2-BA31-EC48-A913-C8F2ED15D8A9}" presName="connectorText" presStyleLbl="sibTrans2D1" presStyleIdx="3" presStyleCnt="5"/>
      <dgm:spPr/>
    </dgm:pt>
    <dgm:pt modelId="{E9397299-5E2F-5648-86D3-38818B86B273}" type="pres">
      <dgm:prSet presAssocID="{613EF32E-2263-DF44-9DDF-A613E139A3A3}" presName="node" presStyleLbl="node1" presStyleIdx="3" presStyleCnt="5">
        <dgm:presLayoutVars>
          <dgm:bulletEnabled val="1"/>
        </dgm:presLayoutVars>
      </dgm:prSet>
      <dgm:spPr/>
    </dgm:pt>
    <dgm:pt modelId="{AF93A8CE-EB21-1A43-B321-616DC1EA0AF3}" type="pres">
      <dgm:prSet presAssocID="{03764290-304A-0B41-87B1-1C99DC269B47}" presName="parTrans" presStyleLbl="sibTrans2D1" presStyleIdx="4" presStyleCnt="5"/>
      <dgm:spPr/>
    </dgm:pt>
    <dgm:pt modelId="{7BCBCA0B-05E5-DE4B-881E-CA956FD53528}" type="pres">
      <dgm:prSet presAssocID="{03764290-304A-0B41-87B1-1C99DC269B47}" presName="connectorText" presStyleLbl="sibTrans2D1" presStyleIdx="4" presStyleCnt="5"/>
      <dgm:spPr/>
    </dgm:pt>
    <dgm:pt modelId="{1C842198-4D6B-FF41-816D-618BAAB0D4B9}" type="pres">
      <dgm:prSet presAssocID="{8164925A-CB0D-C942-978E-C36ACEF5585B}" presName="node" presStyleLbl="node1" presStyleIdx="4" presStyleCnt="5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89E7E543-FD60-F640-9694-712F784EFAAC}" type="presOf" srcId="{03764290-304A-0B41-87B1-1C99DC269B47}" destId="{AF93A8CE-EB21-1A43-B321-616DC1EA0AF3}" srcOrd="0" destOrd="0" presId="urn:microsoft.com/office/officeart/2005/8/layout/radial5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7E1C899C-B145-4E41-AF32-B84192544450}" type="presOf" srcId="{03764290-304A-0B41-87B1-1C99DC269B47}" destId="{7BCBCA0B-05E5-DE4B-881E-CA956FD53528}" srcOrd="1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E015F59F-9426-0441-8EA7-51D22DA0794B}" srcId="{5D5A36A4-B51B-C040-B140-55F8EEBD740F}" destId="{8164925A-CB0D-C942-978E-C36ACEF5585B}" srcOrd="4" destOrd="0" parTransId="{03764290-304A-0B41-87B1-1C99DC269B47}" sibTransId="{774A7997-AADB-624E-B8F8-E4B7BDAA90BF}"/>
    <dgm:cxn modelId="{CC5C3CAE-CC7C-B745-84AC-B14A0798DBF4}" srcId="{5D5A36A4-B51B-C040-B140-55F8EEBD740F}" destId="{613EF32E-2263-DF44-9DDF-A613E139A3A3}" srcOrd="3" destOrd="0" parTransId="{64D000C2-BA31-EC48-A913-C8F2ED15D8A9}" sibTransId="{42E0F4EE-AED8-DB46-AF8C-40C51C2E73C5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8FA27EB4-68C4-794B-B5EE-B115073380FE}" type="presOf" srcId="{64D000C2-BA31-EC48-A913-C8F2ED15D8A9}" destId="{AC538609-39C6-1E48-B042-7D0142929A76}" srcOrd="1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5C61FAC0-E237-AC47-A1AC-42DED1112F51}" type="presOf" srcId="{613EF32E-2263-DF44-9DDF-A613E139A3A3}" destId="{E9397299-5E2F-5648-86D3-38818B86B273}" srcOrd="0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01B570E5-8A4A-FA46-8221-E69CD405B8D8}" type="presOf" srcId="{64D000C2-BA31-EC48-A913-C8F2ED15D8A9}" destId="{1EB61FDB-E246-0B45-8CF9-943E0A302EE3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AB42E9FF-F216-2D4C-A4C2-19D0511EE4E1}" type="presOf" srcId="{8164925A-CB0D-C942-978E-C36ACEF5585B}" destId="{1C842198-4D6B-FF41-816D-618BAAB0D4B9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  <dgm:cxn modelId="{881BF508-331B-0248-9CEF-8769C57846C9}" type="presParOf" srcId="{9649B19A-2712-FF46-AF06-3CED8D6294B3}" destId="{1EB61FDB-E246-0B45-8CF9-943E0A302EE3}" srcOrd="7" destOrd="0" presId="urn:microsoft.com/office/officeart/2005/8/layout/radial5"/>
    <dgm:cxn modelId="{C72E9403-EEFB-8241-9A20-DD3D04638D83}" type="presParOf" srcId="{1EB61FDB-E246-0B45-8CF9-943E0A302EE3}" destId="{AC538609-39C6-1E48-B042-7D0142929A76}" srcOrd="0" destOrd="0" presId="urn:microsoft.com/office/officeart/2005/8/layout/radial5"/>
    <dgm:cxn modelId="{3C8BFEAC-9409-3C45-9544-FFA1A4B637A6}" type="presParOf" srcId="{9649B19A-2712-FF46-AF06-3CED8D6294B3}" destId="{E9397299-5E2F-5648-86D3-38818B86B273}" srcOrd="8" destOrd="0" presId="urn:microsoft.com/office/officeart/2005/8/layout/radial5"/>
    <dgm:cxn modelId="{5F1C81B3-0B39-DC4A-BA1D-11ACF52FDF89}" type="presParOf" srcId="{9649B19A-2712-FF46-AF06-3CED8D6294B3}" destId="{AF93A8CE-EB21-1A43-B321-616DC1EA0AF3}" srcOrd="9" destOrd="0" presId="urn:microsoft.com/office/officeart/2005/8/layout/radial5"/>
    <dgm:cxn modelId="{F019D13D-77BC-634A-A20E-18AF69D58F14}" type="presParOf" srcId="{AF93A8CE-EB21-1A43-B321-616DC1EA0AF3}" destId="{7BCBCA0B-05E5-DE4B-881E-CA956FD53528}" srcOrd="0" destOrd="0" presId="urn:microsoft.com/office/officeart/2005/8/layout/radial5"/>
    <dgm:cxn modelId="{36ECBCEA-FFFC-AE4F-BEC2-3BC5B81B3022}" type="presParOf" srcId="{9649B19A-2712-FF46-AF06-3CED8D6294B3}" destId="{1C842198-4D6B-FF41-816D-618BAAB0D4B9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en-US" sz="1400" dirty="0" err="1"/>
            <a:t>Suppor</a:t>
          </a:r>
          <a:r>
            <a:rPr lang="en-US" sz="1400" dirty="0"/>
            <a:t>-tin facilities</a:t>
          </a: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400" dirty="0" err="1"/>
            <a:t>Facilitatin</a:t>
          </a:r>
          <a:r>
            <a:rPr lang="en-US" sz="1400" dirty="0"/>
            <a:t> goods</a:t>
          </a: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400" b="0" dirty="0"/>
            <a:t>Service </a:t>
          </a:r>
          <a:r>
            <a:rPr lang="en-US" sz="1400" b="0" dirty="0" err="1"/>
            <a:t>informat</a:t>
          </a:r>
          <a:r>
            <a:rPr lang="en-US" sz="1400" b="0" dirty="0"/>
            <a:t>-ion</a:t>
          </a:r>
          <a:endParaRPr lang="en-US" sz="1400" dirty="0"/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600"/>
            <a:t>The Service Package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613EF32E-2263-DF44-9DDF-A613E139A3A3}">
      <dgm:prSet/>
      <dgm:spPr/>
      <dgm:t>
        <a:bodyPr/>
        <a:lstStyle/>
        <a:p>
          <a:r>
            <a:rPr lang="en-US" b="0" dirty="0"/>
            <a:t>Explicit services</a:t>
          </a:r>
          <a:endParaRPr lang="en-US" dirty="0"/>
        </a:p>
      </dgm:t>
    </dgm:pt>
    <dgm:pt modelId="{64D000C2-BA31-EC48-A913-C8F2ED15D8A9}" type="parTrans" cxnId="{CC5C3CAE-CC7C-B745-84AC-B14A0798DBF4}">
      <dgm:prSet/>
      <dgm:spPr/>
      <dgm:t>
        <a:bodyPr/>
        <a:lstStyle/>
        <a:p>
          <a:endParaRPr lang="en-US"/>
        </a:p>
      </dgm:t>
    </dgm:pt>
    <dgm:pt modelId="{42E0F4EE-AED8-DB46-AF8C-40C51C2E73C5}" type="sibTrans" cxnId="{CC5C3CAE-CC7C-B745-84AC-B14A0798DBF4}">
      <dgm:prSet/>
      <dgm:spPr/>
      <dgm:t>
        <a:bodyPr/>
        <a:lstStyle/>
        <a:p>
          <a:endParaRPr lang="en-US"/>
        </a:p>
      </dgm:t>
    </dgm:pt>
    <dgm:pt modelId="{8164925A-CB0D-C942-978E-C36ACEF5585B}">
      <dgm:prSet/>
      <dgm:spPr/>
      <dgm:t>
        <a:bodyPr/>
        <a:lstStyle/>
        <a:p>
          <a:r>
            <a:rPr lang="en-US" b="0" dirty="0"/>
            <a:t>Implicit services</a:t>
          </a:r>
          <a:endParaRPr lang="en-US" dirty="0"/>
        </a:p>
      </dgm:t>
    </dgm:pt>
    <dgm:pt modelId="{03764290-304A-0B41-87B1-1C99DC269B47}" type="parTrans" cxnId="{E015F59F-9426-0441-8EA7-51D22DA0794B}">
      <dgm:prSet/>
      <dgm:spPr/>
      <dgm:t>
        <a:bodyPr/>
        <a:lstStyle/>
        <a:p>
          <a:endParaRPr lang="en-US"/>
        </a:p>
      </dgm:t>
    </dgm:pt>
    <dgm:pt modelId="{774A7997-AADB-624E-B8F8-E4B7BDAA90BF}" type="sibTrans" cxnId="{E015F59F-9426-0441-8EA7-51D22DA0794B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5"/>
      <dgm:spPr/>
    </dgm:pt>
    <dgm:pt modelId="{FCA65B0E-6AB6-B549-9097-4FE8CB30E63D}" type="pres">
      <dgm:prSet presAssocID="{00444826-0F64-4E4F-BBFF-EF96DC4DAABA}" presName="connectorText" presStyleLbl="sibTrans2D1" presStyleIdx="0" presStyleCnt="5"/>
      <dgm:spPr/>
    </dgm:pt>
    <dgm:pt modelId="{DD847756-2248-C64F-A870-685D4449A4DF}" type="pres">
      <dgm:prSet presAssocID="{5049F3F2-BEAC-2947-B41B-CF4F15D42269}" presName="node" presStyleLbl="node1" presStyleIdx="0" presStyleCnt="5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5"/>
      <dgm:spPr/>
    </dgm:pt>
    <dgm:pt modelId="{2A2161D7-036F-894E-968E-DF3F4235AC09}" type="pres">
      <dgm:prSet presAssocID="{33BCD79F-B4E4-8D49-8D4B-9A297F146FDD}" presName="connectorText" presStyleLbl="sibTrans2D1" presStyleIdx="1" presStyleCnt="5"/>
      <dgm:spPr/>
    </dgm:pt>
    <dgm:pt modelId="{34C86BAF-1F12-5F47-8731-801F75887A9A}" type="pres">
      <dgm:prSet presAssocID="{784C4352-175F-FC47-8510-F89BDB6694CC}" presName="node" presStyleLbl="node1" presStyleIdx="1" presStyleCnt="5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5"/>
      <dgm:spPr/>
    </dgm:pt>
    <dgm:pt modelId="{9F52C202-99AF-4E4D-A59A-C2AC8F18AB08}" type="pres">
      <dgm:prSet presAssocID="{E9FA8288-FEBB-9847-96B1-66B23DDBA784}" presName="connectorText" presStyleLbl="sibTrans2D1" presStyleIdx="2" presStyleCnt="5"/>
      <dgm:spPr/>
    </dgm:pt>
    <dgm:pt modelId="{01AA9E2B-3BC0-2745-BDA0-5693DA0044E6}" type="pres">
      <dgm:prSet presAssocID="{0DD79907-28B4-654B-98D9-8B5F684DF80D}" presName="node" presStyleLbl="node1" presStyleIdx="2" presStyleCnt="5">
        <dgm:presLayoutVars>
          <dgm:bulletEnabled val="1"/>
        </dgm:presLayoutVars>
      </dgm:prSet>
      <dgm:spPr/>
    </dgm:pt>
    <dgm:pt modelId="{1EB61FDB-E246-0B45-8CF9-943E0A302EE3}" type="pres">
      <dgm:prSet presAssocID="{64D000C2-BA31-EC48-A913-C8F2ED15D8A9}" presName="parTrans" presStyleLbl="sibTrans2D1" presStyleIdx="3" presStyleCnt="5"/>
      <dgm:spPr/>
    </dgm:pt>
    <dgm:pt modelId="{AC538609-39C6-1E48-B042-7D0142929A76}" type="pres">
      <dgm:prSet presAssocID="{64D000C2-BA31-EC48-A913-C8F2ED15D8A9}" presName="connectorText" presStyleLbl="sibTrans2D1" presStyleIdx="3" presStyleCnt="5"/>
      <dgm:spPr/>
    </dgm:pt>
    <dgm:pt modelId="{E9397299-5E2F-5648-86D3-38818B86B273}" type="pres">
      <dgm:prSet presAssocID="{613EF32E-2263-DF44-9DDF-A613E139A3A3}" presName="node" presStyleLbl="node1" presStyleIdx="3" presStyleCnt="5">
        <dgm:presLayoutVars>
          <dgm:bulletEnabled val="1"/>
        </dgm:presLayoutVars>
      </dgm:prSet>
      <dgm:spPr/>
    </dgm:pt>
    <dgm:pt modelId="{AF93A8CE-EB21-1A43-B321-616DC1EA0AF3}" type="pres">
      <dgm:prSet presAssocID="{03764290-304A-0B41-87B1-1C99DC269B47}" presName="parTrans" presStyleLbl="sibTrans2D1" presStyleIdx="4" presStyleCnt="5"/>
      <dgm:spPr/>
    </dgm:pt>
    <dgm:pt modelId="{7BCBCA0B-05E5-DE4B-881E-CA956FD53528}" type="pres">
      <dgm:prSet presAssocID="{03764290-304A-0B41-87B1-1C99DC269B47}" presName="connectorText" presStyleLbl="sibTrans2D1" presStyleIdx="4" presStyleCnt="5"/>
      <dgm:spPr/>
    </dgm:pt>
    <dgm:pt modelId="{1C842198-4D6B-FF41-816D-618BAAB0D4B9}" type="pres">
      <dgm:prSet presAssocID="{8164925A-CB0D-C942-978E-C36ACEF5585B}" presName="node" presStyleLbl="node1" presStyleIdx="4" presStyleCnt="5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89E7E543-FD60-F640-9694-712F784EFAAC}" type="presOf" srcId="{03764290-304A-0B41-87B1-1C99DC269B47}" destId="{AF93A8CE-EB21-1A43-B321-616DC1EA0AF3}" srcOrd="0" destOrd="0" presId="urn:microsoft.com/office/officeart/2005/8/layout/radial5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7E1C899C-B145-4E41-AF32-B84192544450}" type="presOf" srcId="{03764290-304A-0B41-87B1-1C99DC269B47}" destId="{7BCBCA0B-05E5-DE4B-881E-CA956FD53528}" srcOrd="1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E015F59F-9426-0441-8EA7-51D22DA0794B}" srcId="{5D5A36A4-B51B-C040-B140-55F8EEBD740F}" destId="{8164925A-CB0D-C942-978E-C36ACEF5585B}" srcOrd="4" destOrd="0" parTransId="{03764290-304A-0B41-87B1-1C99DC269B47}" sibTransId="{774A7997-AADB-624E-B8F8-E4B7BDAA90BF}"/>
    <dgm:cxn modelId="{CC5C3CAE-CC7C-B745-84AC-B14A0798DBF4}" srcId="{5D5A36A4-B51B-C040-B140-55F8EEBD740F}" destId="{613EF32E-2263-DF44-9DDF-A613E139A3A3}" srcOrd="3" destOrd="0" parTransId="{64D000C2-BA31-EC48-A913-C8F2ED15D8A9}" sibTransId="{42E0F4EE-AED8-DB46-AF8C-40C51C2E73C5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8FA27EB4-68C4-794B-B5EE-B115073380FE}" type="presOf" srcId="{64D000C2-BA31-EC48-A913-C8F2ED15D8A9}" destId="{AC538609-39C6-1E48-B042-7D0142929A76}" srcOrd="1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5C61FAC0-E237-AC47-A1AC-42DED1112F51}" type="presOf" srcId="{613EF32E-2263-DF44-9DDF-A613E139A3A3}" destId="{E9397299-5E2F-5648-86D3-38818B86B273}" srcOrd="0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01B570E5-8A4A-FA46-8221-E69CD405B8D8}" type="presOf" srcId="{64D000C2-BA31-EC48-A913-C8F2ED15D8A9}" destId="{1EB61FDB-E246-0B45-8CF9-943E0A302EE3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AB42E9FF-F216-2D4C-A4C2-19D0511EE4E1}" type="presOf" srcId="{8164925A-CB0D-C942-978E-C36ACEF5585B}" destId="{1C842198-4D6B-FF41-816D-618BAAB0D4B9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  <dgm:cxn modelId="{881BF508-331B-0248-9CEF-8769C57846C9}" type="presParOf" srcId="{9649B19A-2712-FF46-AF06-3CED8D6294B3}" destId="{1EB61FDB-E246-0B45-8CF9-943E0A302EE3}" srcOrd="7" destOrd="0" presId="urn:microsoft.com/office/officeart/2005/8/layout/radial5"/>
    <dgm:cxn modelId="{C72E9403-EEFB-8241-9A20-DD3D04638D83}" type="presParOf" srcId="{1EB61FDB-E246-0B45-8CF9-943E0A302EE3}" destId="{AC538609-39C6-1E48-B042-7D0142929A76}" srcOrd="0" destOrd="0" presId="urn:microsoft.com/office/officeart/2005/8/layout/radial5"/>
    <dgm:cxn modelId="{3C8BFEAC-9409-3C45-9544-FFA1A4B637A6}" type="presParOf" srcId="{9649B19A-2712-FF46-AF06-3CED8D6294B3}" destId="{E9397299-5E2F-5648-86D3-38818B86B273}" srcOrd="8" destOrd="0" presId="urn:microsoft.com/office/officeart/2005/8/layout/radial5"/>
    <dgm:cxn modelId="{5F1C81B3-0B39-DC4A-BA1D-11ACF52FDF89}" type="presParOf" srcId="{9649B19A-2712-FF46-AF06-3CED8D6294B3}" destId="{AF93A8CE-EB21-1A43-B321-616DC1EA0AF3}" srcOrd="9" destOrd="0" presId="urn:microsoft.com/office/officeart/2005/8/layout/radial5"/>
    <dgm:cxn modelId="{F019D13D-77BC-634A-A20E-18AF69D58F14}" type="presParOf" srcId="{AF93A8CE-EB21-1A43-B321-616DC1EA0AF3}" destId="{7BCBCA0B-05E5-DE4B-881E-CA956FD53528}" srcOrd="0" destOrd="0" presId="urn:microsoft.com/office/officeart/2005/8/layout/radial5"/>
    <dgm:cxn modelId="{36ECBCEA-FFFC-AE4F-BEC2-3BC5B81B3022}" type="presParOf" srcId="{9649B19A-2712-FF46-AF06-3CED8D6294B3}" destId="{1C842198-4D6B-FF41-816D-618BAAB0D4B9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en-US" sz="1400" dirty="0"/>
            <a:t>The organizing idea</a:t>
          </a: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400" dirty="0"/>
            <a:t>The Service Provided</a:t>
          </a: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400" b="0" dirty="0"/>
            <a:t>The Service Received</a:t>
          </a:r>
          <a:endParaRPr lang="en-US" sz="1400" dirty="0"/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600"/>
            <a:t>The </a:t>
          </a:r>
          <a:r>
            <a:rPr lang="en-US" sz="1600" dirty="0"/>
            <a:t>Service Concept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3"/>
      <dgm:spPr/>
    </dgm:pt>
    <dgm:pt modelId="{FCA65B0E-6AB6-B549-9097-4FE8CB30E63D}" type="pres">
      <dgm:prSet presAssocID="{00444826-0F64-4E4F-BBFF-EF96DC4DAABA}" presName="connectorText" presStyleLbl="sibTrans2D1" presStyleIdx="0" presStyleCnt="3"/>
      <dgm:spPr/>
    </dgm:pt>
    <dgm:pt modelId="{DD847756-2248-C64F-A870-685D4449A4DF}" type="pres">
      <dgm:prSet presAssocID="{5049F3F2-BEAC-2947-B41B-CF4F15D42269}" presName="node" presStyleLbl="node1" presStyleIdx="0" presStyleCnt="3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3"/>
      <dgm:spPr/>
    </dgm:pt>
    <dgm:pt modelId="{2A2161D7-036F-894E-968E-DF3F4235AC09}" type="pres">
      <dgm:prSet presAssocID="{33BCD79F-B4E4-8D49-8D4B-9A297F146FDD}" presName="connectorText" presStyleLbl="sibTrans2D1" presStyleIdx="1" presStyleCnt="3"/>
      <dgm:spPr/>
    </dgm:pt>
    <dgm:pt modelId="{34C86BAF-1F12-5F47-8731-801F75887A9A}" type="pres">
      <dgm:prSet presAssocID="{784C4352-175F-FC47-8510-F89BDB6694CC}" presName="node" presStyleLbl="node1" presStyleIdx="1" presStyleCnt="3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3"/>
      <dgm:spPr/>
    </dgm:pt>
    <dgm:pt modelId="{9F52C202-99AF-4E4D-A59A-C2AC8F18AB08}" type="pres">
      <dgm:prSet presAssocID="{E9FA8288-FEBB-9847-96B1-66B23DDBA784}" presName="connectorText" presStyleLbl="sibTrans2D1" presStyleIdx="2" presStyleCnt="3"/>
      <dgm:spPr/>
    </dgm:pt>
    <dgm:pt modelId="{01AA9E2B-3BC0-2745-BDA0-5693DA0044E6}" type="pres">
      <dgm:prSet presAssocID="{0DD79907-28B4-654B-98D9-8B5F684DF80D}" presName="node" presStyleLbl="node1" presStyleIdx="2" presStyleCnt="3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en-US" sz="1400" dirty="0"/>
            <a:t>The organizing idea</a:t>
          </a: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400" dirty="0"/>
            <a:t>The Service Provided</a:t>
          </a: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400" b="0" dirty="0"/>
            <a:t>The Service Received</a:t>
          </a:r>
          <a:endParaRPr lang="en-US" sz="1400" dirty="0"/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600"/>
            <a:t>The </a:t>
          </a:r>
          <a:r>
            <a:rPr lang="en-US" sz="1600" dirty="0"/>
            <a:t>Service Concept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3"/>
      <dgm:spPr/>
    </dgm:pt>
    <dgm:pt modelId="{FCA65B0E-6AB6-B549-9097-4FE8CB30E63D}" type="pres">
      <dgm:prSet presAssocID="{00444826-0F64-4E4F-BBFF-EF96DC4DAABA}" presName="connectorText" presStyleLbl="sibTrans2D1" presStyleIdx="0" presStyleCnt="3"/>
      <dgm:spPr/>
    </dgm:pt>
    <dgm:pt modelId="{DD847756-2248-C64F-A870-685D4449A4DF}" type="pres">
      <dgm:prSet presAssocID="{5049F3F2-BEAC-2947-B41B-CF4F15D42269}" presName="node" presStyleLbl="node1" presStyleIdx="0" presStyleCnt="3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3"/>
      <dgm:spPr/>
    </dgm:pt>
    <dgm:pt modelId="{2A2161D7-036F-894E-968E-DF3F4235AC09}" type="pres">
      <dgm:prSet presAssocID="{33BCD79F-B4E4-8D49-8D4B-9A297F146FDD}" presName="connectorText" presStyleLbl="sibTrans2D1" presStyleIdx="1" presStyleCnt="3"/>
      <dgm:spPr/>
    </dgm:pt>
    <dgm:pt modelId="{34C86BAF-1F12-5F47-8731-801F75887A9A}" type="pres">
      <dgm:prSet presAssocID="{784C4352-175F-FC47-8510-F89BDB6694CC}" presName="node" presStyleLbl="node1" presStyleIdx="1" presStyleCnt="3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3"/>
      <dgm:spPr/>
    </dgm:pt>
    <dgm:pt modelId="{9F52C202-99AF-4E4D-A59A-C2AC8F18AB08}" type="pres">
      <dgm:prSet presAssocID="{E9FA8288-FEBB-9847-96B1-66B23DDBA784}" presName="connectorText" presStyleLbl="sibTrans2D1" presStyleIdx="2" presStyleCnt="3"/>
      <dgm:spPr/>
    </dgm:pt>
    <dgm:pt modelId="{01AA9E2B-3BC0-2745-BDA0-5693DA0044E6}" type="pres">
      <dgm:prSet presAssocID="{0DD79907-28B4-654B-98D9-8B5F684DF80D}" presName="node" presStyleLbl="node1" presStyleIdx="2" presStyleCnt="3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en-US" sz="1400" dirty="0"/>
            <a:t>The organizing idea</a:t>
          </a: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400" dirty="0"/>
            <a:t>The Service Provided</a:t>
          </a: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400" b="0" dirty="0"/>
            <a:t>The Service Received</a:t>
          </a:r>
          <a:endParaRPr lang="en-US" sz="1400" dirty="0"/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600"/>
            <a:t>The </a:t>
          </a:r>
          <a:r>
            <a:rPr lang="en-US" sz="1600" dirty="0"/>
            <a:t>Service Concept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3"/>
      <dgm:spPr/>
    </dgm:pt>
    <dgm:pt modelId="{FCA65B0E-6AB6-B549-9097-4FE8CB30E63D}" type="pres">
      <dgm:prSet presAssocID="{00444826-0F64-4E4F-BBFF-EF96DC4DAABA}" presName="connectorText" presStyleLbl="sibTrans2D1" presStyleIdx="0" presStyleCnt="3"/>
      <dgm:spPr/>
    </dgm:pt>
    <dgm:pt modelId="{DD847756-2248-C64F-A870-685D4449A4DF}" type="pres">
      <dgm:prSet presAssocID="{5049F3F2-BEAC-2947-B41B-CF4F15D42269}" presName="node" presStyleLbl="node1" presStyleIdx="0" presStyleCnt="3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3"/>
      <dgm:spPr/>
    </dgm:pt>
    <dgm:pt modelId="{2A2161D7-036F-894E-968E-DF3F4235AC09}" type="pres">
      <dgm:prSet presAssocID="{33BCD79F-B4E4-8D49-8D4B-9A297F146FDD}" presName="connectorText" presStyleLbl="sibTrans2D1" presStyleIdx="1" presStyleCnt="3"/>
      <dgm:spPr/>
    </dgm:pt>
    <dgm:pt modelId="{34C86BAF-1F12-5F47-8731-801F75887A9A}" type="pres">
      <dgm:prSet presAssocID="{784C4352-175F-FC47-8510-F89BDB6694CC}" presName="node" presStyleLbl="node1" presStyleIdx="1" presStyleCnt="3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3"/>
      <dgm:spPr/>
    </dgm:pt>
    <dgm:pt modelId="{9F52C202-99AF-4E4D-A59A-C2AC8F18AB08}" type="pres">
      <dgm:prSet presAssocID="{E9FA8288-FEBB-9847-96B1-66B23DDBA784}" presName="connectorText" presStyleLbl="sibTrans2D1" presStyleIdx="2" presStyleCnt="3"/>
      <dgm:spPr/>
    </dgm:pt>
    <dgm:pt modelId="{01AA9E2B-3BC0-2745-BDA0-5693DA0044E6}" type="pres">
      <dgm:prSet presAssocID="{0DD79907-28B4-654B-98D9-8B5F684DF80D}" presName="node" presStyleLbl="node1" presStyleIdx="2" presStyleCnt="3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en-US" sz="1400" dirty="0"/>
            <a:t>The organizing idea</a:t>
          </a: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400" dirty="0"/>
            <a:t>The Service Provided</a:t>
          </a: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400" b="0" dirty="0"/>
            <a:t>The Service Received</a:t>
          </a:r>
          <a:endParaRPr lang="en-US" sz="1400" dirty="0"/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600"/>
            <a:t>The </a:t>
          </a:r>
          <a:r>
            <a:rPr lang="en-US" sz="1600" dirty="0"/>
            <a:t>Service Concept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3"/>
      <dgm:spPr/>
    </dgm:pt>
    <dgm:pt modelId="{FCA65B0E-6AB6-B549-9097-4FE8CB30E63D}" type="pres">
      <dgm:prSet presAssocID="{00444826-0F64-4E4F-BBFF-EF96DC4DAABA}" presName="connectorText" presStyleLbl="sibTrans2D1" presStyleIdx="0" presStyleCnt="3"/>
      <dgm:spPr/>
    </dgm:pt>
    <dgm:pt modelId="{DD847756-2248-C64F-A870-685D4449A4DF}" type="pres">
      <dgm:prSet presAssocID="{5049F3F2-BEAC-2947-B41B-CF4F15D42269}" presName="node" presStyleLbl="node1" presStyleIdx="0" presStyleCnt="3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3"/>
      <dgm:spPr/>
    </dgm:pt>
    <dgm:pt modelId="{2A2161D7-036F-894E-968E-DF3F4235AC09}" type="pres">
      <dgm:prSet presAssocID="{33BCD79F-B4E4-8D49-8D4B-9A297F146FDD}" presName="connectorText" presStyleLbl="sibTrans2D1" presStyleIdx="1" presStyleCnt="3"/>
      <dgm:spPr/>
    </dgm:pt>
    <dgm:pt modelId="{34C86BAF-1F12-5F47-8731-801F75887A9A}" type="pres">
      <dgm:prSet presAssocID="{784C4352-175F-FC47-8510-F89BDB6694CC}" presName="node" presStyleLbl="node1" presStyleIdx="1" presStyleCnt="3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3"/>
      <dgm:spPr/>
    </dgm:pt>
    <dgm:pt modelId="{9F52C202-99AF-4E4D-A59A-C2AC8F18AB08}" type="pres">
      <dgm:prSet presAssocID="{E9FA8288-FEBB-9847-96B1-66B23DDBA784}" presName="connectorText" presStyleLbl="sibTrans2D1" presStyleIdx="2" presStyleCnt="3"/>
      <dgm:spPr/>
    </dgm:pt>
    <dgm:pt modelId="{01AA9E2B-3BC0-2745-BDA0-5693DA0044E6}" type="pres">
      <dgm:prSet presAssocID="{0DD79907-28B4-654B-98D9-8B5F684DF80D}" presName="node" presStyleLbl="node1" presStyleIdx="2" presStyleCnt="3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400" b="0" dirty="0">
              <a:solidFill>
                <a:schemeClr val="bg1"/>
              </a:solidFill>
            </a:rPr>
            <a:t>Target Market Segment </a:t>
          </a:r>
          <a:endParaRPr lang="en-US" sz="1400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400" b="0" dirty="0">
              <a:solidFill>
                <a:schemeClr val="bg1"/>
              </a:solidFill>
            </a:rPr>
            <a:t>Service Concept </a:t>
          </a:r>
          <a:endParaRPr lang="en-US" sz="1400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nl-NL" sz="1400" b="0" dirty="0" err="1">
              <a:solidFill>
                <a:schemeClr val="bg1"/>
              </a:solidFill>
            </a:rPr>
            <a:t>Operation</a:t>
          </a:r>
          <a:r>
            <a:rPr lang="nl-NL" sz="1400" b="0" dirty="0">
              <a:solidFill>
                <a:schemeClr val="bg1"/>
              </a:solidFill>
            </a:rPr>
            <a:t> </a:t>
          </a:r>
          <a:r>
            <a:rPr lang="nl-NL" sz="1400" b="0" dirty="0" err="1">
              <a:solidFill>
                <a:schemeClr val="bg1"/>
              </a:solidFill>
            </a:rPr>
            <a:t>Strategy</a:t>
          </a:r>
          <a:r>
            <a:rPr lang="nl-NL" sz="1400" b="0" dirty="0">
              <a:solidFill>
                <a:schemeClr val="bg1"/>
              </a:solidFill>
            </a:rPr>
            <a:t> </a:t>
          </a:r>
          <a:endParaRPr lang="en-US" sz="1400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400" dirty="0"/>
            <a:t>Strategic Service </a:t>
          </a:r>
          <a:r>
            <a:rPr lang="nl-NL" sz="1400" dirty="0" err="1"/>
            <a:t>Vision</a:t>
          </a:r>
          <a:r>
            <a:rPr lang="nl-NL" sz="1400" dirty="0"/>
            <a:t> </a:t>
          </a:r>
          <a:r>
            <a:rPr lang="nl-NL" sz="1400" dirty="0" err="1"/>
            <a:t>Elements</a:t>
          </a:r>
          <a:endParaRPr lang="en-DE" sz="14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nl-NL" b="0" dirty="0">
              <a:solidFill>
                <a:schemeClr val="bg1"/>
              </a:solidFill>
            </a:rPr>
            <a:t>Service Delivery System</a:t>
          </a:r>
          <a:endParaRPr lang="en-US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4"/>
      <dgm:spPr/>
    </dgm:pt>
    <dgm:pt modelId="{FCA65B0E-6AB6-B549-9097-4FE8CB30E63D}" type="pres">
      <dgm:prSet presAssocID="{00444826-0F64-4E4F-BBFF-EF96DC4DAABA}" presName="connectorText" presStyleLbl="sibTrans2D1" presStyleIdx="0" presStyleCnt="4"/>
      <dgm:spPr/>
    </dgm:pt>
    <dgm:pt modelId="{DD847756-2248-C64F-A870-685D4449A4DF}" type="pres">
      <dgm:prSet presAssocID="{5049F3F2-BEAC-2947-B41B-CF4F15D42269}" presName="node" presStyleLbl="node1" presStyleIdx="0" presStyleCnt="4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4"/>
      <dgm:spPr/>
    </dgm:pt>
    <dgm:pt modelId="{2A2161D7-036F-894E-968E-DF3F4235AC09}" type="pres">
      <dgm:prSet presAssocID="{33BCD79F-B4E4-8D49-8D4B-9A297F146FDD}" presName="connectorText" presStyleLbl="sibTrans2D1" presStyleIdx="1" presStyleCnt="4"/>
      <dgm:spPr/>
    </dgm:pt>
    <dgm:pt modelId="{34C86BAF-1F12-5F47-8731-801F75887A9A}" type="pres">
      <dgm:prSet presAssocID="{784C4352-175F-FC47-8510-F89BDB6694CC}" presName="node" presStyleLbl="node1" presStyleIdx="1" presStyleCnt="4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4"/>
      <dgm:spPr/>
    </dgm:pt>
    <dgm:pt modelId="{9F52C202-99AF-4E4D-A59A-C2AC8F18AB08}" type="pres">
      <dgm:prSet presAssocID="{E9FA8288-FEBB-9847-96B1-66B23DDBA784}" presName="connectorText" presStyleLbl="sibTrans2D1" presStyleIdx="2" presStyleCnt="4"/>
      <dgm:spPr/>
    </dgm:pt>
    <dgm:pt modelId="{01AA9E2B-3BC0-2745-BDA0-5693DA0044E6}" type="pres">
      <dgm:prSet presAssocID="{0DD79907-28B4-654B-98D9-8B5F684DF80D}" presName="node" presStyleLbl="node1" presStyleIdx="2" presStyleCnt="4">
        <dgm:presLayoutVars>
          <dgm:bulletEnabled val="1"/>
        </dgm:presLayoutVars>
      </dgm:prSet>
      <dgm:spPr/>
    </dgm:pt>
    <dgm:pt modelId="{895AC03D-E0FC-B04F-92EC-1C9930061756}" type="pres">
      <dgm:prSet presAssocID="{8EB4FD9C-98E1-2241-93E8-34CBB2A9EA63}" presName="parTrans" presStyleLbl="sibTrans2D1" presStyleIdx="3" presStyleCnt="4"/>
      <dgm:spPr/>
    </dgm:pt>
    <dgm:pt modelId="{B87572D8-BFE2-D845-80A5-B7BCB36EBEA6}" type="pres">
      <dgm:prSet presAssocID="{8EB4FD9C-98E1-2241-93E8-34CBB2A9EA63}" presName="connectorText" presStyleLbl="sibTrans2D1" presStyleIdx="3" presStyleCnt="4"/>
      <dgm:spPr/>
    </dgm:pt>
    <dgm:pt modelId="{3F306BC1-A1DD-2B4B-B784-C38A6167163D}" type="pres">
      <dgm:prSet presAssocID="{AF37DCF0-FF07-C547-8C80-0D8FBB2C2920}" presName="node" presStyleLbl="node1" presStyleIdx="3" presStyleCnt="4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6B069B2C-DA2E-E446-BCB7-D61A3D040711}" type="presOf" srcId="{8EB4FD9C-98E1-2241-93E8-34CBB2A9EA63}" destId="{B87572D8-BFE2-D845-80A5-B7BCB36EBEA6}" srcOrd="1" destOrd="0" presId="urn:microsoft.com/office/officeart/2005/8/layout/radial5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6C3C10AB-D6FE-7D41-8729-132292B64131}" type="presOf" srcId="{8EB4FD9C-98E1-2241-93E8-34CBB2A9EA63}" destId="{895AC03D-E0FC-B04F-92EC-1C9930061756}" srcOrd="0" destOrd="0" presId="urn:microsoft.com/office/officeart/2005/8/layout/radial5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184EC6D1-75D5-2E4A-BB83-DC4CCDACF7AF}" type="presOf" srcId="{AF37DCF0-FF07-C547-8C80-0D8FBB2C2920}" destId="{3F306BC1-A1DD-2B4B-B784-C38A6167163D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  <dgm:cxn modelId="{58EF2A1E-2615-A947-9B12-D0BA5BE5ABF0}" type="presParOf" srcId="{9649B19A-2712-FF46-AF06-3CED8D6294B3}" destId="{895AC03D-E0FC-B04F-92EC-1C9930061756}" srcOrd="7" destOrd="0" presId="urn:microsoft.com/office/officeart/2005/8/layout/radial5"/>
    <dgm:cxn modelId="{46085349-2D6C-914A-9C51-921202481BE0}" type="presParOf" srcId="{895AC03D-E0FC-B04F-92EC-1C9930061756}" destId="{B87572D8-BFE2-D845-80A5-B7BCB36EBEA6}" srcOrd="0" destOrd="0" presId="urn:microsoft.com/office/officeart/2005/8/layout/radial5"/>
    <dgm:cxn modelId="{F67921DE-CF0C-BA4A-92F8-B2F7E42D57FE}" type="presParOf" srcId="{9649B19A-2712-FF46-AF06-3CED8D6294B3}" destId="{3F306BC1-A1DD-2B4B-B784-C38A6167163D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400" b="0" dirty="0">
              <a:solidFill>
                <a:schemeClr val="bg1"/>
              </a:solidFill>
            </a:rPr>
            <a:t>Target Market Segment </a:t>
          </a:r>
          <a:endParaRPr lang="en-US" sz="1400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400" b="0" dirty="0">
              <a:solidFill>
                <a:schemeClr val="bg1"/>
              </a:solidFill>
            </a:rPr>
            <a:t>Service Concept </a:t>
          </a:r>
          <a:endParaRPr lang="en-US" sz="1400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nl-NL" sz="1400" b="0" dirty="0" err="1">
              <a:solidFill>
                <a:schemeClr val="bg1"/>
              </a:solidFill>
            </a:rPr>
            <a:t>Operation</a:t>
          </a:r>
          <a:r>
            <a:rPr lang="nl-NL" sz="1400" b="0" dirty="0">
              <a:solidFill>
                <a:schemeClr val="bg1"/>
              </a:solidFill>
            </a:rPr>
            <a:t> </a:t>
          </a:r>
          <a:r>
            <a:rPr lang="nl-NL" sz="1400" b="0" dirty="0" err="1">
              <a:solidFill>
                <a:schemeClr val="bg1"/>
              </a:solidFill>
            </a:rPr>
            <a:t>Strategy</a:t>
          </a:r>
          <a:r>
            <a:rPr lang="nl-NL" sz="1400" b="0" dirty="0">
              <a:solidFill>
                <a:schemeClr val="bg1"/>
              </a:solidFill>
            </a:rPr>
            <a:t> </a:t>
          </a:r>
          <a:endParaRPr lang="en-US" sz="1400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400" dirty="0"/>
            <a:t>Strategic Service </a:t>
          </a:r>
          <a:r>
            <a:rPr lang="nl-NL" sz="1400" dirty="0" err="1"/>
            <a:t>Vision</a:t>
          </a:r>
          <a:r>
            <a:rPr lang="nl-NL" sz="1400" dirty="0"/>
            <a:t> </a:t>
          </a:r>
          <a:r>
            <a:rPr lang="nl-NL" sz="1400" dirty="0" err="1"/>
            <a:t>Elements</a:t>
          </a:r>
          <a:endParaRPr lang="en-DE" sz="14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nl-NL" b="0" dirty="0">
              <a:solidFill>
                <a:schemeClr val="bg1"/>
              </a:solidFill>
            </a:rPr>
            <a:t>Service Delivery System</a:t>
          </a:r>
          <a:endParaRPr lang="en-US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4"/>
      <dgm:spPr/>
    </dgm:pt>
    <dgm:pt modelId="{FCA65B0E-6AB6-B549-9097-4FE8CB30E63D}" type="pres">
      <dgm:prSet presAssocID="{00444826-0F64-4E4F-BBFF-EF96DC4DAABA}" presName="connectorText" presStyleLbl="sibTrans2D1" presStyleIdx="0" presStyleCnt="4"/>
      <dgm:spPr/>
    </dgm:pt>
    <dgm:pt modelId="{DD847756-2248-C64F-A870-685D4449A4DF}" type="pres">
      <dgm:prSet presAssocID="{5049F3F2-BEAC-2947-B41B-CF4F15D42269}" presName="node" presStyleLbl="node1" presStyleIdx="0" presStyleCnt="4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4"/>
      <dgm:spPr/>
    </dgm:pt>
    <dgm:pt modelId="{2A2161D7-036F-894E-968E-DF3F4235AC09}" type="pres">
      <dgm:prSet presAssocID="{33BCD79F-B4E4-8D49-8D4B-9A297F146FDD}" presName="connectorText" presStyleLbl="sibTrans2D1" presStyleIdx="1" presStyleCnt="4"/>
      <dgm:spPr/>
    </dgm:pt>
    <dgm:pt modelId="{34C86BAF-1F12-5F47-8731-801F75887A9A}" type="pres">
      <dgm:prSet presAssocID="{784C4352-175F-FC47-8510-F89BDB6694CC}" presName="node" presStyleLbl="node1" presStyleIdx="1" presStyleCnt="4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4"/>
      <dgm:spPr/>
    </dgm:pt>
    <dgm:pt modelId="{9F52C202-99AF-4E4D-A59A-C2AC8F18AB08}" type="pres">
      <dgm:prSet presAssocID="{E9FA8288-FEBB-9847-96B1-66B23DDBA784}" presName="connectorText" presStyleLbl="sibTrans2D1" presStyleIdx="2" presStyleCnt="4"/>
      <dgm:spPr/>
    </dgm:pt>
    <dgm:pt modelId="{01AA9E2B-3BC0-2745-BDA0-5693DA0044E6}" type="pres">
      <dgm:prSet presAssocID="{0DD79907-28B4-654B-98D9-8B5F684DF80D}" presName="node" presStyleLbl="node1" presStyleIdx="2" presStyleCnt="4">
        <dgm:presLayoutVars>
          <dgm:bulletEnabled val="1"/>
        </dgm:presLayoutVars>
      </dgm:prSet>
      <dgm:spPr/>
    </dgm:pt>
    <dgm:pt modelId="{895AC03D-E0FC-B04F-92EC-1C9930061756}" type="pres">
      <dgm:prSet presAssocID="{8EB4FD9C-98E1-2241-93E8-34CBB2A9EA63}" presName="parTrans" presStyleLbl="sibTrans2D1" presStyleIdx="3" presStyleCnt="4"/>
      <dgm:spPr/>
    </dgm:pt>
    <dgm:pt modelId="{B87572D8-BFE2-D845-80A5-B7BCB36EBEA6}" type="pres">
      <dgm:prSet presAssocID="{8EB4FD9C-98E1-2241-93E8-34CBB2A9EA63}" presName="connectorText" presStyleLbl="sibTrans2D1" presStyleIdx="3" presStyleCnt="4"/>
      <dgm:spPr/>
    </dgm:pt>
    <dgm:pt modelId="{3F306BC1-A1DD-2B4B-B784-C38A6167163D}" type="pres">
      <dgm:prSet presAssocID="{AF37DCF0-FF07-C547-8C80-0D8FBB2C2920}" presName="node" presStyleLbl="node1" presStyleIdx="3" presStyleCnt="4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6B069B2C-DA2E-E446-BCB7-D61A3D040711}" type="presOf" srcId="{8EB4FD9C-98E1-2241-93E8-34CBB2A9EA63}" destId="{B87572D8-BFE2-D845-80A5-B7BCB36EBEA6}" srcOrd="1" destOrd="0" presId="urn:microsoft.com/office/officeart/2005/8/layout/radial5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6C3C10AB-D6FE-7D41-8729-132292B64131}" type="presOf" srcId="{8EB4FD9C-98E1-2241-93E8-34CBB2A9EA63}" destId="{895AC03D-E0FC-B04F-92EC-1C9930061756}" srcOrd="0" destOrd="0" presId="urn:microsoft.com/office/officeart/2005/8/layout/radial5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184EC6D1-75D5-2E4A-BB83-DC4CCDACF7AF}" type="presOf" srcId="{AF37DCF0-FF07-C547-8C80-0D8FBB2C2920}" destId="{3F306BC1-A1DD-2B4B-B784-C38A6167163D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  <dgm:cxn modelId="{58EF2A1E-2615-A947-9B12-D0BA5BE5ABF0}" type="presParOf" srcId="{9649B19A-2712-FF46-AF06-3CED8D6294B3}" destId="{895AC03D-E0FC-B04F-92EC-1C9930061756}" srcOrd="7" destOrd="0" presId="urn:microsoft.com/office/officeart/2005/8/layout/radial5"/>
    <dgm:cxn modelId="{46085349-2D6C-914A-9C51-921202481BE0}" type="presParOf" srcId="{895AC03D-E0FC-B04F-92EC-1C9930061756}" destId="{B87572D8-BFE2-D845-80A5-B7BCB36EBEA6}" srcOrd="0" destOrd="0" presId="urn:microsoft.com/office/officeart/2005/8/layout/radial5"/>
    <dgm:cxn modelId="{F67921DE-CF0C-BA4A-92F8-B2F7E42D57FE}" type="presParOf" srcId="{9649B19A-2712-FF46-AF06-3CED8D6294B3}" destId="{3F306BC1-A1DD-2B4B-B784-C38A6167163D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400" b="0" dirty="0">
              <a:solidFill>
                <a:schemeClr val="bg1"/>
              </a:solidFill>
            </a:rPr>
            <a:t>Target Market Segment </a:t>
          </a:r>
          <a:endParaRPr lang="en-US" sz="1400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400" b="0" dirty="0">
              <a:solidFill>
                <a:schemeClr val="bg1"/>
              </a:solidFill>
            </a:rPr>
            <a:t>Service Concept </a:t>
          </a:r>
          <a:endParaRPr lang="en-US" sz="1400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nl-NL" sz="1400" b="0" dirty="0" err="1">
              <a:solidFill>
                <a:schemeClr val="bg1"/>
              </a:solidFill>
            </a:rPr>
            <a:t>Operation</a:t>
          </a:r>
          <a:r>
            <a:rPr lang="nl-NL" sz="1400" b="0" dirty="0">
              <a:solidFill>
                <a:schemeClr val="bg1"/>
              </a:solidFill>
            </a:rPr>
            <a:t> </a:t>
          </a:r>
          <a:r>
            <a:rPr lang="nl-NL" sz="1400" b="0" dirty="0" err="1">
              <a:solidFill>
                <a:schemeClr val="bg1"/>
              </a:solidFill>
            </a:rPr>
            <a:t>Strategy</a:t>
          </a:r>
          <a:r>
            <a:rPr lang="nl-NL" sz="1400" b="0" dirty="0">
              <a:solidFill>
                <a:schemeClr val="bg1"/>
              </a:solidFill>
            </a:rPr>
            <a:t> </a:t>
          </a:r>
          <a:endParaRPr lang="en-US" sz="1400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400" dirty="0"/>
            <a:t>Strategic Service </a:t>
          </a:r>
          <a:r>
            <a:rPr lang="nl-NL" sz="1400" dirty="0" err="1"/>
            <a:t>Vision</a:t>
          </a:r>
          <a:r>
            <a:rPr lang="nl-NL" sz="1400" dirty="0"/>
            <a:t> </a:t>
          </a:r>
          <a:r>
            <a:rPr lang="nl-NL" sz="1400" dirty="0" err="1"/>
            <a:t>Elements</a:t>
          </a:r>
          <a:endParaRPr lang="en-DE" sz="14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nl-NL" b="0" dirty="0">
              <a:solidFill>
                <a:schemeClr val="bg1"/>
              </a:solidFill>
            </a:rPr>
            <a:t>Service Delivery System</a:t>
          </a:r>
          <a:endParaRPr lang="en-US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4"/>
      <dgm:spPr/>
    </dgm:pt>
    <dgm:pt modelId="{FCA65B0E-6AB6-B549-9097-4FE8CB30E63D}" type="pres">
      <dgm:prSet presAssocID="{00444826-0F64-4E4F-BBFF-EF96DC4DAABA}" presName="connectorText" presStyleLbl="sibTrans2D1" presStyleIdx="0" presStyleCnt="4"/>
      <dgm:spPr/>
    </dgm:pt>
    <dgm:pt modelId="{DD847756-2248-C64F-A870-685D4449A4DF}" type="pres">
      <dgm:prSet presAssocID="{5049F3F2-BEAC-2947-B41B-CF4F15D42269}" presName="node" presStyleLbl="node1" presStyleIdx="0" presStyleCnt="4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4"/>
      <dgm:spPr/>
    </dgm:pt>
    <dgm:pt modelId="{2A2161D7-036F-894E-968E-DF3F4235AC09}" type="pres">
      <dgm:prSet presAssocID="{33BCD79F-B4E4-8D49-8D4B-9A297F146FDD}" presName="connectorText" presStyleLbl="sibTrans2D1" presStyleIdx="1" presStyleCnt="4"/>
      <dgm:spPr/>
    </dgm:pt>
    <dgm:pt modelId="{34C86BAF-1F12-5F47-8731-801F75887A9A}" type="pres">
      <dgm:prSet presAssocID="{784C4352-175F-FC47-8510-F89BDB6694CC}" presName="node" presStyleLbl="node1" presStyleIdx="1" presStyleCnt="4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4"/>
      <dgm:spPr/>
    </dgm:pt>
    <dgm:pt modelId="{9F52C202-99AF-4E4D-A59A-C2AC8F18AB08}" type="pres">
      <dgm:prSet presAssocID="{E9FA8288-FEBB-9847-96B1-66B23DDBA784}" presName="connectorText" presStyleLbl="sibTrans2D1" presStyleIdx="2" presStyleCnt="4"/>
      <dgm:spPr/>
    </dgm:pt>
    <dgm:pt modelId="{01AA9E2B-3BC0-2745-BDA0-5693DA0044E6}" type="pres">
      <dgm:prSet presAssocID="{0DD79907-28B4-654B-98D9-8B5F684DF80D}" presName="node" presStyleLbl="node1" presStyleIdx="2" presStyleCnt="4">
        <dgm:presLayoutVars>
          <dgm:bulletEnabled val="1"/>
        </dgm:presLayoutVars>
      </dgm:prSet>
      <dgm:spPr/>
    </dgm:pt>
    <dgm:pt modelId="{895AC03D-E0FC-B04F-92EC-1C9930061756}" type="pres">
      <dgm:prSet presAssocID="{8EB4FD9C-98E1-2241-93E8-34CBB2A9EA63}" presName="parTrans" presStyleLbl="sibTrans2D1" presStyleIdx="3" presStyleCnt="4"/>
      <dgm:spPr/>
    </dgm:pt>
    <dgm:pt modelId="{B87572D8-BFE2-D845-80A5-B7BCB36EBEA6}" type="pres">
      <dgm:prSet presAssocID="{8EB4FD9C-98E1-2241-93E8-34CBB2A9EA63}" presName="connectorText" presStyleLbl="sibTrans2D1" presStyleIdx="3" presStyleCnt="4"/>
      <dgm:spPr/>
    </dgm:pt>
    <dgm:pt modelId="{3F306BC1-A1DD-2B4B-B784-C38A6167163D}" type="pres">
      <dgm:prSet presAssocID="{AF37DCF0-FF07-C547-8C80-0D8FBB2C2920}" presName="node" presStyleLbl="node1" presStyleIdx="3" presStyleCnt="4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6B069B2C-DA2E-E446-BCB7-D61A3D040711}" type="presOf" srcId="{8EB4FD9C-98E1-2241-93E8-34CBB2A9EA63}" destId="{B87572D8-BFE2-D845-80A5-B7BCB36EBEA6}" srcOrd="1" destOrd="0" presId="urn:microsoft.com/office/officeart/2005/8/layout/radial5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6C3C10AB-D6FE-7D41-8729-132292B64131}" type="presOf" srcId="{8EB4FD9C-98E1-2241-93E8-34CBB2A9EA63}" destId="{895AC03D-E0FC-B04F-92EC-1C9930061756}" srcOrd="0" destOrd="0" presId="urn:microsoft.com/office/officeart/2005/8/layout/radial5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184EC6D1-75D5-2E4A-BB83-DC4CCDACF7AF}" type="presOf" srcId="{AF37DCF0-FF07-C547-8C80-0D8FBB2C2920}" destId="{3F306BC1-A1DD-2B4B-B784-C38A6167163D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  <dgm:cxn modelId="{58EF2A1E-2615-A947-9B12-D0BA5BE5ABF0}" type="presParOf" srcId="{9649B19A-2712-FF46-AF06-3CED8D6294B3}" destId="{895AC03D-E0FC-B04F-92EC-1C9930061756}" srcOrd="7" destOrd="0" presId="urn:microsoft.com/office/officeart/2005/8/layout/radial5"/>
    <dgm:cxn modelId="{46085349-2D6C-914A-9C51-921202481BE0}" type="presParOf" srcId="{895AC03D-E0FC-B04F-92EC-1C9930061756}" destId="{B87572D8-BFE2-D845-80A5-B7BCB36EBEA6}" srcOrd="0" destOrd="0" presId="urn:microsoft.com/office/officeart/2005/8/layout/radial5"/>
    <dgm:cxn modelId="{F67921DE-CF0C-BA4A-92F8-B2F7E42D57FE}" type="presParOf" srcId="{9649B19A-2712-FF46-AF06-3CED8D6294B3}" destId="{3F306BC1-A1DD-2B4B-B784-C38A6167163D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400" b="0" dirty="0">
              <a:solidFill>
                <a:schemeClr val="bg1"/>
              </a:solidFill>
            </a:rPr>
            <a:t>Target Market Segment </a:t>
          </a:r>
          <a:endParaRPr lang="en-US" sz="1400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400" b="0" dirty="0">
              <a:solidFill>
                <a:schemeClr val="bg1"/>
              </a:solidFill>
            </a:rPr>
            <a:t>Service Concept </a:t>
          </a:r>
          <a:endParaRPr lang="en-US" sz="1400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nl-NL" sz="1400" b="0" dirty="0" err="1">
              <a:solidFill>
                <a:schemeClr val="bg1"/>
              </a:solidFill>
            </a:rPr>
            <a:t>Operation</a:t>
          </a:r>
          <a:r>
            <a:rPr lang="nl-NL" sz="1400" b="0" dirty="0">
              <a:solidFill>
                <a:schemeClr val="bg1"/>
              </a:solidFill>
            </a:rPr>
            <a:t> </a:t>
          </a:r>
          <a:r>
            <a:rPr lang="nl-NL" sz="1400" b="0" dirty="0" err="1">
              <a:solidFill>
                <a:schemeClr val="bg1"/>
              </a:solidFill>
            </a:rPr>
            <a:t>Strategy</a:t>
          </a:r>
          <a:r>
            <a:rPr lang="nl-NL" sz="1400" b="0" dirty="0">
              <a:solidFill>
                <a:schemeClr val="bg1"/>
              </a:solidFill>
            </a:rPr>
            <a:t> </a:t>
          </a:r>
          <a:endParaRPr lang="en-US" sz="1400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400" dirty="0"/>
            <a:t>Strategic Service </a:t>
          </a:r>
          <a:r>
            <a:rPr lang="nl-NL" sz="1400" dirty="0" err="1"/>
            <a:t>Vision</a:t>
          </a:r>
          <a:r>
            <a:rPr lang="nl-NL" sz="1400" dirty="0"/>
            <a:t> </a:t>
          </a:r>
          <a:r>
            <a:rPr lang="nl-NL" sz="1400" dirty="0" err="1"/>
            <a:t>Elements</a:t>
          </a:r>
          <a:endParaRPr lang="en-DE" sz="14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nl-NL" b="0" dirty="0">
              <a:solidFill>
                <a:schemeClr val="bg1"/>
              </a:solidFill>
            </a:rPr>
            <a:t>Service Delivery System</a:t>
          </a:r>
          <a:endParaRPr lang="en-US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4"/>
      <dgm:spPr/>
    </dgm:pt>
    <dgm:pt modelId="{FCA65B0E-6AB6-B549-9097-4FE8CB30E63D}" type="pres">
      <dgm:prSet presAssocID="{00444826-0F64-4E4F-BBFF-EF96DC4DAABA}" presName="connectorText" presStyleLbl="sibTrans2D1" presStyleIdx="0" presStyleCnt="4"/>
      <dgm:spPr/>
    </dgm:pt>
    <dgm:pt modelId="{DD847756-2248-C64F-A870-685D4449A4DF}" type="pres">
      <dgm:prSet presAssocID="{5049F3F2-BEAC-2947-B41B-CF4F15D42269}" presName="node" presStyleLbl="node1" presStyleIdx="0" presStyleCnt="4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4"/>
      <dgm:spPr/>
    </dgm:pt>
    <dgm:pt modelId="{2A2161D7-036F-894E-968E-DF3F4235AC09}" type="pres">
      <dgm:prSet presAssocID="{33BCD79F-B4E4-8D49-8D4B-9A297F146FDD}" presName="connectorText" presStyleLbl="sibTrans2D1" presStyleIdx="1" presStyleCnt="4"/>
      <dgm:spPr/>
    </dgm:pt>
    <dgm:pt modelId="{34C86BAF-1F12-5F47-8731-801F75887A9A}" type="pres">
      <dgm:prSet presAssocID="{784C4352-175F-FC47-8510-F89BDB6694CC}" presName="node" presStyleLbl="node1" presStyleIdx="1" presStyleCnt="4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4"/>
      <dgm:spPr/>
    </dgm:pt>
    <dgm:pt modelId="{9F52C202-99AF-4E4D-A59A-C2AC8F18AB08}" type="pres">
      <dgm:prSet presAssocID="{E9FA8288-FEBB-9847-96B1-66B23DDBA784}" presName="connectorText" presStyleLbl="sibTrans2D1" presStyleIdx="2" presStyleCnt="4"/>
      <dgm:spPr/>
    </dgm:pt>
    <dgm:pt modelId="{01AA9E2B-3BC0-2745-BDA0-5693DA0044E6}" type="pres">
      <dgm:prSet presAssocID="{0DD79907-28B4-654B-98D9-8B5F684DF80D}" presName="node" presStyleLbl="node1" presStyleIdx="2" presStyleCnt="4">
        <dgm:presLayoutVars>
          <dgm:bulletEnabled val="1"/>
        </dgm:presLayoutVars>
      </dgm:prSet>
      <dgm:spPr/>
    </dgm:pt>
    <dgm:pt modelId="{895AC03D-E0FC-B04F-92EC-1C9930061756}" type="pres">
      <dgm:prSet presAssocID="{8EB4FD9C-98E1-2241-93E8-34CBB2A9EA63}" presName="parTrans" presStyleLbl="sibTrans2D1" presStyleIdx="3" presStyleCnt="4"/>
      <dgm:spPr/>
    </dgm:pt>
    <dgm:pt modelId="{B87572D8-BFE2-D845-80A5-B7BCB36EBEA6}" type="pres">
      <dgm:prSet presAssocID="{8EB4FD9C-98E1-2241-93E8-34CBB2A9EA63}" presName="connectorText" presStyleLbl="sibTrans2D1" presStyleIdx="3" presStyleCnt="4"/>
      <dgm:spPr/>
    </dgm:pt>
    <dgm:pt modelId="{3F306BC1-A1DD-2B4B-B784-C38A6167163D}" type="pres">
      <dgm:prSet presAssocID="{AF37DCF0-FF07-C547-8C80-0D8FBB2C2920}" presName="node" presStyleLbl="node1" presStyleIdx="3" presStyleCnt="4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6B069B2C-DA2E-E446-BCB7-D61A3D040711}" type="presOf" srcId="{8EB4FD9C-98E1-2241-93E8-34CBB2A9EA63}" destId="{B87572D8-BFE2-D845-80A5-B7BCB36EBEA6}" srcOrd="1" destOrd="0" presId="urn:microsoft.com/office/officeart/2005/8/layout/radial5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6C3C10AB-D6FE-7D41-8729-132292B64131}" type="presOf" srcId="{8EB4FD9C-98E1-2241-93E8-34CBB2A9EA63}" destId="{895AC03D-E0FC-B04F-92EC-1C9930061756}" srcOrd="0" destOrd="0" presId="urn:microsoft.com/office/officeart/2005/8/layout/radial5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184EC6D1-75D5-2E4A-BB83-DC4CCDACF7AF}" type="presOf" srcId="{AF37DCF0-FF07-C547-8C80-0D8FBB2C2920}" destId="{3F306BC1-A1DD-2B4B-B784-C38A6167163D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  <dgm:cxn modelId="{58EF2A1E-2615-A947-9B12-D0BA5BE5ABF0}" type="presParOf" srcId="{9649B19A-2712-FF46-AF06-3CED8D6294B3}" destId="{895AC03D-E0FC-B04F-92EC-1C9930061756}" srcOrd="7" destOrd="0" presId="urn:microsoft.com/office/officeart/2005/8/layout/radial5"/>
    <dgm:cxn modelId="{46085349-2D6C-914A-9C51-921202481BE0}" type="presParOf" srcId="{895AC03D-E0FC-B04F-92EC-1C9930061756}" destId="{B87572D8-BFE2-D845-80A5-B7BCB36EBEA6}" srcOrd="0" destOrd="0" presId="urn:microsoft.com/office/officeart/2005/8/layout/radial5"/>
    <dgm:cxn modelId="{F67921DE-CF0C-BA4A-92F8-B2F7E42D57FE}" type="presParOf" srcId="{9649B19A-2712-FF46-AF06-3CED8D6294B3}" destId="{3F306BC1-A1DD-2B4B-B784-C38A6167163D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2346092" y="1849025"/>
          <a:ext cx="1118957" cy="111959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kern="1200" dirty="0" err="1"/>
            <a:t>Dimens-ions</a:t>
          </a:r>
          <a:r>
            <a:rPr lang="nl-NL" sz="1600" kern="1200" dirty="0"/>
            <a:t> of Services</a:t>
          </a:r>
          <a:endParaRPr lang="en-DE" sz="1600" kern="1200" dirty="0"/>
        </a:p>
      </dsp:txBody>
      <dsp:txXfrm>
        <a:off x="2509959" y="2012986"/>
        <a:ext cx="791223" cy="791672"/>
      </dsp:txXfrm>
    </dsp:sp>
    <dsp:sp modelId="{EBB07DBB-D197-B34B-A142-58B6DD4EAEFE}">
      <dsp:nvSpPr>
        <dsp:cNvPr id="0" name=""/>
        <dsp:cNvSpPr/>
      </dsp:nvSpPr>
      <dsp:spPr>
        <a:xfrm rot="16200000">
          <a:off x="2786814" y="1441454"/>
          <a:ext cx="237514" cy="3804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2822441" y="1553170"/>
        <a:ext cx="166260" cy="228267"/>
      </dsp:txXfrm>
    </dsp:sp>
    <dsp:sp modelId="{DD847756-2248-C64F-A870-685D4449A4DF}">
      <dsp:nvSpPr>
        <dsp:cNvPr id="0" name=""/>
        <dsp:cNvSpPr/>
      </dsp:nvSpPr>
      <dsp:spPr>
        <a:xfrm>
          <a:off x="2206223" y="2188"/>
          <a:ext cx="1398696" cy="139869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</a:t>
          </a:r>
          <a:r>
            <a:rPr lang="nl-NL" sz="1400" b="0" kern="1200" dirty="0" err="1"/>
            <a:t>process</a:t>
          </a:r>
          <a:endParaRPr lang="en-US" sz="1400" kern="1200" dirty="0"/>
        </a:p>
      </dsp:txBody>
      <dsp:txXfrm>
        <a:off x="2411057" y="207022"/>
        <a:ext cx="989028" cy="989028"/>
      </dsp:txXfrm>
    </dsp:sp>
    <dsp:sp modelId="{A5B2C178-5C1C-4648-A007-5467A74EEC41}">
      <dsp:nvSpPr>
        <dsp:cNvPr id="0" name=""/>
        <dsp:cNvSpPr/>
      </dsp:nvSpPr>
      <dsp:spPr>
        <a:xfrm rot="20520000">
          <a:off x="3525705" y="1978494"/>
          <a:ext cx="237667" cy="3804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3527450" y="2065599"/>
        <a:ext cx="166367" cy="228267"/>
      </dsp:txXfrm>
    </dsp:sp>
    <dsp:sp modelId="{34C86BAF-1F12-5F47-8731-801F75887A9A}">
      <dsp:nvSpPr>
        <dsp:cNvPr id="0" name=""/>
        <dsp:cNvSpPr/>
      </dsp:nvSpPr>
      <dsp:spPr>
        <a:xfrm>
          <a:off x="3829949" y="1181894"/>
          <a:ext cx="1398696" cy="1398696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/>
            <a:t>Service nature</a:t>
          </a:r>
          <a:endParaRPr lang="en-US" sz="1400" kern="1200" dirty="0"/>
        </a:p>
      </dsp:txBody>
      <dsp:txXfrm>
        <a:off x="4034783" y="1386728"/>
        <a:ext cx="989028" cy="989028"/>
      </dsp:txXfrm>
    </dsp:sp>
    <dsp:sp modelId="{2A6E1805-1037-CA4E-AB6F-AFC0DAF8698E}">
      <dsp:nvSpPr>
        <dsp:cNvPr id="0" name=""/>
        <dsp:cNvSpPr/>
      </dsp:nvSpPr>
      <dsp:spPr>
        <a:xfrm rot="3240000">
          <a:off x="3243546" y="2847278"/>
          <a:ext cx="237573" cy="3804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3258236" y="2894537"/>
        <a:ext cx="166301" cy="228267"/>
      </dsp:txXfrm>
    </dsp:sp>
    <dsp:sp modelId="{01AA9E2B-3BC0-2745-BDA0-5693DA0044E6}">
      <dsp:nvSpPr>
        <dsp:cNvPr id="0" name=""/>
        <dsp:cNvSpPr/>
      </dsp:nvSpPr>
      <dsp:spPr>
        <a:xfrm>
          <a:off x="3209741" y="3090698"/>
          <a:ext cx="1398696" cy="139869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delivery</a:t>
          </a:r>
          <a:endParaRPr lang="en-US" sz="1400" kern="1200" dirty="0"/>
        </a:p>
      </dsp:txBody>
      <dsp:txXfrm>
        <a:off x="3414575" y="3295532"/>
        <a:ext cx="989028" cy="989028"/>
      </dsp:txXfrm>
    </dsp:sp>
    <dsp:sp modelId="{1EB61FDB-E246-0B45-8CF9-943E0A302EE3}">
      <dsp:nvSpPr>
        <dsp:cNvPr id="0" name=""/>
        <dsp:cNvSpPr/>
      </dsp:nvSpPr>
      <dsp:spPr>
        <a:xfrm rot="7560000">
          <a:off x="2330023" y="2847278"/>
          <a:ext cx="237573" cy="3804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 rot="10800000">
        <a:off x="2386605" y="2894537"/>
        <a:ext cx="166301" cy="228267"/>
      </dsp:txXfrm>
    </dsp:sp>
    <dsp:sp modelId="{E9397299-5E2F-5648-86D3-38818B86B273}">
      <dsp:nvSpPr>
        <dsp:cNvPr id="0" name=""/>
        <dsp:cNvSpPr/>
      </dsp:nvSpPr>
      <dsp:spPr>
        <a:xfrm>
          <a:off x="1202705" y="3090698"/>
          <a:ext cx="1398696" cy="1398696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500" b="0" kern="1200" dirty="0"/>
            <a:t>Service availability</a:t>
          </a:r>
          <a:endParaRPr lang="en-US" sz="1500" kern="1200" dirty="0"/>
        </a:p>
      </dsp:txBody>
      <dsp:txXfrm>
        <a:off x="1407539" y="3295532"/>
        <a:ext cx="989028" cy="989028"/>
      </dsp:txXfrm>
    </dsp:sp>
    <dsp:sp modelId="{AF93A8CE-EB21-1A43-B321-616DC1EA0AF3}">
      <dsp:nvSpPr>
        <dsp:cNvPr id="0" name=""/>
        <dsp:cNvSpPr/>
      </dsp:nvSpPr>
      <dsp:spPr>
        <a:xfrm rot="11880000">
          <a:off x="2047769" y="1978494"/>
          <a:ext cx="237667" cy="3804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 rot="10800000">
        <a:off x="2117324" y="2065599"/>
        <a:ext cx="166367" cy="228267"/>
      </dsp:txXfrm>
    </dsp:sp>
    <dsp:sp modelId="{1C842198-4D6B-FF41-816D-618BAAB0D4B9}">
      <dsp:nvSpPr>
        <dsp:cNvPr id="0" name=""/>
        <dsp:cNvSpPr/>
      </dsp:nvSpPr>
      <dsp:spPr>
        <a:xfrm>
          <a:off x="582497" y="1181894"/>
          <a:ext cx="1398696" cy="139869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500" b="0" kern="1200" dirty="0"/>
            <a:t>Service </a:t>
          </a:r>
          <a:r>
            <a:rPr lang="nl-NL" sz="1500" b="0" kern="1200" dirty="0" err="1"/>
            <a:t>demand</a:t>
          </a:r>
          <a:endParaRPr lang="en-US" sz="1500" kern="1200" dirty="0"/>
        </a:p>
      </dsp:txBody>
      <dsp:txXfrm>
        <a:off x="787331" y="1386728"/>
        <a:ext cx="989028" cy="9890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2257069" y="1786461"/>
          <a:ext cx="1080980" cy="108159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kern="1200" dirty="0" err="1"/>
            <a:t>Dimens-ions</a:t>
          </a:r>
          <a:r>
            <a:rPr lang="nl-NL" sz="1600" kern="1200" dirty="0"/>
            <a:t> of Services</a:t>
          </a:r>
          <a:endParaRPr lang="en-DE" sz="1600" kern="1200" dirty="0"/>
        </a:p>
      </dsp:txBody>
      <dsp:txXfrm>
        <a:off x="2415375" y="1944857"/>
        <a:ext cx="764368" cy="764804"/>
      </dsp:txXfrm>
    </dsp:sp>
    <dsp:sp modelId="{EBB07DBB-D197-B34B-A142-58B6DD4EAEFE}">
      <dsp:nvSpPr>
        <dsp:cNvPr id="0" name=""/>
        <dsp:cNvSpPr/>
      </dsp:nvSpPr>
      <dsp:spPr>
        <a:xfrm rot="16200000">
          <a:off x="2682030" y="1391256"/>
          <a:ext cx="231057" cy="3675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716689" y="1499422"/>
        <a:ext cx="161740" cy="220519"/>
      </dsp:txXfrm>
    </dsp:sp>
    <dsp:sp modelId="{DD847756-2248-C64F-A870-685D4449A4DF}">
      <dsp:nvSpPr>
        <dsp:cNvPr id="0" name=""/>
        <dsp:cNvSpPr/>
      </dsp:nvSpPr>
      <dsp:spPr>
        <a:xfrm>
          <a:off x="2126169" y="7724"/>
          <a:ext cx="1342780" cy="134278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</a:t>
          </a:r>
          <a:r>
            <a:rPr lang="nl-NL" sz="1400" b="0" kern="1200" dirty="0" err="1"/>
            <a:t>process</a:t>
          </a:r>
          <a:endParaRPr lang="en-US" sz="1400" kern="1200" dirty="0"/>
        </a:p>
      </dsp:txBody>
      <dsp:txXfrm>
        <a:off x="2322815" y="204370"/>
        <a:ext cx="949488" cy="949488"/>
      </dsp:txXfrm>
    </dsp:sp>
    <dsp:sp modelId="{A5B2C178-5C1C-4648-A007-5467A74EEC41}">
      <dsp:nvSpPr>
        <dsp:cNvPr id="0" name=""/>
        <dsp:cNvSpPr/>
      </dsp:nvSpPr>
      <dsp:spPr>
        <a:xfrm rot="20520000">
          <a:off x="3397240" y="1911083"/>
          <a:ext cx="231204" cy="3675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398937" y="1995307"/>
        <a:ext cx="161843" cy="220519"/>
      </dsp:txXfrm>
    </dsp:sp>
    <dsp:sp modelId="{34C86BAF-1F12-5F47-8731-801F75887A9A}">
      <dsp:nvSpPr>
        <dsp:cNvPr id="0" name=""/>
        <dsp:cNvSpPr/>
      </dsp:nvSpPr>
      <dsp:spPr>
        <a:xfrm>
          <a:off x="3693648" y="1146564"/>
          <a:ext cx="1342780" cy="1342780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/>
            <a:t>Service nature</a:t>
          </a:r>
          <a:endParaRPr lang="en-US" sz="1400" kern="1200" dirty="0"/>
        </a:p>
      </dsp:txBody>
      <dsp:txXfrm>
        <a:off x="3890294" y="1343210"/>
        <a:ext cx="949488" cy="949488"/>
      </dsp:txXfrm>
    </dsp:sp>
    <dsp:sp modelId="{2A6E1805-1037-CA4E-AB6F-AFC0DAF8698E}">
      <dsp:nvSpPr>
        <dsp:cNvPr id="0" name=""/>
        <dsp:cNvSpPr/>
      </dsp:nvSpPr>
      <dsp:spPr>
        <a:xfrm rot="3240000">
          <a:off x="3124124" y="2752022"/>
          <a:ext cx="231113" cy="3675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138414" y="2797483"/>
        <a:ext cx="161779" cy="220519"/>
      </dsp:txXfrm>
    </dsp:sp>
    <dsp:sp modelId="{01AA9E2B-3BC0-2745-BDA0-5693DA0044E6}">
      <dsp:nvSpPr>
        <dsp:cNvPr id="0" name=""/>
        <dsp:cNvSpPr/>
      </dsp:nvSpPr>
      <dsp:spPr>
        <a:xfrm>
          <a:off x="3094924" y="2989247"/>
          <a:ext cx="1342780" cy="1342780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delivery</a:t>
          </a:r>
          <a:endParaRPr lang="en-US" sz="1400" kern="1200" dirty="0"/>
        </a:p>
      </dsp:txBody>
      <dsp:txXfrm>
        <a:off x="3291570" y="3185893"/>
        <a:ext cx="949488" cy="949488"/>
      </dsp:txXfrm>
    </dsp:sp>
    <dsp:sp modelId="{1EB61FDB-E246-0B45-8CF9-943E0A302EE3}">
      <dsp:nvSpPr>
        <dsp:cNvPr id="0" name=""/>
        <dsp:cNvSpPr/>
      </dsp:nvSpPr>
      <dsp:spPr>
        <a:xfrm rot="7560000">
          <a:off x="2239880" y="2752022"/>
          <a:ext cx="231113" cy="3675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2294924" y="2797483"/>
        <a:ext cx="161779" cy="220519"/>
      </dsp:txXfrm>
    </dsp:sp>
    <dsp:sp modelId="{E9397299-5E2F-5648-86D3-38818B86B273}">
      <dsp:nvSpPr>
        <dsp:cNvPr id="0" name=""/>
        <dsp:cNvSpPr/>
      </dsp:nvSpPr>
      <dsp:spPr>
        <a:xfrm>
          <a:off x="1157413" y="2989247"/>
          <a:ext cx="1342780" cy="1342780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availability</a:t>
          </a:r>
          <a:endParaRPr lang="en-US" sz="1400" kern="1200" dirty="0"/>
        </a:p>
      </dsp:txBody>
      <dsp:txXfrm>
        <a:off x="1354059" y="3185893"/>
        <a:ext cx="949488" cy="949488"/>
      </dsp:txXfrm>
    </dsp:sp>
    <dsp:sp modelId="{AF93A8CE-EB21-1A43-B321-616DC1EA0AF3}">
      <dsp:nvSpPr>
        <dsp:cNvPr id="0" name=""/>
        <dsp:cNvSpPr/>
      </dsp:nvSpPr>
      <dsp:spPr>
        <a:xfrm rot="11880000">
          <a:off x="1966673" y="1911083"/>
          <a:ext cx="231204" cy="3675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2034337" y="1995307"/>
        <a:ext cx="161843" cy="220519"/>
      </dsp:txXfrm>
    </dsp:sp>
    <dsp:sp modelId="{1C842198-4D6B-FF41-816D-618BAAB0D4B9}">
      <dsp:nvSpPr>
        <dsp:cNvPr id="0" name=""/>
        <dsp:cNvSpPr/>
      </dsp:nvSpPr>
      <dsp:spPr>
        <a:xfrm>
          <a:off x="558689" y="1146564"/>
          <a:ext cx="1342780" cy="134278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</a:t>
          </a:r>
          <a:r>
            <a:rPr lang="nl-NL" sz="1400" b="0" kern="1200" dirty="0" err="1"/>
            <a:t>demand</a:t>
          </a:r>
          <a:endParaRPr lang="en-US" sz="1400" kern="1200" dirty="0"/>
        </a:p>
      </dsp:txBody>
      <dsp:txXfrm>
        <a:off x="755335" y="1343210"/>
        <a:ext cx="949488" cy="9494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2202699" y="1729287"/>
          <a:ext cx="1045704" cy="104630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kern="1200" dirty="0" err="1"/>
            <a:t>Dimens-ions</a:t>
          </a:r>
          <a:r>
            <a:rPr lang="nl-NL" sz="1600" kern="1200" dirty="0"/>
            <a:t> of Services</a:t>
          </a:r>
          <a:endParaRPr lang="en-DE" sz="1600" kern="1200" dirty="0"/>
        </a:p>
      </dsp:txBody>
      <dsp:txXfrm>
        <a:off x="2355839" y="1882514"/>
        <a:ext cx="739424" cy="739846"/>
      </dsp:txXfrm>
    </dsp:sp>
    <dsp:sp modelId="{EBB07DBB-D197-B34B-A142-58B6DD4EAEFE}">
      <dsp:nvSpPr>
        <dsp:cNvPr id="0" name=""/>
        <dsp:cNvSpPr/>
      </dsp:nvSpPr>
      <dsp:spPr>
        <a:xfrm rot="16200000">
          <a:off x="2614404" y="1348097"/>
          <a:ext cx="222294" cy="3555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647748" y="1452549"/>
        <a:ext cx="155606" cy="213323"/>
      </dsp:txXfrm>
    </dsp:sp>
    <dsp:sp modelId="{DD847756-2248-C64F-A870-685D4449A4DF}">
      <dsp:nvSpPr>
        <dsp:cNvPr id="0" name=""/>
        <dsp:cNvSpPr/>
      </dsp:nvSpPr>
      <dsp:spPr>
        <a:xfrm>
          <a:off x="2071986" y="2734"/>
          <a:ext cx="1307130" cy="130713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</a:t>
          </a:r>
          <a:r>
            <a:rPr lang="nl-NL" sz="1400" b="0" kern="1200" dirty="0" err="1"/>
            <a:t>process</a:t>
          </a:r>
          <a:endParaRPr lang="en-US" sz="1400" kern="1200" dirty="0"/>
        </a:p>
      </dsp:txBody>
      <dsp:txXfrm>
        <a:off x="2263411" y="194159"/>
        <a:ext cx="924280" cy="924280"/>
      </dsp:txXfrm>
    </dsp:sp>
    <dsp:sp modelId="{A5B2C178-5C1C-4648-A007-5467A74EEC41}">
      <dsp:nvSpPr>
        <dsp:cNvPr id="0" name=""/>
        <dsp:cNvSpPr/>
      </dsp:nvSpPr>
      <dsp:spPr>
        <a:xfrm rot="20520000">
          <a:off x="3305210" y="1850188"/>
          <a:ext cx="222436" cy="3555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306843" y="1931607"/>
        <a:ext cx="155705" cy="213323"/>
      </dsp:txXfrm>
    </dsp:sp>
    <dsp:sp modelId="{34C86BAF-1F12-5F47-8731-801F75887A9A}">
      <dsp:nvSpPr>
        <dsp:cNvPr id="0" name=""/>
        <dsp:cNvSpPr/>
      </dsp:nvSpPr>
      <dsp:spPr>
        <a:xfrm>
          <a:off x="3590003" y="1105638"/>
          <a:ext cx="1307130" cy="1307130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/>
            <a:t>Service nature</a:t>
          </a:r>
          <a:endParaRPr lang="en-US" sz="1400" kern="1200" dirty="0"/>
        </a:p>
      </dsp:txBody>
      <dsp:txXfrm>
        <a:off x="3781428" y="1297063"/>
        <a:ext cx="924280" cy="924280"/>
      </dsp:txXfrm>
    </dsp:sp>
    <dsp:sp modelId="{2A6E1805-1037-CA4E-AB6F-AFC0DAF8698E}">
      <dsp:nvSpPr>
        <dsp:cNvPr id="0" name=""/>
        <dsp:cNvSpPr/>
      </dsp:nvSpPr>
      <dsp:spPr>
        <a:xfrm rot="3240000">
          <a:off x="3041413" y="2662432"/>
          <a:ext cx="222348" cy="3555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055161" y="2706558"/>
        <a:ext cx="155644" cy="213323"/>
      </dsp:txXfrm>
    </dsp:sp>
    <dsp:sp modelId="{01AA9E2B-3BC0-2745-BDA0-5693DA0044E6}">
      <dsp:nvSpPr>
        <dsp:cNvPr id="0" name=""/>
        <dsp:cNvSpPr/>
      </dsp:nvSpPr>
      <dsp:spPr>
        <a:xfrm>
          <a:off x="3010172" y="2890175"/>
          <a:ext cx="1307130" cy="1307130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delivery</a:t>
          </a:r>
          <a:endParaRPr lang="en-US" sz="1400" kern="1200" dirty="0"/>
        </a:p>
      </dsp:txBody>
      <dsp:txXfrm>
        <a:off x="3201597" y="3081600"/>
        <a:ext cx="924280" cy="924280"/>
      </dsp:txXfrm>
    </dsp:sp>
    <dsp:sp modelId="{1EB61FDB-E246-0B45-8CF9-943E0A302EE3}">
      <dsp:nvSpPr>
        <dsp:cNvPr id="0" name=""/>
        <dsp:cNvSpPr/>
      </dsp:nvSpPr>
      <dsp:spPr>
        <a:xfrm rot="7560000">
          <a:off x="2187341" y="2662432"/>
          <a:ext cx="222348" cy="3555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2240297" y="2706558"/>
        <a:ext cx="155644" cy="213323"/>
      </dsp:txXfrm>
    </dsp:sp>
    <dsp:sp modelId="{E9397299-5E2F-5648-86D3-38818B86B273}">
      <dsp:nvSpPr>
        <dsp:cNvPr id="0" name=""/>
        <dsp:cNvSpPr/>
      </dsp:nvSpPr>
      <dsp:spPr>
        <a:xfrm>
          <a:off x="1133800" y="2890175"/>
          <a:ext cx="1307130" cy="1307130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availability</a:t>
          </a:r>
          <a:endParaRPr lang="en-US" sz="1400" kern="1200" dirty="0"/>
        </a:p>
      </dsp:txBody>
      <dsp:txXfrm>
        <a:off x="1325225" y="3081600"/>
        <a:ext cx="924280" cy="924280"/>
      </dsp:txXfrm>
    </dsp:sp>
    <dsp:sp modelId="{AF93A8CE-EB21-1A43-B321-616DC1EA0AF3}">
      <dsp:nvSpPr>
        <dsp:cNvPr id="0" name=""/>
        <dsp:cNvSpPr/>
      </dsp:nvSpPr>
      <dsp:spPr>
        <a:xfrm rot="11880000">
          <a:off x="1923455" y="1850188"/>
          <a:ext cx="222436" cy="3555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1988553" y="1931607"/>
        <a:ext cx="155705" cy="213323"/>
      </dsp:txXfrm>
    </dsp:sp>
    <dsp:sp modelId="{1C842198-4D6B-FF41-816D-618BAAB0D4B9}">
      <dsp:nvSpPr>
        <dsp:cNvPr id="0" name=""/>
        <dsp:cNvSpPr/>
      </dsp:nvSpPr>
      <dsp:spPr>
        <a:xfrm>
          <a:off x="553968" y="1105638"/>
          <a:ext cx="1307130" cy="130713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</a:t>
          </a:r>
          <a:r>
            <a:rPr lang="nl-NL" sz="1400" b="0" kern="1200" dirty="0" err="1"/>
            <a:t>demand</a:t>
          </a:r>
          <a:endParaRPr lang="en-US" sz="1400" kern="1200" dirty="0"/>
        </a:p>
      </dsp:txBody>
      <dsp:txXfrm>
        <a:off x="745393" y="1297063"/>
        <a:ext cx="924280" cy="92428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2346092" y="1849025"/>
          <a:ext cx="1118957" cy="111959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kern="1200" dirty="0" err="1"/>
            <a:t>Dimens-ions</a:t>
          </a:r>
          <a:r>
            <a:rPr lang="nl-NL" sz="1600" kern="1200" dirty="0"/>
            <a:t> of Services</a:t>
          </a:r>
          <a:endParaRPr lang="en-DE" sz="1600" kern="1200" dirty="0"/>
        </a:p>
      </dsp:txBody>
      <dsp:txXfrm>
        <a:off x="2509959" y="2012986"/>
        <a:ext cx="791223" cy="791672"/>
      </dsp:txXfrm>
    </dsp:sp>
    <dsp:sp modelId="{EBB07DBB-D197-B34B-A142-58B6DD4EAEFE}">
      <dsp:nvSpPr>
        <dsp:cNvPr id="0" name=""/>
        <dsp:cNvSpPr/>
      </dsp:nvSpPr>
      <dsp:spPr>
        <a:xfrm rot="16200000">
          <a:off x="2786814" y="1441454"/>
          <a:ext cx="237514" cy="3804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2822441" y="1553170"/>
        <a:ext cx="166260" cy="228267"/>
      </dsp:txXfrm>
    </dsp:sp>
    <dsp:sp modelId="{DD847756-2248-C64F-A870-685D4449A4DF}">
      <dsp:nvSpPr>
        <dsp:cNvPr id="0" name=""/>
        <dsp:cNvSpPr/>
      </dsp:nvSpPr>
      <dsp:spPr>
        <a:xfrm>
          <a:off x="2206223" y="2188"/>
          <a:ext cx="1398696" cy="139869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</a:t>
          </a:r>
          <a:r>
            <a:rPr lang="nl-NL" sz="1400" b="0" kern="1200" dirty="0" err="1"/>
            <a:t>process</a:t>
          </a:r>
          <a:endParaRPr lang="en-US" sz="1400" kern="1200" dirty="0"/>
        </a:p>
      </dsp:txBody>
      <dsp:txXfrm>
        <a:off x="2411057" y="207022"/>
        <a:ext cx="989028" cy="989028"/>
      </dsp:txXfrm>
    </dsp:sp>
    <dsp:sp modelId="{A5B2C178-5C1C-4648-A007-5467A74EEC41}">
      <dsp:nvSpPr>
        <dsp:cNvPr id="0" name=""/>
        <dsp:cNvSpPr/>
      </dsp:nvSpPr>
      <dsp:spPr>
        <a:xfrm rot="20520000">
          <a:off x="3525705" y="1978494"/>
          <a:ext cx="237667" cy="3804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3527450" y="2065599"/>
        <a:ext cx="166367" cy="228267"/>
      </dsp:txXfrm>
    </dsp:sp>
    <dsp:sp modelId="{34C86BAF-1F12-5F47-8731-801F75887A9A}">
      <dsp:nvSpPr>
        <dsp:cNvPr id="0" name=""/>
        <dsp:cNvSpPr/>
      </dsp:nvSpPr>
      <dsp:spPr>
        <a:xfrm>
          <a:off x="3829949" y="1181894"/>
          <a:ext cx="1398696" cy="1398696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/>
            <a:t>Service nature</a:t>
          </a:r>
          <a:endParaRPr lang="en-US" sz="1400" kern="1200" dirty="0"/>
        </a:p>
      </dsp:txBody>
      <dsp:txXfrm>
        <a:off x="4034783" y="1386728"/>
        <a:ext cx="989028" cy="989028"/>
      </dsp:txXfrm>
    </dsp:sp>
    <dsp:sp modelId="{2A6E1805-1037-CA4E-AB6F-AFC0DAF8698E}">
      <dsp:nvSpPr>
        <dsp:cNvPr id="0" name=""/>
        <dsp:cNvSpPr/>
      </dsp:nvSpPr>
      <dsp:spPr>
        <a:xfrm rot="3240000">
          <a:off x="3243546" y="2847278"/>
          <a:ext cx="237573" cy="3804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3258236" y="2894537"/>
        <a:ext cx="166301" cy="228267"/>
      </dsp:txXfrm>
    </dsp:sp>
    <dsp:sp modelId="{01AA9E2B-3BC0-2745-BDA0-5693DA0044E6}">
      <dsp:nvSpPr>
        <dsp:cNvPr id="0" name=""/>
        <dsp:cNvSpPr/>
      </dsp:nvSpPr>
      <dsp:spPr>
        <a:xfrm>
          <a:off x="3209741" y="3090698"/>
          <a:ext cx="1398696" cy="139869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delivery</a:t>
          </a:r>
          <a:endParaRPr lang="en-US" sz="1400" kern="1200" dirty="0"/>
        </a:p>
      </dsp:txBody>
      <dsp:txXfrm>
        <a:off x="3414575" y="3295532"/>
        <a:ext cx="989028" cy="989028"/>
      </dsp:txXfrm>
    </dsp:sp>
    <dsp:sp modelId="{1EB61FDB-E246-0B45-8CF9-943E0A302EE3}">
      <dsp:nvSpPr>
        <dsp:cNvPr id="0" name=""/>
        <dsp:cNvSpPr/>
      </dsp:nvSpPr>
      <dsp:spPr>
        <a:xfrm rot="7560000">
          <a:off x="2330023" y="2847278"/>
          <a:ext cx="237573" cy="3804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 rot="10800000">
        <a:off x="2386605" y="2894537"/>
        <a:ext cx="166301" cy="228267"/>
      </dsp:txXfrm>
    </dsp:sp>
    <dsp:sp modelId="{E9397299-5E2F-5648-86D3-38818B86B273}">
      <dsp:nvSpPr>
        <dsp:cNvPr id="0" name=""/>
        <dsp:cNvSpPr/>
      </dsp:nvSpPr>
      <dsp:spPr>
        <a:xfrm>
          <a:off x="1202705" y="3090698"/>
          <a:ext cx="1398696" cy="1398696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500" b="0" kern="1200" dirty="0"/>
            <a:t>Service availability</a:t>
          </a:r>
          <a:endParaRPr lang="en-US" sz="1500" kern="1200" dirty="0"/>
        </a:p>
      </dsp:txBody>
      <dsp:txXfrm>
        <a:off x="1407539" y="3295532"/>
        <a:ext cx="989028" cy="989028"/>
      </dsp:txXfrm>
    </dsp:sp>
    <dsp:sp modelId="{AF93A8CE-EB21-1A43-B321-616DC1EA0AF3}">
      <dsp:nvSpPr>
        <dsp:cNvPr id="0" name=""/>
        <dsp:cNvSpPr/>
      </dsp:nvSpPr>
      <dsp:spPr>
        <a:xfrm rot="11880000">
          <a:off x="2047769" y="1978494"/>
          <a:ext cx="237667" cy="3804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 rot="10800000">
        <a:off x="2117324" y="2065599"/>
        <a:ext cx="166367" cy="228267"/>
      </dsp:txXfrm>
    </dsp:sp>
    <dsp:sp modelId="{1C842198-4D6B-FF41-816D-618BAAB0D4B9}">
      <dsp:nvSpPr>
        <dsp:cNvPr id="0" name=""/>
        <dsp:cNvSpPr/>
      </dsp:nvSpPr>
      <dsp:spPr>
        <a:xfrm>
          <a:off x="582497" y="1181894"/>
          <a:ext cx="1398696" cy="139869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500" b="0" kern="1200" dirty="0"/>
            <a:t>Service </a:t>
          </a:r>
          <a:r>
            <a:rPr lang="nl-NL" sz="1500" b="0" kern="1200" dirty="0" err="1"/>
            <a:t>demand</a:t>
          </a:r>
          <a:endParaRPr lang="en-US" sz="1500" kern="1200" dirty="0"/>
        </a:p>
      </dsp:txBody>
      <dsp:txXfrm>
        <a:off x="787331" y="1386728"/>
        <a:ext cx="989028" cy="98902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2346092" y="1849025"/>
          <a:ext cx="1118957" cy="111959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kern="1200" dirty="0" err="1"/>
            <a:t>Dimens-ions</a:t>
          </a:r>
          <a:r>
            <a:rPr lang="nl-NL" sz="1600" kern="1200" dirty="0"/>
            <a:t> of Services</a:t>
          </a:r>
          <a:endParaRPr lang="en-DE" sz="1600" kern="1200" dirty="0"/>
        </a:p>
      </dsp:txBody>
      <dsp:txXfrm>
        <a:off x="2509959" y="2012986"/>
        <a:ext cx="791223" cy="791672"/>
      </dsp:txXfrm>
    </dsp:sp>
    <dsp:sp modelId="{EBB07DBB-D197-B34B-A142-58B6DD4EAEFE}">
      <dsp:nvSpPr>
        <dsp:cNvPr id="0" name=""/>
        <dsp:cNvSpPr/>
      </dsp:nvSpPr>
      <dsp:spPr>
        <a:xfrm rot="16200000">
          <a:off x="2786814" y="1441454"/>
          <a:ext cx="237514" cy="3804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2822441" y="1553170"/>
        <a:ext cx="166260" cy="228267"/>
      </dsp:txXfrm>
    </dsp:sp>
    <dsp:sp modelId="{DD847756-2248-C64F-A870-685D4449A4DF}">
      <dsp:nvSpPr>
        <dsp:cNvPr id="0" name=""/>
        <dsp:cNvSpPr/>
      </dsp:nvSpPr>
      <dsp:spPr>
        <a:xfrm>
          <a:off x="2206223" y="2188"/>
          <a:ext cx="1398696" cy="139869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</a:t>
          </a:r>
          <a:r>
            <a:rPr lang="nl-NL" sz="1400" b="0" kern="1200" dirty="0" err="1"/>
            <a:t>process</a:t>
          </a:r>
          <a:endParaRPr lang="en-US" sz="1400" kern="1200" dirty="0"/>
        </a:p>
      </dsp:txBody>
      <dsp:txXfrm>
        <a:off x="2411057" y="207022"/>
        <a:ext cx="989028" cy="989028"/>
      </dsp:txXfrm>
    </dsp:sp>
    <dsp:sp modelId="{A5B2C178-5C1C-4648-A007-5467A74EEC41}">
      <dsp:nvSpPr>
        <dsp:cNvPr id="0" name=""/>
        <dsp:cNvSpPr/>
      </dsp:nvSpPr>
      <dsp:spPr>
        <a:xfrm rot="20520000">
          <a:off x="3525705" y="1978494"/>
          <a:ext cx="237667" cy="3804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3527450" y="2065599"/>
        <a:ext cx="166367" cy="228267"/>
      </dsp:txXfrm>
    </dsp:sp>
    <dsp:sp modelId="{34C86BAF-1F12-5F47-8731-801F75887A9A}">
      <dsp:nvSpPr>
        <dsp:cNvPr id="0" name=""/>
        <dsp:cNvSpPr/>
      </dsp:nvSpPr>
      <dsp:spPr>
        <a:xfrm>
          <a:off x="3829949" y="1181894"/>
          <a:ext cx="1398696" cy="1398696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/>
            <a:t>Service nature</a:t>
          </a:r>
          <a:endParaRPr lang="en-US" sz="1400" kern="1200" dirty="0"/>
        </a:p>
      </dsp:txBody>
      <dsp:txXfrm>
        <a:off x="4034783" y="1386728"/>
        <a:ext cx="989028" cy="989028"/>
      </dsp:txXfrm>
    </dsp:sp>
    <dsp:sp modelId="{2A6E1805-1037-CA4E-AB6F-AFC0DAF8698E}">
      <dsp:nvSpPr>
        <dsp:cNvPr id="0" name=""/>
        <dsp:cNvSpPr/>
      </dsp:nvSpPr>
      <dsp:spPr>
        <a:xfrm rot="3240000">
          <a:off x="3243546" y="2847278"/>
          <a:ext cx="237573" cy="3804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3258236" y="2894537"/>
        <a:ext cx="166301" cy="228267"/>
      </dsp:txXfrm>
    </dsp:sp>
    <dsp:sp modelId="{01AA9E2B-3BC0-2745-BDA0-5693DA0044E6}">
      <dsp:nvSpPr>
        <dsp:cNvPr id="0" name=""/>
        <dsp:cNvSpPr/>
      </dsp:nvSpPr>
      <dsp:spPr>
        <a:xfrm>
          <a:off x="3209741" y="3090698"/>
          <a:ext cx="1398696" cy="139869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delivery</a:t>
          </a:r>
          <a:endParaRPr lang="en-US" sz="1400" kern="1200" dirty="0"/>
        </a:p>
      </dsp:txBody>
      <dsp:txXfrm>
        <a:off x="3414575" y="3295532"/>
        <a:ext cx="989028" cy="989028"/>
      </dsp:txXfrm>
    </dsp:sp>
    <dsp:sp modelId="{1EB61FDB-E246-0B45-8CF9-943E0A302EE3}">
      <dsp:nvSpPr>
        <dsp:cNvPr id="0" name=""/>
        <dsp:cNvSpPr/>
      </dsp:nvSpPr>
      <dsp:spPr>
        <a:xfrm rot="7560000">
          <a:off x="2330023" y="2847278"/>
          <a:ext cx="237573" cy="3804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 rot="10800000">
        <a:off x="2386605" y="2894537"/>
        <a:ext cx="166301" cy="228267"/>
      </dsp:txXfrm>
    </dsp:sp>
    <dsp:sp modelId="{E9397299-5E2F-5648-86D3-38818B86B273}">
      <dsp:nvSpPr>
        <dsp:cNvPr id="0" name=""/>
        <dsp:cNvSpPr/>
      </dsp:nvSpPr>
      <dsp:spPr>
        <a:xfrm>
          <a:off x="1202705" y="3090698"/>
          <a:ext cx="1398696" cy="1398696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500" b="0" kern="1200" dirty="0"/>
            <a:t>Service availability</a:t>
          </a:r>
          <a:endParaRPr lang="en-US" sz="1500" kern="1200" dirty="0"/>
        </a:p>
      </dsp:txBody>
      <dsp:txXfrm>
        <a:off x="1407539" y="3295532"/>
        <a:ext cx="989028" cy="989028"/>
      </dsp:txXfrm>
    </dsp:sp>
    <dsp:sp modelId="{AF93A8CE-EB21-1A43-B321-616DC1EA0AF3}">
      <dsp:nvSpPr>
        <dsp:cNvPr id="0" name=""/>
        <dsp:cNvSpPr/>
      </dsp:nvSpPr>
      <dsp:spPr>
        <a:xfrm rot="11880000">
          <a:off x="2047769" y="1978494"/>
          <a:ext cx="237667" cy="3804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 rot="10800000">
        <a:off x="2117324" y="2065599"/>
        <a:ext cx="166367" cy="228267"/>
      </dsp:txXfrm>
    </dsp:sp>
    <dsp:sp modelId="{1C842198-4D6B-FF41-816D-618BAAB0D4B9}">
      <dsp:nvSpPr>
        <dsp:cNvPr id="0" name=""/>
        <dsp:cNvSpPr/>
      </dsp:nvSpPr>
      <dsp:spPr>
        <a:xfrm>
          <a:off x="582497" y="1181894"/>
          <a:ext cx="1398696" cy="139869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500" b="0" kern="1200" dirty="0"/>
            <a:t>Service </a:t>
          </a:r>
          <a:r>
            <a:rPr lang="nl-NL" sz="1500" b="0" kern="1200" dirty="0" err="1"/>
            <a:t>demand</a:t>
          </a:r>
          <a:endParaRPr lang="en-US" sz="1500" kern="1200" dirty="0"/>
        </a:p>
      </dsp:txBody>
      <dsp:txXfrm>
        <a:off x="787331" y="1386728"/>
        <a:ext cx="989028" cy="98902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2270687" y="1780270"/>
          <a:ext cx="1269768" cy="127049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kern="1200"/>
            <a:t>The Service Package</a:t>
          </a:r>
          <a:endParaRPr lang="en-DE" sz="1600" kern="1200" dirty="0"/>
        </a:p>
      </dsp:txBody>
      <dsp:txXfrm>
        <a:off x="2456640" y="1966329"/>
        <a:ext cx="897862" cy="898374"/>
      </dsp:txXfrm>
    </dsp:sp>
    <dsp:sp modelId="{EBB07DBB-D197-B34B-A142-58B6DD4EAEFE}">
      <dsp:nvSpPr>
        <dsp:cNvPr id="0" name=""/>
        <dsp:cNvSpPr/>
      </dsp:nvSpPr>
      <dsp:spPr>
        <a:xfrm rot="16200000">
          <a:off x="2771147" y="1318388"/>
          <a:ext cx="268848" cy="4317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2811474" y="1445059"/>
        <a:ext cx="188194" cy="259033"/>
      </dsp:txXfrm>
    </dsp:sp>
    <dsp:sp modelId="{DD847756-2248-C64F-A870-685D4449A4DF}">
      <dsp:nvSpPr>
        <dsp:cNvPr id="0" name=""/>
        <dsp:cNvSpPr/>
      </dsp:nvSpPr>
      <dsp:spPr>
        <a:xfrm>
          <a:off x="2270687" y="3241"/>
          <a:ext cx="1269768" cy="126976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Supportin</a:t>
          </a:r>
          <a:r>
            <a:rPr lang="en-US" sz="1400" kern="1200" dirty="0"/>
            <a:t> facilities</a:t>
          </a:r>
        </a:p>
      </dsp:txBody>
      <dsp:txXfrm>
        <a:off x="2456640" y="189194"/>
        <a:ext cx="897862" cy="897862"/>
      </dsp:txXfrm>
    </dsp:sp>
    <dsp:sp modelId="{A5B2C178-5C1C-4648-A007-5467A74EEC41}">
      <dsp:nvSpPr>
        <dsp:cNvPr id="0" name=""/>
        <dsp:cNvSpPr/>
      </dsp:nvSpPr>
      <dsp:spPr>
        <a:xfrm rot="20520000">
          <a:off x="3609035" y="1927381"/>
          <a:ext cx="269021" cy="4317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3611010" y="2026195"/>
        <a:ext cx="188315" cy="259033"/>
      </dsp:txXfrm>
    </dsp:sp>
    <dsp:sp modelId="{34C86BAF-1F12-5F47-8731-801F75887A9A}">
      <dsp:nvSpPr>
        <dsp:cNvPr id="0" name=""/>
        <dsp:cNvSpPr/>
      </dsp:nvSpPr>
      <dsp:spPr>
        <a:xfrm>
          <a:off x="3961086" y="1231388"/>
          <a:ext cx="1269768" cy="1269768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Facilitatin</a:t>
          </a:r>
          <a:r>
            <a:rPr lang="en-US" sz="1400" kern="1200" dirty="0"/>
            <a:t> goods</a:t>
          </a:r>
        </a:p>
      </dsp:txBody>
      <dsp:txXfrm>
        <a:off x="4147039" y="1417341"/>
        <a:ext cx="897862" cy="897862"/>
      </dsp:txXfrm>
    </dsp:sp>
    <dsp:sp modelId="{2A6E1805-1037-CA4E-AB6F-AFC0DAF8698E}">
      <dsp:nvSpPr>
        <dsp:cNvPr id="0" name=""/>
        <dsp:cNvSpPr/>
      </dsp:nvSpPr>
      <dsp:spPr>
        <a:xfrm rot="3240000">
          <a:off x="3289072" y="2912564"/>
          <a:ext cx="268914" cy="4317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3305700" y="2966275"/>
        <a:ext cx="188240" cy="259033"/>
      </dsp:txXfrm>
    </dsp:sp>
    <dsp:sp modelId="{01AA9E2B-3BC0-2745-BDA0-5693DA0044E6}">
      <dsp:nvSpPr>
        <dsp:cNvPr id="0" name=""/>
        <dsp:cNvSpPr/>
      </dsp:nvSpPr>
      <dsp:spPr>
        <a:xfrm>
          <a:off x="3315411" y="3218572"/>
          <a:ext cx="1269768" cy="1269768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 dirty="0"/>
            <a:t>Service </a:t>
          </a:r>
          <a:r>
            <a:rPr lang="en-US" sz="1400" b="0" kern="1200" dirty="0" err="1"/>
            <a:t>informat</a:t>
          </a:r>
          <a:r>
            <a:rPr lang="en-US" sz="1400" b="0" kern="1200" dirty="0"/>
            <a:t>-ion</a:t>
          </a:r>
          <a:endParaRPr lang="en-US" sz="1400" kern="1200" dirty="0"/>
        </a:p>
      </dsp:txBody>
      <dsp:txXfrm>
        <a:off x="3501364" y="3404525"/>
        <a:ext cx="897862" cy="897862"/>
      </dsp:txXfrm>
    </dsp:sp>
    <dsp:sp modelId="{1EB61FDB-E246-0B45-8CF9-943E0A302EE3}">
      <dsp:nvSpPr>
        <dsp:cNvPr id="0" name=""/>
        <dsp:cNvSpPr/>
      </dsp:nvSpPr>
      <dsp:spPr>
        <a:xfrm rot="7560000">
          <a:off x="2253156" y="2912564"/>
          <a:ext cx="268914" cy="4317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10800000">
        <a:off x="2317202" y="2966275"/>
        <a:ext cx="188240" cy="259033"/>
      </dsp:txXfrm>
    </dsp:sp>
    <dsp:sp modelId="{E9397299-5E2F-5648-86D3-38818B86B273}">
      <dsp:nvSpPr>
        <dsp:cNvPr id="0" name=""/>
        <dsp:cNvSpPr/>
      </dsp:nvSpPr>
      <dsp:spPr>
        <a:xfrm>
          <a:off x="1225962" y="3218572"/>
          <a:ext cx="1269768" cy="1269768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/>
            <a:t>Explicit services</a:t>
          </a:r>
          <a:endParaRPr lang="en-US" sz="1900" kern="1200" dirty="0"/>
        </a:p>
      </dsp:txBody>
      <dsp:txXfrm>
        <a:off x="1411915" y="3404525"/>
        <a:ext cx="897862" cy="897862"/>
      </dsp:txXfrm>
    </dsp:sp>
    <dsp:sp modelId="{AF93A8CE-EB21-1A43-B321-616DC1EA0AF3}">
      <dsp:nvSpPr>
        <dsp:cNvPr id="0" name=""/>
        <dsp:cNvSpPr/>
      </dsp:nvSpPr>
      <dsp:spPr>
        <a:xfrm rot="11880000">
          <a:off x="1933085" y="1927381"/>
          <a:ext cx="269021" cy="4317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10800000">
        <a:off x="2011816" y="2026195"/>
        <a:ext cx="188315" cy="259033"/>
      </dsp:txXfrm>
    </dsp:sp>
    <dsp:sp modelId="{1C842198-4D6B-FF41-816D-618BAAB0D4B9}">
      <dsp:nvSpPr>
        <dsp:cNvPr id="0" name=""/>
        <dsp:cNvSpPr/>
      </dsp:nvSpPr>
      <dsp:spPr>
        <a:xfrm>
          <a:off x="580287" y="1231388"/>
          <a:ext cx="1269768" cy="1269768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/>
            <a:t>Implicit services</a:t>
          </a:r>
          <a:endParaRPr lang="en-US" sz="1900" kern="1200" dirty="0"/>
        </a:p>
      </dsp:txBody>
      <dsp:txXfrm>
        <a:off x="766240" y="1417341"/>
        <a:ext cx="897862" cy="89786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1862206" y="1562001"/>
          <a:ext cx="1115433" cy="11160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kern="1200"/>
            <a:t>The Service Package</a:t>
          </a:r>
          <a:endParaRPr lang="en-DE" sz="1600" kern="1200" dirty="0"/>
        </a:p>
      </dsp:txBody>
      <dsp:txXfrm>
        <a:off x="2025557" y="1725446"/>
        <a:ext cx="788731" cy="789179"/>
      </dsp:txXfrm>
    </dsp:sp>
    <dsp:sp modelId="{EBB07DBB-D197-B34B-A142-58B6DD4EAEFE}">
      <dsp:nvSpPr>
        <dsp:cNvPr id="0" name=""/>
        <dsp:cNvSpPr/>
      </dsp:nvSpPr>
      <dsp:spPr>
        <a:xfrm rot="16200000">
          <a:off x="2302061" y="1156668"/>
          <a:ext cx="235723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337420" y="1267876"/>
        <a:ext cx="165006" cy="227549"/>
      </dsp:txXfrm>
    </dsp:sp>
    <dsp:sp modelId="{DD847756-2248-C64F-A870-685D4449A4DF}">
      <dsp:nvSpPr>
        <dsp:cNvPr id="0" name=""/>
        <dsp:cNvSpPr/>
      </dsp:nvSpPr>
      <dsp:spPr>
        <a:xfrm>
          <a:off x="1862206" y="1807"/>
          <a:ext cx="1115433" cy="111543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Suppor</a:t>
          </a:r>
          <a:r>
            <a:rPr lang="en-US" sz="1400" kern="1200" dirty="0"/>
            <a:t>-tin facilities</a:t>
          </a:r>
        </a:p>
      </dsp:txBody>
      <dsp:txXfrm>
        <a:off x="2025557" y="165158"/>
        <a:ext cx="788731" cy="788731"/>
      </dsp:txXfrm>
    </dsp:sp>
    <dsp:sp modelId="{A5B2C178-5C1C-4648-A007-5467A74EEC41}">
      <dsp:nvSpPr>
        <dsp:cNvPr id="0" name=""/>
        <dsp:cNvSpPr/>
      </dsp:nvSpPr>
      <dsp:spPr>
        <a:xfrm rot="20520000">
          <a:off x="3037718" y="1691358"/>
          <a:ext cx="235875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3039450" y="1778140"/>
        <a:ext cx="165113" cy="227549"/>
      </dsp:txXfrm>
    </dsp:sp>
    <dsp:sp modelId="{34C86BAF-1F12-5F47-8731-801F75887A9A}">
      <dsp:nvSpPr>
        <dsp:cNvPr id="0" name=""/>
        <dsp:cNvSpPr/>
      </dsp:nvSpPr>
      <dsp:spPr>
        <a:xfrm>
          <a:off x="3346341" y="1080094"/>
          <a:ext cx="1115433" cy="111543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Facilitatin</a:t>
          </a:r>
          <a:r>
            <a:rPr lang="en-US" sz="1400" kern="1200" dirty="0"/>
            <a:t> goods</a:t>
          </a:r>
        </a:p>
      </dsp:txBody>
      <dsp:txXfrm>
        <a:off x="3509692" y="1243445"/>
        <a:ext cx="788731" cy="788731"/>
      </dsp:txXfrm>
    </dsp:sp>
    <dsp:sp modelId="{2A6E1805-1037-CA4E-AB6F-AFC0DAF8698E}">
      <dsp:nvSpPr>
        <dsp:cNvPr id="0" name=""/>
        <dsp:cNvSpPr/>
      </dsp:nvSpPr>
      <dsp:spPr>
        <a:xfrm rot="3240000">
          <a:off x="2756794" y="2556338"/>
          <a:ext cx="235781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771373" y="2603574"/>
        <a:ext cx="165047" cy="227549"/>
      </dsp:txXfrm>
    </dsp:sp>
    <dsp:sp modelId="{01AA9E2B-3BC0-2745-BDA0-5693DA0044E6}">
      <dsp:nvSpPr>
        <dsp:cNvPr id="0" name=""/>
        <dsp:cNvSpPr/>
      </dsp:nvSpPr>
      <dsp:spPr>
        <a:xfrm>
          <a:off x="2779452" y="2824800"/>
          <a:ext cx="1115433" cy="111543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 dirty="0"/>
            <a:t>Service </a:t>
          </a:r>
          <a:r>
            <a:rPr lang="en-US" sz="1400" b="0" kern="1200" dirty="0" err="1"/>
            <a:t>informat</a:t>
          </a:r>
          <a:r>
            <a:rPr lang="en-US" sz="1400" b="0" kern="1200" dirty="0"/>
            <a:t>-ion</a:t>
          </a:r>
          <a:endParaRPr lang="en-US" sz="1400" kern="1200" dirty="0"/>
        </a:p>
      </dsp:txBody>
      <dsp:txXfrm>
        <a:off x="2942803" y="2988151"/>
        <a:ext cx="788731" cy="788731"/>
      </dsp:txXfrm>
    </dsp:sp>
    <dsp:sp modelId="{1EB61FDB-E246-0B45-8CF9-943E0A302EE3}">
      <dsp:nvSpPr>
        <dsp:cNvPr id="0" name=""/>
        <dsp:cNvSpPr/>
      </dsp:nvSpPr>
      <dsp:spPr>
        <a:xfrm rot="7560000">
          <a:off x="1847270" y="2556338"/>
          <a:ext cx="235781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903425" y="2603574"/>
        <a:ext cx="165047" cy="227549"/>
      </dsp:txXfrm>
    </dsp:sp>
    <dsp:sp modelId="{E9397299-5E2F-5648-86D3-38818B86B273}">
      <dsp:nvSpPr>
        <dsp:cNvPr id="0" name=""/>
        <dsp:cNvSpPr/>
      </dsp:nvSpPr>
      <dsp:spPr>
        <a:xfrm>
          <a:off x="944960" y="2824800"/>
          <a:ext cx="1115433" cy="111543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/>
            <a:t>Explicit services</a:t>
          </a:r>
          <a:endParaRPr lang="en-US" sz="1600" kern="1200" dirty="0"/>
        </a:p>
      </dsp:txBody>
      <dsp:txXfrm>
        <a:off x="1108311" y="2988151"/>
        <a:ext cx="788731" cy="788731"/>
      </dsp:txXfrm>
    </dsp:sp>
    <dsp:sp modelId="{AF93A8CE-EB21-1A43-B321-616DC1EA0AF3}">
      <dsp:nvSpPr>
        <dsp:cNvPr id="0" name=""/>
        <dsp:cNvSpPr/>
      </dsp:nvSpPr>
      <dsp:spPr>
        <a:xfrm rot="11880000">
          <a:off x="1566252" y="1691358"/>
          <a:ext cx="235875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635282" y="1778140"/>
        <a:ext cx="165113" cy="227549"/>
      </dsp:txXfrm>
    </dsp:sp>
    <dsp:sp modelId="{1C842198-4D6B-FF41-816D-618BAAB0D4B9}">
      <dsp:nvSpPr>
        <dsp:cNvPr id="0" name=""/>
        <dsp:cNvSpPr/>
      </dsp:nvSpPr>
      <dsp:spPr>
        <a:xfrm>
          <a:off x="378071" y="1080094"/>
          <a:ext cx="1115433" cy="111543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/>
            <a:t>Implicit services</a:t>
          </a:r>
          <a:endParaRPr lang="en-US" sz="1600" kern="1200" dirty="0"/>
        </a:p>
      </dsp:txBody>
      <dsp:txXfrm>
        <a:off x="541422" y="1243445"/>
        <a:ext cx="788731" cy="78873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1862206" y="1562001"/>
          <a:ext cx="1115433" cy="11160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kern="1200"/>
            <a:t>The Service Package</a:t>
          </a:r>
          <a:endParaRPr lang="en-DE" sz="1600" kern="1200" dirty="0"/>
        </a:p>
      </dsp:txBody>
      <dsp:txXfrm>
        <a:off x="2025557" y="1725446"/>
        <a:ext cx="788731" cy="789179"/>
      </dsp:txXfrm>
    </dsp:sp>
    <dsp:sp modelId="{EBB07DBB-D197-B34B-A142-58B6DD4EAEFE}">
      <dsp:nvSpPr>
        <dsp:cNvPr id="0" name=""/>
        <dsp:cNvSpPr/>
      </dsp:nvSpPr>
      <dsp:spPr>
        <a:xfrm rot="16200000">
          <a:off x="2302061" y="1156668"/>
          <a:ext cx="235723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337420" y="1267876"/>
        <a:ext cx="165006" cy="227549"/>
      </dsp:txXfrm>
    </dsp:sp>
    <dsp:sp modelId="{DD847756-2248-C64F-A870-685D4449A4DF}">
      <dsp:nvSpPr>
        <dsp:cNvPr id="0" name=""/>
        <dsp:cNvSpPr/>
      </dsp:nvSpPr>
      <dsp:spPr>
        <a:xfrm>
          <a:off x="1862206" y="1807"/>
          <a:ext cx="1115433" cy="111543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Suppor</a:t>
          </a:r>
          <a:r>
            <a:rPr lang="en-US" sz="1400" kern="1200" dirty="0"/>
            <a:t>-tin facilities</a:t>
          </a:r>
        </a:p>
      </dsp:txBody>
      <dsp:txXfrm>
        <a:off x="2025557" y="165158"/>
        <a:ext cx="788731" cy="788731"/>
      </dsp:txXfrm>
    </dsp:sp>
    <dsp:sp modelId="{A5B2C178-5C1C-4648-A007-5467A74EEC41}">
      <dsp:nvSpPr>
        <dsp:cNvPr id="0" name=""/>
        <dsp:cNvSpPr/>
      </dsp:nvSpPr>
      <dsp:spPr>
        <a:xfrm rot="20520000">
          <a:off x="3037718" y="1691358"/>
          <a:ext cx="235875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3039450" y="1778140"/>
        <a:ext cx="165113" cy="227549"/>
      </dsp:txXfrm>
    </dsp:sp>
    <dsp:sp modelId="{34C86BAF-1F12-5F47-8731-801F75887A9A}">
      <dsp:nvSpPr>
        <dsp:cNvPr id="0" name=""/>
        <dsp:cNvSpPr/>
      </dsp:nvSpPr>
      <dsp:spPr>
        <a:xfrm>
          <a:off x="3346341" y="1080094"/>
          <a:ext cx="1115433" cy="111543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Facilitatin</a:t>
          </a:r>
          <a:r>
            <a:rPr lang="en-US" sz="1400" kern="1200" dirty="0"/>
            <a:t> goods</a:t>
          </a:r>
        </a:p>
      </dsp:txBody>
      <dsp:txXfrm>
        <a:off x="3509692" y="1243445"/>
        <a:ext cx="788731" cy="788731"/>
      </dsp:txXfrm>
    </dsp:sp>
    <dsp:sp modelId="{2A6E1805-1037-CA4E-AB6F-AFC0DAF8698E}">
      <dsp:nvSpPr>
        <dsp:cNvPr id="0" name=""/>
        <dsp:cNvSpPr/>
      </dsp:nvSpPr>
      <dsp:spPr>
        <a:xfrm rot="3240000">
          <a:off x="2756794" y="2556338"/>
          <a:ext cx="235781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771373" y="2603574"/>
        <a:ext cx="165047" cy="227549"/>
      </dsp:txXfrm>
    </dsp:sp>
    <dsp:sp modelId="{01AA9E2B-3BC0-2745-BDA0-5693DA0044E6}">
      <dsp:nvSpPr>
        <dsp:cNvPr id="0" name=""/>
        <dsp:cNvSpPr/>
      </dsp:nvSpPr>
      <dsp:spPr>
        <a:xfrm>
          <a:off x="2779452" y="2824800"/>
          <a:ext cx="1115433" cy="111543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 dirty="0"/>
            <a:t>Service </a:t>
          </a:r>
          <a:r>
            <a:rPr lang="en-US" sz="1400" b="0" kern="1200" dirty="0" err="1"/>
            <a:t>informat</a:t>
          </a:r>
          <a:r>
            <a:rPr lang="en-US" sz="1400" b="0" kern="1200" dirty="0"/>
            <a:t>-ion</a:t>
          </a:r>
          <a:endParaRPr lang="en-US" sz="1400" kern="1200" dirty="0"/>
        </a:p>
      </dsp:txBody>
      <dsp:txXfrm>
        <a:off x="2942803" y="2988151"/>
        <a:ext cx="788731" cy="788731"/>
      </dsp:txXfrm>
    </dsp:sp>
    <dsp:sp modelId="{1EB61FDB-E246-0B45-8CF9-943E0A302EE3}">
      <dsp:nvSpPr>
        <dsp:cNvPr id="0" name=""/>
        <dsp:cNvSpPr/>
      </dsp:nvSpPr>
      <dsp:spPr>
        <a:xfrm rot="7560000">
          <a:off x="1847270" y="2556338"/>
          <a:ext cx="235781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903425" y="2603574"/>
        <a:ext cx="165047" cy="227549"/>
      </dsp:txXfrm>
    </dsp:sp>
    <dsp:sp modelId="{E9397299-5E2F-5648-86D3-38818B86B273}">
      <dsp:nvSpPr>
        <dsp:cNvPr id="0" name=""/>
        <dsp:cNvSpPr/>
      </dsp:nvSpPr>
      <dsp:spPr>
        <a:xfrm>
          <a:off x="944960" y="2824800"/>
          <a:ext cx="1115433" cy="111543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/>
            <a:t>Explicit services</a:t>
          </a:r>
          <a:endParaRPr lang="en-US" sz="1600" kern="1200" dirty="0"/>
        </a:p>
      </dsp:txBody>
      <dsp:txXfrm>
        <a:off x="1108311" y="2988151"/>
        <a:ext cx="788731" cy="788731"/>
      </dsp:txXfrm>
    </dsp:sp>
    <dsp:sp modelId="{AF93A8CE-EB21-1A43-B321-616DC1EA0AF3}">
      <dsp:nvSpPr>
        <dsp:cNvPr id="0" name=""/>
        <dsp:cNvSpPr/>
      </dsp:nvSpPr>
      <dsp:spPr>
        <a:xfrm rot="11880000">
          <a:off x="1566252" y="1691358"/>
          <a:ext cx="235875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635282" y="1778140"/>
        <a:ext cx="165113" cy="227549"/>
      </dsp:txXfrm>
    </dsp:sp>
    <dsp:sp modelId="{1C842198-4D6B-FF41-816D-618BAAB0D4B9}">
      <dsp:nvSpPr>
        <dsp:cNvPr id="0" name=""/>
        <dsp:cNvSpPr/>
      </dsp:nvSpPr>
      <dsp:spPr>
        <a:xfrm>
          <a:off x="378071" y="1080094"/>
          <a:ext cx="1115433" cy="111543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/>
            <a:t>Implicit services</a:t>
          </a:r>
          <a:endParaRPr lang="en-US" sz="1600" kern="1200" dirty="0"/>
        </a:p>
      </dsp:txBody>
      <dsp:txXfrm>
        <a:off x="541422" y="1243445"/>
        <a:ext cx="788731" cy="78873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1862206" y="1562001"/>
          <a:ext cx="1115433" cy="11160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kern="1200"/>
            <a:t>The Service Package</a:t>
          </a:r>
          <a:endParaRPr lang="en-DE" sz="1600" kern="1200" dirty="0"/>
        </a:p>
      </dsp:txBody>
      <dsp:txXfrm>
        <a:off x="2025557" y="1725446"/>
        <a:ext cx="788731" cy="789179"/>
      </dsp:txXfrm>
    </dsp:sp>
    <dsp:sp modelId="{EBB07DBB-D197-B34B-A142-58B6DD4EAEFE}">
      <dsp:nvSpPr>
        <dsp:cNvPr id="0" name=""/>
        <dsp:cNvSpPr/>
      </dsp:nvSpPr>
      <dsp:spPr>
        <a:xfrm rot="16200000">
          <a:off x="2302061" y="1156668"/>
          <a:ext cx="235723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337420" y="1267876"/>
        <a:ext cx="165006" cy="227549"/>
      </dsp:txXfrm>
    </dsp:sp>
    <dsp:sp modelId="{DD847756-2248-C64F-A870-685D4449A4DF}">
      <dsp:nvSpPr>
        <dsp:cNvPr id="0" name=""/>
        <dsp:cNvSpPr/>
      </dsp:nvSpPr>
      <dsp:spPr>
        <a:xfrm>
          <a:off x="1862206" y="1807"/>
          <a:ext cx="1115433" cy="111543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Suppor</a:t>
          </a:r>
          <a:r>
            <a:rPr lang="en-US" sz="1400" kern="1200" dirty="0"/>
            <a:t>-tin facilities</a:t>
          </a:r>
        </a:p>
      </dsp:txBody>
      <dsp:txXfrm>
        <a:off x="2025557" y="165158"/>
        <a:ext cx="788731" cy="788731"/>
      </dsp:txXfrm>
    </dsp:sp>
    <dsp:sp modelId="{A5B2C178-5C1C-4648-A007-5467A74EEC41}">
      <dsp:nvSpPr>
        <dsp:cNvPr id="0" name=""/>
        <dsp:cNvSpPr/>
      </dsp:nvSpPr>
      <dsp:spPr>
        <a:xfrm rot="20520000">
          <a:off x="3037718" y="1691358"/>
          <a:ext cx="235875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3039450" y="1778140"/>
        <a:ext cx="165113" cy="227549"/>
      </dsp:txXfrm>
    </dsp:sp>
    <dsp:sp modelId="{34C86BAF-1F12-5F47-8731-801F75887A9A}">
      <dsp:nvSpPr>
        <dsp:cNvPr id="0" name=""/>
        <dsp:cNvSpPr/>
      </dsp:nvSpPr>
      <dsp:spPr>
        <a:xfrm>
          <a:off x="3346341" y="1080094"/>
          <a:ext cx="1115433" cy="111543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Facilitatin</a:t>
          </a:r>
          <a:r>
            <a:rPr lang="en-US" sz="1400" kern="1200" dirty="0"/>
            <a:t> goods</a:t>
          </a:r>
        </a:p>
      </dsp:txBody>
      <dsp:txXfrm>
        <a:off x="3509692" y="1243445"/>
        <a:ext cx="788731" cy="788731"/>
      </dsp:txXfrm>
    </dsp:sp>
    <dsp:sp modelId="{2A6E1805-1037-CA4E-AB6F-AFC0DAF8698E}">
      <dsp:nvSpPr>
        <dsp:cNvPr id="0" name=""/>
        <dsp:cNvSpPr/>
      </dsp:nvSpPr>
      <dsp:spPr>
        <a:xfrm rot="3240000">
          <a:off x="2756794" y="2556338"/>
          <a:ext cx="235781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771373" y="2603574"/>
        <a:ext cx="165047" cy="227549"/>
      </dsp:txXfrm>
    </dsp:sp>
    <dsp:sp modelId="{01AA9E2B-3BC0-2745-BDA0-5693DA0044E6}">
      <dsp:nvSpPr>
        <dsp:cNvPr id="0" name=""/>
        <dsp:cNvSpPr/>
      </dsp:nvSpPr>
      <dsp:spPr>
        <a:xfrm>
          <a:off x="2779452" y="2824800"/>
          <a:ext cx="1115433" cy="111543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 dirty="0"/>
            <a:t>Service </a:t>
          </a:r>
          <a:r>
            <a:rPr lang="en-US" sz="1400" b="0" kern="1200" dirty="0" err="1"/>
            <a:t>informat</a:t>
          </a:r>
          <a:r>
            <a:rPr lang="en-US" sz="1400" b="0" kern="1200" dirty="0"/>
            <a:t>-ion</a:t>
          </a:r>
          <a:endParaRPr lang="en-US" sz="1400" kern="1200" dirty="0"/>
        </a:p>
      </dsp:txBody>
      <dsp:txXfrm>
        <a:off x="2942803" y="2988151"/>
        <a:ext cx="788731" cy="788731"/>
      </dsp:txXfrm>
    </dsp:sp>
    <dsp:sp modelId="{1EB61FDB-E246-0B45-8CF9-943E0A302EE3}">
      <dsp:nvSpPr>
        <dsp:cNvPr id="0" name=""/>
        <dsp:cNvSpPr/>
      </dsp:nvSpPr>
      <dsp:spPr>
        <a:xfrm rot="7560000">
          <a:off x="1847270" y="2556338"/>
          <a:ext cx="235781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903425" y="2603574"/>
        <a:ext cx="165047" cy="227549"/>
      </dsp:txXfrm>
    </dsp:sp>
    <dsp:sp modelId="{E9397299-5E2F-5648-86D3-38818B86B273}">
      <dsp:nvSpPr>
        <dsp:cNvPr id="0" name=""/>
        <dsp:cNvSpPr/>
      </dsp:nvSpPr>
      <dsp:spPr>
        <a:xfrm>
          <a:off x="944960" y="2824800"/>
          <a:ext cx="1115433" cy="111543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/>
            <a:t>Explicit services</a:t>
          </a:r>
          <a:endParaRPr lang="en-US" sz="1600" kern="1200" dirty="0"/>
        </a:p>
      </dsp:txBody>
      <dsp:txXfrm>
        <a:off x="1108311" y="2988151"/>
        <a:ext cx="788731" cy="788731"/>
      </dsp:txXfrm>
    </dsp:sp>
    <dsp:sp modelId="{AF93A8CE-EB21-1A43-B321-616DC1EA0AF3}">
      <dsp:nvSpPr>
        <dsp:cNvPr id="0" name=""/>
        <dsp:cNvSpPr/>
      </dsp:nvSpPr>
      <dsp:spPr>
        <a:xfrm rot="11880000">
          <a:off x="1566252" y="1691358"/>
          <a:ext cx="235875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635282" y="1778140"/>
        <a:ext cx="165113" cy="227549"/>
      </dsp:txXfrm>
    </dsp:sp>
    <dsp:sp modelId="{1C842198-4D6B-FF41-816D-618BAAB0D4B9}">
      <dsp:nvSpPr>
        <dsp:cNvPr id="0" name=""/>
        <dsp:cNvSpPr/>
      </dsp:nvSpPr>
      <dsp:spPr>
        <a:xfrm>
          <a:off x="378071" y="1080094"/>
          <a:ext cx="1115433" cy="111543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/>
            <a:t>Implicit services</a:t>
          </a:r>
          <a:endParaRPr lang="en-US" sz="1600" kern="1200" dirty="0"/>
        </a:p>
      </dsp:txBody>
      <dsp:txXfrm>
        <a:off x="541422" y="1243445"/>
        <a:ext cx="788731" cy="78873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1862206" y="1562001"/>
          <a:ext cx="1115433" cy="11160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kern="1200"/>
            <a:t>The Service Package</a:t>
          </a:r>
          <a:endParaRPr lang="en-DE" sz="1600" kern="1200" dirty="0"/>
        </a:p>
      </dsp:txBody>
      <dsp:txXfrm>
        <a:off x="2025557" y="1725446"/>
        <a:ext cx="788731" cy="789179"/>
      </dsp:txXfrm>
    </dsp:sp>
    <dsp:sp modelId="{EBB07DBB-D197-B34B-A142-58B6DD4EAEFE}">
      <dsp:nvSpPr>
        <dsp:cNvPr id="0" name=""/>
        <dsp:cNvSpPr/>
      </dsp:nvSpPr>
      <dsp:spPr>
        <a:xfrm rot="16200000">
          <a:off x="2302061" y="1156668"/>
          <a:ext cx="235723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337420" y="1267876"/>
        <a:ext cx="165006" cy="227549"/>
      </dsp:txXfrm>
    </dsp:sp>
    <dsp:sp modelId="{DD847756-2248-C64F-A870-685D4449A4DF}">
      <dsp:nvSpPr>
        <dsp:cNvPr id="0" name=""/>
        <dsp:cNvSpPr/>
      </dsp:nvSpPr>
      <dsp:spPr>
        <a:xfrm>
          <a:off x="1862206" y="1807"/>
          <a:ext cx="1115433" cy="111543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Suppor</a:t>
          </a:r>
          <a:r>
            <a:rPr lang="en-US" sz="1400" kern="1200" dirty="0"/>
            <a:t>-tin facilities</a:t>
          </a:r>
        </a:p>
      </dsp:txBody>
      <dsp:txXfrm>
        <a:off x="2025557" y="165158"/>
        <a:ext cx="788731" cy="788731"/>
      </dsp:txXfrm>
    </dsp:sp>
    <dsp:sp modelId="{A5B2C178-5C1C-4648-A007-5467A74EEC41}">
      <dsp:nvSpPr>
        <dsp:cNvPr id="0" name=""/>
        <dsp:cNvSpPr/>
      </dsp:nvSpPr>
      <dsp:spPr>
        <a:xfrm rot="20520000">
          <a:off x="3037718" y="1691358"/>
          <a:ext cx="235875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3039450" y="1778140"/>
        <a:ext cx="165113" cy="227549"/>
      </dsp:txXfrm>
    </dsp:sp>
    <dsp:sp modelId="{34C86BAF-1F12-5F47-8731-801F75887A9A}">
      <dsp:nvSpPr>
        <dsp:cNvPr id="0" name=""/>
        <dsp:cNvSpPr/>
      </dsp:nvSpPr>
      <dsp:spPr>
        <a:xfrm>
          <a:off x="3346341" y="1080094"/>
          <a:ext cx="1115433" cy="111543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Facilitatin</a:t>
          </a:r>
          <a:r>
            <a:rPr lang="en-US" sz="1400" kern="1200" dirty="0"/>
            <a:t> goods</a:t>
          </a:r>
        </a:p>
      </dsp:txBody>
      <dsp:txXfrm>
        <a:off x="3509692" y="1243445"/>
        <a:ext cx="788731" cy="788731"/>
      </dsp:txXfrm>
    </dsp:sp>
    <dsp:sp modelId="{2A6E1805-1037-CA4E-AB6F-AFC0DAF8698E}">
      <dsp:nvSpPr>
        <dsp:cNvPr id="0" name=""/>
        <dsp:cNvSpPr/>
      </dsp:nvSpPr>
      <dsp:spPr>
        <a:xfrm rot="3240000">
          <a:off x="2756794" y="2556338"/>
          <a:ext cx="235781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771373" y="2603574"/>
        <a:ext cx="165047" cy="227549"/>
      </dsp:txXfrm>
    </dsp:sp>
    <dsp:sp modelId="{01AA9E2B-3BC0-2745-BDA0-5693DA0044E6}">
      <dsp:nvSpPr>
        <dsp:cNvPr id="0" name=""/>
        <dsp:cNvSpPr/>
      </dsp:nvSpPr>
      <dsp:spPr>
        <a:xfrm>
          <a:off x="2779452" y="2824800"/>
          <a:ext cx="1115433" cy="111543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 dirty="0"/>
            <a:t>Service </a:t>
          </a:r>
          <a:r>
            <a:rPr lang="en-US" sz="1400" b="0" kern="1200" dirty="0" err="1"/>
            <a:t>informat</a:t>
          </a:r>
          <a:r>
            <a:rPr lang="en-US" sz="1400" b="0" kern="1200" dirty="0"/>
            <a:t>-ion</a:t>
          </a:r>
          <a:endParaRPr lang="en-US" sz="1400" kern="1200" dirty="0"/>
        </a:p>
      </dsp:txBody>
      <dsp:txXfrm>
        <a:off x="2942803" y="2988151"/>
        <a:ext cx="788731" cy="788731"/>
      </dsp:txXfrm>
    </dsp:sp>
    <dsp:sp modelId="{1EB61FDB-E246-0B45-8CF9-943E0A302EE3}">
      <dsp:nvSpPr>
        <dsp:cNvPr id="0" name=""/>
        <dsp:cNvSpPr/>
      </dsp:nvSpPr>
      <dsp:spPr>
        <a:xfrm rot="7560000">
          <a:off x="1847270" y="2556338"/>
          <a:ext cx="235781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903425" y="2603574"/>
        <a:ext cx="165047" cy="227549"/>
      </dsp:txXfrm>
    </dsp:sp>
    <dsp:sp modelId="{E9397299-5E2F-5648-86D3-38818B86B273}">
      <dsp:nvSpPr>
        <dsp:cNvPr id="0" name=""/>
        <dsp:cNvSpPr/>
      </dsp:nvSpPr>
      <dsp:spPr>
        <a:xfrm>
          <a:off x="944960" y="2824800"/>
          <a:ext cx="1115433" cy="111543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/>
            <a:t>Explicit services</a:t>
          </a:r>
          <a:endParaRPr lang="en-US" sz="1600" kern="1200" dirty="0"/>
        </a:p>
      </dsp:txBody>
      <dsp:txXfrm>
        <a:off x="1108311" y="2988151"/>
        <a:ext cx="788731" cy="788731"/>
      </dsp:txXfrm>
    </dsp:sp>
    <dsp:sp modelId="{AF93A8CE-EB21-1A43-B321-616DC1EA0AF3}">
      <dsp:nvSpPr>
        <dsp:cNvPr id="0" name=""/>
        <dsp:cNvSpPr/>
      </dsp:nvSpPr>
      <dsp:spPr>
        <a:xfrm rot="11880000">
          <a:off x="1566252" y="1691358"/>
          <a:ext cx="235875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635282" y="1778140"/>
        <a:ext cx="165113" cy="227549"/>
      </dsp:txXfrm>
    </dsp:sp>
    <dsp:sp modelId="{1C842198-4D6B-FF41-816D-618BAAB0D4B9}">
      <dsp:nvSpPr>
        <dsp:cNvPr id="0" name=""/>
        <dsp:cNvSpPr/>
      </dsp:nvSpPr>
      <dsp:spPr>
        <a:xfrm>
          <a:off x="378071" y="1080094"/>
          <a:ext cx="1115433" cy="111543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/>
            <a:t>Implicit services</a:t>
          </a:r>
          <a:endParaRPr lang="en-US" sz="1600" kern="1200" dirty="0"/>
        </a:p>
      </dsp:txBody>
      <dsp:txXfrm>
        <a:off x="541422" y="1243445"/>
        <a:ext cx="788731" cy="78873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1862206" y="1562001"/>
          <a:ext cx="1115433" cy="11160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kern="1200"/>
            <a:t>The Service Package</a:t>
          </a:r>
          <a:endParaRPr lang="en-DE" sz="1600" kern="1200" dirty="0"/>
        </a:p>
      </dsp:txBody>
      <dsp:txXfrm>
        <a:off x="2025557" y="1725446"/>
        <a:ext cx="788731" cy="789179"/>
      </dsp:txXfrm>
    </dsp:sp>
    <dsp:sp modelId="{EBB07DBB-D197-B34B-A142-58B6DD4EAEFE}">
      <dsp:nvSpPr>
        <dsp:cNvPr id="0" name=""/>
        <dsp:cNvSpPr/>
      </dsp:nvSpPr>
      <dsp:spPr>
        <a:xfrm rot="16200000">
          <a:off x="2302061" y="1156668"/>
          <a:ext cx="235723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337420" y="1267876"/>
        <a:ext cx="165006" cy="227549"/>
      </dsp:txXfrm>
    </dsp:sp>
    <dsp:sp modelId="{DD847756-2248-C64F-A870-685D4449A4DF}">
      <dsp:nvSpPr>
        <dsp:cNvPr id="0" name=""/>
        <dsp:cNvSpPr/>
      </dsp:nvSpPr>
      <dsp:spPr>
        <a:xfrm>
          <a:off x="1862206" y="1807"/>
          <a:ext cx="1115433" cy="111543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Suppor</a:t>
          </a:r>
          <a:r>
            <a:rPr lang="en-US" sz="1400" kern="1200" dirty="0"/>
            <a:t>-tin facilities</a:t>
          </a:r>
        </a:p>
      </dsp:txBody>
      <dsp:txXfrm>
        <a:off x="2025557" y="165158"/>
        <a:ext cx="788731" cy="788731"/>
      </dsp:txXfrm>
    </dsp:sp>
    <dsp:sp modelId="{A5B2C178-5C1C-4648-A007-5467A74EEC41}">
      <dsp:nvSpPr>
        <dsp:cNvPr id="0" name=""/>
        <dsp:cNvSpPr/>
      </dsp:nvSpPr>
      <dsp:spPr>
        <a:xfrm rot="20520000">
          <a:off x="3037718" y="1691358"/>
          <a:ext cx="235875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3039450" y="1778140"/>
        <a:ext cx="165113" cy="227549"/>
      </dsp:txXfrm>
    </dsp:sp>
    <dsp:sp modelId="{34C86BAF-1F12-5F47-8731-801F75887A9A}">
      <dsp:nvSpPr>
        <dsp:cNvPr id="0" name=""/>
        <dsp:cNvSpPr/>
      </dsp:nvSpPr>
      <dsp:spPr>
        <a:xfrm>
          <a:off x="3346341" y="1080094"/>
          <a:ext cx="1115433" cy="111543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Facilitatin</a:t>
          </a:r>
          <a:r>
            <a:rPr lang="en-US" sz="1400" kern="1200" dirty="0"/>
            <a:t> goods</a:t>
          </a:r>
        </a:p>
      </dsp:txBody>
      <dsp:txXfrm>
        <a:off x="3509692" y="1243445"/>
        <a:ext cx="788731" cy="788731"/>
      </dsp:txXfrm>
    </dsp:sp>
    <dsp:sp modelId="{2A6E1805-1037-CA4E-AB6F-AFC0DAF8698E}">
      <dsp:nvSpPr>
        <dsp:cNvPr id="0" name=""/>
        <dsp:cNvSpPr/>
      </dsp:nvSpPr>
      <dsp:spPr>
        <a:xfrm rot="3240000">
          <a:off x="2756794" y="2556338"/>
          <a:ext cx="235781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771373" y="2603574"/>
        <a:ext cx="165047" cy="227549"/>
      </dsp:txXfrm>
    </dsp:sp>
    <dsp:sp modelId="{01AA9E2B-3BC0-2745-BDA0-5693DA0044E6}">
      <dsp:nvSpPr>
        <dsp:cNvPr id="0" name=""/>
        <dsp:cNvSpPr/>
      </dsp:nvSpPr>
      <dsp:spPr>
        <a:xfrm>
          <a:off x="2779452" y="2824800"/>
          <a:ext cx="1115433" cy="111543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 dirty="0"/>
            <a:t>Service </a:t>
          </a:r>
          <a:r>
            <a:rPr lang="en-US" sz="1400" b="0" kern="1200" dirty="0" err="1"/>
            <a:t>informat</a:t>
          </a:r>
          <a:r>
            <a:rPr lang="en-US" sz="1400" b="0" kern="1200" dirty="0"/>
            <a:t>-ion</a:t>
          </a:r>
          <a:endParaRPr lang="en-US" sz="1400" kern="1200" dirty="0"/>
        </a:p>
      </dsp:txBody>
      <dsp:txXfrm>
        <a:off x="2942803" y="2988151"/>
        <a:ext cx="788731" cy="788731"/>
      </dsp:txXfrm>
    </dsp:sp>
    <dsp:sp modelId="{1EB61FDB-E246-0B45-8CF9-943E0A302EE3}">
      <dsp:nvSpPr>
        <dsp:cNvPr id="0" name=""/>
        <dsp:cNvSpPr/>
      </dsp:nvSpPr>
      <dsp:spPr>
        <a:xfrm rot="7560000">
          <a:off x="1847270" y="2556338"/>
          <a:ext cx="235781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903425" y="2603574"/>
        <a:ext cx="165047" cy="227549"/>
      </dsp:txXfrm>
    </dsp:sp>
    <dsp:sp modelId="{E9397299-5E2F-5648-86D3-38818B86B273}">
      <dsp:nvSpPr>
        <dsp:cNvPr id="0" name=""/>
        <dsp:cNvSpPr/>
      </dsp:nvSpPr>
      <dsp:spPr>
        <a:xfrm>
          <a:off x="944960" y="2824800"/>
          <a:ext cx="1115433" cy="111543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/>
            <a:t>Explicit services</a:t>
          </a:r>
          <a:endParaRPr lang="en-US" sz="1600" kern="1200" dirty="0"/>
        </a:p>
      </dsp:txBody>
      <dsp:txXfrm>
        <a:off x="1108311" y="2988151"/>
        <a:ext cx="788731" cy="788731"/>
      </dsp:txXfrm>
    </dsp:sp>
    <dsp:sp modelId="{AF93A8CE-EB21-1A43-B321-616DC1EA0AF3}">
      <dsp:nvSpPr>
        <dsp:cNvPr id="0" name=""/>
        <dsp:cNvSpPr/>
      </dsp:nvSpPr>
      <dsp:spPr>
        <a:xfrm rot="11880000">
          <a:off x="1566252" y="1691358"/>
          <a:ext cx="235875" cy="379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635282" y="1778140"/>
        <a:ext cx="165113" cy="227549"/>
      </dsp:txXfrm>
    </dsp:sp>
    <dsp:sp modelId="{1C842198-4D6B-FF41-816D-618BAAB0D4B9}">
      <dsp:nvSpPr>
        <dsp:cNvPr id="0" name=""/>
        <dsp:cNvSpPr/>
      </dsp:nvSpPr>
      <dsp:spPr>
        <a:xfrm>
          <a:off x="378071" y="1080094"/>
          <a:ext cx="1115433" cy="111543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/>
            <a:t>Implicit services</a:t>
          </a:r>
          <a:endParaRPr lang="en-US" sz="1600" kern="1200" dirty="0"/>
        </a:p>
      </dsp:txBody>
      <dsp:txXfrm>
        <a:off x="541422" y="1243445"/>
        <a:ext cx="788731" cy="788731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1784220" y="1779575"/>
          <a:ext cx="1271404" cy="127212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</a:t>
          </a:r>
          <a:r>
            <a:rPr lang="en-US" sz="1600" kern="1200" dirty="0"/>
            <a:t>Service Concept</a:t>
          </a:r>
          <a:endParaRPr lang="en-DE" sz="1600" kern="1200" dirty="0"/>
        </a:p>
      </dsp:txBody>
      <dsp:txXfrm>
        <a:off x="1970413" y="1965874"/>
        <a:ext cx="899018" cy="899531"/>
      </dsp:txXfrm>
    </dsp:sp>
    <dsp:sp modelId="{EBB07DBB-D197-B34B-A142-58B6DD4EAEFE}">
      <dsp:nvSpPr>
        <dsp:cNvPr id="0" name=""/>
        <dsp:cNvSpPr/>
      </dsp:nvSpPr>
      <dsp:spPr>
        <a:xfrm rot="16200000">
          <a:off x="2285644" y="1317681"/>
          <a:ext cx="268557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2325928" y="1444420"/>
        <a:ext cx="187990" cy="259367"/>
      </dsp:txXfrm>
    </dsp:sp>
    <dsp:sp modelId="{DD847756-2248-C64F-A870-685D4449A4DF}">
      <dsp:nvSpPr>
        <dsp:cNvPr id="0" name=""/>
        <dsp:cNvSpPr/>
      </dsp:nvSpPr>
      <dsp:spPr>
        <a:xfrm>
          <a:off x="1784220" y="1458"/>
          <a:ext cx="1271404" cy="127140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organizing idea</a:t>
          </a:r>
        </a:p>
      </dsp:txBody>
      <dsp:txXfrm>
        <a:off x="1970413" y="187651"/>
        <a:ext cx="899018" cy="899018"/>
      </dsp:txXfrm>
    </dsp:sp>
    <dsp:sp modelId="{A5B2C178-5C1C-4648-A007-5467A74EEC41}">
      <dsp:nvSpPr>
        <dsp:cNvPr id="0" name=""/>
        <dsp:cNvSpPr/>
      </dsp:nvSpPr>
      <dsp:spPr>
        <a:xfrm rot="1800000">
          <a:off x="3049129" y="2640341"/>
          <a:ext cx="268701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3054529" y="2706644"/>
        <a:ext cx="188091" cy="259367"/>
      </dsp:txXfrm>
    </dsp:sp>
    <dsp:sp modelId="{34C86BAF-1F12-5F47-8731-801F75887A9A}">
      <dsp:nvSpPr>
        <dsp:cNvPr id="0" name=""/>
        <dsp:cNvSpPr/>
      </dsp:nvSpPr>
      <dsp:spPr>
        <a:xfrm>
          <a:off x="3324428" y="2669177"/>
          <a:ext cx="1271404" cy="1271404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Service Provided</a:t>
          </a:r>
        </a:p>
      </dsp:txBody>
      <dsp:txXfrm>
        <a:off x="3510621" y="2855370"/>
        <a:ext cx="899018" cy="899018"/>
      </dsp:txXfrm>
    </dsp:sp>
    <dsp:sp modelId="{2A6E1805-1037-CA4E-AB6F-AFC0DAF8698E}">
      <dsp:nvSpPr>
        <dsp:cNvPr id="0" name=""/>
        <dsp:cNvSpPr/>
      </dsp:nvSpPr>
      <dsp:spPr>
        <a:xfrm rot="9000000">
          <a:off x="1522014" y="2640341"/>
          <a:ext cx="268701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10800000">
        <a:off x="1597224" y="2706644"/>
        <a:ext cx="188091" cy="259367"/>
      </dsp:txXfrm>
    </dsp:sp>
    <dsp:sp modelId="{01AA9E2B-3BC0-2745-BDA0-5693DA0044E6}">
      <dsp:nvSpPr>
        <dsp:cNvPr id="0" name=""/>
        <dsp:cNvSpPr/>
      </dsp:nvSpPr>
      <dsp:spPr>
        <a:xfrm>
          <a:off x="244012" y="2669177"/>
          <a:ext cx="1271404" cy="1271404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 dirty="0"/>
            <a:t>The Service Received</a:t>
          </a:r>
          <a:endParaRPr lang="en-US" sz="1400" kern="1200" dirty="0"/>
        </a:p>
      </dsp:txBody>
      <dsp:txXfrm>
        <a:off x="430205" y="2855370"/>
        <a:ext cx="899018" cy="89901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1784220" y="1779575"/>
          <a:ext cx="1271404" cy="127212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</a:t>
          </a:r>
          <a:r>
            <a:rPr lang="en-US" sz="1600" kern="1200" dirty="0"/>
            <a:t>Service Concept</a:t>
          </a:r>
          <a:endParaRPr lang="en-DE" sz="1600" kern="1200" dirty="0"/>
        </a:p>
      </dsp:txBody>
      <dsp:txXfrm>
        <a:off x="1970413" y="1965874"/>
        <a:ext cx="899018" cy="899531"/>
      </dsp:txXfrm>
    </dsp:sp>
    <dsp:sp modelId="{EBB07DBB-D197-B34B-A142-58B6DD4EAEFE}">
      <dsp:nvSpPr>
        <dsp:cNvPr id="0" name=""/>
        <dsp:cNvSpPr/>
      </dsp:nvSpPr>
      <dsp:spPr>
        <a:xfrm rot="16200000">
          <a:off x="2285644" y="1317681"/>
          <a:ext cx="268557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2325928" y="1444420"/>
        <a:ext cx="187990" cy="259367"/>
      </dsp:txXfrm>
    </dsp:sp>
    <dsp:sp modelId="{DD847756-2248-C64F-A870-685D4449A4DF}">
      <dsp:nvSpPr>
        <dsp:cNvPr id="0" name=""/>
        <dsp:cNvSpPr/>
      </dsp:nvSpPr>
      <dsp:spPr>
        <a:xfrm>
          <a:off x="1784220" y="1458"/>
          <a:ext cx="1271404" cy="127140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organizing idea</a:t>
          </a:r>
        </a:p>
      </dsp:txBody>
      <dsp:txXfrm>
        <a:off x="1970413" y="187651"/>
        <a:ext cx="899018" cy="899018"/>
      </dsp:txXfrm>
    </dsp:sp>
    <dsp:sp modelId="{A5B2C178-5C1C-4648-A007-5467A74EEC41}">
      <dsp:nvSpPr>
        <dsp:cNvPr id="0" name=""/>
        <dsp:cNvSpPr/>
      </dsp:nvSpPr>
      <dsp:spPr>
        <a:xfrm rot="1800000">
          <a:off x="3049129" y="2640341"/>
          <a:ext cx="268701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3054529" y="2706644"/>
        <a:ext cx="188091" cy="259367"/>
      </dsp:txXfrm>
    </dsp:sp>
    <dsp:sp modelId="{34C86BAF-1F12-5F47-8731-801F75887A9A}">
      <dsp:nvSpPr>
        <dsp:cNvPr id="0" name=""/>
        <dsp:cNvSpPr/>
      </dsp:nvSpPr>
      <dsp:spPr>
        <a:xfrm>
          <a:off x="3324428" y="2669177"/>
          <a:ext cx="1271404" cy="1271404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Service Provided</a:t>
          </a:r>
        </a:p>
      </dsp:txBody>
      <dsp:txXfrm>
        <a:off x="3510621" y="2855370"/>
        <a:ext cx="899018" cy="899018"/>
      </dsp:txXfrm>
    </dsp:sp>
    <dsp:sp modelId="{2A6E1805-1037-CA4E-AB6F-AFC0DAF8698E}">
      <dsp:nvSpPr>
        <dsp:cNvPr id="0" name=""/>
        <dsp:cNvSpPr/>
      </dsp:nvSpPr>
      <dsp:spPr>
        <a:xfrm rot="9000000">
          <a:off x="1522014" y="2640341"/>
          <a:ext cx="268701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10800000">
        <a:off x="1597224" y="2706644"/>
        <a:ext cx="188091" cy="259367"/>
      </dsp:txXfrm>
    </dsp:sp>
    <dsp:sp modelId="{01AA9E2B-3BC0-2745-BDA0-5693DA0044E6}">
      <dsp:nvSpPr>
        <dsp:cNvPr id="0" name=""/>
        <dsp:cNvSpPr/>
      </dsp:nvSpPr>
      <dsp:spPr>
        <a:xfrm>
          <a:off x="244012" y="2669177"/>
          <a:ext cx="1271404" cy="1271404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 dirty="0"/>
            <a:t>The Service Received</a:t>
          </a:r>
          <a:endParaRPr lang="en-US" sz="1400" kern="1200" dirty="0"/>
        </a:p>
      </dsp:txBody>
      <dsp:txXfrm>
        <a:off x="430205" y="2855370"/>
        <a:ext cx="899018" cy="89901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1784220" y="1779575"/>
          <a:ext cx="1271404" cy="127212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</a:t>
          </a:r>
          <a:r>
            <a:rPr lang="en-US" sz="1600" kern="1200" dirty="0"/>
            <a:t>Service Concept</a:t>
          </a:r>
          <a:endParaRPr lang="en-DE" sz="1600" kern="1200" dirty="0"/>
        </a:p>
      </dsp:txBody>
      <dsp:txXfrm>
        <a:off x="1970413" y="1965874"/>
        <a:ext cx="899018" cy="899531"/>
      </dsp:txXfrm>
    </dsp:sp>
    <dsp:sp modelId="{EBB07DBB-D197-B34B-A142-58B6DD4EAEFE}">
      <dsp:nvSpPr>
        <dsp:cNvPr id="0" name=""/>
        <dsp:cNvSpPr/>
      </dsp:nvSpPr>
      <dsp:spPr>
        <a:xfrm rot="16200000">
          <a:off x="2285644" y="1317681"/>
          <a:ext cx="268557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2325928" y="1444420"/>
        <a:ext cx="187990" cy="259367"/>
      </dsp:txXfrm>
    </dsp:sp>
    <dsp:sp modelId="{DD847756-2248-C64F-A870-685D4449A4DF}">
      <dsp:nvSpPr>
        <dsp:cNvPr id="0" name=""/>
        <dsp:cNvSpPr/>
      </dsp:nvSpPr>
      <dsp:spPr>
        <a:xfrm>
          <a:off x="1784220" y="1458"/>
          <a:ext cx="1271404" cy="127140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organizing idea</a:t>
          </a:r>
        </a:p>
      </dsp:txBody>
      <dsp:txXfrm>
        <a:off x="1970413" y="187651"/>
        <a:ext cx="899018" cy="899018"/>
      </dsp:txXfrm>
    </dsp:sp>
    <dsp:sp modelId="{A5B2C178-5C1C-4648-A007-5467A74EEC41}">
      <dsp:nvSpPr>
        <dsp:cNvPr id="0" name=""/>
        <dsp:cNvSpPr/>
      </dsp:nvSpPr>
      <dsp:spPr>
        <a:xfrm rot="1800000">
          <a:off x="3049129" y="2640341"/>
          <a:ext cx="268701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3054529" y="2706644"/>
        <a:ext cx="188091" cy="259367"/>
      </dsp:txXfrm>
    </dsp:sp>
    <dsp:sp modelId="{34C86BAF-1F12-5F47-8731-801F75887A9A}">
      <dsp:nvSpPr>
        <dsp:cNvPr id="0" name=""/>
        <dsp:cNvSpPr/>
      </dsp:nvSpPr>
      <dsp:spPr>
        <a:xfrm>
          <a:off x="3324428" y="2669177"/>
          <a:ext cx="1271404" cy="1271404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Service Provided</a:t>
          </a:r>
        </a:p>
      </dsp:txBody>
      <dsp:txXfrm>
        <a:off x="3510621" y="2855370"/>
        <a:ext cx="899018" cy="899018"/>
      </dsp:txXfrm>
    </dsp:sp>
    <dsp:sp modelId="{2A6E1805-1037-CA4E-AB6F-AFC0DAF8698E}">
      <dsp:nvSpPr>
        <dsp:cNvPr id="0" name=""/>
        <dsp:cNvSpPr/>
      </dsp:nvSpPr>
      <dsp:spPr>
        <a:xfrm rot="9000000">
          <a:off x="1522014" y="2640341"/>
          <a:ext cx="268701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10800000">
        <a:off x="1597224" y="2706644"/>
        <a:ext cx="188091" cy="259367"/>
      </dsp:txXfrm>
    </dsp:sp>
    <dsp:sp modelId="{01AA9E2B-3BC0-2745-BDA0-5693DA0044E6}">
      <dsp:nvSpPr>
        <dsp:cNvPr id="0" name=""/>
        <dsp:cNvSpPr/>
      </dsp:nvSpPr>
      <dsp:spPr>
        <a:xfrm>
          <a:off x="244012" y="2669177"/>
          <a:ext cx="1271404" cy="1271404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 dirty="0"/>
            <a:t>The Service Received</a:t>
          </a:r>
          <a:endParaRPr lang="en-US" sz="1400" kern="1200" dirty="0"/>
        </a:p>
      </dsp:txBody>
      <dsp:txXfrm>
        <a:off x="430205" y="2855370"/>
        <a:ext cx="899018" cy="89901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1784220" y="1779575"/>
          <a:ext cx="1271404" cy="127212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</a:t>
          </a:r>
          <a:r>
            <a:rPr lang="en-US" sz="1600" kern="1200" dirty="0"/>
            <a:t>Service Concept</a:t>
          </a:r>
          <a:endParaRPr lang="en-DE" sz="1600" kern="1200" dirty="0"/>
        </a:p>
      </dsp:txBody>
      <dsp:txXfrm>
        <a:off x="1970413" y="1965874"/>
        <a:ext cx="899018" cy="899531"/>
      </dsp:txXfrm>
    </dsp:sp>
    <dsp:sp modelId="{EBB07DBB-D197-B34B-A142-58B6DD4EAEFE}">
      <dsp:nvSpPr>
        <dsp:cNvPr id="0" name=""/>
        <dsp:cNvSpPr/>
      </dsp:nvSpPr>
      <dsp:spPr>
        <a:xfrm rot="16200000">
          <a:off x="2285644" y="1317681"/>
          <a:ext cx="268557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2325928" y="1444420"/>
        <a:ext cx="187990" cy="259367"/>
      </dsp:txXfrm>
    </dsp:sp>
    <dsp:sp modelId="{DD847756-2248-C64F-A870-685D4449A4DF}">
      <dsp:nvSpPr>
        <dsp:cNvPr id="0" name=""/>
        <dsp:cNvSpPr/>
      </dsp:nvSpPr>
      <dsp:spPr>
        <a:xfrm>
          <a:off x="1784220" y="1458"/>
          <a:ext cx="1271404" cy="127140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organizing idea</a:t>
          </a:r>
        </a:p>
      </dsp:txBody>
      <dsp:txXfrm>
        <a:off x="1970413" y="187651"/>
        <a:ext cx="899018" cy="899018"/>
      </dsp:txXfrm>
    </dsp:sp>
    <dsp:sp modelId="{A5B2C178-5C1C-4648-A007-5467A74EEC41}">
      <dsp:nvSpPr>
        <dsp:cNvPr id="0" name=""/>
        <dsp:cNvSpPr/>
      </dsp:nvSpPr>
      <dsp:spPr>
        <a:xfrm rot="1800000">
          <a:off x="3049129" y="2640341"/>
          <a:ext cx="268701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3054529" y="2706644"/>
        <a:ext cx="188091" cy="259367"/>
      </dsp:txXfrm>
    </dsp:sp>
    <dsp:sp modelId="{34C86BAF-1F12-5F47-8731-801F75887A9A}">
      <dsp:nvSpPr>
        <dsp:cNvPr id="0" name=""/>
        <dsp:cNvSpPr/>
      </dsp:nvSpPr>
      <dsp:spPr>
        <a:xfrm>
          <a:off x="3324428" y="2669177"/>
          <a:ext cx="1271404" cy="1271404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Service Provided</a:t>
          </a:r>
        </a:p>
      </dsp:txBody>
      <dsp:txXfrm>
        <a:off x="3510621" y="2855370"/>
        <a:ext cx="899018" cy="899018"/>
      </dsp:txXfrm>
    </dsp:sp>
    <dsp:sp modelId="{2A6E1805-1037-CA4E-AB6F-AFC0DAF8698E}">
      <dsp:nvSpPr>
        <dsp:cNvPr id="0" name=""/>
        <dsp:cNvSpPr/>
      </dsp:nvSpPr>
      <dsp:spPr>
        <a:xfrm rot="9000000">
          <a:off x="1522014" y="2640341"/>
          <a:ext cx="268701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10800000">
        <a:off x="1597224" y="2706644"/>
        <a:ext cx="188091" cy="259367"/>
      </dsp:txXfrm>
    </dsp:sp>
    <dsp:sp modelId="{01AA9E2B-3BC0-2745-BDA0-5693DA0044E6}">
      <dsp:nvSpPr>
        <dsp:cNvPr id="0" name=""/>
        <dsp:cNvSpPr/>
      </dsp:nvSpPr>
      <dsp:spPr>
        <a:xfrm>
          <a:off x="244012" y="2669177"/>
          <a:ext cx="1271404" cy="1271404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 dirty="0"/>
            <a:t>The Service Received</a:t>
          </a:r>
          <a:endParaRPr lang="en-US" sz="1400" kern="1200" dirty="0"/>
        </a:p>
      </dsp:txBody>
      <dsp:txXfrm>
        <a:off x="430205" y="2855370"/>
        <a:ext cx="899018" cy="89901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2046534" y="1638174"/>
          <a:ext cx="1169080" cy="116974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kern="1200" dirty="0"/>
            <a:t>Strategic Service </a:t>
          </a:r>
          <a:r>
            <a:rPr lang="nl-NL" sz="1400" kern="1200" dirty="0" err="1"/>
            <a:t>Vision</a:t>
          </a:r>
          <a:r>
            <a:rPr lang="nl-NL" sz="1400" kern="1200" dirty="0"/>
            <a:t> </a:t>
          </a:r>
          <a:r>
            <a:rPr lang="nl-NL" sz="1400" kern="1200" dirty="0" err="1"/>
            <a:t>Elements</a:t>
          </a:r>
          <a:endParaRPr lang="en-DE" sz="1400" kern="1200" dirty="0"/>
        </a:p>
      </dsp:txBody>
      <dsp:txXfrm>
        <a:off x="2217742" y="1809479"/>
        <a:ext cx="826664" cy="827137"/>
      </dsp:txXfrm>
    </dsp:sp>
    <dsp:sp modelId="{EBB07DBB-D197-B34B-A142-58B6DD4EAEFE}">
      <dsp:nvSpPr>
        <dsp:cNvPr id="0" name=""/>
        <dsp:cNvSpPr/>
      </dsp:nvSpPr>
      <dsp:spPr>
        <a:xfrm rot="16200000">
          <a:off x="2507378" y="1213043"/>
          <a:ext cx="247392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544487" y="1329649"/>
        <a:ext cx="173174" cy="238493"/>
      </dsp:txXfrm>
    </dsp:sp>
    <dsp:sp modelId="{DD847756-2248-C64F-A870-685D4449A4DF}">
      <dsp:nvSpPr>
        <dsp:cNvPr id="0" name=""/>
        <dsp:cNvSpPr/>
      </dsp:nvSpPr>
      <dsp:spPr>
        <a:xfrm>
          <a:off x="2046534" y="2314"/>
          <a:ext cx="1169080" cy="116908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>
              <a:solidFill>
                <a:schemeClr val="bg1"/>
              </a:solidFill>
            </a:rPr>
            <a:t>Target Market Segment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2217742" y="173522"/>
        <a:ext cx="826664" cy="826664"/>
      </dsp:txXfrm>
    </dsp:sp>
    <dsp:sp modelId="{A5B2C178-5C1C-4648-A007-5467A74EEC41}">
      <dsp:nvSpPr>
        <dsp:cNvPr id="0" name=""/>
        <dsp:cNvSpPr/>
      </dsp:nvSpPr>
      <dsp:spPr>
        <a:xfrm>
          <a:off x="3318379" y="2024304"/>
          <a:ext cx="247569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3318379" y="2103801"/>
        <a:ext cx="173298" cy="238493"/>
      </dsp:txXfrm>
    </dsp:sp>
    <dsp:sp modelId="{34C86BAF-1F12-5F47-8731-801F75887A9A}">
      <dsp:nvSpPr>
        <dsp:cNvPr id="0" name=""/>
        <dsp:cNvSpPr/>
      </dsp:nvSpPr>
      <dsp:spPr>
        <a:xfrm>
          <a:off x="3682727" y="1638508"/>
          <a:ext cx="1169080" cy="1169080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>
              <a:solidFill>
                <a:schemeClr val="bg1"/>
              </a:solidFill>
            </a:rPr>
            <a:t>Service Concept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3853935" y="1809716"/>
        <a:ext cx="826664" cy="826664"/>
      </dsp:txXfrm>
    </dsp:sp>
    <dsp:sp modelId="{2A6E1805-1037-CA4E-AB6F-AFC0DAF8698E}">
      <dsp:nvSpPr>
        <dsp:cNvPr id="0" name=""/>
        <dsp:cNvSpPr/>
      </dsp:nvSpPr>
      <dsp:spPr>
        <a:xfrm rot="5400000">
          <a:off x="2507378" y="2835566"/>
          <a:ext cx="247392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544487" y="2877954"/>
        <a:ext cx="173174" cy="238493"/>
      </dsp:txXfrm>
    </dsp:sp>
    <dsp:sp modelId="{01AA9E2B-3BC0-2745-BDA0-5693DA0044E6}">
      <dsp:nvSpPr>
        <dsp:cNvPr id="0" name=""/>
        <dsp:cNvSpPr/>
      </dsp:nvSpPr>
      <dsp:spPr>
        <a:xfrm>
          <a:off x="2046534" y="3274701"/>
          <a:ext cx="1169080" cy="1169080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 err="1">
              <a:solidFill>
                <a:schemeClr val="bg1"/>
              </a:solidFill>
            </a:rPr>
            <a:t>Operation</a:t>
          </a:r>
          <a:r>
            <a:rPr lang="nl-NL" sz="1400" b="0" kern="1200" dirty="0">
              <a:solidFill>
                <a:schemeClr val="bg1"/>
              </a:solidFill>
            </a:rPr>
            <a:t> </a:t>
          </a:r>
          <a:r>
            <a:rPr lang="nl-NL" sz="1400" b="0" kern="1200" dirty="0" err="1">
              <a:solidFill>
                <a:schemeClr val="bg1"/>
              </a:solidFill>
            </a:rPr>
            <a:t>Strategy</a:t>
          </a:r>
          <a:r>
            <a:rPr lang="nl-NL" sz="1400" b="0" kern="1200" dirty="0">
              <a:solidFill>
                <a:schemeClr val="bg1"/>
              </a:solidFill>
            </a:rPr>
            <a:t>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2217742" y="3445909"/>
        <a:ext cx="826664" cy="826664"/>
      </dsp:txXfrm>
    </dsp:sp>
    <dsp:sp modelId="{895AC03D-E0FC-B04F-92EC-1C9930061756}">
      <dsp:nvSpPr>
        <dsp:cNvPr id="0" name=""/>
        <dsp:cNvSpPr/>
      </dsp:nvSpPr>
      <dsp:spPr>
        <a:xfrm rot="10800000">
          <a:off x="1696199" y="2024304"/>
          <a:ext cx="247569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770470" y="2103801"/>
        <a:ext cx="173298" cy="238493"/>
      </dsp:txXfrm>
    </dsp:sp>
    <dsp:sp modelId="{3F306BC1-A1DD-2B4B-B784-C38A6167163D}">
      <dsp:nvSpPr>
        <dsp:cNvPr id="0" name=""/>
        <dsp:cNvSpPr/>
      </dsp:nvSpPr>
      <dsp:spPr>
        <a:xfrm>
          <a:off x="410340" y="1638508"/>
          <a:ext cx="1169080" cy="116908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nl-NL" sz="1600" b="0" kern="1200" dirty="0">
              <a:solidFill>
                <a:schemeClr val="bg1"/>
              </a:solidFill>
            </a:rPr>
            <a:t>Service Delivery System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581548" y="1809716"/>
        <a:ext cx="826664" cy="82666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2046534" y="1638174"/>
          <a:ext cx="1169080" cy="116974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kern="1200" dirty="0"/>
            <a:t>Strategic Service </a:t>
          </a:r>
          <a:r>
            <a:rPr lang="nl-NL" sz="1400" kern="1200" dirty="0" err="1"/>
            <a:t>Vision</a:t>
          </a:r>
          <a:r>
            <a:rPr lang="nl-NL" sz="1400" kern="1200" dirty="0"/>
            <a:t> </a:t>
          </a:r>
          <a:r>
            <a:rPr lang="nl-NL" sz="1400" kern="1200" dirty="0" err="1"/>
            <a:t>Elements</a:t>
          </a:r>
          <a:endParaRPr lang="en-DE" sz="1400" kern="1200" dirty="0"/>
        </a:p>
      </dsp:txBody>
      <dsp:txXfrm>
        <a:off x="2217742" y="1809479"/>
        <a:ext cx="826664" cy="827137"/>
      </dsp:txXfrm>
    </dsp:sp>
    <dsp:sp modelId="{EBB07DBB-D197-B34B-A142-58B6DD4EAEFE}">
      <dsp:nvSpPr>
        <dsp:cNvPr id="0" name=""/>
        <dsp:cNvSpPr/>
      </dsp:nvSpPr>
      <dsp:spPr>
        <a:xfrm rot="16200000">
          <a:off x="2507378" y="1213043"/>
          <a:ext cx="247392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544487" y="1329649"/>
        <a:ext cx="173174" cy="238493"/>
      </dsp:txXfrm>
    </dsp:sp>
    <dsp:sp modelId="{DD847756-2248-C64F-A870-685D4449A4DF}">
      <dsp:nvSpPr>
        <dsp:cNvPr id="0" name=""/>
        <dsp:cNvSpPr/>
      </dsp:nvSpPr>
      <dsp:spPr>
        <a:xfrm>
          <a:off x="2046534" y="2314"/>
          <a:ext cx="1169080" cy="116908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>
              <a:solidFill>
                <a:schemeClr val="bg1"/>
              </a:solidFill>
            </a:rPr>
            <a:t>Target Market Segment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2217742" y="173522"/>
        <a:ext cx="826664" cy="826664"/>
      </dsp:txXfrm>
    </dsp:sp>
    <dsp:sp modelId="{A5B2C178-5C1C-4648-A007-5467A74EEC41}">
      <dsp:nvSpPr>
        <dsp:cNvPr id="0" name=""/>
        <dsp:cNvSpPr/>
      </dsp:nvSpPr>
      <dsp:spPr>
        <a:xfrm>
          <a:off x="3318379" y="2024304"/>
          <a:ext cx="247569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3318379" y="2103801"/>
        <a:ext cx="173298" cy="238493"/>
      </dsp:txXfrm>
    </dsp:sp>
    <dsp:sp modelId="{34C86BAF-1F12-5F47-8731-801F75887A9A}">
      <dsp:nvSpPr>
        <dsp:cNvPr id="0" name=""/>
        <dsp:cNvSpPr/>
      </dsp:nvSpPr>
      <dsp:spPr>
        <a:xfrm>
          <a:off x="3682727" y="1638508"/>
          <a:ext cx="1169080" cy="1169080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>
              <a:solidFill>
                <a:schemeClr val="bg1"/>
              </a:solidFill>
            </a:rPr>
            <a:t>Service Concept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3853935" y="1809716"/>
        <a:ext cx="826664" cy="826664"/>
      </dsp:txXfrm>
    </dsp:sp>
    <dsp:sp modelId="{2A6E1805-1037-CA4E-AB6F-AFC0DAF8698E}">
      <dsp:nvSpPr>
        <dsp:cNvPr id="0" name=""/>
        <dsp:cNvSpPr/>
      </dsp:nvSpPr>
      <dsp:spPr>
        <a:xfrm rot="5400000">
          <a:off x="2507378" y="2835566"/>
          <a:ext cx="247392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544487" y="2877954"/>
        <a:ext cx="173174" cy="238493"/>
      </dsp:txXfrm>
    </dsp:sp>
    <dsp:sp modelId="{01AA9E2B-3BC0-2745-BDA0-5693DA0044E6}">
      <dsp:nvSpPr>
        <dsp:cNvPr id="0" name=""/>
        <dsp:cNvSpPr/>
      </dsp:nvSpPr>
      <dsp:spPr>
        <a:xfrm>
          <a:off x="2046534" y="3274701"/>
          <a:ext cx="1169080" cy="1169080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 err="1">
              <a:solidFill>
                <a:schemeClr val="bg1"/>
              </a:solidFill>
            </a:rPr>
            <a:t>Operation</a:t>
          </a:r>
          <a:r>
            <a:rPr lang="nl-NL" sz="1400" b="0" kern="1200" dirty="0">
              <a:solidFill>
                <a:schemeClr val="bg1"/>
              </a:solidFill>
            </a:rPr>
            <a:t> </a:t>
          </a:r>
          <a:r>
            <a:rPr lang="nl-NL" sz="1400" b="0" kern="1200" dirty="0" err="1">
              <a:solidFill>
                <a:schemeClr val="bg1"/>
              </a:solidFill>
            </a:rPr>
            <a:t>Strategy</a:t>
          </a:r>
          <a:r>
            <a:rPr lang="nl-NL" sz="1400" b="0" kern="1200" dirty="0">
              <a:solidFill>
                <a:schemeClr val="bg1"/>
              </a:solidFill>
            </a:rPr>
            <a:t>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2217742" y="3445909"/>
        <a:ext cx="826664" cy="826664"/>
      </dsp:txXfrm>
    </dsp:sp>
    <dsp:sp modelId="{895AC03D-E0FC-B04F-92EC-1C9930061756}">
      <dsp:nvSpPr>
        <dsp:cNvPr id="0" name=""/>
        <dsp:cNvSpPr/>
      </dsp:nvSpPr>
      <dsp:spPr>
        <a:xfrm rot="10800000">
          <a:off x="1696199" y="2024304"/>
          <a:ext cx="247569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770470" y="2103801"/>
        <a:ext cx="173298" cy="238493"/>
      </dsp:txXfrm>
    </dsp:sp>
    <dsp:sp modelId="{3F306BC1-A1DD-2B4B-B784-C38A6167163D}">
      <dsp:nvSpPr>
        <dsp:cNvPr id="0" name=""/>
        <dsp:cNvSpPr/>
      </dsp:nvSpPr>
      <dsp:spPr>
        <a:xfrm>
          <a:off x="410340" y="1638508"/>
          <a:ext cx="1169080" cy="116908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nl-NL" sz="1600" b="0" kern="1200" dirty="0">
              <a:solidFill>
                <a:schemeClr val="bg1"/>
              </a:solidFill>
            </a:rPr>
            <a:t>Service Delivery System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581548" y="1809716"/>
        <a:ext cx="826664" cy="826664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2046534" y="1638174"/>
          <a:ext cx="1169080" cy="116974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kern="1200" dirty="0"/>
            <a:t>Strategic Service </a:t>
          </a:r>
          <a:r>
            <a:rPr lang="nl-NL" sz="1400" kern="1200" dirty="0" err="1"/>
            <a:t>Vision</a:t>
          </a:r>
          <a:r>
            <a:rPr lang="nl-NL" sz="1400" kern="1200" dirty="0"/>
            <a:t> </a:t>
          </a:r>
          <a:r>
            <a:rPr lang="nl-NL" sz="1400" kern="1200" dirty="0" err="1"/>
            <a:t>Elements</a:t>
          </a:r>
          <a:endParaRPr lang="en-DE" sz="1400" kern="1200" dirty="0"/>
        </a:p>
      </dsp:txBody>
      <dsp:txXfrm>
        <a:off x="2217742" y="1809479"/>
        <a:ext cx="826664" cy="827137"/>
      </dsp:txXfrm>
    </dsp:sp>
    <dsp:sp modelId="{EBB07DBB-D197-B34B-A142-58B6DD4EAEFE}">
      <dsp:nvSpPr>
        <dsp:cNvPr id="0" name=""/>
        <dsp:cNvSpPr/>
      </dsp:nvSpPr>
      <dsp:spPr>
        <a:xfrm rot="16200000">
          <a:off x="2507378" y="1213043"/>
          <a:ext cx="247392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544487" y="1329649"/>
        <a:ext cx="173174" cy="238493"/>
      </dsp:txXfrm>
    </dsp:sp>
    <dsp:sp modelId="{DD847756-2248-C64F-A870-685D4449A4DF}">
      <dsp:nvSpPr>
        <dsp:cNvPr id="0" name=""/>
        <dsp:cNvSpPr/>
      </dsp:nvSpPr>
      <dsp:spPr>
        <a:xfrm>
          <a:off x="2046534" y="2314"/>
          <a:ext cx="1169080" cy="116908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>
              <a:solidFill>
                <a:schemeClr val="bg1"/>
              </a:solidFill>
            </a:rPr>
            <a:t>Target Market Segment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2217742" y="173522"/>
        <a:ext cx="826664" cy="826664"/>
      </dsp:txXfrm>
    </dsp:sp>
    <dsp:sp modelId="{A5B2C178-5C1C-4648-A007-5467A74EEC41}">
      <dsp:nvSpPr>
        <dsp:cNvPr id="0" name=""/>
        <dsp:cNvSpPr/>
      </dsp:nvSpPr>
      <dsp:spPr>
        <a:xfrm>
          <a:off x="3318379" y="2024304"/>
          <a:ext cx="247569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3318379" y="2103801"/>
        <a:ext cx="173298" cy="238493"/>
      </dsp:txXfrm>
    </dsp:sp>
    <dsp:sp modelId="{34C86BAF-1F12-5F47-8731-801F75887A9A}">
      <dsp:nvSpPr>
        <dsp:cNvPr id="0" name=""/>
        <dsp:cNvSpPr/>
      </dsp:nvSpPr>
      <dsp:spPr>
        <a:xfrm>
          <a:off x="3682727" y="1638508"/>
          <a:ext cx="1169080" cy="1169080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>
              <a:solidFill>
                <a:schemeClr val="bg1"/>
              </a:solidFill>
            </a:rPr>
            <a:t>Service Concept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3853935" y="1809716"/>
        <a:ext cx="826664" cy="826664"/>
      </dsp:txXfrm>
    </dsp:sp>
    <dsp:sp modelId="{2A6E1805-1037-CA4E-AB6F-AFC0DAF8698E}">
      <dsp:nvSpPr>
        <dsp:cNvPr id="0" name=""/>
        <dsp:cNvSpPr/>
      </dsp:nvSpPr>
      <dsp:spPr>
        <a:xfrm rot="5400000">
          <a:off x="2507378" y="2835566"/>
          <a:ext cx="247392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544487" y="2877954"/>
        <a:ext cx="173174" cy="238493"/>
      </dsp:txXfrm>
    </dsp:sp>
    <dsp:sp modelId="{01AA9E2B-3BC0-2745-BDA0-5693DA0044E6}">
      <dsp:nvSpPr>
        <dsp:cNvPr id="0" name=""/>
        <dsp:cNvSpPr/>
      </dsp:nvSpPr>
      <dsp:spPr>
        <a:xfrm>
          <a:off x="2046534" y="3274701"/>
          <a:ext cx="1169080" cy="1169080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 err="1">
              <a:solidFill>
                <a:schemeClr val="bg1"/>
              </a:solidFill>
            </a:rPr>
            <a:t>Operation</a:t>
          </a:r>
          <a:r>
            <a:rPr lang="nl-NL" sz="1400" b="0" kern="1200" dirty="0">
              <a:solidFill>
                <a:schemeClr val="bg1"/>
              </a:solidFill>
            </a:rPr>
            <a:t> </a:t>
          </a:r>
          <a:r>
            <a:rPr lang="nl-NL" sz="1400" b="0" kern="1200" dirty="0" err="1">
              <a:solidFill>
                <a:schemeClr val="bg1"/>
              </a:solidFill>
            </a:rPr>
            <a:t>Strategy</a:t>
          </a:r>
          <a:r>
            <a:rPr lang="nl-NL" sz="1400" b="0" kern="1200" dirty="0">
              <a:solidFill>
                <a:schemeClr val="bg1"/>
              </a:solidFill>
            </a:rPr>
            <a:t>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2217742" y="3445909"/>
        <a:ext cx="826664" cy="826664"/>
      </dsp:txXfrm>
    </dsp:sp>
    <dsp:sp modelId="{895AC03D-E0FC-B04F-92EC-1C9930061756}">
      <dsp:nvSpPr>
        <dsp:cNvPr id="0" name=""/>
        <dsp:cNvSpPr/>
      </dsp:nvSpPr>
      <dsp:spPr>
        <a:xfrm rot="10800000">
          <a:off x="1696199" y="2024304"/>
          <a:ext cx="247569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770470" y="2103801"/>
        <a:ext cx="173298" cy="238493"/>
      </dsp:txXfrm>
    </dsp:sp>
    <dsp:sp modelId="{3F306BC1-A1DD-2B4B-B784-C38A6167163D}">
      <dsp:nvSpPr>
        <dsp:cNvPr id="0" name=""/>
        <dsp:cNvSpPr/>
      </dsp:nvSpPr>
      <dsp:spPr>
        <a:xfrm>
          <a:off x="410340" y="1638508"/>
          <a:ext cx="1169080" cy="116908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nl-NL" sz="1600" b="0" kern="1200" dirty="0">
              <a:solidFill>
                <a:schemeClr val="bg1"/>
              </a:solidFill>
            </a:rPr>
            <a:t>Service Delivery System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581548" y="1809716"/>
        <a:ext cx="826664" cy="826664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2046534" y="1638174"/>
          <a:ext cx="1169080" cy="116974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kern="1200" dirty="0"/>
            <a:t>Strategic Service </a:t>
          </a:r>
          <a:r>
            <a:rPr lang="nl-NL" sz="1400" kern="1200" dirty="0" err="1"/>
            <a:t>Vision</a:t>
          </a:r>
          <a:r>
            <a:rPr lang="nl-NL" sz="1400" kern="1200" dirty="0"/>
            <a:t> </a:t>
          </a:r>
          <a:r>
            <a:rPr lang="nl-NL" sz="1400" kern="1200" dirty="0" err="1"/>
            <a:t>Elements</a:t>
          </a:r>
          <a:endParaRPr lang="en-DE" sz="1400" kern="1200" dirty="0"/>
        </a:p>
      </dsp:txBody>
      <dsp:txXfrm>
        <a:off x="2217742" y="1809479"/>
        <a:ext cx="826664" cy="827137"/>
      </dsp:txXfrm>
    </dsp:sp>
    <dsp:sp modelId="{EBB07DBB-D197-B34B-A142-58B6DD4EAEFE}">
      <dsp:nvSpPr>
        <dsp:cNvPr id="0" name=""/>
        <dsp:cNvSpPr/>
      </dsp:nvSpPr>
      <dsp:spPr>
        <a:xfrm rot="16200000">
          <a:off x="2507378" y="1213043"/>
          <a:ext cx="247392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544487" y="1329649"/>
        <a:ext cx="173174" cy="238493"/>
      </dsp:txXfrm>
    </dsp:sp>
    <dsp:sp modelId="{DD847756-2248-C64F-A870-685D4449A4DF}">
      <dsp:nvSpPr>
        <dsp:cNvPr id="0" name=""/>
        <dsp:cNvSpPr/>
      </dsp:nvSpPr>
      <dsp:spPr>
        <a:xfrm>
          <a:off x="2046534" y="2314"/>
          <a:ext cx="1169080" cy="116908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>
              <a:solidFill>
                <a:schemeClr val="bg1"/>
              </a:solidFill>
            </a:rPr>
            <a:t>Target Market Segment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2217742" y="173522"/>
        <a:ext cx="826664" cy="826664"/>
      </dsp:txXfrm>
    </dsp:sp>
    <dsp:sp modelId="{A5B2C178-5C1C-4648-A007-5467A74EEC41}">
      <dsp:nvSpPr>
        <dsp:cNvPr id="0" name=""/>
        <dsp:cNvSpPr/>
      </dsp:nvSpPr>
      <dsp:spPr>
        <a:xfrm>
          <a:off x="3318379" y="2024304"/>
          <a:ext cx="247569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3318379" y="2103801"/>
        <a:ext cx="173298" cy="238493"/>
      </dsp:txXfrm>
    </dsp:sp>
    <dsp:sp modelId="{34C86BAF-1F12-5F47-8731-801F75887A9A}">
      <dsp:nvSpPr>
        <dsp:cNvPr id="0" name=""/>
        <dsp:cNvSpPr/>
      </dsp:nvSpPr>
      <dsp:spPr>
        <a:xfrm>
          <a:off x="3682727" y="1638508"/>
          <a:ext cx="1169080" cy="1169080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>
              <a:solidFill>
                <a:schemeClr val="bg1"/>
              </a:solidFill>
            </a:rPr>
            <a:t>Service Concept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3853935" y="1809716"/>
        <a:ext cx="826664" cy="826664"/>
      </dsp:txXfrm>
    </dsp:sp>
    <dsp:sp modelId="{2A6E1805-1037-CA4E-AB6F-AFC0DAF8698E}">
      <dsp:nvSpPr>
        <dsp:cNvPr id="0" name=""/>
        <dsp:cNvSpPr/>
      </dsp:nvSpPr>
      <dsp:spPr>
        <a:xfrm rot="5400000">
          <a:off x="2507378" y="2835566"/>
          <a:ext cx="247392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544487" y="2877954"/>
        <a:ext cx="173174" cy="238493"/>
      </dsp:txXfrm>
    </dsp:sp>
    <dsp:sp modelId="{01AA9E2B-3BC0-2745-BDA0-5693DA0044E6}">
      <dsp:nvSpPr>
        <dsp:cNvPr id="0" name=""/>
        <dsp:cNvSpPr/>
      </dsp:nvSpPr>
      <dsp:spPr>
        <a:xfrm>
          <a:off x="2046534" y="3274701"/>
          <a:ext cx="1169080" cy="1169080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 err="1">
              <a:solidFill>
                <a:schemeClr val="bg1"/>
              </a:solidFill>
            </a:rPr>
            <a:t>Operation</a:t>
          </a:r>
          <a:r>
            <a:rPr lang="nl-NL" sz="1400" b="0" kern="1200" dirty="0">
              <a:solidFill>
                <a:schemeClr val="bg1"/>
              </a:solidFill>
            </a:rPr>
            <a:t> </a:t>
          </a:r>
          <a:r>
            <a:rPr lang="nl-NL" sz="1400" b="0" kern="1200" dirty="0" err="1">
              <a:solidFill>
                <a:schemeClr val="bg1"/>
              </a:solidFill>
            </a:rPr>
            <a:t>Strategy</a:t>
          </a:r>
          <a:r>
            <a:rPr lang="nl-NL" sz="1400" b="0" kern="1200" dirty="0">
              <a:solidFill>
                <a:schemeClr val="bg1"/>
              </a:solidFill>
            </a:rPr>
            <a:t>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2217742" y="3445909"/>
        <a:ext cx="826664" cy="826664"/>
      </dsp:txXfrm>
    </dsp:sp>
    <dsp:sp modelId="{895AC03D-E0FC-B04F-92EC-1C9930061756}">
      <dsp:nvSpPr>
        <dsp:cNvPr id="0" name=""/>
        <dsp:cNvSpPr/>
      </dsp:nvSpPr>
      <dsp:spPr>
        <a:xfrm rot="10800000">
          <a:off x="1696199" y="2024304"/>
          <a:ext cx="247569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770470" y="2103801"/>
        <a:ext cx="173298" cy="238493"/>
      </dsp:txXfrm>
    </dsp:sp>
    <dsp:sp modelId="{3F306BC1-A1DD-2B4B-B784-C38A6167163D}">
      <dsp:nvSpPr>
        <dsp:cNvPr id="0" name=""/>
        <dsp:cNvSpPr/>
      </dsp:nvSpPr>
      <dsp:spPr>
        <a:xfrm>
          <a:off x="410340" y="1638508"/>
          <a:ext cx="1169080" cy="116908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nl-NL" sz="1600" b="0" kern="1200" dirty="0">
              <a:solidFill>
                <a:schemeClr val="bg1"/>
              </a:solidFill>
            </a:rPr>
            <a:t>Service Delivery System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581548" y="1809716"/>
        <a:ext cx="826664" cy="8266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16-10-2025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16-10-2025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16-10-2025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/>
              <a:t>Operations Management in </a:t>
            </a:r>
            <a:r>
              <a:rPr lang="nl-NL" sz="4400" dirty="0" err="1"/>
              <a:t>Hospitality</a:t>
            </a:r>
            <a:br>
              <a:rPr lang="nl-NL" sz="5400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</a:t>
            </a:r>
            <a:r>
              <a:rPr lang="nl-NL" dirty="0" err="1"/>
              <a:t>Hospitality</a:t>
            </a:r>
            <a:r>
              <a:rPr lang="nl-NL" dirty="0"/>
              <a:t> Operations Management: An </a:t>
            </a:r>
            <a:r>
              <a:rPr lang="nl-NL" dirty="0" err="1"/>
              <a:t>Introduction</a:t>
            </a:r>
            <a:endParaRPr lang="nl-NL" dirty="0"/>
          </a:p>
          <a:p>
            <a:r>
              <a:rPr lang="nl-NL" dirty="0"/>
              <a:t>- The Definition </a:t>
            </a:r>
            <a:r>
              <a:rPr lang="nl-NL" dirty="0" err="1"/>
              <a:t>and</a:t>
            </a:r>
            <a:r>
              <a:rPr lang="nl-NL" dirty="0"/>
              <a:t> Nature of Services</a:t>
            </a:r>
          </a:p>
          <a:p>
            <a:r>
              <a:rPr lang="nl-NL" dirty="0"/>
              <a:t>- </a:t>
            </a:r>
            <a:r>
              <a:rPr lang="nl-NL" dirty="0" err="1"/>
              <a:t>Hospitality</a:t>
            </a:r>
            <a:r>
              <a:rPr lang="nl-NL" dirty="0"/>
              <a:t> </a:t>
            </a:r>
            <a:r>
              <a:rPr lang="nl-NL" dirty="0" err="1"/>
              <a:t>Decisions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Processes</a:t>
            </a:r>
            <a:endParaRPr lang="nl-NL" dirty="0"/>
          </a:p>
          <a:p>
            <a:r>
              <a:rPr lang="nl-NL" dirty="0"/>
              <a:t>- The Strategic Service </a:t>
            </a:r>
            <a:r>
              <a:rPr lang="nl-NL" dirty="0" err="1"/>
              <a:t>Vision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1026" name="Picture 2" descr="B.Voc_in_Hotel_Management">
            <a:extLst>
              <a:ext uri="{FF2B5EF4-FFF2-40B4-BE49-F238E27FC236}">
                <a16:creationId xmlns:a16="http://schemas.microsoft.com/office/drawing/2014/main" id="{C24DEEDE-F5D0-611B-63C2-63C260F50405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44" r="28544"/>
          <a:stretch>
            <a:fillRect/>
          </a:stretch>
        </p:blipFill>
        <p:spPr bwMode="auto">
          <a:xfrm>
            <a:off x="6675240" y="1657350"/>
            <a:ext cx="5419924" cy="4795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</a:t>
            </a:r>
            <a:r>
              <a:rPr lang="nl-NL" sz="2800" dirty="0" err="1"/>
              <a:t>Hospitality</a:t>
            </a:r>
            <a:r>
              <a:rPr lang="nl-NL" sz="2800" dirty="0"/>
              <a:t> Operations Management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Hospitality</a:t>
            </a:r>
            <a:r>
              <a:rPr lang="nl-NL" b="0" dirty="0"/>
              <a:t> </a:t>
            </a:r>
            <a:r>
              <a:rPr lang="nl-NL" b="0" dirty="0" err="1"/>
              <a:t>goes</a:t>
            </a:r>
            <a:r>
              <a:rPr lang="nl-NL" b="0" dirty="0"/>
              <a:t> </a:t>
            </a:r>
            <a:r>
              <a:rPr lang="nl-NL" b="0" dirty="0" err="1"/>
              <a:t>beyond</a:t>
            </a:r>
            <a:r>
              <a:rPr lang="nl-NL" b="0" dirty="0"/>
              <a:t> hotels </a:t>
            </a:r>
            <a:r>
              <a:rPr lang="nl-NL" b="0" dirty="0" err="1"/>
              <a:t>and</a:t>
            </a:r>
            <a:r>
              <a:rPr lang="nl-NL" b="0" dirty="0"/>
              <a:t> restaurants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Includes</a:t>
            </a:r>
            <a:r>
              <a:rPr lang="nl-NL" b="0" dirty="0"/>
              <a:t>:</a:t>
            </a:r>
          </a:p>
          <a:p>
            <a:pPr lvl="3"/>
            <a:endParaRPr lang="nl-NL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00D0D75-D03D-3E70-B474-34D3E7809B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8550357"/>
              </p:ext>
            </p:extLst>
          </p:nvPr>
        </p:nvGraphicFramePr>
        <p:xfrm>
          <a:off x="404662" y="2689860"/>
          <a:ext cx="8132234" cy="1478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3842212436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923820178"/>
                    </a:ext>
                  </a:extLst>
                </a:gridCol>
              </a:tblGrid>
              <a:tr h="226824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Lodging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Food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beverage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services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67448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Meetings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events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facilitation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Theme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parks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amusements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2366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Casino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gaming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Clubs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50411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Travel services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86560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</a:t>
            </a:r>
            <a:r>
              <a:rPr lang="nl-NL" sz="2800" dirty="0" err="1"/>
              <a:t>Hospitality</a:t>
            </a:r>
            <a:r>
              <a:rPr lang="nl-NL" sz="2800" dirty="0"/>
              <a:t> Operations Management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Aims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coordinate</a:t>
            </a:r>
            <a:r>
              <a:rPr lang="nl-NL" b="0" dirty="0"/>
              <a:t> </a:t>
            </a:r>
            <a:r>
              <a:rPr lang="nl-NL" b="0" dirty="0" err="1"/>
              <a:t>profitably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 design, development, </a:t>
            </a:r>
            <a:r>
              <a:rPr lang="nl-NL" b="0" dirty="0" err="1"/>
              <a:t>and</a:t>
            </a:r>
            <a:r>
              <a:rPr lang="nl-NL" b="0" dirty="0"/>
              <a:t> delivery of service </a:t>
            </a:r>
            <a:r>
              <a:rPr lang="nl-NL" b="0" dirty="0" err="1"/>
              <a:t>experiences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</a:t>
            </a:r>
            <a:r>
              <a:rPr lang="nl-NL" b="0" dirty="0" err="1"/>
              <a:t>Encompasses</a:t>
            </a:r>
            <a:r>
              <a:rPr lang="nl-NL" b="0" dirty="0"/>
              <a:t> </a:t>
            </a:r>
            <a:r>
              <a:rPr lang="nl-NL" b="0" dirty="0" err="1"/>
              <a:t>all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r>
              <a:rPr lang="nl-NL" b="0" dirty="0"/>
              <a:t>, </a:t>
            </a:r>
            <a:r>
              <a:rPr lang="nl-NL" b="0" dirty="0" err="1"/>
              <a:t>decisions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responsibilities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business </a:t>
            </a:r>
            <a:r>
              <a:rPr lang="nl-NL" b="0" dirty="0" err="1"/>
              <a:t>success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Focuses</a:t>
            </a:r>
            <a:r>
              <a:rPr lang="nl-NL" b="0" dirty="0"/>
              <a:t> on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effective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of company resources, </a:t>
            </a:r>
            <a:r>
              <a:rPr lang="nl-NL" b="0" dirty="0" err="1"/>
              <a:t>including</a:t>
            </a:r>
            <a:r>
              <a:rPr lang="nl-NL" b="0" dirty="0"/>
              <a:t>: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2417C39-BEB1-2119-A7EC-63122F24C6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888818"/>
              </p:ext>
            </p:extLst>
          </p:nvPr>
        </p:nvGraphicFramePr>
        <p:xfrm>
          <a:off x="404662" y="3717032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2592246575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31873513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Employees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Equipment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7019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Technology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Customers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54213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9684990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</a:t>
            </a:r>
            <a:r>
              <a:rPr lang="nl-NL" sz="2800" dirty="0" err="1"/>
              <a:t>Hospitality</a:t>
            </a:r>
            <a:r>
              <a:rPr lang="nl-NL" sz="2800" dirty="0"/>
              <a:t> Operations Management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1.1- Goals of </a:t>
            </a:r>
            <a:r>
              <a:rPr lang="nl-NL" dirty="0" err="1"/>
              <a:t>Hospitality</a:t>
            </a:r>
            <a:r>
              <a:rPr lang="nl-NL" dirty="0"/>
              <a:t> Operations Management: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Understand </a:t>
            </a:r>
            <a:r>
              <a:rPr lang="nl-NL" b="0" dirty="0" err="1"/>
              <a:t>and</a:t>
            </a:r>
            <a:r>
              <a:rPr lang="nl-NL" b="0" dirty="0"/>
              <a:t> meet customer </a:t>
            </a:r>
            <a:r>
              <a:rPr lang="nl-NL" b="0" dirty="0" err="1"/>
              <a:t>needs</a:t>
            </a:r>
            <a:endParaRPr lang="nl-NL" b="0" dirty="0"/>
          </a:p>
          <a:p>
            <a:pPr lvl="3"/>
            <a:r>
              <a:rPr lang="nl-NL" b="0" dirty="0"/>
              <a:t>- Design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deliver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service</a:t>
            </a:r>
          </a:p>
          <a:p>
            <a:pPr lvl="3"/>
            <a:r>
              <a:rPr lang="nl-NL" b="0" dirty="0"/>
              <a:t>- Manage </a:t>
            </a:r>
            <a:r>
              <a:rPr lang="nl-NL" b="0" dirty="0" err="1"/>
              <a:t>efficient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effective</a:t>
            </a:r>
            <a:r>
              <a:rPr lang="nl-NL" b="0" dirty="0"/>
              <a:t> service </a:t>
            </a:r>
            <a:r>
              <a:rPr lang="nl-NL" b="0" dirty="0" err="1"/>
              <a:t>processes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continuous</a:t>
            </a:r>
            <a:r>
              <a:rPr lang="nl-NL" b="0" dirty="0"/>
              <a:t> service </a:t>
            </a:r>
            <a:r>
              <a:rPr lang="nl-NL" b="0" dirty="0" err="1"/>
              <a:t>improvement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Achieve</a:t>
            </a:r>
            <a:r>
              <a:rPr lang="nl-NL" b="0" dirty="0"/>
              <a:t> </a:t>
            </a:r>
            <a:r>
              <a:rPr lang="nl-NL" b="0" dirty="0" err="1"/>
              <a:t>organizational</a:t>
            </a:r>
            <a:r>
              <a:rPr lang="nl-NL" b="0" dirty="0"/>
              <a:t> </a:t>
            </a:r>
            <a:r>
              <a:rPr lang="nl-NL" b="0" dirty="0" err="1"/>
              <a:t>objectives</a:t>
            </a:r>
            <a:endParaRPr lang="nl-NL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29849213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pic>
        <p:nvPicPr>
          <p:cNvPr id="2052" name="Picture 4" descr="What is Hospitality Management? The Complete Guide">
            <a:extLst>
              <a:ext uri="{FF2B5EF4-FFF2-40B4-BE49-F238E27FC236}">
                <a16:creationId xmlns:a16="http://schemas.microsoft.com/office/drawing/2014/main" id="{028C9C78-3FB1-B119-57DE-436026C954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9770"/>
            <a:ext cx="12198350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431F78B7-85C6-4F95-D5E8-819085E019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547" y="1196752"/>
            <a:ext cx="7482836" cy="936104"/>
          </a:xfrm>
          <a:solidFill>
            <a:schemeClr val="bg1"/>
          </a:solidFill>
        </p:spPr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</p:spTree>
    <p:extLst>
      <p:ext uri="{BB962C8B-B14F-4D97-AF65-F5344CB8AC3E}">
        <p14:creationId xmlns:p14="http://schemas.microsoft.com/office/powerpoint/2010/main" val="2692998434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b="0" dirty="0"/>
              <a:t>- Services are part of </a:t>
            </a:r>
            <a:r>
              <a:rPr lang="nl-NL" b="0" dirty="0" err="1"/>
              <a:t>everyday</a:t>
            </a:r>
            <a:r>
              <a:rPr lang="nl-NL" b="0" dirty="0"/>
              <a:t> life — diverse in </a:t>
            </a:r>
            <a:r>
              <a:rPr lang="nl-NL" b="0" dirty="0" err="1"/>
              <a:t>style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outcome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provided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Directly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customer (spa </a:t>
            </a:r>
            <a:r>
              <a:rPr lang="nl-NL" b="0" dirty="0" err="1"/>
              <a:t>treatments</a:t>
            </a:r>
            <a:r>
              <a:rPr lang="nl-NL" b="0" dirty="0"/>
              <a:t>)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For </a:t>
            </a:r>
            <a:r>
              <a:rPr lang="nl-NL" b="0" dirty="0" err="1"/>
              <a:t>the</a:t>
            </a:r>
            <a:r>
              <a:rPr lang="nl-NL" b="0" dirty="0"/>
              <a:t> customer (food </a:t>
            </a:r>
            <a:r>
              <a:rPr lang="nl-NL" b="0" dirty="0" err="1"/>
              <a:t>deliveries</a:t>
            </a:r>
            <a:r>
              <a:rPr lang="nl-NL" b="0" dirty="0"/>
              <a:t>)</a:t>
            </a:r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Delivered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Personnel</a:t>
            </a:r>
            <a:r>
              <a:rPr lang="nl-NL" b="0" dirty="0"/>
              <a:t> (</a:t>
            </a:r>
            <a:r>
              <a:rPr lang="nl-NL" b="0" dirty="0" err="1"/>
              <a:t>bellmen</a:t>
            </a:r>
            <a:r>
              <a:rPr lang="nl-NL" b="0" dirty="0"/>
              <a:t> </a:t>
            </a:r>
            <a:r>
              <a:rPr lang="nl-NL" b="0" dirty="0" err="1"/>
              <a:t>delivering</a:t>
            </a:r>
            <a:r>
              <a:rPr lang="nl-NL" b="0" dirty="0"/>
              <a:t> </a:t>
            </a:r>
            <a:r>
              <a:rPr lang="nl-NL" b="0" dirty="0" err="1"/>
              <a:t>luggage</a:t>
            </a:r>
            <a:r>
              <a:rPr lang="nl-NL" b="0" dirty="0"/>
              <a:t>)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Technology (online restaurant </a:t>
            </a:r>
            <a:r>
              <a:rPr lang="nl-NL" b="0" dirty="0" err="1"/>
              <a:t>reservations</a:t>
            </a:r>
            <a:r>
              <a:rPr lang="nl-NL" b="0" dirty="0"/>
              <a:t>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30921539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2.1- </a:t>
            </a:r>
            <a:r>
              <a:rPr lang="nl-NL" dirty="0" err="1"/>
              <a:t>Defining</a:t>
            </a:r>
            <a:r>
              <a:rPr lang="nl-NL" dirty="0"/>
              <a:t> a Service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A service is </a:t>
            </a:r>
            <a:r>
              <a:rPr lang="nl-NL" b="0" dirty="0" err="1"/>
              <a:t>an</a:t>
            </a:r>
            <a:r>
              <a:rPr lang="nl-NL" b="0" dirty="0"/>
              <a:t> action, performance, or </a:t>
            </a:r>
            <a:r>
              <a:rPr lang="nl-NL" b="0" dirty="0" err="1"/>
              <a:t>process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customer </a:t>
            </a:r>
            <a:r>
              <a:rPr lang="nl-NL" b="0" dirty="0" err="1"/>
              <a:t>and</a:t>
            </a:r>
            <a:r>
              <a:rPr lang="nl-NL" b="0" dirty="0"/>
              <a:t> provider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Represents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intangible</a:t>
            </a:r>
            <a:r>
              <a:rPr lang="nl-NL" b="0" dirty="0"/>
              <a:t> part of a transaction</a:t>
            </a:r>
          </a:p>
          <a:p>
            <a:pPr lvl="3"/>
            <a:r>
              <a:rPr lang="nl-NL" b="0" dirty="0"/>
              <a:t>- A product, </a:t>
            </a:r>
            <a:r>
              <a:rPr lang="nl-NL" b="0" dirty="0" err="1"/>
              <a:t>by</a:t>
            </a:r>
            <a:r>
              <a:rPr lang="nl-NL" b="0" dirty="0"/>
              <a:t> contrast, is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tangible</a:t>
            </a:r>
            <a:r>
              <a:rPr lang="nl-NL" b="0" dirty="0"/>
              <a:t> component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85061466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2.2- </a:t>
            </a:r>
            <a:r>
              <a:rPr lang="nl-NL" dirty="0" err="1"/>
              <a:t>Dimensions</a:t>
            </a:r>
            <a:r>
              <a:rPr lang="nl-NL" dirty="0"/>
              <a:t> of Services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Service </a:t>
            </a:r>
            <a:r>
              <a:rPr lang="nl-NL" b="0" dirty="0" err="1"/>
              <a:t>process</a:t>
            </a:r>
            <a:endParaRPr lang="nl-NL" b="0" dirty="0"/>
          </a:p>
          <a:p>
            <a:pPr lvl="3"/>
            <a:r>
              <a:rPr lang="nl-NL" b="0" dirty="0"/>
              <a:t>- Service nature</a:t>
            </a:r>
          </a:p>
          <a:p>
            <a:pPr lvl="3"/>
            <a:r>
              <a:rPr lang="nl-NL" b="0" dirty="0"/>
              <a:t>- Service delivery</a:t>
            </a:r>
          </a:p>
          <a:p>
            <a:pPr lvl="3"/>
            <a:r>
              <a:rPr lang="nl-NL" b="0" dirty="0"/>
              <a:t>- Service availability</a:t>
            </a:r>
          </a:p>
          <a:p>
            <a:pPr lvl="3"/>
            <a:r>
              <a:rPr lang="nl-NL" b="0" dirty="0"/>
              <a:t>- Service </a:t>
            </a:r>
            <a:r>
              <a:rPr lang="nl-NL" b="0" dirty="0" err="1"/>
              <a:t>demand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989A5B7-F3DC-6443-9EFC-62E4E9BB9ED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66885703"/>
              </p:ext>
            </p:extLst>
          </p:nvPr>
        </p:nvGraphicFramePr>
        <p:xfrm>
          <a:off x="6099174" y="1556861"/>
          <a:ext cx="5811143" cy="44915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53789259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A- Service </a:t>
            </a:r>
            <a:r>
              <a:rPr lang="nl-NL" dirty="0" err="1"/>
              <a:t>Process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dimension</a:t>
            </a:r>
            <a:r>
              <a:rPr lang="nl-NL" b="0" dirty="0"/>
              <a:t> </a:t>
            </a:r>
            <a:r>
              <a:rPr lang="nl-NL" b="0" dirty="0" err="1"/>
              <a:t>explains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services </a:t>
            </a:r>
            <a:r>
              <a:rPr lang="nl-NL" b="0" dirty="0" err="1"/>
              <a:t>differ</a:t>
            </a:r>
            <a:r>
              <a:rPr lang="nl-NL" b="0" dirty="0"/>
              <a:t> </a:t>
            </a:r>
            <a:r>
              <a:rPr lang="nl-NL" b="0" dirty="0" err="1"/>
              <a:t>based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on </a:t>
            </a:r>
            <a:r>
              <a:rPr lang="nl-NL" b="0" dirty="0" err="1"/>
              <a:t>two</a:t>
            </a:r>
            <a:r>
              <a:rPr lang="nl-NL" b="0" dirty="0"/>
              <a:t> </a:t>
            </a:r>
            <a:r>
              <a:rPr lang="nl-NL" b="0" dirty="0" err="1"/>
              <a:t>key</a:t>
            </a:r>
            <a:r>
              <a:rPr lang="nl-NL" b="0" dirty="0"/>
              <a:t> factors: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Labor</a:t>
            </a:r>
            <a:r>
              <a:rPr lang="nl-NL" b="0" dirty="0"/>
              <a:t> </a:t>
            </a:r>
            <a:r>
              <a:rPr lang="nl-NL" b="0" dirty="0" err="1"/>
              <a:t>Intensity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Customization</a:t>
            </a:r>
            <a:r>
              <a:rPr lang="nl-NL" b="0" dirty="0"/>
              <a:t> </a:t>
            </a:r>
            <a:r>
              <a:rPr lang="nl-NL" b="0" dirty="0" err="1"/>
              <a:t>process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7BD4C8-4E08-9CD5-0353-2B54DBD6D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3231" y="1124744"/>
            <a:ext cx="5563726" cy="525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686550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Service </a:t>
            </a:r>
            <a:r>
              <a:rPr lang="nl-NL" dirty="0" err="1"/>
              <a:t>Factory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Low </a:t>
            </a:r>
            <a:r>
              <a:rPr lang="nl-NL" b="0" dirty="0" err="1"/>
              <a:t>labor</a:t>
            </a:r>
            <a:r>
              <a:rPr lang="nl-NL" b="0" dirty="0"/>
              <a:t> </a:t>
            </a:r>
            <a:r>
              <a:rPr lang="nl-NL" b="0" dirty="0" err="1"/>
              <a:t>intensity</a:t>
            </a:r>
            <a:r>
              <a:rPr lang="nl-NL" b="0" dirty="0"/>
              <a:t>, low </a:t>
            </a:r>
            <a:r>
              <a:rPr lang="nl-NL" b="0" dirty="0" err="1"/>
              <a:t>customization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Highly</a:t>
            </a:r>
            <a:r>
              <a:rPr lang="nl-NL" b="0" dirty="0"/>
              <a:t> </a:t>
            </a:r>
            <a:r>
              <a:rPr lang="nl-NL" b="0" dirty="0" err="1"/>
              <a:t>standardized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technology-driven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Focus on efficiency, volume,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consistency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rather</a:t>
            </a:r>
            <a:r>
              <a:rPr lang="nl-NL" b="0" dirty="0"/>
              <a:t> </a:t>
            </a:r>
            <a:r>
              <a:rPr lang="nl-NL" b="0" dirty="0" err="1"/>
              <a:t>than</a:t>
            </a:r>
            <a:r>
              <a:rPr lang="nl-NL" b="0" dirty="0"/>
              <a:t> personal</a:t>
            </a:r>
            <a:r>
              <a:rPr lang="nl-NL" dirty="0"/>
              <a:t> </a:t>
            </a:r>
            <a:r>
              <a:rPr lang="nl-NL" b="0" dirty="0" err="1"/>
              <a:t>interaction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7BD4C8-4E08-9CD5-0353-2B54DBD6D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3231" y="1124744"/>
            <a:ext cx="5563726" cy="525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238191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Service Shop: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Low </a:t>
            </a:r>
            <a:r>
              <a:rPr lang="nl-NL" b="0" dirty="0" err="1"/>
              <a:t>labor</a:t>
            </a:r>
            <a:r>
              <a:rPr lang="nl-NL" b="0" dirty="0"/>
              <a:t> </a:t>
            </a:r>
            <a:r>
              <a:rPr lang="nl-NL" b="0" dirty="0" err="1"/>
              <a:t>intensity</a:t>
            </a:r>
            <a:r>
              <a:rPr lang="nl-NL" b="0" dirty="0"/>
              <a:t>, high </a:t>
            </a:r>
            <a:r>
              <a:rPr lang="nl-NL" b="0" dirty="0" err="1"/>
              <a:t>customization</a:t>
            </a:r>
            <a:endParaRPr lang="nl-NL" b="0" dirty="0"/>
          </a:p>
          <a:p>
            <a:pPr lvl="3"/>
            <a:r>
              <a:rPr lang="nl-NL" b="0" dirty="0"/>
              <a:t>- Moderate human </a:t>
            </a:r>
            <a:r>
              <a:rPr lang="nl-NL" b="0" dirty="0" err="1"/>
              <a:t>involvement</a:t>
            </a:r>
            <a:r>
              <a:rPr lang="nl-NL" b="0" dirty="0"/>
              <a:t>, but </a:t>
            </a:r>
            <a:r>
              <a:rPr lang="nl-NL" b="0" dirty="0" err="1"/>
              <a:t>still</a:t>
            </a:r>
            <a:r>
              <a:rPr lang="nl-NL" b="0" dirty="0"/>
              <a:t> </a:t>
            </a:r>
            <a:r>
              <a:rPr lang="nl-NL" b="0" dirty="0" err="1"/>
              <a:t>provides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personalized</a:t>
            </a:r>
            <a:r>
              <a:rPr lang="nl-NL" b="0" dirty="0"/>
              <a:t> service.</a:t>
            </a:r>
          </a:p>
          <a:p>
            <a:pPr lvl="3"/>
            <a:r>
              <a:rPr lang="nl-NL" b="0" dirty="0"/>
              <a:t>- Combines </a:t>
            </a:r>
            <a:r>
              <a:rPr lang="nl-NL" b="0" dirty="0" err="1"/>
              <a:t>some</a:t>
            </a:r>
            <a:r>
              <a:rPr lang="nl-NL" b="0" dirty="0"/>
              <a:t> efficiency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customization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7BD4C8-4E08-9CD5-0353-2B54DBD6D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3231" y="1124744"/>
            <a:ext cx="5563726" cy="525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061381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Mass Service: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High </a:t>
            </a:r>
            <a:r>
              <a:rPr lang="nl-NL" b="0" dirty="0" err="1"/>
              <a:t>labor</a:t>
            </a:r>
            <a:r>
              <a:rPr lang="nl-NL" b="0" dirty="0"/>
              <a:t> </a:t>
            </a:r>
            <a:r>
              <a:rPr lang="nl-NL" b="0" dirty="0" err="1"/>
              <a:t>intensity</a:t>
            </a:r>
            <a:r>
              <a:rPr lang="nl-NL" b="0" dirty="0"/>
              <a:t>, low </a:t>
            </a:r>
            <a:r>
              <a:rPr lang="nl-NL" b="0" dirty="0" err="1"/>
              <a:t>customization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Many</a:t>
            </a:r>
            <a:r>
              <a:rPr lang="nl-NL" b="0" dirty="0"/>
              <a:t> employees </a:t>
            </a:r>
            <a:r>
              <a:rPr lang="nl-NL" b="0" dirty="0" err="1"/>
              <a:t>needed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serve large volumes of</a:t>
            </a:r>
          </a:p>
          <a:p>
            <a:pPr lvl="3"/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Service </a:t>
            </a:r>
            <a:r>
              <a:rPr lang="nl-NL" b="0" dirty="0" err="1"/>
              <a:t>itself</a:t>
            </a:r>
            <a:r>
              <a:rPr lang="nl-NL" b="0" dirty="0"/>
              <a:t> is </a:t>
            </a:r>
            <a:r>
              <a:rPr lang="nl-NL" b="0" dirty="0" err="1"/>
              <a:t>standardized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repetitive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7BD4C8-4E08-9CD5-0353-2B54DBD6D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3231" y="1124744"/>
            <a:ext cx="5563726" cy="525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069203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Professional Service: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High </a:t>
            </a:r>
            <a:r>
              <a:rPr lang="nl-NL" b="0" dirty="0" err="1"/>
              <a:t>labor</a:t>
            </a:r>
            <a:r>
              <a:rPr lang="nl-NL" b="0" dirty="0"/>
              <a:t> </a:t>
            </a:r>
            <a:r>
              <a:rPr lang="nl-NL" b="0" dirty="0" err="1"/>
              <a:t>intensity</a:t>
            </a:r>
            <a:r>
              <a:rPr lang="nl-NL" b="0" dirty="0"/>
              <a:t>, high </a:t>
            </a:r>
            <a:r>
              <a:rPr lang="nl-NL" b="0" dirty="0" err="1"/>
              <a:t>customization</a:t>
            </a:r>
            <a:endParaRPr lang="nl-NL" b="0" dirty="0"/>
          </a:p>
          <a:p>
            <a:pPr lvl="3"/>
            <a:r>
              <a:rPr lang="nl-NL" b="0" dirty="0"/>
              <a:t>- Services are </a:t>
            </a:r>
            <a:r>
              <a:rPr lang="nl-NL" b="0" dirty="0" err="1"/>
              <a:t>highly</a:t>
            </a:r>
            <a:r>
              <a:rPr lang="nl-NL" b="0" dirty="0"/>
              <a:t> </a:t>
            </a:r>
            <a:r>
              <a:rPr lang="nl-NL" b="0" dirty="0" err="1"/>
              <a:t>personalized</a:t>
            </a:r>
            <a:r>
              <a:rPr lang="nl-NL" b="0" dirty="0"/>
              <a:t>, time-</a:t>
            </a:r>
            <a:r>
              <a:rPr lang="nl-NL" b="0" dirty="0" err="1"/>
              <a:t>consuming</a:t>
            </a:r>
            <a:r>
              <a:rPr lang="nl-NL" b="0" dirty="0"/>
              <a:t>, </a:t>
            </a:r>
          </a:p>
          <a:p>
            <a:pPr lvl="3"/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skill</a:t>
            </a:r>
            <a:r>
              <a:rPr lang="nl-NL" b="0" dirty="0"/>
              <a:t>-intensive.</a:t>
            </a:r>
          </a:p>
          <a:p>
            <a:pPr lvl="3"/>
            <a:r>
              <a:rPr lang="nl-NL" b="0" dirty="0"/>
              <a:t>- Employees are </a:t>
            </a:r>
            <a:r>
              <a:rPr lang="nl-NL" b="0" dirty="0" err="1"/>
              <a:t>trained</a:t>
            </a:r>
            <a:r>
              <a:rPr lang="nl-NL" b="0" dirty="0"/>
              <a:t> professionals </a:t>
            </a:r>
            <a:r>
              <a:rPr lang="nl-NL" b="0" dirty="0" err="1"/>
              <a:t>who</a:t>
            </a:r>
            <a:r>
              <a:rPr lang="nl-NL" b="0" dirty="0"/>
              <a:t> </a:t>
            </a:r>
            <a:r>
              <a:rPr lang="nl-NL" b="0" dirty="0" err="1"/>
              <a:t>work</a:t>
            </a:r>
            <a:r>
              <a:rPr lang="nl-NL" b="0" dirty="0"/>
              <a:t> </a:t>
            </a:r>
            <a:r>
              <a:rPr lang="nl-NL" b="0" dirty="0" err="1"/>
              <a:t>closely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with</a:t>
            </a:r>
            <a:r>
              <a:rPr lang="nl-NL" b="0" dirty="0"/>
              <a:t> clients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7BD4C8-4E08-9CD5-0353-2B54DBD6D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3231" y="1124744"/>
            <a:ext cx="5563726" cy="525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458327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B- Service Nature: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dimension</a:t>
            </a:r>
            <a:r>
              <a:rPr lang="nl-NL" b="0" dirty="0"/>
              <a:t> looks at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does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it</a:t>
            </a:r>
            <a:r>
              <a:rPr lang="nl-NL" b="0" dirty="0"/>
              <a:t> acts </a:t>
            </a:r>
            <a:r>
              <a:rPr lang="nl-NL" b="0" dirty="0" err="1"/>
              <a:t>upon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produce a </a:t>
            </a:r>
            <a:r>
              <a:rPr lang="nl-NL" b="0" dirty="0" err="1"/>
              <a:t>result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It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classify</a:t>
            </a:r>
            <a:r>
              <a:rPr lang="nl-NL" b="0" dirty="0"/>
              <a:t> services </a:t>
            </a:r>
            <a:r>
              <a:rPr lang="nl-NL" b="0" dirty="0" err="1"/>
              <a:t>based</a:t>
            </a:r>
            <a:r>
              <a:rPr lang="nl-NL" b="0" dirty="0"/>
              <a:t> on </a:t>
            </a:r>
            <a:r>
              <a:rPr lang="nl-NL" b="0" dirty="0" err="1"/>
              <a:t>their</a:t>
            </a:r>
            <a:r>
              <a:rPr lang="nl-NL" b="0" dirty="0"/>
              <a:t> effect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outcome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Service object: </a:t>
            </a:r>
          </a:p>
          <a:p>
            <a:pPr lvl="3"/>
            <a:r>
              <a:rPr lang="nl-NL" b="0" dirty="0"/>
              <a:t>- The person or </a:t>
            </a:r>
            <a:r>
              <a:rPr lang="nl-NL" b="0" dirty="0" err="1"/>
              <a:t>thing</a:t>
            </a:r>
            <a:r>
              <a:rPr lang="nl-NL" b="0" dirty="0"/>
              <a:t> </a:t>
            </a:r>
            <a:r>
              <a:rPr lang="nl-NL" b="0" dirty="0" err="1"/>
              <a:t>receiving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</a:t>
            </a:r>
          </a:p>
          <a:p>
            <a:pPr lvl="3"/>
            <a:r>
              <a:rPr lang="nl-NL" dirty="0"/>
              <a:t>Service </a:t>
            </a:r>
            <a:r>
              <a:rPr lang="nl-NL" dirty="0" err="1"/>
              <a:t>result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tangible</a:t>
            </a:r>
            <a:r>
              <a:rPr lang="nl-NL" b="0" dirty="0"/>
              <a:t> or </a:t>
            </a:r>
            <a:r>
              <a:rPr lang="nl-NL" b="0" dirty="0" err="1"/>
              <a:t>intangible</a:t>
            </a:r>
            <a:r>
              <a:rPr lang="nl-NL" b="0" dirty="0"/>
              <a:t> </a:t>
            </a:r>
            <a:r>
              <a:rPr lang="nl-NL" b="0" dirty="0" err="1"/>
              <a:t>outcome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service</a:t>
            </a:r>
          </a:p>
          <a:p>
            <a:pPr lvl="3"/>
            <a:endParaRPr lang="nl-NL" b="0" dirty="0"/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989A5B7-F3DC-6443-9EFC-62E4E9BB9ED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83841634"/>
              </p:ext>
            </p:extLst>
          </p:nvPr>
        </p:nvGraphicFramePr>
        <p:xfrm>
          <a:off x="7107287" y="1556792"/>
          <a:ext cx="5595119" cy="43397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27045924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Service Nature: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Application in </a:t>
            </a:r>
            <a:r>
              <a:rPr lang="nl-NL" b="0" dirty="0" err="1"/>
              <a:t>Hospitality</a:t>
            </a:r>
            <a:endParaRPr lang="nl-NL" b="0" dirty="0"/>
          </a:p>
          <a:p>
            <a:pPr lvl="3"/>
            <a:r>
              <a:rPr lang="nl-NL" b="0" dirty="0"/>
              <a:t>- Service </a:t>
            </a:r>
            <a:r>
              <a:rPr lang="nl-NL" b="0" dirty="0" err="1"/>
              <a:t>objects</a:t>
            </a:r>
            <a:r>
              <a:rPr lang="nl-NL" b="0" dirty="0"/>
              <a:t> are </a:t>
            </a:r>
            <a:r>
              <a:rPr lang="nl-NL" b="0" dirty="0" err="1"/>
              <a:t>usually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endParaRPr lang="nl-NL" b="0" dirty="0"/>
          </a:p>
          <a:p>
            <a:pPr lvl="3"/>
            <a:r>
              <a:rPr lang="nl-NL" b="0" dirty="0"/>
              <a:t>- Service </a:t>
            </a:r>
            <a:r>
              <a:rPr lang="nl-NL" b="0" dirty="0" err="1"/>
              <a:t>results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Tangible</a:t>
            </a:r>
            <a:r>
              <a:rPr lang="nl-NL" b="0" dirty="0"/>
              <a:t> or </a:t>
            </a:r>
            <a:r>
              <a:rPr lang="nl-NL" b="0" dirty="0" err="1"/>
              <a:t>intangible</a:t>
            </a:r>
            <a:r>
              <a:rPr lang="nl-NL" b="0" dirty="0"/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D88D9C-0165-D266-E990-23F0360B95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9559" y="1124744"/>
            <a:ext cx="5801815" cy="527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152376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 C- Service Delivery: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Focuses</a:t>
            </a:r>
            <a:r>
              <a:rPr lang="nl-NL" b="0" dirty="0"/>
              <a:t> on </a:t>
            </a:r>
            <a:r>
              <a:rPr lang="nl-NL" b="0" dirty="0" err="1"/>
              <a:t>the</a:t>
            </a:r>
            <a:r>
              <a:rPr lang="nl-NL" b="0" dirty="0"/>
              <a:t> timing </a:t>
            </a:r>
            <a:r>
              <a:rPr lang="nl-NL" b="0" dirty="0" err="1"/>
              <a:t>and</a:t>
            </a:r>
            <a:r>
              <a:rPr lang="nl-NL" b="0" dirty="0"/>
              <a:t> mode of service delivery. </a:t>
            </a:r>
          </a:p>
          <a:p>
            <a:pPr lvl="3"/>
            <a:r>
              <a:rPr lang="nl-NL" b="0" dirty="0"/>
              <a:t>- Or,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when</a:t>
            </a:r>
            <a:r>
              <a:rPr lang="nl-NL" b="0" dirty="0"/>
              <a:t> a service is </a:t>
            </a:r>
            <a:r>
              <a:rPr lang="nl-NL" b="0" dirty="0" err="1"/>
              <a:t>delivered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customer. 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Timing of Service</a:t>
            </a:r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Scheduled</a:t>
            </a:r>
            <a:r>
              <a:rPr lang="nl-NL" dirty="0"/>
              <a:t> services: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Require</a:t>
            </a:r>
            <a:r>
              <a:rPr lang="nl-NL" b="0" dirty="0"/>
              <a:t> prior arrangement (fine </a:t>
            </a:r>
            <a:r>
              <a:rPr lang="nl-NL" b="0" dirty="0" err="1"/>
              <a:t>dining</a:t>
            </a:r>
            <a:r>
              <a:rPr lang="nl-NL" b="0" dirty="0"/>
              <a:t> </a:t>
            </a:r>
            <a:r>
              <a:rPr lang="nl-NL" b="0" dirty="0" err="1"/>
              <a:t>reservations</a:t>
            </a:r>
            <a:r>
              <a:rPr lang="nl-NL" b="0" dirty="0"/>
              <a:t>)</a:t>
            </a:r>
          </a:p>
          <a:p>
            <a:pPr lvl="3"/>
            <a:r>
              <a:rPr lang="nl-NL" dirty="0"/>
              <a:t>- </a:t>
            </a:r>
            <a:r>
              <a:rPr lang="nl-NL" dirty="0" err="1"/>
              <a:t>Unscheduled</a:t>
            </a:r>
            <a:r>
              <a:rPr lang="nl-NL" dirty="0"/>
              <a:t> services: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Available</a:t>
            </a:r>
            <a:r>
              <a:rPr lang="nl-NL" b="0" dirty="0"/>
              <a:t> without prior </a:t>
            </a:r>
            <a:r>
              <a:rPr lang="nl-NL" b="0" dirty="0" err="1"/>
              <a:t>notice</a:t>
            </a:r>
            <a:r>
              <a:rPr lang="nl-NL" b="0" dirty="0"/>
              <a:t> (</a:t>
            </a:r>
            <a:r>
              <a:rPr lang="nl-NL" b="0" dirty="0" err="1"/>
              <a:t>fast-food</a:t>
            </a:r>
            <a:r>
              <a:rPr lang="nl-NL" b="0" dirty="0"/>
              <a:t> restaurants)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989A5B7-F3DC-6443-9EFC-62E4E9BB9ED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3625879"/>
              </p:ext>
            </p:extLst>
          </p:nvPr>
        </p:nvGraphicFramePr>
        <p:xfrm>
          <a:off x="7035279" y="1419458"/>
          <a:ext cx="5451103" cy="4200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28170645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- Mode of Service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Fixed</a:t>
            </a:r>
            <a:r>
              <a:rPr lang="nl-NL" dirty="0"/>
              <a:t> </a:t>
            </a:r>
            <a:r>
              <a:rPr lang="nl-NL" dirty="0" err="1"/>
              <a:t>increments</a:t>
            </a:r>
            <a:r>
              <a:rPr lang="nl-NL" dirty="0"/>
              <a:t>:</a:t>
            </a:r>
          </a:p>
          <a:p>
            <a:pPr lvl="3"/>
            <a:r>
              <a:rPr lang="nl-NL" dirty="0"/>
              <a:t>-</a:t>
            </a:r>
            <a:r>
              <a:rPr lang="nl-NL" dirty="0" err="1"/>
              <a:t>Continuous</a:t>
            </a:r>
            <a:r>
              <a:rPr lang="nl-NL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Service </a:t>
            </a:r>
            <a:r>
              <a:rPr lang="nl-NL" b="0" dirty="0" err="1"/>
              <a:t>occurs</a:t>
            </a:r>
            <a:r>
              <a:rPr lang="nl-NL" b="0" dirty="0"/>
              <a:t> without </a:t>
            </a:r>
            <a:r>
              <a:rPr lang="nl-NL" b="0" dirty="0" err="1"/>
              <a:t>interruption</a:t>
            </a:r>
            <a:r>
              <a:rPr lang="nl-NL" b="0" dirty="0"/>
              <a:t> or </a:t>
            </a:r>
          </a:p>
          <a:p>
            <a:pPr lvl="3"/>
            <a:r>
              <a:rPr lang="nl-NL" b="0" dirty="0" err="1"/>
              <a:t>ongoing</a:t>
            </a:r>
            <a:r>
              <a:rPr lang="nl-NL" b="0" dirty="0"/>
              <a:t> </a:t>
            </a:r>
            <a:r>
              <a:rPr lang="nl-NL" b="0" dirty="0" err="1"/>
              <a:t>throughout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. 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 Service </a:t>
            </a:r>
            <a:r>
              <a:rPr lang="nl-NL" b="0" dirty="0" err="1"/>
              <a:t>occurs</a:t>
            </a:r>
            <a:r>
              <a:rPr lang="nl-NL" b="0" dirty="0"/>
              <a:t> in set </a:t>
            </a:r>
            <a:r>
              <a:rPr lang="nl-NL" b="0" dirty="0" err="1"/>
              <a:t>portions</a:t>
            </a:r>
            <a:r>
              <a:rPr lang="nl-NL" b="0" dirty="0"/>
              <a:t> or </a:t>
            </a:r>
            <a:r>
              <a:rPr lang="nl-NL" b="0" dirty="0" err="1"/>
              <a:t>sessions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142211-68CE-39BC-CE54-206CDA4CE9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126" y="1261145"/>
            <a:ext cx="6531223" cy="5129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25134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 D- Service Availability:</a:t>
            </a:r>
          </a:p>
          <a:p>
            <a:pPr lvl="3"/>
            <a:r>
              <a:rPr lang="nl-NL" b="0" dirty="0"/>
              <a:t>-</a:t>
            </a:r>
            <a:r>
              <a:rPr lang="nl-NL" b="0" dirty="0" err="1"/>
              <a:t>Relates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setting.</a:t>
            </a:r>
          </a:p>
          <a:p>
            <a:pPr lvl="3"/>
            <a:r>
              <a:rPr lang="nl-NL" b="0" dirty="0"/>
              <a:t>- Means </a:t>
            </a:r>
            <a:r>
              <a:rPr lang="nl-NL" b="0" dirty="0" err="1"/>
              <a:t>where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takes </a:t>
            </a:r>
            <a:r>
              <a:rPr lang="nl-NL" b="0" dirty="0" err="1"/>
              <a:t>place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r>
              <a:rPr lang="nl-NL" dirty="0"/>
              <a:t>Service site: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Occurs</a:t>
            </a:r>
            <a:r>
              <a:rPr lang="nl-NL" b="0" dirty="0"/>
              <a:t> in </a:t>
            </a:r>
            <a:r>
              <a:rPr lang="nl-NL" b="0" dirty="0" err="1"/>
              <a:t>one</a:t>
            </a:r>
            <a:r>
              <a:rPr lang="nl-NL" b="0" dirty="0"/>
              <a:t> </a:t>
            </a:r>
            <a:r>
              <a:rPr lang="nl-NL" b="0" dirty="0" err="1"/>
              <a:t>specific</a:t>
            </a:r>
            <a:r>
              <a:rPr lang="nl-NL" b="0" dirty="0"/>
              <a:t> </a:t>
            </a:r>
            <a:r>
              <a:rPr lang="nl-NL" b="0" dirty="0" err="1"/>
              <a:t>location</a:t>
            </a:r>
            <a:r>
              <a:rPr lang="nl-NL" b="0" dirty="0"/>
              <a:t> or </a:t>
            </a:r>
            <a:r>
              <a:rPr lang="nl-NL" b="0" dirty="0" err="1"/>
              <a:t>across</a:t>
            </a:r>
            <a:r>
              <a:rPr lang="nl-NL" b="0" dirty="0"/>
              <a:t> multiple </a:t>
            </a:r>
            <a:r>
              <a:rPr lang="nl-NL" b="0" dirty="0" err="1"/>
              <a:t>locations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Service </a:t>
            </a:r>
            <a:r>
              <a:rPr lang="nl-NL" dirty="0" err="1"/>
              <a:t>execution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Effort </a:t>
            </a:r>
            <a:r>
              <a:rPr lang="nl-NL" b="0" dirty="0" err="1"/>
              <a:t>required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, provider, or </a:t>
            </a:r>
            <a:r>
              <a:rPr lang="nl-NL" b="0" dirty="0" err="1"/>
              <a:t>neither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access </a:t>
            </a:r>
            <a:r>
              <a:rPr lang="nl-NL" b="0" dirty="0" err="1"/>
              <a:t>the</a:t>
            </a:r>
            <a:r>
              <a:rPr lang="nl-NL" b="0" dirty="0"/>
              <a:t> service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989A5B7-F3DC-6443-9EFC-62E4E9BB9ED4}"/>
              </a:ext>
            </a:extLst>
          </p:cNvPr>
          <p:cNvGraphicFramePr/>
          <p:nvPr/>
        </p:nvGraphicFramePr>
        <p:xfrm>
          <a:off x="6891263" y="1404962"/>
          <a:ext cx="5811143" cy="44915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42582578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 Service Availability: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Service Setting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Single-site service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Multi-site service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Service </a:t>
            </a:r>
            <a:r>
              <a:rPr lang="nl-NL" dirty="0" err="1"/>
              <a:t>Execution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Guest-executed</a:t>
            </a:r>
            <a:r>
              <a:rPr lang="nl-NL" b="0" dirty="0"/>
              <a:t> services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Provider-</a:t>
            </a:r>
            <a:r>
              <a:rPr lang="nl-NL" b="0" dirty="0" err="1"/>
              <a:t>executed</a:t>
            </a:r>
            <a:r>
              <a:rPr lang="nl-NL" b="0" dirty="0"/>
              <a:t> services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No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required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3ED149-F447-65A9-CD64-21703277BE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3151" y="960596"/>
            <a:ext cx="6171183" cy="5380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281196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 E- Service </a:t>
            </a:r>
            <a:r>
              <a:rPr lang="nl-NL" dirty="0" err="1"/>
              <a:t>Demand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Depends on </a:t>
            </a:r>
            <a:r>
              <a:rPr lang="nl-NL" b="0" dirty="0" err="1"/>
              <a:t>two</a:t>
            </a:r>
            <a:r>
              <a:rPr lang="nl-NL" b="0" dirty="0"/>
              <a:t> factors: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Customer </a:t>
            </a:r>
            <a:r>
              <a:rPr lang="nl-NL" b="0" dirty="0" err="1"/>
              <a:t>demand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Service </a:t>
            </a:r>
            <a:r>
              <a:rPr lang="nl-NL" b="0" dirty="0" err="1"/>
              <a:t>capacity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accommodate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demand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989A5B7-F3DC-6443-9EFC-62E4E9BB9ED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94106296"/>
              </p:ext>
            </p:extLst>
          </p:nvPr>
        </p:nvGraphicFramePr>
        <p:xfrm>
          <a:off x="6603231" y="1578995"/>
          <a:ext cx="5811143" cy="44915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1502560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 Service </a:t>
            </a:r>
            <a:r>
              <a:rPr lang="nl-NL" dirty="0" err="1"/>
              <a:t>Demand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Demand</a:t>
            </a:r>
            <a:r>
              <a:rPr lang="nl-NL" dirty="0"/>
              <a:t> </a:t>
            </a:r>
            <a:r>
              <a:rPr lang="nl-NL" dirty="0" err="1"/>
              <a:t>Fluctuation</a:t>
            </a:r>
            <a:r>
              <a:rPr lang="nl-NL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shows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much</a:t>
            </a:r>
            <a:r>
              <a:rPr lang="nl-NL" b="0" dirty="0"/>
              <a:t> customer </a:t>
            </a:r>
            <a:r>
              <a:rPr lang="nl-NL" b="0" dirty="0" err="1"/>
              <a:t>demand</a:t>
            </a:r>
            <a:r>
              <a:rPr lang="nl-NL" b="0" dirty="0"/>
              <a:t> changes over time.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Wide </a:t>
            </a:r>
            <a:r>
              <a:rPr lang="nl-NL" dirty="0" err="1"/>
              <a:t>fluctuation</a:t>
            </a:r>
            <a:r>
              <a:rPr lang="nl-NL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Demand</a:t>
            </a:r>
            <a:r>
              <a:rPr lang="nl-NL" b="0" dirty="0"/>
              <a:t> </a:t>
            </a:r>
            <a:r>
              <a:rPr lang="nl-NL" b="0" dirty="0" err="1"/>
              <a:t>varies</a:t>
            </a:r>
            <a:r>
              <a:rPr lang="nl-NL" b="0" dirty="0"/>
              <a:t> </a:t>
            </a:r>
            <a:r>
              <a:rPr lang="nl-NL" b="0" dirty="0" err="1"/>
              <a:t>greatly</a:t>
            </a:r>
            <a:r>
              <a:rPr lang="nl-NL" b="0" dirty="0"/>
              <a:t> </a:t>
            </a:r>
            <a:r>
              <a:rPr lang="nl-NL" b="0" dirty="0" err="1"/>
              <a:t>depending</a:t>
            </a:r>
            <a:r>
              <a:rPr lang="nl-NL" b="0" dirty="0"/>
              <a:t> on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season</a:t>
            </a:r>
            <a:r>
              <a:rPr lang="nl-NL" b="0" dirty="0"/>
              <a:t>, </a:t>
            </a:r>
            <a:r>
              <a:rPr lang="nl-NL" b="0" dirty="0" err="1"/>
              <a:t>day</a:t>
            </a:r>
            <a:r>
              <a:rPr lang="nl-NL" b="0" dirty="0"/>
              <a:t>, or time.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Narrow</a:t>
            </a:r>
            <a:r>
              <a:rPr lang="nl-NL" dirty="0"/>
              <a:t> </a:t>
            </a:r>
            <a:r>
              <a:rPr lang="nl-NL" dirty="0" err="1"/>
              <a:t>fluctuation</a:t>
            </a:r>
            <a:r>
              <a:rPr lang="nl-NL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Demand</a:t>
            </a:r>
            <a:r>
              <a:rPr lang="nl-NL" b="0" dirty="0"/>
              <a:t> is steady </a:t>
            </a:r>
            <a:r>
              <a:rPr lang="nl-NL" b="0" dirty="0" err="1"/>
              <a:t>throughout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year</a:t>
            </a:r>
            <a:r>
              <a:rPr lang="nl-NL" b="0" dirty="0"/>
              <a:t>,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little</a:t>
            </a:r>
            <a:r>
              <a:rPr lang="nl-NL" b="0" dirty="0"/>
              <a:t> </a:t>
            </a:r>
            <a:r>
              <a:rPr lang="nl-NL" b="0" dirty="0" err="1"/>
              <a:t>variation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C3A81B-B446-02F3-184B-F4A84D0BC5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1262" y="1052736"/>
            <a:ext cx="5321951" cy="5386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615195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Service </a:t>
            </a:r>
            <a:r>
              <a:rPr lang="nl-NL" dirty="0" err="1"/>
              <a:t>Capacity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easily</a:t>
            </a:r>
            <a:r>
              <a:rPr lang="nl-NL" b="0" dirty="0"/>
              <a:t> a service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adjust</a:t>
            </a:r>
            <a:r>
              <a:rPr lang="nl-NL" b="0" dirty="0"/>
              <a:t> </a:t>
            </a:r>
            <a:r>
              <a:rPr lang="nl-NL" b="0" dirty="0" err="1"/>
              <a:t>its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match </a:t>
            </a:r>
            <a:r>
              <a:rPr lang="nl-NL" b="0" dirty="0" err="1"/>
              <a:t>fluctuations</a:t>
            </a:r>
            <a:r>
              <a:rPr lang="nl-NL" b="0" dirty="0"/>
              <a:t> in </a:t>
            </a:r>
            <a:r>
              <a:rPr lang="nl-NL" b="0" dirty="0" err="1"/>
              <a:t>demand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Flexible</a:t>
            </a:r>
            <a:r>
              <a:rPr lang="nl-NL" dirty="0"/>
              <a:t> </a:t>
            </a:r>
            <a:r>
              <a:rPr lang="nl-NL" dirty="0" err="1"/>
              <a:t>capacity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 service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adjust</a:t>
            </a:r>
            <a:r>
              <a:rPr lang="nl-NL" b="0" dirty="0"/>
              <a:t> </a:t>
            </a:r>
            <a:r>
              <a:rPr lang="nl-NL" b="0" dirty="0" err="1"/>
              <a:t>easily</a:t>
            </a:r>
            <a:r>
              <a:rPr lang="nl-NL" b="0" dirty="0"/>
              <a:t>.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For </a:t>
            </a:r>
            <a:r>
              <a:rPr lang="nl-NL" b="0" dirty="0" err="1"/>
              <a:t>instance</a:t>
            </a:r>
            <a:r>
              <a:rPr lang="nl-NL" b="0" dirty="0"/>
              <a:t>,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hiring</a:t>
            </a:r>
            <a:r>
              <a:rPr lang="nl-NL" b="0" dirty="0"/>
              <a:t> </a:t>
            </a:r>
            <a:r>
              <a:rPr lang="nl-NL" b="0" dirty="0" err="1"/>
              <a:t>temporary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r>
              <a:rPr lang="nl-NL" b="0" dirty="0"/>
              <a:t> or </a:t>
            </a:r>
            <a:r>
              <a:rPr lang="nl-NL" b="0" dirty="0" err="1"/>
              <a:t>extending</a:t>
            </a:r>
            <a:r>
              <a:rPr lang="nl-NL" b="0" dirty="0"/>
              <a:t> </a:t>
            </a:r>
            <a:r>
              <a:rPr lang="nl-NL" b="0" dirty="0" err="1"/>
              <a:t>hours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Inflexible</a:t>
            </a:r>
            <a:r>
              <a:rPr lang="nl-NL" dirty="0"/>
              <a:t> </a:t>
            </a:r>
            <a:r>
              <a:rPr lang="nl-NL" dirty="0" err="1"/>
              <a:t>capacity</a:t>
            </a:r>
            <a:r>
              <a:rPr lang="nl-NL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 service has </a:t>
            </a:r>
            <a:r>
              <a:rPr lang="nl-NL" b="0" dirty="0" err="1"/>
              <a:t>limited</a:t>
            </a:r>
            <a:r>
              <a:rPr lang="nl-NL" b="0" dirty="0"/>
              <a:t> </a:t>
            </a:r>
            <a:r>
              <a:rPr lang="nl-NL" b="0" dirty="0" err="1"/>
              <a:t>ability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adjust</a:t>
            </a:r>
            <a:r>
              <a:rPr lang="nl-NL" b="0" dirty="0"/>
              <a:t> </a:t>
            </a:r>
            <a:r>
              <a:rPr lang="nl-NL" b="0" dirty="0" err="1"/>
              <a:t>because</a:t>
            </a:r>
            <a:r>
              <a:rPr lang="nl-NL" b="0" dirty="0"/>
              <a:t> of </a:t>
            </a:r>
            <a:r>
              <a:rPr lang="nl-NL" b="0" dirty="0" err="1"/>
              <a:t>fixed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resources or </a:t>
            </a:r>
            <a:r>
              <a:rPr lang="nl-NL" b="0" dirty="0" err="1"/>
              <a:t>infrastructure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44CD8F-D2F7-C3D3-124F-5776B6D97E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1262" y="1052736"/>
            <a:ext cx="5321951" cy="5386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439297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2.3- The Service Package: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analyze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components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make up a </a:t>
            </a:r>
            <a:r>
              <a:rPr lang="nl-NL" b="0" dirty="0" err="1"/>
              <a:t>delivered</a:t>
            </a:r>
            <a:r>
              <a:rPr lang="nl-NL" b="0" dirty="0"/>
              <a:t> service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Represents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bundle</a:t>
            </a:r>
            <a:r>
              <a:rPr lang="nl-NL" b="0" dirty="0"/>
              <a:t> of </a:t>
            </a:r>
            <a:r>
              <a:rPr lang="nl-NL" b="0" dirty="0" err="1"/>
              <a:t>elements</a:t>
            </a:r>
            <a:r>
              <a:rPr lang="nl-NL" b="0" dirty="0"/>
              <a:t> </a:t>
            </a:r>
            <a:r>
              <a:rPr lang="nl-NL" b="0" dirty="0" err="1"/>
              <a:t>forming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  <a:p>
            <a:pPr lvl="3"/>
            <a:r>
              <a:rPr lang="nl-NL" b="0" dirty="0"/>
              <a:t>- The service package </a:t>
            </a:r>
            <a:r>
              <a:rPr lang="nl-NL" b="0" dirty="0" err="1"/>
              <a:t>consists</a:t>
            </a:r>
            <a:r>
              <a:rPr lang="nl-NL" b="0" dirty="0"/>
              <a:t> of five </a:t>
            </a:r>
            <a:r>
              <a:rPr lang="nl-NL" b="0" dirty="0" err="1"/>
              <a:t>components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355A605F-6A6A-A9BB-0150-8B17E51868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0460324"/>
              </p:ext>
            </p:extLst>
          </p:nvPr>
        </p:nvGraphicFramePr>
        <p:xfrm>
          <a:off x="6603231" y="1578995"/>
          <a:ext cx="5811143" cy="44915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77765481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Supporting</a:t>
            </a:r>
            <a:r>
              <a:rPr lang="nl-NL" dirty="0"/>
              <a:t> </a:t>
            </a:r>
            <a:r>
              <a:rPr lang="nl-NL" dirty="0" err="1"/>
              <a:t>Facilities</a:t>
            </a:r>
            <a:endParaRPr lang="nl-NL" dirty="0"/>
          </a:p>
          <a:p>
            <a:pPr lvl="3"/>
            <a:r>
              <a:rPr lang="nl-NL" b="0" dirty="0"/>
              <a:t>- Services </a:t>
            </a:r>
            <a:r>
              <a:rPr lang="nl-NL" b="0" dirty="0" err="1"/>
              <a:t>depend</a:t>
            </a:r>
            <a:r>
              <a:rPr lang="nl-NL" b="0" dirty="0"/>
              <a:t> on a mix of </a:t>
            </a:r>
            <a:r>
              <a:rPr lang="nl-NL" b="0" dirty="0" err="1"/>
              <a:t>location</a:t>
            </a:r>
            <a:r>
              <a:rPr lang="nl-NL" b="0" dirty="0"/>
              <a:t>, equipment,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technology</a:t>
            </a:r>
            <a:endParaRPr lang="nl-NL" b="0" dirty="0"/>
          </a:p>
          <a:p>
            <a:pPr lvl="3"/>
            <a:r>
              <a:rPr lang="nl-NL" b="0" dirty="0"/>
              <a:t>- These </a:t>
            </a:r>
            <a:r>
              <a:rPr lang="nl-NL" b="0" dirty="0" err="1"/>
              <a:t>elements</a:t>
            </a:r>
            <a:r>
              <a:rPr lang="nl-NL" b="0" dirty="0"/>
              <a:t> </a:t>
            </a:r>
            <a:r>
              <a:rPr lang="nl-NL" b="0" dirty="0" err="1"/>
              <a:t>enable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performance </a:t>
            </a:r>
            <a:r>
              <a:rPr lang="nl-NL" b="0" dirty="0" err="1"/>
              <a:t>and</a:t>
            </a:r>
            <a:r>
              <a:rPr lang="nl-NL" b="0" dirty="0"/>
              <a:t> delivery of </a:t>
            </a:r>
            <a:r>
              <a:rPr lang="nl-NL" b="0" dirty="0" err="1"/>
              <a:t>the</a:t>
            </a:r>
            <a:r>
              <a:rPr lang="nl-NL" b="0" dirty="0"/>
              <a:t> service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Example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Hotel </a:t>
            </a:r>
            <a:r>
              <a:rPr lang="nl-NL" b="0" dirty="0" err="1"/>
              <a:t>Requires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structure</a:t>
            </a:r>
            <a:r>
              <a:rPr lang="nl-NL" b="0" dirty="0"/>
              <a:t> (building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location</a:t>
            </a:r>
            <a:r>
              <a:rPr lang="nl-NL" b="0" dirty="0"/>
              <a:t>)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Interior</a:t>
            </a:r>
            <a:r>
              <a:rPr lang="nl-NL" b="0" dirty="0"/>
              <a:t> design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aesthetic</a:t>
            </a:r>
            <a:r>
              <a:rPr lang="nl-NL" b="0" dirty="0"/>
              <a:t> </a:t>
            </a:r>
            <a:r>
              <a:rPr lang="nl-NL" b="0" dirty="0" err="1"/>
              <a:t>ambience</a:t>
            </a:r>
            <a:r>
              <a:rPr lang="nl-NL" b="0" dirty="0"/>
              <a:t> (</a:t>
            </a:r>
            <a:r>
              <a:rPr lang="nl-NL" b="0" dirty="0" err="1"/>
              <a:t>music</a:t>
            </a:r>
            <a:r>
              <a:rPr lang="nl-NL" b="0" dirty="0"/>
              <a:t>, </a:t>
            </a:r>
            <a:r>
              <a:rPr lang="nl-NL" b="0" dirty="0" err="1"/>
              <a:t>lighting</a:t>
            </a:r>
            <a:r>
              <a:rPr lang="nl-NL" b="0" dirty="0"/>
              <a:t>, décor)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Operational</a:t>
            </a:r>
            <a:r>
              <a:rPr lang="nl-NL" b="0" dirty="0"/>
              <a:t> equipment (front office computers, restaurant </a:t>
            </a:r>
            <a:r>
              <a:rPr lang="nl-NL" b="0" dirty="0" err="1"/>
              <a:t>dishware</a:t>
            </a:r>
            <a:r>
              <a:rPr lang="nl-NL" b="0" dirty="0"/>
              <a:t>)</a:t>
            </a:r>
          </a:p>
          <a:p>
            <a:pPr lvl="3"/>
            <a:endParaRPr lang="nl-NL" dirty="0"/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355A605F-6A6A-A9BB-0150-8B17E51868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85346503"/>
              </p:ext>
            </p:extLst>
          </p:nvPr>
        </p:nvGraphicFramePr>
        <p:xfrm>
          <a:off x="7323311" y="2132856"/>
          <a:ext cx="4839846" cy="3942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69320554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Facilitating</a:t>
            </a:r>
            <a:r>
              <a:rPr lang="nl-NL" dirty="0"/>
              <a:t> </a:t>
            </a:r>
            <a:r>
              <a:rPr lang="nl-NL" dirty="0" err="1"/>
              <a:t>Goods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Tangible</a:t>
            </a:r>
            <a:r>
              <a:rPr lang="nl-NL" b="0" dirty="0"/>
              <a:t> items </a:t>
            </a:r>
            <a:r>
              <a:rPr lang="nl-NL" b="0" dirty="0" err="1"/>
              <a:t>that</a:t>
            </a:r>
            <a:r>
              <a:rPr lang="nl-NL" b="0" dirty="0"/>
              <a:t> are </a:t>
            </a:r>
            <a:r>
              <a:rPr lang="nl-NL" b="0" dirty="0" err="1"/>
              <a:t>transformed</a:t>
            </a:r>
            <a:r>
              <a:rPr lang="nl-NL" b="0" dirty="0"/>
              <a:t> or </a:t>
            </a:r>
            <a:r>
              <a:rPr lang="nl-NL" b="0" dirty="0" err="1"/>
              <a:t>consumed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process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Examples</a:t>
            </a:r>
            <a:endParaRPr lang="nl-NL" dirty="0"/>
          </a:p>
          <a:p>
            <a:pPr lvl="3"/>
            <a:r>
              <a:rPr lang="nl-NL" b="0" dirty="0"/>
              <a:t>- Restaurant </a:t>
            </a:r>
            <a:r>
              <a:rPr lang="nl-NL" b="0" dirty="0" err="1"/>
              <a:t>experience</a:t>
            </a:r>
            <a:r>
              <a:rPr lang="nl-NL" b="0" dirty="0"/>
              <a:t>: Food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beverages</a:t>
            </a:r>
            <a:r>
              <a:rPr lang="nl-NL" b="0" dirty="0"/>
              <a:t> </a:t>
            </a:r>
            <a:r>
              <a:rPr lang="nl-NL" b="0" dirty="0" err="1"/>
              <a:t>served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Distinction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Facilitating</a:t>
            </a:r>
            <a:r>
              <a:rPr lang="nl-NL" b="0" dirty="0"/>
              <a:t> </a:t>
            </a:r>
            <a:r>
              <a:rPr lang="nl-NL" b="0" dirty="0" err="1"/>
              <a:t>goods</a:t>
            </a:r>
            <a:r>
              <a:rPr lang="nl-NL" b="0" dirty="0"/>
              <a:t>: </a:t>
            </a:r>
            <a:r>
              <a:rPr lang="nl-NL" b="0" dirty="0" err="1"/>
              <a:t>used</a:t>
            </a:r>
            <a:r>
              <a:rPr lang="nl-NL" b="0" dirty="0"/>
              <a:t> or </a:t>
            </a:r>
            <a:r>
              <a:rPr lang="nl-NL" b="0" dirty="0" err="1"/>
              <a:t>consumed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service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Supporting</a:t>
            </a:r>
            <a:r>
              <a:rPr lang="nl-NL" b="0" dirty="0"/>
              <a:t> </a:t>
            </a:r>
            <a:r>
              <a:rPr lang="nl-NL" b="0" dirty="0" err="1"/>
              <a:t>facilities</a:t>
            </a:r>
            <a:r>
              <a:rPr lang="nl-NL" b="0" dirty="0"/>
              <a:t>: part of </a:t>
            </a:r>
            <a:r>
              <a:rPr lang="nl-NL" b="0" dirty="0" err="1"/>
              <a:t>infrastructure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355A605F-6A6A-A9BB-0150-8B17E518689D}"/>
              </a:ext>
            </a:extLst>
          </p:cNvPr>
          <p:cNvGraphicFramePr/>
          <p:nvPr/>
        </p:nvGraphicFramePr>
        <p:xfrm>
          <a:off x="7323311" y="2132856"/>
          <a:ext cx="4839846" cy="3942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97185693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Service Information</a:t>
            </a:r>
          </a:p>
          <a:p>
            <a:pPr lvl="3"/>
            <a:r>
              <a:rPr lang="nl-NL" b="0" dirty="0"/>
              <a:t>- Knowledge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about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customer </a:t>
            </a:r>
            <a:r>
              <a:rPr lang="nl-NL" b="0" dirty="0" err="1"/>
              <a:t>used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enhance</a:t>
            </a:r>
            <a:r>
              <a:rPr lang="nl-NL" b="0" dirty="0"/>
              <a:t> service delivery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Examples</a:t>
            </a:r>
            <a:r>
              <a:rPr lang="nl-NL" dirty="0"/>
              <a:t> in </a:t>
            </a:r>
            <a:r>
              <a:rPr lang="nl-NL" dirty="0" err="1"/>
              <a:t>Hospitality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Services:</a:t>
            </a:r>
          </a:p>
          <a:p>
            <a:pPr lvl="3"/>
            <a:r>
              <a:rPr lang="nl-NL" dirty="0"/>
              <a:t>- Ritz-Carlton Hotels: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Captures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preferences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personalize</a:t>
            </a:r>
            <a:r>
              <a:rPr lang="nl-NL" b="0" dirty="0"/>
              <a:t> </a:t>
            </a:r>
            <a:r>
              <a:rPr lang="nl-NL" b="0" dirty="0" err="1"/>
              <a:t>stays</a:t>
            </a:r>
            <a:endParaRPr lang="nl-NL" b="0" dirty="0"/>
          </a:p>
          <a:p>
            <a:pPr lvl="3"/>
            <a:r>
              <a:rPr lang="nl-NL" dirty="0"/>
              <a:t>-Uber: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Uses</a:t>
            </a:r>
            <a:r>
              <a:rPr lang="nl-NL" b="0" dirty="0"/>
              <a:t> customer </a:t>
            </a:r>
            <a:r>
              <a:rPr lang="nl-NL" b="0" dirty="0" err="1"/>
              <a:t>location</a:t>
            </a:r>
            <a:r>
              <a:rPr lang="nl-NL" b="0" dirty="0"/>
              <a:t> data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optimize</a:t>
            </a:r>
            <a:r>
              <a:rPr lang="nl-NL" b="0" dirty="0"/>
              <a:t> </a:t>
            </a:r>
            <a:r>
              <a:rPr lang="nl-NL" b="0" dirty="0" err="1"/>
              <a:t>pickups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drop-</a:t>
            </a:r>
            <a:r>
              <a:rPr lang="nl-NL" b="0" dirty="0" err="1"/>
              <a:t>offs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Hence</a:t>
            </a:r>
            <a:r>
              <a:rPr lang="nl-NL" b="0" dirty="0"/>
              <a:t>, service information </a:t>
            </a:r>
            <a:r>
              <a:rPr lang="nl-NL" b="0" dirty="0" err="1"/>
              <a:t>enables</a:t>
            </a:r>
            <a:r>
              <a:rPr lang="nl-NL" b="0" dirty="0"/>
              <a:t> </a:t>
            </a:r>
            <a:r>
              <a:rPr lang="nl-NL" b="0" dirty="0" err="1"/>
              <a:t>tailored</a:t>
            </a:r>
            <a:r>
              <a:rPr lang="nl-NL" b="0" dirty="0"/>
              <a:t>, </a:t>
            </a:r>
            <a:r>
              <a:rPr lang="nl-NL" b="0" dirty="0" err="1"/>
              <a:t>efficient</a:t>
            </a:r>
            <a:r>
              <a:rPr lang="nl-NL" b="0" dirty="0"/>
              <a:t>, </a:t>
            </a:r>
          </a:p>
          <a:p>
            <a:pPr lvl="3"/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responsive</a:t>
            </a:r>
            <a:r>
              <a:rPr lang="nl-NL" b="0" dirty="0"/>
              <a:t> service </a:t>
            </a:r>
            <a:r>
              <a:rPr lang="nl-NL" b="0" dirty="0" err="1"/>
              <a:t>experiences</a:t>
            </a:r>
            <a:r>
              <a:rPr lang="nl-NL" b="0" dirty="0"/>
              <a:t>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355A605F-6A6A-A9BB-0150-8B17E518689D}"/>
              </a:ext>
            </a:extLst>
          </p:cNvPr>
          <p:cNvGraphicFramePr/>
          <p:nvPr/>
        </p:nvGraphicFramePr>
        <p:xfrm>
          <a:off x="7323311" y="2132856"/>
          <a:ext cx="4839846" cy="3942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79635452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D- Explicit Services</a:t>
            </a:r>
          </a:p>
          <a:p>
            <a:pPr lvl="3"/>
            <a:r>
              <a:rPr lang="nl-NL" b="0" dirty="0"/>
              <a:t>- Obvious </a:t>
            </a:r>
            <a:r>
              <a:rPr lang="nl-NL" b="0" dirty="0" err="1"/>
              <a:t>characteristics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process</a:t>
            </a:r>
            <a:r>
              <a:rPr lang="nl-NL" b="0" dirty="0"/>
              <a:t> or </a:t>
            </a:r>
            <a:r>
              <a:rPr lang="nl-NL" b="0" dirty="0" err="1"/>
              <a:t>outcome</a:t>
            </a:r>
            <a:r>
              <a:rPr lang="nl-NL" b="0" dirty="0"/>
              <a:t>, </a:t>
            </a:r>
            <a:r>
              <a:rPr lang="nl-NL" b="0" dirty="0" err="1"/>
              <a:t>directly</a:t>
            </a:r>
            <a:r>
              <a:rPr lang="nl-NL" b="0" dirty="0"/>
              <a:t> </a:t>
            </a:r>
            <a:r>
              <a:rPr lang="nl-NL" b="0" dirty="0" err="1"/>
              <a:t>perceived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customer </a:t>
            </a:r>
            <a:r>
              <a:rPr lang="nl-NL" b="0" dirty="0" err="1"/>
              <a:t>gets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Examples</a:t>
            </a:r>
            <a:endParaRPr lang="nl-NL" dirty="0"/>
          </a:p>
          <a:p>
            <a:pPr lvl="3"/>
            <a:r>
              <a:rPr lang="nl-NL" b="0" dirty="0"/>
              <a:t>- Spa treatment: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feels</a:t>
            </a:r>
            <a:r>
              <a:rPr lang="nl-NL" b="0" dirty="0"/>
              <a:t> </a:t>
            </a:r>
            <a:r>
              <a:rPr lang="nl-NL" b="0" dirty="0" err="1"/>
              <a:t>muscle</a:t>
            </a:r>
            <a:r>
              <a:rPr lang="nl-NL" b="0" dirty="0"/>
              <a:t> </a:t>
            </a:r>
            <a:r>
              <a:rPr lang="nl-NL" b="0" dirty="0" err="1"/>
              <a:t>relaxation</a:t>
            </a:r>
            <a:r>
              <a:rPr lang="nl-NL" b="0" dirty="0"/>
              <a:t> </a:t>
            </a:r>
            <a:r>
              <a:rPr lang="nl-NL" b="0" dirty="0" err="1"/>
              <a:t>after</a:t>
            </a:r>
            <a:r>
              <a:rPr lang="nl-NL" b="0" dirty="0"/>
              <a:t> a massage</a:t>
            </a:r>
          </a:p>
          <a:p>
            <a:pPr lvl="3"/>
            <a:r>
              <a:rPr lang="nl-NL" b="0" dirty="0"/>
              <a:t>- Restaurant: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appreciates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aroma or </a:t>
            </a:r>
            <a:r>
              <a:rPr lang="nl-NL" b="0" dirty="0" err="1"/>
              <a:t>presentation</a:t>
            </a:r>
            <a:r>
              <a:rPr lang="nl-NL" b="0" dirty="0"/>
              <a:t> of food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Hence</a:t>
            </a:r>
            <a:r>
              <a:rPr lang="nl-NL" b="0" dirty="0"/>
              <a:t> explicit services are direct </a:t>
            </a:r>
            <a:r>
              <a:rPr lang="nl-NL" b="0" dirty="0" err="1"/>
              <a:t>consequences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service, </a:t>
            </a:r>
          </a:p>
          <a:p>
            <a:pPr lvl="3"/>
            <a:r>
              <a:rPr lang="nl-NL" b="0" dirty="0" err="1"/>
              <a:t>shaping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guest’s</a:t>
            </a:r>
            <a:r>
              <a:rPr lang="nl-NL" b="0" dirty="0"/>
              <a:t> </a:t>
            </a:r>
            <a:r>
              <a:rPr lang="nl-NL" b="0" dirty="0" err="1"/>
              <a:t>perception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355A605F-6A6A-A9BB-0150-8B17E51868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08906212"/>
              </p:ext>
            </p:extLst>
          </p:nvPr>
        </p:nvGraphicFramePr>
        <p:xfrm>
          <a:off x="7358504" y="2318847"/>
          <a:ext cx="4839846" cy="3942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42688882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Definition </a:t>
            </a:r>
            <a:r>
              <a:rPr lang="nl-NL" sz="2800" dirty="0" err="1"/>
              <a:t>and</a:t>
            </a:r>
            <a:r>
              <a:rPr lang="nl-NL" sz="2800" dirty="0"/>
              <a:t> Nature of Services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E- </a:t>
            </a:r>
            <a:r>
              <a:rPr lang="nl-NL" dirty="0" err="1"/>
              <a:t>Implicit</a:t>
            </a:r>
            <a:r>
              <a:rPr lang="nl-NL" dirty="0"/>
              <a:t> Services</a:t>
            </a:r>
          </a:p>
          <a:p>
            <a:pPr lvl="3"/>
            <a:r>
              <a:rPr lang="nl-NL" b="0" dirty="0"/>
              <a:t>- Services </a:t>
            </a:r>
            <a:r>
              <a:rPr lang="nl-NL" b="0" dirty="0" err="1"/>
              <a:t>that</a:t>
            </a:r>
            <a:r>
              <a:rPr lang="nl-NL" b="0" dirty="0"/>
              <a:t> produce indirect </a:t>
            </a:r>
            <a:r>
              <a:rPr lang="nl-NL" b="0" dirty="0" err="1"/>
              <a:t>emotional</a:t>
            </a:r>
            <a:r>
              <a:rPr lang="nl-NL" b="0" dirty="0"/>
              <a:t> </a:t>
            </a:r>
            <a:r>
              <a:rPr lang="nl-NL" b="0" dirty="0" err="1"/>
              <a:t>effects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Enhance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overall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customer </a:t>
            </a:r>
            <a:r>
              <a:rPr lang="nl-NL" b="0" dirty="0" err="1"/>
              <a:t>feels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Examples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355A605F-6A6A-A9BB-0150-8B17E51868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09660134"/>
              </p:ext>
            </p:extLst>
          </p:nvPr>
        </p:nvGraphicFramePr>
        <p:xfrm>
          <a:off x="7611343" y="2131907"/>
          <a:ext cx="4839846" cy="3942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44B3698-068A-E2E4-BBD5-A2DD5611FD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1975406"/>
              </p:ext>
            </p:extLst>
          </p:nvPr>
        </p:nvGraphicFramePr>
        <p:xfrm>
          <a:off x="384563" y="4102927"/>
          <a:ext cx="7494714" cy="174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7357">
                  <a:extLst>
                    <a:ext uri="{9D8B030D-6E8A-4147-A177-3AD203B41FA5}">
                      <a16:colId xmlns:a16="http://schemas.microsoft.com/office/drawing/2014/main" val="4030476912"/>
                    </a:ext>
                  </a:extLst>
                </a:gridCol>
                <a:gridCol w="3747357">
                  <a:extLst>
                    <a:ext uri="{9D8B030D-6E8A-4147-A177-3AD203B41FA5}">
                      <a16:colId xmlns:a16="http://schemas.microsoft.com/office/drawing/2014/main" val="367421471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Luxury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atmosphere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design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Convenience features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2885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Server attitude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Ambience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atmosphere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44021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Waiting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times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Guest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status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sense of well-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being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18403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Privacy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security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Convenience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77757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0472183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pic>
        <p:nvPicPr>
          <p:cNvPr id="3074" name="Picture 2" descr="Customer service management with a people-first hospitality touch">
            <a:extLst>
              <a:ext uri="{FF2B5EF4-FFF2-40B4-BE49-F238E27FC236}">
                <a16:creationId xmlns:a16="http://schemas.microsoft.com/office/drawing/2014/main" id="{47B05C8B-9F5B-E9D1-E18B-DD296DA7D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el 6">
            <a:extLst>
              <a:ext uri="{FF2B5EF4-FFF2-40B4-BE49-F238E27FC236}">
                <a16:creationId xmlns:a16="http://schemas.microsoft.com/office/drawing/2014/main" id="{FDF6AA30-08AB-B840-6BC7-AAD080A78D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559" y="1556792"/>
            <a:ext cx="7128792" cy="720080"/>
          </a:xfrm>
          <a:solidFill>
            <a:schemeClr val="bg1"/>
          </a:solidFill>
        </p:spPr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1208252829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3.1- Service </a:t>
            </a:r>
            <a:r>
              <a:rPr lang="nl-NL" dirty="0" err="1"/>
              <a:t>Concepting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Identifies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“</a:t>
            </a:r>
            <a:r>
              <a:rPr lang="nl-NL" b="0" dirty="0" err="1"/>
              <a:t>what</a:t>
            </a:r>
            <a:r>
              <a:rPr lang="nl-NL" b="0" dirty="0"/>
              <a:t>” </a:t>
            </a:r>
            <a:r>
              <a:rPr lang="nl-NL" b="0" dirty="0" err="1"/>
              <a:t>and</a:t>
            </a:r>
            <a:r>
              <a:rPr lang="nl-NL" b="0" dirty="0"/>
              <a:t> “</a:t>
            </a:r>
            <a:r>
              <a:rPr lang="nl-NL" b="0" dirty="0" err="1"/>
              <a:t>how</a:t>
            </a:r>
            <a:r>
              <a:rPr lang="nl-NL" b="0" dirty="0"/>
              <a:t>” of a service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Reflects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, </a:t>
            </a:r>
            <a:r>
              <a:rPr lang="nl-NL" b="0" dirty="0" err="1"/>
              <a:t>staff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shareholders</a:t>
            </a:r>
            <a:r>
              <a:rPr lang="nl-NL" b="0" dirty="0"/>
              <a:t> </a:t>
            </a:r>
            <a:r>
              <a:rPr lang="nl-NL" b="0" dirty="0" err="1"/>
              <a:t>should</a:t>
            </a:r>
            <a:r>
              <a:rPr lang="nl-NL" b="0" dirty="0"/>
              <a:t> </a:t>
            </a:r>
            <a:r>
              <a:rPr lang="nl-NL" b="0" dirty="0" err="1"/>
              <a:t>perceive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Importance</a:t>
            </a:r>
            <a:r>
              <a:rPr lang="nl-NL" dirty="0"/>
              <a:t> in </a:t>
            </a:r>
            <a:r>
              <a:rPr lang="nl-NL" dirty="0" err="1"/>
              <a:t>Hospitality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understand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they</a:t>
            </a:r>
            <a:r>
              <a:rPr lang="nl-NL" b="0" dirty="0"/>
              <a:t> are </a:t>
            </a:r>
            <a:r>
              <a:rPr lang="nl-NL" b="0" dirty="0" err="1"/>
              <a:t>buying</a:t>
            </a:r>
            <a:r>
              <a:rPr lang="nl-NL" b="0" dirty="0"/>
              <a:t> or </a:t>
            </a:r>
            <a:r>
              <a:rPr lang="nl-NL" b="0" dirty="0" err="1"/>
              <a:t>receiving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r>
              <a:rPr lang="nl-NL" b="0" dirty="0"/>
              <a:t> </a:t>
            </a:r>
            <a:r>
              <a:rPr lang="nl-NL" b="0" dirty="0" err="1"/>
              <a:t>know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they</a:t>
            </a:r>
            <a:r>
              <a:rPr lang="nl-NL" b="0" dirty="0"/>
              <a:t> are </a:t>
            </a:r>
            <a:r>
              <a:rPr lang="nl-NL" b="0" dirty="0" err="1"/>
              <a:t>selling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deliver</a:t>
            </a:r>
            <a:r>
              <a:rPr lang="nl-NL" b="0" dirty="0"/>
              <a:t> </a:t>
            </a:r>
            <a:r>
              <a:rPr lang="nl-NL" b="0" dirty="0" err="1"/>
              <a:t>it</a:t>
            </a:r>
            <a:endParaRPr lang="nl-NL" b="0" dirty="0"/>
          </a:p>
          <a:p>
            <a:pPr lvl="3"/>
            <a:r>
              <a:rPr lang="nl-NL" b="0" dirty="0"/>
              <a:t>- Serves as </a:t>
            </a:r>
            <a:r>
              <a:rPr lang="nl-NL" b="0" dirty="0" err="1"/>
              <a:t>the</a:t>
            </a:r>
            <a:r>
              <a:rPr lang="nl-NL" b="0" dirty="0"/>
              <a:t> foundation </a:t>
            </a:r>
            <a:r>
              <a:rPr lang="nl-NL" b="0" dirty="0" err="1"/>
              <a:t>for</a:t>
            </a:r>
            <a:r>
              <a:rPr lang="nl-NL" b="0" dirty="0"/>
              <a:t> operations </a:t>
            </a:r>
            <a:r>
              <a:rPr lang="nl-NL" b="0" dirty="0" err="1"/>
              <a:t>strategies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26522728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firms</a:t>
            </a:r>
            <a:r>
              <a:rPr lang="nl-NL" b="0" dirty="0"/>
              <a:t> </a:t>
            </a:r>
            <a:r>
              <a:rPr lang="nl-NL" b="0" dirty="0" err="1"/>
              <a:t>strategically</a:t>
            </a:r>
            <a:r>
              <a:rPr lang="nl-NL" b="0" dirty="0"/>
              <a:t> manage operations</a:t>
            </a:r>
          </a:p>
          <a:p>
            <a:pPr lvl="3"/>
            <a:r>
              <a:rPr lang="nl-NL" b="0" dirty="0"/>
              <a:t>- Supports </a:t>
            </a:r>
            <a:r>
              <a:rPr lang="nl-NL" b="0" dirty="0" err="1"/>
              <a:t>the</a:t>
            </a:r>
            <a:r>
              <a:rPr lang="nl-NL" b="0" dirty="0"/>
              <a:t> development of </a:t>
            </a:r>
            <a:r>
              <a:rPr lang="nl-NL" b="0" dirty="0" err="1"/>
              <a:t>competitive</a:t>
            </a:r>
            <a:r>
              <a:rPr lang="nl-NL" b="0" dirty="0"/>
              <a:t> </a:t>
            </a:r>
            <a:r>
              <a:rPr lang="nl-NL" b="0" dirty="0" err="1"/>
              <a:t>advantages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- Service Concept </a:t>
            </a:r>
            <a:r>
              <a:rPr lang="nl-NL" dirty="0" err="1"/>
              <a:t>includes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 </a:t>
            </a:r>
            <a:r>
              <a:rPr lang="nl-NL" b="0" dirty="0" err="1"/>
              <a:t>organizing</a:t>
            </a:r>
            <a:r>
              <a:rPr lang="nl-NL" b="0" dirty="0"/>
              <a:t> </a:t>
            </a:r>
            <a:r>
              <a:rPr lang="nl-NL" b="0" dirty="0" err="1"/>
              <a:t>idea</a:t>
            </a:r>
            <a:r>
              <a:rPr lang="nl-NL" b="0" dirty="0"/>
              <a:t>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 Service </a:t>
            </a:r>
            <a:r>
              <a:rPr lang="nl-NL" b="0" dirty="0" err="1"/>
              <a:t>Provided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 Service </a:t>
            </a:r>
            <a:r>
              <a:rPr lang="nl-NL" b="0" dirty="0" err="1"/>
              <a:t>Received</a:t>
            </a:r>
            <a:endParaRPr lang="nl-NL" b="0" dirty="0"/>
          </a:p>
          <a:p>
            <a:pPr lvl="3"/>
            <a:r>
              <a:rPr lang="nl-NL" b="0" dirty="0"/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355A605F-6A6A-A9BB-0150-8B17E51868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0948696"/>
              </p:ext>
            </p:extLst>
          </p:nvPr>
        </p:nvGraphicFramePr>
        <p:xfrm>
          <a:off x="7328763" y="1679733"/>
          <a:ext cx="4839846" cy="3942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2782784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A- The </a:t>
            </a:r>
            <a:r>
              <a:rPr lang="nl-NL" dirty="0" err="1"/>
              <a:t>Organizing</a:t>
            </a:r>
            <a:r>
              <a:rPr lang="nl-NL" dirty="0"/>
              <a:t> Idea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Represents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core</a:t>
            </a:r>
            <a:r>
              <a:rPr lang="nl-NL" b="0" dirty="0"/>
              <a:t> service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are </a:t>
            </a:r>
            <a:r>
              <a:rPr lang="nl-NL" b="0" dirty="0" err="1"/>
              <a:t>purchasing</a:t>
            </a:r>
            <a:endParaRPr lang="nl-NL" b="0" dirty="0"/>
          </a:p>
          <a:p>
            <a:pPr lvl="3"/>
            <a:r>
              <a:rPr lang="nl-NL" b="0" dirty="0"/>
              <a:t>- Guides resource </a:t>
            </a:r>
            <a:r>
              <a:rPr lang="nl-NL" b="0" dirty="0" err="1"/>
              <a:t>allocation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service design </a:t>
            </a:r>
            <a:r>
              <a:rPr lang="nl-NL" b="0" dirty="0" err="1"/>
              <a:t>decisions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Example</a:t>
            </a:r>
            <a:endParaRPr lang="nl-NL" dirty="0"/>
          </a:p>
          <a:p>
            <a:pPr lvl="3"/>
            <a:r>
              <a:rPr lang="nl-NL" b="0" dirty="0"/>
              <a:t>- Hotel </a:t>
            </a:r>
            <a:r>
              <a:rPr lang="nl-NL" b="0" dirty="0" err="1"/>
              <a:t>organizing</a:t>
            </a:r>
            <a:r>
              <a:rPr lang="nl-NL" b="0" dirty="0"/>
              <a:t> </a:t>
            </a:r>
            <a:r>
              <a:rPr lang="nl-NL" b="0" dirty="0" err="1"/>
              <a:t>idea</a:t>
            </a:r>
            <a:r>
              <a:rPr lang="nl-NL" b="0" dirty="0"/>
              <a:t>: “</a:t>
            </a:r>
            <a:r>
              <a:rPr lang="nl-NL" b="0" dirty="0" err="1"/>
              <a:t>Providing</a:t>
            </a:r>
            <a:r>
              <a:rPr lang="nl-NL" b="0" dirty="0"/>
              <a:t> a home-like environment”</a:t>
            </a:r>
          </a:p>
          <a:p>
            <a:pPr lvl="3"/>
            <a:r>
              <a:rPr lang="nl-NL" b="0" dirty="0"/>
              <a:t>- Focus on </a:t>
            </a:r>
            <a:r>
              <a:rPr lang="nl-NL" b="0" dirty="0" err="1"/>
              <a:t>creating</a:t>
            </a:r>
            <a:r>
              <a:rPr lang="nl-NL" b="0" dirty="0"/>
              <a:t> rooms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spaces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make </a:t>
            </a:r>
            <a:r>
              <a:rPr lang="nl-NL" b="0" dirty="0" err="1"/>
              <a:t>guests</a:t>
            </a:r>
            <a:r>
              <a:rPr lang="nl-NL" b="0" dirty="0"/>
              <a:t> feel at home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AC281740-EBD1-FC78-8F2B-7CEE64CABD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71715851"/>
              </p:ext>
            </p:extLst>
          </p:nvPr>
        </p:nvGraphicFramePr>
        <p:xfrm>
          <a:off x="7328763" y="1679733"/>
          <a:ext cx="4839846" cy="3942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64884258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The Service </a:t>
            </a:r>
            <a:r>
              <a:rPr lang="nl-NL" dirty="0" err="1"/>
              <a:t>Provided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Represents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complete service </a:t>
            </a:r>
            <a:r>
              <a:rPr lang="nl-NL" b="0" dirty="0" err="1"/>
              <a:t>process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outcomes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Reflects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concept is </a:t>
            </a:r>
            <a:r>
              <a:rPr lang="nl-NL" b="0" dirty="0" err="1"/>
              <a:t>brought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life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Example</a:t>
            </a:r>
            <a:r>
              <a:rPr lang="nl-NL" dirty="0"/>
              <a:t>: “Home-like Environment” Hotel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Pleasant</a:t>
            </a:r>
            <a:r>
              <a:rPr lang="nl-NL" b="0" dirty="0"/>
              <a:t> check-in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supported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helpful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endParaRPr lang="nl-NL" b="0" dirty="0"/>
          </a:p>
          <a:p>
            <a:pPr lvl="3"/>
            <a:r>
              <a:rPr lang="nl-NL" b="0" dirty="0"/>
              <a:t>- Beyond basic </a:t>
            </a:r>
            <a:r>
              <a:rPr lang="nl-NL" b="0" dirty="0" err="1"/>
              <a:t>amenities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In-room kitchenettes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On-site </a:t>
            </a:r>
            <a:r>
              <a:rPr lang="nl-NL" b="0" dirty="0" err="1"/>
              <a:t>laundry</a:t>
            </a:r>
            <a:r>
              <a:rPr lang="nl-NL" b="0" dirty="0"/>
              <a:t> </a:t>
            </a:r>
            <a:r>
              <a:rPr lang="nl-NL" b="0" dirty="0" err="1"/>
              <a:t>facilities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549EED7-6938-E48F-5215-252B78D382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71715851"/>
              </p:ext>
            </p:extLst>
          </p:nvPr>
        </p:nvGraphicFramePr>
        <p:xfrm>
          <a:off x="7328763" y="1679733"/>
          <a:ext cx="4839846" cy="3942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60387719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The Service </a:t>
            </a:r>
            <a:r>
              <a:rPr lang="nl-NL" dirty="0" err="1"/>
              <a:t>Received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Encompasses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customer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outcomes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Customer </a:t>
            </a:r>
            <a:r>
              <a:rPr lang="nl-NL" dirty="0" err="1"/>
              <a:t>Experience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Reflects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customer’s</a:t>
            </a:r>
            <a:r>
              <a:rPr lang="nl-NL" b="0" dirty="0"/>
              <a:t> </a:t>
            </a:r>
            <a:r>
              <a:rPr lang="nl-NL" b="0" dirty="0" err="1"/>
              <a:t>positive</a:t>
            </a:r>
            <a:r>
              <a:rPr lang="nl-NL" b="0" dirty="0"/>
              <a:t> or </a:t>
            </a:r>
            <a:r>
              <a:rPr lang="nl-NL" b="0" dirty="0" err="1"/>
              <a:t>negative</a:t>
            </a:r>
            <a:r>
              <a:rPr lang="nl-NL" b="0" dirty="0"/>
              <a:t> response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Service </a:t>
            </a:r>
            <a:r>
              <a:rPr lang="nl-NL" dirty="0" err="1"/>
              <a:t>Outcomes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Represent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customer </a:t>
            </a:r>
            <a:r>
              <a:rPr lang="nl-NL" b="0" dirty="0" err="1"/>
              <a:t>gains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service, </a:t>
            </a:r>
            <a:r>
              <a:rPr lang="nl-NL" b="0" dirty="0" err="1"/>
              <a:t>such</a:t>
            </a:r>
            <a:r>
              <a:rPr lang="nl-NL" b="0" dirty="0"/>
              <a:t> as: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36DCB81-1702-D8DF-DDF8-086FD0528A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0464044"/>
              </p:ext>
            </p:extLst>
          </p:nvPr>
        </p:nvGraphicFramePr>
        <p:xfrm>
          <a:off x="413970" y="4925378"/>
          <a:ext cx="6333278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6639">
                  <a:extLst>
                    <a:ext uri="{9D8B030D-6E8A-4147-A177-3AD203B41FA5}">
                      <a16:colId xmlns:a16="http://schemas.microsoft.com/office/drawing/2014/main" val="2598512303"/>
                    </a:ext>
                  </a:extLst>
                </a:gridCol>
                <a:gridCol w="3166639">
                  <a:extLst>
                    <a:ext uri="{9D8B030D-6E8A-4147-A177-3AD203B41FA5}">
                      <a16:colId xmlns:a16="http://schemas.microsoft.com/office/drawing/2014/main" val="32342544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Products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Benefits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26219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Emotions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Intentions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0586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640743"/>
                  </a:ext>
                </a:extLst>
              </a:tr>
            </a:tbl>
          </a:graphicData>
        </a:graphic>
      </p:graphicFrame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5937825D-1998-D817-8513-DF21D5E32F0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71715851"/>
              </p:ext>
            </p:extLst>
          </p:nvPr>
        </p:nvGraphicFramePr>
        <p:xfrm>
          <a:off x="7328763" y="1679733"/>
          <a:ext cx="4839846" cy="3942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8525320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3.2- Service-Profit Chain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Explains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link </a:t>
            </a:r>
            <a:r>
              <a:rPr lang="nl-NL" b="0" dirty="0" err="1"/>
              <a:t>between</a:t>
            </a:r>
            <a:r>
              <a:rPr lang="nl-NL" b="0" dirty="0"/>
              <a:t> customer </a:t>
            </a:r>
            <a:r>
              <a:rPr lang="nl-NL" b="0" dirty="0" err="1"/>
              <a:t>satisfaction</a:t>
            </a:r>
            <a:r>
              <a:rPr lang="nl-NL" b="0" dirty="0"/>
              <a:t>, </a:t>
            </a:r>
            <a:r>
              <a:rPr lang="nl-NL" b="0" dirty="0" err="1"/>
              <a:t>loyalty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profitability</a:t>
            </a:r>
            <a:endParaRPr lang="nl-NL" b="0" dirty="0"/>
          </a:p>
          <a:p>
            <a:pPr lvl="3"/>
            <a:r>
              <a:rPr lang="nl-NL" b="0" dirty="0"/>
              <a:t>- Customer </a:t>
            </a:r>
            <a:r>
              <a:rPr lang="nl-NL" b="0" dirty="0" err="1"/>
              <a:t>loyalty</a:t>
            </a:r>
            <a:r>
              <a:rPr lang="nl-NL" b="0" dirty="0"/>
              <a:t> is a </a:t>
            </a:r>
            <a:r>
              <a:rPr lang="nl-NL" b="0" dirty="0" err="1"/>
              <a:t>key</a:t>
            </a:r>
            <a:r>
              <a:rPr lang="nl-NL" b="0" dirty="0"/>
              <a:t> source of </a:t>
            </a:r>
            <a:r>
              <a:rPr lang="nl-NL" b="0" dirty="0" err="1"/>
              <a:t>competitive</a:t>
            </a:r>
            <a:r>
              <a:rPr lang="nl-NL" b="0" dirty="0"/>
              <a:t> advantage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improved</a:t>
            </a:r>
            <a:r>
              <a:rPr lang="nl-NL" b="0" dirty="0"/>
              <a:t> performance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Core</a:t>
            </a:r>
            <a:r>
              <a:rPr lang="nl-NL" dirty="0"/>
              <a:t> </a:t>
            </a:r>
            <a:r>
              <a:rPr lang="nl-NL" dirty="0" err="1"/>
              <a:t>Principles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Retaining</a:t>
            </a:r>
            <a:r>
              <a:rPr lang="nl-NL" b="0" dirty="0"/>
              <a:t> </a:t>
            </a:r>
            <a:r>
              <a:rPr lang="nl-NL" b="0" dirty="0" err="1"/>
              <a:t>existing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is as </a:t>
            </a:r>
            <a:r>
              <a:rPr lang="nl-NL" b="0" dirty="0" err="1"/>
              <a:t>crucial</a:t>
            </a:r>
            <a:r>
              <a:rPr lang="nl-NL" b="0" dirty="0"/>
              <a:t> as </a:t>
            </a:r>
            <a:r>
              <a:rPr lang="nl-NL" b="0" dirty="0" err="1"/>
              <a:t>attracting</a:t>
            </a:r>
            <a:r>
              <a:rPr lang="nl-NL" b="0" dirty="0"/>
              <a:t> new </a:t>
            </a:r>
            <a:r>
              <a:rPr lang="nl-NL" b="0" dirty="0" err="1"/>
              <a:t>ones</a:t>
            </a:r>
            <a:endParaRPr lang="nl-NL" b="0" dirty="0"/>
          </a:p>
          <a:p>
            <a:pPr lvl="3"/>
            <a:r>
              <a:rPr lang="nl-NL" b="0" dirty="0"/>
              <a:t>- Customer </a:t>
            </a:r>
            <a:r>
              <a:rPr lang="nl-NL" b="0" dirty="0" err="1"/>
              <a:t>satisfaction</a:t>
            </a:r>
            <a:r>
              <a:rPr lang="nl-NL" b="0" dirty="0"/>
              <a:t> drives customer </a:t>
            </a:r>
            <a:r>
              <a:rPr lang="nl-NL" b="0" dirty="0" err="1"/>
              <a:t>loyalty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Satisfied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are more </a:t>
            </a:r>
            <a:r>
              <a:rPr lang="nl-NL" b="0" dirty="0" err="1"/>
              <a:t>likely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return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recommend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61751262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3.2- Service-Profit Chain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Logic of </a:t>
            </a:r>
            <a:r>
              <a:rPr lang="nl-NL" b="0" dirty="0" err="1"/>
              <a:t>the</a:t>
            </a:r>
            <a:r>
              <a:rPr lang="nl-NL" b="0" dirty="0"/>
              <a:t> Service-Profit Chain is as </a:t>
            </a:r>
            <a:r>
              <a:rPr lang="nl-NL" b="0" dirty="0" err="1"/>
              <a:t>follows</a:t>
            </a:r>
            <a:r>
              <a:rPr lang="nl-NL" b="0" dirty="0"/>
              <a:t>: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FE5B13-E88F-F4AF-B84C-37F7EC8E3C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74" t="20955" r="13869" b="10864"/>
          <a:stretch/>
        </p:blipFill>
        <p:spPr>
          <a:xfrm>
            <a:off x="5451103" y="1251067"/>
            <a:ext cx="5904113" cy="505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974173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A- </a:t>
            </a:r>
            <a:r>
              <a:rPr lang="nl-NL" dirty="0" err="1"/>
              <a:t>Internal</a:t>
            </a:r>
            <a:r>
              <a:rPr lang="nl-NL" dirty="0"/>
              <a:t> Service </a:t>
            </a:r>
            <a:r>
              <a:rPr lang="nl-NL" dirty="0" err="1"/>
              <a:t>Quality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Drives overall employee </a:t>
            </a:r>
            <a:r>
              <a:rPr lang="nl-NL" b="0" dirty="0" err="1"/>
              <a:t>satisfaction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Influenced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working</a:t>
            </a:r>
            <a:r>
              <a:rPr lang="nl-NL" b="0" dirty="0"/>
              <a:t> environment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Key</a:t>
            </a:r>
            <a:r>
              <a:rPr lang="nl-NL" b="0" dirty="0"/>
              <a:t> </a:t>
            </a:r>
            <a:r>
              <a:rPr lang="nl-NL" b="0" dirty="0" err="1"/>
              <a:t>aspects</a:t>
            </a:r>
            <a:r>
              <a:rPr lang="nl-NL" b="0" dirty="0"/>
              <a:t> of </a:t>
            </a:r>
            <a:r>
              <a:rPr lang="nl-NL" b="0" dirty="0" err="1"/>
              <a:t>internal</a:t>
            </a:r>
            <a:r>
              <a:rPr lang="nl-NL" b="0" dirty="0"/>
              <a:t> service </a:t>
            </a:r>
            <a:r>
              <a:rPr lang="nl-NL" b="0" dirty="0" err="1"/>
              <a:t>quality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Equipping</a:t>
            </a:r>
            <a:r>
              <a:rPr lang="nl-NL" b="0" dirty="0"/>
              <a:t> employees </a:t>
            </a:r>
            <a:r>
              <a:rPr lang="nl-NL" b="0" dirty="0" err="1"/>
              <a:t>with</a:t>
            </a:r>
            <a:r>
              <a:rPr lang="nl-NL" b="0" dirty="0"/>
              <a:t> skills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authority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serve </a:t>
            </a:r>
            <a:r>
              <a:rPr lang="nl-NL" b="0" dirty="0" err="1"/>
              <a:t>customers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Positive</a:t>
            </a:r>
            <a:r>
              <a:rPr lang="nl-NL" b="0" dirty="0"/>
              <a:t> </a:t>
            </a:r>
            <a:r>
              <a:rPr lang="nl-NL" b="0" dirty="0" err="1"/>
              <a:t>internal</a:t>
            </a:r>
            <a:r>
              <a:rPr lang="nl-NL" b="0" dirty="0"/>
              <a:t> </a:t>
            </a:r>
            <a:r>
              <a:rPr lang="nl-NL" b="0" dirty="0" err="1"/>
              <a:t>interactions</a:t>
            </a:r>
            <a:r>
              <a:rPr lang="nl-NL" b="0" dirty="0"/>
              <a:t> </a:t>
            </a:r>
            <a:r>
              <a:rPr lang="nl-NL" b="0" dirty="0" err="1"/>
              <a:t>among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FE5B13-E88F-F4AF-B84C-37F7EC8E3C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74" t="20955" r="13869" b="10864"/>
          <a:stretch/>
        </p:blipFill>
        <p:spPr>
          <a:xfrm>
            <a:off x="7942713" y="2564904"/>
            <a:ext cx="4219846" cy="3614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096004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B- Employee </a:t>
            </a:r>
            <a:r>
              <a:rPr lang="nl-NL" dirty="0" err="1"/>
              <a:t>Satisfaction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Drives </a:t>
            </a:r>
            <a:r>
              <a:rPr lang="nl-NL" dirty="0" err="1"/>
              <a:t>retention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Satisfied</a:t>
            </a:r>
            <a:r>
              <a:rPr lang="nl-NL" b="0" dirty="0"/>
              <a:t> employees are </a:t>
            </a:r>
            <a:r>
              <a:rPr lang="nl-NL" b="0" dirty="0" err="1"/>
              <a:t>less</a:t>
            </a:r>
            <a:r>
              <a:rPr lang="nl-NL" b="0" dirty="0"/>
              <a:t> </a:t>
            </a:r>
            <a:r>
              <a:rPr lang="nl-NL" b="0" dirty="0" err="1"/>
              <a:t>likely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leave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company</a:t>
            </a:r>
          </a:p>
          <a:p>
            <a:pPr lvl="3"/>
            <a:r>
              <a:rPr lang="nl-NL" dirty="0"/>
              <a:t>Boosts </a:t>
            </a:r>
            <a:r>
              <a:rPr lang="nl-NL" dirty="0" err="1"/>
              <a:t>productivity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Higher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r>
              <a:rPr lang="nl-NL" b="0" dirty="0"/>
              <a:t> leads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better</a:t>
            </a:r>
            <a:r>
              <a:rPr lang="nl-NL" b="0" dirty="0"/>
              <a:t> performance </a:t>
            </a:r>
            <a:r>
              <a:rPr lang="nl-NL" b="0" dirty="0" err="1"/>
              <a:t>and</a:t>
            </a:r>
            <a:r>
              <a:rPr lang="nl-NL" b="0" dirty="0"/>
              <a:t> efficiency</a:t>
            </a:r>
          </a:p>
          <a:p>
            <a:pPr lvl="3"/>
            <a:r>
              <a:rPr lang="nl-NL" dirty="0" err="1"/>
              <a:t>Reduces</a:t>
            </a:r>
            <a:r>
              <a:rPr lang="nl-NL" dirty="0"/>
              <a:t> turnover </a:t>
            </a:r>
            <a:r>
              <a:rPr lang="nl-NL" dirty="0" err="1"/>
              <a:t>costs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Turnover </a:t>
            </a:r>
            <a:r>
              <a:rPr lang="nl-NL" b="0" dirty="0" err="1"/>
              <a:t>rates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up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three</a:t>
            </a:r>
            <a:r>
              <a:rPr lang="nl-NL" b="0" dirty="0"/>
              <a:t> </a:t>
            </a:r>
            <a:r>
              <a:rPr lang="nl-NL" b="0" dirty="0" err="1"/>
              <a:t>times</a:t>
            </a:r>
            <a:r>
              <a:rPr lang="nl-NL" b="0" dirty="0"/>
              <a:t> </a:t>
            </a:r>
            <a:r>
              <a:rPr lang="nl-NL" b="0" dirty="0" err="1"/>
              <a:t>lower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satisfied</a:t>
            </a:r>
            <a:r>
              <a:rPr lang="nl-NL" b="0" dirty="0"/>
              <a:t> employees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FE5B13-E88F-F4AF-B84C-37F7EC8E3C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74" t="20955" r="13869" b="10864"/>
          <a:stretch/>
        </p:blipFill>
        <p:spPr>
          <a:xfrm>
            <a:off x="7942713" y="2564904"/>
            <a:ext cx="4219846" cy="3614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702180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C- Employee </a:t>
            </a:r>
            <a:r>
              <a:rPr lang="nl-NL" dirty="0" err="1"/>
              <a:t>Retention</a:t>
            </a:r>
            <a:r>
              <a:rPr lang="nl-NL" dirty="0"/>
              <a:t> 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High </a:t>
            </a:r>
            <a:r>
              <a:rPr lang="nl-NL" b="0" dirty="0" err="1"/>
              <a:t>productivity</a:t>
            </a:r>
            <a:r>
              <a:rPr lang="nl-NL" b="0" dirty="0"/>
              <a:t> </a:t>
            </a:r>
            <a:r>
              <a:rPr lang="nl-NL" b="0" dirty="0" err="1"/>
              <a:t>enhances</a:t>
            </a:r>
            <a:r>
              <a:rPr lang="nl-NL" b="0" dirty="0"/>
              <a:t> customer </a:t>
            </a:r>
            <a:r>
              <a:rPr lang="nl-NL" b="0" dirty="0" err="1"/>
              <a:t>value</a:t>
            </a:r>
            <a:r>
              <a:rPr lang="nl-NL" b="0" dirty="0"/>
              <a:t> </a:t>
            </a:r>
            <a:r>
              <a:rPr lang="nl-NL" b="0" dirty="0" err="1"/>
              <a:t>perception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External</a:t>
            </a:r>
            <a:r>
              <a:rPr lang="nl-NL" b="0" dirty="0"/>
              <a:t> service </a:t>
            </a:r>
            <a:r>
              <a:rPr lang="nl-NL" b="0" dirty="0" err="1"/>
              <a:t>value</a:t>
            </a:r>
            <a:r>
              <a:rPr lang="nl-NL" b="0" dirty="0"/>
              <a:t> </a:t>
            </a:r>
            <a:r>
              <a:rPr lang="nl-NL" b="0" dirty="0" err="1"/>
              <a:t>includes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Timely</a:t>
            </a:r>
            <a:r>
              <a:rPr lang="nl-NL" b="0" dirty="0"/>
              <a:t> service delivery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Friendly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helpful</a:t>
            </a:r>
            <a:r>
              <a:rPr lang="nl-NL" b="0" dirty="0"/>
              <a:t> employees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Impact on </a:t>
            </a:r>
            <a:r>
              <a:rPr lang="nl-NL" dirty="0" err="1"/>
              <a:t>customers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value</a:t>
            </a:r>
            <a:r>
              <a:rPr lang="nl-NL" b="0" dirty="0"/>
              <a:t>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only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attributes</a:t>
            </a:r>
            <a:r>
              <a:rPr lang="nl-NL" b="0" dirty="0"/>
              <a:t> but </a:t>
            </a:r>
          </a:p>
          <a:p>
            <a:pPr lvl="3"/>
            <a:r>
              <a:rPr lang="nl-NL" b="0" dirty="0" err="1"/>
              <a:t>also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of service </a:t>
            </a:r>
            <a:r>
              <a:rPr lang="nl-NL" b="0" dirty="0" err="1"/>
              <a:t>interactions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FE5B13-E88F-F4AF-B84C-37F7EC8E3C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74" t="20955" r="13869" b="10864"/>
          <a:stretch/>
        </p:blipFill>
        <p:spPr>
          <a:xfrm>
            <a:off x="7942713" y="2564904"/>
            <a:ext cx="4219846" cy="3614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879033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D- </a:t>
            </a:r>
            <a:r>
              <a:rPr lang="nl-NL" dirty="0" err="1"/>
              <a:t>External</a:t>
            </a:r>
            <a:r>
              <a:rPr lang="nl-NL" dirty="0"/>
              <a:t> Service Value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External</a:t>
            </a:r>
            <a:r>
              <a:rPr lang="nl-NL" b="0" dirty="0"/>
              <a:t> service </a:t>
            </a:r>
            <a:r>
              <a:rPr lang="nl-NL" b="0" dirty="0" err="1"/>
              <a:t>value</a:t>
            </a:r>
            <a:r>
              <a:rPr lang="nl-NL" b="0" dirty="0"/>
              <a:t> drives customer </a:t>
            </a:r>
            <a:r>
              <a:rPr lang="nl-NL" b="0" dirty="0" err="1"/>
              <a:t>satisfaction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Customers</a:t>
            </a:r>
            <a:r>
              <a:rPr lang="nl-NL" b="0" dirty="0"/>
              <a:t> are </a:t>
            </a:r>
            <a:r>
              <a:rPr lang="nl-NL" b="0" dirty="0" err="1"/>
              <a:t>increasingly</a:t>
            </a:r>
            <a:r>
              <a:rPr lang="nl-NL" b="0" dirty="0"/>
              <a:t> </a:t>
            </a:r>
            <a:r>
              <a:rPr lang="nl-NL" b="0" dirty="0" err="1"/>
              <a:t>value-oriented</a:t>
            </a:r>
            <a:r>
              <a:rPr lang="nl-NL" b="0" dirty="0"/>
              <a:t> as services/</a:t>
            </a:r>
            <a:r>
              <a:rPr lang="nl-NL" b="0" dirty="0" err="1"/>
              <a:t>products</a:t>
            </a:r>
            <a:endParaRPr lang="nl-NL" b="0" dirty="0"/>
          </a:p>
          <a:p>
            <a:pPr lvl="3"/>
            <a:r>
              <a:rPr lang="nl-NL" b="0" dirty="0"/>
              <a:t> </a:t>
            </a:r>
            <a:r>
              <a:rPr lang="nl-NL" b="0" dirty="0" err="1"/>
              <a:t>become</a:t>
            </a:r>
            <a:r>
              <a:rPr lang="nl-NL" b="0" dirty="0"/>
              <a:t> </a:t>
            </a:r>
            <a:r>
              <a:rPr lang="nl-NL" b="0" dirty="0" err="1"/>
              <a:t>commoditized</a:t>
            </a:r>
            <a:endParaRPr lang="nl-NL" b="0" dirty="0"/>
          </a:p>
          <a:p>
            <a:pPr lvl="3"/>
            <a:r>
              <a:rPr lang="nl-NL" b="0" dirty="0"/>
              <a:t>- Value is </a:t>
            </a:r>
            <a:r>
              <a:rPr lang="nl-NL" b="0" dirty="0" err="1"/>
              <a:t>created</a:t>
            </a:r>
            <a:r>
              <a:rPr lang="nl-NL" b="0" dirty="0"/>
              <a:t> at </a:t>
            </a:r>
            <a:r>
              <a:rPr lang="nl-NL" b="0" dirty="0" err="1"/>
              <a:t>the</a:t>
            </a:r>
            <a:r>
              <a:rPr lang="nl-NL" b="0" dirty="0"/>
              <a:t> point of </a:t>
            </a:r>
            <a:r>
              <a:rPr lang="nl-NL" b="0" dirty="0" err="1"/>
              <a:t>consumption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judge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outcomes</a:t>
            </a:r>
            <a:r>
              <a:rPr lang="nl-NL" b="0" dirty="0"/>
              <a:t> </a:t>
            </a:r>
            <a:r>
              <a:rPr lang="nl-NL" b="0" dirty="0" err="1"/>
              <a:t>themselves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FE5B13-E88F-F4AF-B84C-37F7EC8E3C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74" t="20955" r="13869" b="10864"/>
          <a:stretch/>
        </p:blipFill>
        <p:spPr>
          <a:xfrm>
            <a:off x="7942713" y="2564904"/>
            <a:ext cx="4219846" cy="3614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110532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E- Customer </a:t>
            </a:r>
            <a:r>
              <a:rPr lang="nl-NL" dirty="0" err="1"/>
              <a:t>Satisfaction</a:t>
            </a:r>
            <a:r>
              <a:rPr lang="nl-NL" dirty="0"/>
              <a:t> → Customer </a:t>
            </a:r>
            <a:r>
              <a:rPr lang="nl-NL" dirty="0" err="1"/>
              <a:t>Loyalty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Satisfaction</a:t>
            </a:r>
            <a:r>
              <a:rPr lang="nl-NL" b="0" dirty="0"/>
              <a:t> is </a:t>
            </a:r>
            <a:r>
              <a:rPr lang="nl-NL" b="0" dirty="0" err="1"/>
              <a:t>key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loyalty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Satisfied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Visit</a:t>
            </a:r>
            <a:r>
              <a:rPr lang="nl-NL" b="0" dirty="0"/>
              <a:t> more </a:t>
            </a:r>
            <a:r>
              <a:rPr lang="nl-NL" b="0" dirty="0" err="1"/>
              <a:t>often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Recommend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friends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family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FE5B13-E88F-F4AF-B84C-37F7EC8E3C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74" t="20955" r="13869" b="10864"/>
          <a:stretch/>
        </p:blipFill>
        <p:spPr>
          <a:xfrm>
            <a:off x="7942713" y="2564904"/>
            <a:ext cx="4219846" cy="3614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051390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F- Customer </a:t>
            </a:r>
            <a:r>
              <a:rPr lang="nl-NL" dirty="0" err="1"/>
              <a:t>Loyalty</a:t>
            </a:r>
            <a:r>
              <a:rPr lang="nl-NL" dirty="0"/>
              <a:t>,  </a:t>
            </a:r>
            <a:r>
              <a:rPr lang="nl-NL" dirty="0" err="1"/>
              <a:t>Growth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/>
              <a:t> Profitability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Drives </a:t>
            </a:r>
            <a:r>
              <a:rPr lang="nl-NL" b="0" dirty="0" err="1"/>
              <a:t>revenue</a:t>
            </a:r>
            <a:r>
              <a:rPr lang="nl-NL" b="0" dirty="0"/>
              <a:t> </a:t>
            </a:r>
            <a:r>
              <a:rPr lang="nl-NL" b="0" dirty="0" err="1"/>
              <a:t>growth</a:t>
            </a:r>
            <a:endParaRPr lang="nl-NL" b="0" dirty="0"/>
          </a:p>
          <a:p>
            <a:pPr lvl="3"/>
            <a:r>
              <a:rPr lang="nl-NL" b="0" dirty="0"/>
              <a:t>- Boosts </a:t>
            </a:r>
            <a:r>
              <a:rPr lang="nl-NL" b="0" dirty="0" err="1"/>
              <a:t>profitability</a:t>
            </a:r>
            <a:r>
              <a:rPr lang="nl-NL" b="0" dirty="0"/>
              <a:t> even </a:t>
            </a:r>
            <a:r>
              <a:rPr lang="nl-NL" b="0" dirty="0" err="1"/>
              <a:t>with</a:t>
            </a:r>
            <a:r>
              <a:rPr lang="nl-NL" b="0" dirty="0"/>
              <a:t> a small </a:t>
            </a:r>
            <a:r>
              <a:rPr lang="nl-NL" b="0" dirty="0" err="1"/>
              <a:t>increase</a:t>
            </a:r>
            <a:r>
              <a:rPr lang="nl-NL" b="0" dirty="0"/>
              <a:t> in </a:t>
            </a:r>
            <a:r>
              <a:rPr lang="nl-NL" b="0" dirty="0" err="1"/>
              <a:t>loyal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Reduces</a:t>
            </a:r>
            <a:r>
              <a:rPr lang="nl-NL" b="0" dirty="0"/>
              <a:t> marketing </a:t>
            </a:r>
            <a:r>
              <a:rPr lang="nl-NL" b="0" dirty="0" err="1"/>
              <a:t>costs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positive</a:t>
            </a:r>
            <a:r>
              <a:rPr lang="nl-NL" b="0" dirty="0"/>
              <a:t> word of </a:t>
            </a:r>
            <a:r>
              <a:rPr lang="nl-NL" b="0" dirty="0" err="1"/>
              <a:t>mouth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Encourages</a:t>
            </a:r>
            <a:r>
              <a:rPr lang="nl-NL" b="0" dirty="0"/>
              <a:t> </a:t>
            </a:r>
            <a:r>
              <a:rPr lang="nl-NL" b="0" dirty="0" err="1"/>
              <a:t>repeat</a:t>
            </a:r>
            <a:r>
              <a:rPr lang="nl-NL" b="0" dirty="0"/>
              <a:t> business </a:t>
            </a:r>
            <a:r>
              <a:rPr lang="nl-NL" b="0" dirty="0" err="1"/>
              <a:t>and</a:t>
            </a:r>
            <a:r>
              <a:rPr lang="nl-NL" b="0" dirty="0"/>
              <a:t> long-term </a:t>
            </a:r>
            <a:r>
              <a:rPr lang="nl-NL" b="0" dirty="0" err="1"/>
              <a:t>relationships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Strengthens</a:t>
            </a:r>
            <a:r>
              <a:rPr lang="nl-NL" b="0" dirty="0"/>
              <a:t> brand </a:t>
            </a:r>
            <a:r>
              <a:rPr lang="nl-NL" b="0" dirty="0" err="1"/>
              <a:t>reputation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FE5B13-E88F-F4AF-B84C-37F7EC8E3C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74" t="20955" r="13869" b="10864"/>
          <a:stretch/>
        </p:blipFill>
        <p:spPr>
          <a:xfrm>
            <a:off x="7942713" y="2564904"/>
            <a:ext cx="4219846" cy="3614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58362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The Strategic Service </a:t>
            </a:r>
            <a:r>
              <a:rPr lang="nl-NL" sz="2800" dirty="0" err="1"/>
              <a:t>Vision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43</a:t>
            </a:fld>
            <a:endParaRPr lang="nl-NL"/>
          </a:p>
        </p:txBody>
      </p:sp>
      <p:pic>
        <p:nvPicPr>
          <p:cNvPr id="4098" name="Picture 2" descr="Transformation and Strategy in the Hospitality Sector">
            <a:extLst>
              <a:ext uri="{FF2B5EF4-FFF2-40B4-BE49-F238E27FC236}">
                <a16:creationId xmlns:a16="http://schemas.microsoft.com/office/drawing/2014/main" id="{3530855C-E5CC-365D-53C1-BCA0767B4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el 6">
            <a:extLst>
              <a:ext uri="{FF2B5EF4-FFF2-40B4-BE49-F238E27FC236}">
                <a16:creationId xmlns:a16="http://schemas.microsoft.com/office/drawing/2014/main" id="{3BA4E4C7-45EC-365B-D3A9-A3D9DB07022F}"/>
              </a:ext>
            </a:extLst>
          </p:cNvPr>
          <p:cNvSpPr txBox="1">
            <a:spLocks/>
          </p:cNvSpPr>
          <p:nvPr/>
        </p:nvSpPr>
        <p:spPr>
          <a:xfrm>
            <a:off x="842591" y="1412776"/>
            <a:ext cx="5686129" cy="1071736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2800" dirty="0"/>
              <a:t>4- The Strategic Service </a:t>
            </a:r>
            <a:r>
              <a:rPr lang="nl-NL" sz="2800" dirty="0" err="1"/>
              <a:t>Vision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3408968407"/>
      </p:ext>
    </p:extLst>
  </p:cSld>
  <p:clrMapOvr>
    <a:masterClrMapping/>
  </p:clrMapOvr>
  <p:transition spd="slow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The Strategic Service </a:t>
            </a:r>
            <a:r>
              <a:rPr lang="nl-NL" sz="2800" dirty="0" err="1"/>
              <a:t>Vision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4- The Strategic Service </a:t>
            </a:r>
            <a:r>
              <a:rPr lang="nl-NL" dirty="0" err="1"/>
              <a:t>Vision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framework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strategic</a:t>
            </a:r>
            <a:r>
              <a:rPr lang="nl-NL" b="0" dirty="0"/>
              <a:t> planning in service </a:t>
            </a:r>
            <a:r>
              <a:rPr lang="nl-NL" b="0" dirty="0" err="1"/>
              <a:t>firms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Systematically</a:t>
            </a:r>
            <a:r>
              <a:rPr lang="nl-NL" b="0" dirty="0"/>
              <a:t> guides a set of </a:t>
            </a:r>
            <a:r>
              <a:rPr lang="nl-NL" b="0" dirty="0" err="1"/>
              <a:t>ideas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actions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maximize</a:t>
            </a:r>
            <a:r>
              <a:rPr lang="nl-NL" b="0" dirty="0"/>
              <a:t> performance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Elements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Strategic Service </a:t>
            </a:r>
            <a:r>
              <a:rPr lang="nl-NL" dirty="0" err="1"/>
              <a:t>Vision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44</a:t>
            </a:fld>
            <a:endParaRPr lang="nl-NL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FC310FA-7D3E-A0A9-8C03-85804EFC2399}"/>
              </a:ext>
            </a:extLst>
          </p:cNvPr>
          <p:cNvGraphicFramePr>
            <a:graphicFrameLocks noGrp="1"/>
          </p:cNvGraphicFramePr>
          <p:nvPr/>
        </p:nvGraphicFramePr>
        <p:xfrm>
          <a:off x="482551" y="4149080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2100450056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414557014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Target Market Segment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Service Concept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06356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Operating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Strategy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Service Delivery System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92228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5359953"/>
      </p:ext>
    </p:extLst>
  </p:cSld>
  <p:clrMapOvr>
    <a:masterClrMapping/>
  </p:clrMapOvr>
  <p:transition spd="slow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The Strategic Service </a:t>
            </a:r>
            <a:r>
              <a:rPr lang="nl-NL" sz="2800" dirty="0" err="1"/>
              <a:t>Vision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A- Target Market Segment: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Who</a:t>
            </a:r>
            <a:r>
              <a:rPr lang="nl-NL" b="0" dirty="0"/>
              <a:t> is </a:t>
            </a:r>
            <a:r>
              <a:rPr lang="nl-NL" b="0" dirty="0" err="1"/>
              <a:t>the</a:t>
            </a:r>
            <a:r>
              <a:rPr lang="nl-NL" b="0" dirty="0"/>
              <a:t> business </a:t>
            </a:r>
            <a:r>
              <a:rPr lang="nl-NL" b="0" dirty="0" err="1"/>
              <a:t>serving</a:t>
            </a:r>
            <a:r>
              <a:rPr lang="nl-NL" b="0" dirty="0"/>
              <a:t>?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Hospitality</a:t>
            </a:r>
            <a:r>
              <a:rPr lang="nl-NL" b="0" dirty="0"/>
              <a:t> operations </a:t>
            </a:r>
            <a:r>
              <a:rPr lang="nl-NL" b="0" dirty="0" err="1"/>
              <a:t>cannot</a:t>
            </a:r>
            <a:r>
              <a:rPr lang="nl-NL" b="0" dirty="0"/>
              <a:t> </a:t>
            </a:r>
            <a:r>
              <a:rPr lang="nl-NL" b="0" dirty="0" err="1"/>
              <a:t>satisfy</a:t>
            </a:r>
            <a:r>
              <a:rPr lang="nl-NL" b="0" dirty="0"/>
              <a:t> </a:t>
            </a:r>
            <a:r>
              <a:rPr lang="nl-NL" b="0" dirty="0" err="1"/>
              <a:t>everyone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Considerations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Targeting</a:t>
            </a:r>
            <a:endParaRPr lang="nl-NL" dirty="0"/>
          </a:p>
          <a:p>
            <a:pPr lvl="3"/>
            <a:r>
              <a:rPr lang="nl-NL" b="0" dirty="0"/>
              <a:t>- Market </a:t>
            </a:r>
            <a:r>
              <a:rPr lang="nl-NL" b="0" dirty="0" err="1"/>
              <a:t>Segmentation</a:t>
            </a:r>
            <a:r>
              <a:rPr lang="nl-NL" b="0" dirty="0"/>
              <a:t> </a:t>
            </a:r>
            <a:r>
              <a:rPr lang="nl-NL" b="0" dirty="0" err="1"/>
              <a:t>Dimensions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Primary</a:t>
            </a:r>
            <a:r>
              <a:rPr lang="nl-NL" b="0" dirty="0"/>
              <a:t> Market Segment </a:t>
            </a:r>
            <a:r>
              <a:rPr lang="nl-NL" b="0" dirty="0" err="1"/>
              <a:t>Characteristics</a:t>
            </a:r>
            <a:endParaRPr lang="nl-NL" b="0" dirty="0"/>
          </a:p>
          <a:p>
            <a:pPr lvl="3"/>
            <a:r>
              <a:rPr lang="nl-NL" b="0" dirty="0"/>
              <a:t>- Customer </a:t>
            </a:r>
            <a:r>
              <a:rPr lang="nl-NL" b="0" dirty="0" err="1"/>
              <a:t>Needs</a:t>
            </a:r>
            <a:r>
              <a:rPr lang="nl-NL" b="0" dirty="0"/>
              <a:t> </a:t>
            </a:r>
            <a:r>
              <a:rPr lang="nl-NL" b="0" dirty="0" err="1"/>
              <a:t>Priorities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16D12F76-79F0-4D72-3C15-09167ABBF98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72113368"/>
              </p:ext>
            </p:extLst>
          </p:nvPr>
        </p:nvGraphicFramePr>
        <p:xfrm>
          <a:off x="6936200" y="1340768"/>
          <a:ext cx="5262149" cy="4446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47704633"/>
      </p:ext>
    </p:extLst>
  </p:cSld>
  <p:clrMapOvr>
    <a:masterClrMapping/>
  </p:clrMapOvr>
  <p:transition spd="slow">
    <p:wipe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The Strategic Service </a:t>
            </a:r>
            <a:r>
              <a:rPr lang="nl-NL" sz="2800" dirty="0" err="1"/>
              <a:t>Vision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B- Service Concept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What</a:t>
            </a:r>
            <a:r>
              <a:rPr lang="nl-NL" b="0" dirty="0"/>
              <a:t> is </a:t>
            </a:r>
            <a:r>
              <a:rPr lang="nl-NL" b="0" dirty="0" err="1"/>
              <a:t>the</a:t>
            </a:r>
            <a:r>
              <a:rPr lang="nl-NL" b="0" dirty="0"/>
              <a:t> business </a:t>
            </a:r>
            <a:r>
              <a:rPr lang="nl-NL" b="0" dirty="0" err="1"/>
              <a:t>providing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?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Describes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nature of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, employees, </a:t>
            </a:r>
            <a:r>
              <a:rPr lang="nl-NL" b="0" dirty="0" err="1"/>
              <a:t>and</a:t>
            </a:r>
            <a:r>
              <a:rPr lang="nl-NL" b="0" dirty="0"/>
              <a:t> stakeholders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Questions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Developing</a:t>
            </a:r>
            <a:r>
              <a:rPr lang="nl-NL" dirty="0"/>
              <a:t> a Service Concept</a:t>
            </a:r>
          </a:p>
          <a:p>
            <a:pPr lvl="3"/>
            <a:r>
              <a:rPr lang="nl-NL" b="0" dirty="0"/>
              <a:t>- Customer </a:t>
            </a:r>
            <a:r>
              <a:rPr lang="nl-NL" b="0" dirty="0" err="1"/>
              <a:t>Expectations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endParaRPr lang="nl-NL" b="0" dirty="0"/>
          </a:p>
          <a:p>
            <a:pPr lvl="3"/>
            <a:r>
              <a:rPr lang="nl-NL" b="0" dirty="0"/>
              <a:t>- Important Service </a:t>
            </a:r>
            <a:r>
              <a:rPr lang="nl-NL" b="0" dirty="0" err="1"/>
              <a:t>Elements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Perceptions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Service Concept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16D12F76-79F0-4D72-3C15-09167ABBF986}"/>
              </a:ext>
            </a:extLst>
          </p:cNvPr>
          <p:cNvGraphicFramePr/>
          <p:nvPr/>
        </p:nvGraphicFramePr>
        <p:xfrm>
          <a:off x="6936200" y="1340768"/>
          <a:ext cx="5262149" cy="4446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26349241"/>
      </p:ext>
    </p:extLst>
  </p:cSld>
  <p:clrMapOvr>
    <a:masterClrMapping/>
  </p:clrMapOvr>
  <p:transition spd="slow"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The Strategic Service </a:t>
            </a:r>
            <a:r>
              <a:rPr lang="nl-NL" sz="2800" dirty="0" err="1"/>
              <a:t>Vision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C- Operations </a:t>
            </a:r>
            <a:r>
              <a:rPr lang="nl-NL" dirty="0" err="1"/>
              <a:t>Strategy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change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us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advance?</a:t>
            </a:r>
          </a:p>
          <a:p>
            <a:pPr lvl="3"/>
            <a:r>
              <a:rPr lang="nl-NL" b="0" dirty="0"/>
              <a:t>- It is a set of </a:t>
            </a:r>
            <a:r>
              <a:rPr lang="nl-NL" b="0" dirty="0" err="1"/>
              <a:t>strategies</a:t>
            </a:r>
            <a:r>
              <a:rPr lang="nl-NL" b="0" dirty="0"/>
              <a:t>, </a:t>
            </a:r>
            <a:r>
              <a:rPr lang="nl-NL" b="0" dirty="0" err="1"/>
              <a:t>plans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policies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guide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organization</a:t>
            </a:r>
            <a:r>
              <a:rPr lang="nl-NL" b="0" dirty="0"/>
              <a:t> </a:t>
            </a:r>
            <a:r>
              <a:rPr lang="nl-NL" b="0" dirty="0" err="1"/>
              <a:t>manages</a:t>
            </a:r>
            <a:r>
              <a:rPr lang="nl-NL" b="0" dirty="0"/>
              <a:t> </a:t>
            </a:r>
            <a:r>
              <a:rPr lang="nl-NL" b="0" dirty="0" err="1"/>
              <a:t>its</a:t>
            </a:r>
            <a:r>
              <a:rPr lang="nl-NL" b="0" dirty="0"/>
              <a:t>: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Considerations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Role</a:t>
            </a:r>
            <a:r>
              <a:rPr lang="nl-NL" b="0" dirty="0"/>
              <a:t> of Business </a:t>
            </a:r>
            <a:r>
              <a:rPr lang="nl-NL" b="0" dirty="0" err="1"/>
              <a:t>Functions</a:t>
            </a:r>
            <a:endParaRPr lang="nl-NL" b="0" dirty="0"/>
          </a:p>
          <a:p>
            <a:pPr lvl="3"/>
            <a:r>
              <a:rPr lang="nl-NL" b="0" dirty="0"/>
              <a:t>- Focus of </a:t>
            </a:r>
            <a:r>
              <a:rPr lang="nl-NL" b="0" dirty="0" err="1"/>
              <a:t>Efforts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Investments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Cost</a:t>
            </a:r>
            <a:r>
              <a:rPr lang="nl-NL" b="0" dirty="0"/>
              <a:t> Control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16D12F76-79F0-4D72-3C15-09167ABBF98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98572253"/>
              </p:ext>
            </p:extLst>
          </p:nvPr>
        </p:nvGraphicFramePr>
        <p:xfrm>
          <a:off x="7323311" y="1670399"/>
          <a:ext cx="5262149" cy="4446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F1D450D-41E5-082A-632D-592B3F307A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9296389"/>
              </p:ext>
            </p:extLst>
          </p:nvPr>
        </p:nvGraphicFramePr>
        <p:xfrm>
          <a:off x="404662" y="2780928"/>
          <a:ext cx="6270578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5289">
                  <a:extLst>
                    <a:ext uri="{9D8B030D-6E8A-4147-A177-3AD203B41FA5}">
                      <a16:colId xmlns:a16="http://schemas.microsoft.com/office/drawing/2014/main" val="1853039110"/>
                    </a:ext>
                  </a:extLst>
                </a:gridCol>
                <a:gridCol w="3135289">
                  <a:extLst>
                    <a:ext uri="{9D8B030D-6E8A-4147-A177-3AD203B41FA5}">
                      <a16:colId xmlns:a16="http://schemas.microsoft.com/office/drawing/2014/main" val="27857361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Operations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Financing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249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Marketing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Human resources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8198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Control systems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09695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2499279"/>
      </p:ext>
    </p:extLst>
  </p:cSld>
  <p:clrMapOvr>
    <a:masterClrMapping/>
  </p:clrMapOvr>
  <p:transition spd="slow">
    <p:wipe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The Strategic Service </a:t>
            </a:r>
            <a:r>
              <a:rPr lang="nl-NL" sz="2800" dirty="0" err="1"/>
              <a:t>Vision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D- Service Delivery System</a:t>
            </a:r>
          </a:p>
          <a:p>
            <a:pPr lvl="3"/>
            <a:r>
              <a:rPr lang="nl-NL" b="0" dirty="0"/>
              <a:t>- Does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process</a:t>
            </a:r>
            <a:r>
              <a:rPr lang="nl-NL" b="0" dirty="0"/>
              <a:t> support </a:t>
            </a:r>
            <a:r>
              <a:rPr lang="nl-NL" b="0" dirty="0" err="1"/>
              <a:t>our</a:t>
            </a:r>
            <a:r>
              <a:rPr lang="nl-NL" b="0" dirty="0"/>
              <a:t> </a:t>
            </a:r>
            <a:r>
              <a:rPr lang="nl-NL" b="0" dirty="0" err="1"/>
              <a:t>strategy</a:t>
            </a:r>
            <a:r>
              <a:rPr lang="nl-NL" b="0" dirty="0"/>
              <a:t>?</a:t>
            </a:r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designed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execute</a:t>
            </a:r>
            <a:r>
              <a:rPr lang="nl-NL" b="0" dirty="0"/>
              <a:t> </a:t>
            </a:r>
            <a:r>
              <a:rPr lang="nl-NL" b="0" dirty="0" err="1"/>
              <a:t>successful</a:t>
            </a:r>
            <a:r>
              <a:rPr lang="nl-NL" b="0" dirty="0"/>
              <a:t> service </a:t>
            </a:r>
            <a:r>
              <a:rPr lang="nl-NL" b="0" dirty="0" err="1"/>
              <a:t>offerings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ensure</a:t>
            </a:r>
            <a:r>
              <a:rPr lang="nl-NL" b="0" dirty="0"/>
              <a:t> </a:t>
            </a:r>
            <a:r>
              <a:rPr lang="nl-NL" b="0" dirty="0" err="1"/>
              <a:t>smooth</a:t>
            </a:r>
            <a:r>
              <a:rPr lang="nl-NL" b="0" dirty="0"/>
              <a:t>, consistent service </a:t>
            </a:r>
            <a:r>
              <a:rPr lang="nl-NL" b="0" dirty="0" err="1"/>
              <a:t>encounters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Considerations</a:t>
            </a:r>
            <a:endParaRPr lang="nl-NL" dirty="0"/>
          </a:p>
          <a:p>
            <a:pPr lvl="3"/>
            <a:r>
              <a:rPr lang="nl-NL" b="0" dirty="0"/>
              <a:t>- Features of </a:t>
            </a:r>
            <a:r>
              <a:rPr lang="nl-NL" b="0" dirty="0" err="1"/>
              <a:t>the</a:t>
            </a:r>
            <a:r>
              <a:rPr lang="nl-NL" b="0" dirty="0"/>
              <a:t> Service Delivery System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Capacity</a:t>
            </a:r>
            <a:r>
              <a:rPr lang="nl-NL" b="0" dirty="0"/>
              <a:t> Management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Quality</a:t>
            </a:r>
            <a:r>
              <a:rPr lang="nl-NL" b="0" dirty="0"/>
              <a:t>, </a:t>
            </a:r>
            <a:r>
              <a:rPr lang="nl-NL" b="0" dirty="0" err="1"/>
              <a:t>Differentiation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Barriers </a:t>
            </a:r>
            <a:r>
              <a:rPr lang="nl-NL" b="0" dirty="0" err="1"/>
              <a:t>to</a:t>
            </a:r>
            <a:r>
              <a:rPr lang="nl-NL" b="0" dirty="0"/>
              <a:t> Entry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16D12F76-79F0-4D72-3C15-09167ABBF986}"/>
              </a:ext>
            </a:extLst>
          </p:cNvPr>
          <p:cNvGraphicFramePr/>
          <p:nvPr/>
        </p:nvGraphicFramePr>
        <p:xfrm>
          <a:off x="7323311" y="1670399"/>
          <a:ext cx="5262149" cy="4446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12451061"/>
      </p:ext>
    </p:extLst>
  </p:cSld>
  <p:clrMapOvr>
    <a:masterClrMapping/>
  </p:clrMapOvr>
  <p:transition spd="slow">
    <p:wipe dir="r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680</TotalTime>
  <Words>2502</Words>
  <Application>Microsoft Macintosh PowerPoint</Application>
  <PresentationFormat>Custom</PresentationFormat>
  <Paragraphs>644</Paragraphs>
  <Slides>50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6" baseType="lpstr">
      <vt:lpstr>Georgia</vt:lpstr>
      <vt:lpstr>Calibri</vt:lpstr>
      <vt:lpstr>Wingdings</vt:lpstr>
      <vt:lpstr>Minion</vt:lpstr>
      <vt:lpstr>Arial</vt:lpstr>
      <vt:lpstr>Corporate template-set Universiteit Leiden</vt:lpstr>
      <vt:lpstr>Operations Management in Hospitality  European Institute of Innovation, Entrepreneurship and Technology Lessingstraße 79, 13158 Berlin, Germany </vt:lpstr>
      <vt:lpstr>Index</vt:lpstr>
      <vt:lpstr>1- Hospitality Operations Management </vt:lpstr>
      <vt:lpstr>1- Hospitality Operations Management </vt:lpstr>
      <vt:lpstr>1- Hospitality Operations Management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2- The Definition and Nature of Services </vt:lpstr>
      <vt:lpstr>3- Hospitality Decisions and Processes</vt:lpstr>
      <vt:lpstr>3- Hospitality Decisions and Processes</vt:lpstr>
      <vt:lpstr>3- Hospitality Decisions and Processes</vt:lpstr>
      <vt:lpstr>3- Hospitality Decisions and Processes</vt:lpstr>
      <vt:lpstr>3- Hospitality Decisions and Processes</vt:lpstr>
      <vt:lpstr>3- Hospitality Decisions and Processes</vt:lpstr>
      <vt:lpstr>3- Hospitality Decisions and Processes</vt:lpstr>
      <vt:lpstr>3- Hospitality Decisions and Processes</vt:lpstr>
      <vt:lpstr>3- Hospitality Decisions and Processes</vt:lpstr>
      <vt:lpstr>3- Hospitality Decisions and Processes</vt:lpstr>
      <vt:lpstr>3- Hospitality Decisions and Processes</vt:lpstr>
      <vt:lpstr>3- Hospitality Decisions and Processes</vt:lpstr>
      <vt:lpstr>3- Hospitality Decisions and Processes</vt:lpstr>
      <vt:lpstr>3- Hospitality Decisions and Processes</vt:lpstr>
      <vt:lpstr>4- The Strategic Service Vision</vt:lpstr>
      <vt:lpstr>4- The Strategic Service Vision</vt:lpstr>
      <vt:lpstr>4- The Strategic Service Vision</vt:lpstr>
      <vt:lpstr>4- The Strategic Service Vision</vt:lpstr>
      <vt:lpstr>4- The Strategic Service Vision</vt:lpstr>
      <vt:lpstr>4- The Strategic Service Vision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203</cp:revision>
  <dcterms:created xsi:type="dcterms:W3CDTF">2023-10-18T00:40:52Z</dcterms:created>
  <dcterms:modified xsi:type="dcterms:W3CDTF">2025-10-16T19:49:45Z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