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A44A6B6-F558-48AB-9D4D-6B17AD2ED88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738A59-6155-49B8-A66F-64D748F2C29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44A6B6-F558-48AB-9D4D-6B17AD2ED88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738A59-6155-49B8-A66F-64D748F2C29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A44A6B6-F558-48AB-9D4D-6B17AD2ED88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738A59-6155-49B8-A66F-64D748F2C29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A44A6B6-F558-48AB-9D4D-6B17AD2ED884}"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738A59-6155-49B8-A66F-64D748F2C29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A44A6B6-F558-48AB-9D4D-6B17AD2ED884}"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738A59-6155-49B8-A66F-64D748F2C29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A44A6B6-F558-48AB-9D4D-6B17AD2ED884}"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F738A59-6155-49B8-A66F-64D748F2C29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4A6B6-F558-48AB-9D4D-6B17AD2ED884}"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F738A59-6155-49B8-A66F-64D748F2C29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44A6B6-F558-48AB-9D4D-6B17AD2ED884}"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738A59-6155-49B8-A66F-64D748F2C29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44A6B6-F558-48AB-9D4D-6B17AD2ED884}"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738A59-6155-49B8-A66F-64D748F2C29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44A6B6-F558-48AB-9D4D-6B17AD2ED88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738A59-6155-49B8-A66F-64D748F2C29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44A6B6-F558-48AB-9D4D-6B17AD2ED88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738A59-6155-49B8-A66F-64D748F2C29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44A6B6-F558-48AB-9D4D-6B17AD2ED884}"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738A59-6155-49B8-A66F-64D748F2C29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a:t>Email Marketing Content for AI-Powered Global Campaigns</a:t>
            </a:r>
          </a:p>
        </p:txBody>
      </p:sp>
      <p:sp>
        <p:nvSpPr>
          <p:cNvPr id="3" name="Subtitle 2"/>
          <p:cNvSpPr>
            <a:spLocks noGrp="1"/>
          </p:cNvSpPr>
          <p:nvPr>
            <p:ph type="subTitle" idx="1"/>
          </p:nvPr>
        </p:nvSpPr>
        <p:spPr/>
        <p:txBody>
          <a:bodyPr/>
          <a:lstStyle/>
          <a:p>
            <a:r>
              <a:rPr lang="en-US" dirty="0" smtClean="0">
                <a:solidFill>
                  <a:schemeClr val="tx1"/>
                </a:solidFill>
              </a:rPr>
              <a:t>Student Name: </a:t>
            </a:r>
            <a:r>
              <a:rPr lang="en-US" dirty="0" err="1" smtClean="0">
                <a:solidFill>
                  <a:schemeClr val="tx1"/>
                </a:solidFill>
              </a:rPr>
              <a:t>Vikram</a:t>
            </a:r>
            <a:r>
              <a:rPr lang="en-US" dirty="0" smtClean="0">
                <a:solidFill>
                  <a:schemeClr val="tx1"/>
                </a:solidFill>
              </a:rPr>
              <a:t> Kumar</a:t>
            </a:r>
            <a:br>
              <a:rPr lang="en-US" dirty="0" smtClean="0">
                <a:solidFill>
                  <a:schemeClr val="tx1"/>
                </a:solidFill>
              </a:rPr>
            </a:br>
            <a:r>
              <a:rPr lang="en-US" dirty="0" smtClean="0">
                <a:solidFill>
                  <a:schemeClr val="tx1"/>
                </a:solidFill>
              </a:rPr>
              <a:t>Student ID: DE240041</a:t>
            </a:r>
          </a:p>
          <a:p>
            <a:endParaRPr lang="en-US" dirty="0" smtClean="0"/>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Table of Contents</a:t>
            </a:r>
          </a:p>
        </p:txBody>
      </p:sp>
      <p:sp>
        <p:nvSpPr>
          <p:cNvPr id="3" name="Content Placeholder 2"/>
          <p:cNvSpPr>
            <a:spLocks noGrp="1"/>
          </p:cNvSpPr>
          <p:nvPr>
            <p:ph idx="1"/>
          </p:nvPr>
        </p:nvSpPr>
        <p:spPr/>
        <p:txBody>
          <a:bodyPr>
            <a:normAutofit fontScale="85000" lnSpcReduction="20000"/>
          </a:bodyPr>
          <a:lstStyle/>
          <a:p>
            <a:pPr lvl="0"/>
            <a:r>
              <a:rPr lang="en-US" dirty="0" smtClean="0"/>
              <a:t>Introduction</a:t>
            </a:r>
            <a:endParaRPr lang="en-US" dirty="0"/>
          </a:p>
          <a:p>
            <a:pPr lvl="0"/>
            <a:r>
              <a:rPr lang="en-US" dirty="0"/>
              <a:t>Campaign </a:t>
            </a:r>
            <a:r>
              <a:rPr lang="en-US" dirty="0" smtClean="0"/>
              <a:t>Objective</a:t>
            </a:r>
            <a:endParaRPr lang="en-US" dirty="0"/>
          </a:p>
          <a:p>
            <a:pPr lvl="0"/>
            <a:r>
              <a:rPr lang="en-US" dirty="0"/>
              <a:t>Target </a:t>
            </a:r>
            <a:r>
              <a:rPr lang="en-US" dirty="0" smtClean="0"/>
              <a:t>Audience</a:t>
            </a:r>
            <a:endParaRPr lang="en-US" dirty="0"/>
          </a:p>
          <a:p>
            <a:pPr lvl="0"/>
            <a:r>
              <a:rPr lang="en-US" dirty="0"/>
              <a:t>Email Content </a:t>
            </a:r>
            <a:r>
              <a:rPr lang="en-US" dirty="0" smtClean="0"/>
              <a:t>Structure</a:t>
            </a:r>
            <a:endParaRPr lang="en-US" dirty="0"/>
          </a:p>
          <a:p>
            <a:pPr lvl="0"/>
            <a:r>
              <a:rPr lang="en-US" dirty="0"/>
              <a:t>Personalization </a:t>
            </a:r>
            <a:r>
              <a:rPr lang="en-US" dirty="0" smtClean="0"/>
              <a:t>Techniques</a:t>
            </a:r>
            <a:endParaRPr lang="en-US" dirty="0"/>
          </a:p>
          <a:p>
            <a:pPr lvl="0"/>
            <a:r>
              <a:rPr lang="en-US" dirty="0"/>
              <a:t>Call to Action (CTA</a:t>
            </a:r>
            <a:r>
              <a:rPr lang="en-US" dirty="0" smtClean="0"/>
              <a:t>)</a:t>
            </a:r>
            <a:endParaRPr lang="en-US" dirty="0"/>
          </a:p>
          <a:p>
            <a:pPr lvl="0"/>
            <a:r>
              <a:rPr lang="en-US" dirty="0"/>
              <a:t>Testing and Metrics for </a:t>
            </a:r>
            <a:r>
              <a:rPr lang="en-US" dirty="0" smtClean="0"/>
              <a:t>Success</a:t>
            </a:r>
            <a:endParaRPr lang="en-US" dirty="0"/>
          </a:p>
          <a:p>
            <a:pPr lvl="0"/>
            <a:r>
              <a:rPr lang="en-US" dirty="0"/>
              <a:t>Data Privacy </a:t>
            </a:r>
            <a:r>
              <a:rPr lang="en-US" dirty="0" smtClean="0"/>
              <a:t>Considerations</a:t>
            </a:r>
            <a:endParaRPr lang="en-US" dirty="0"/>
          </a:p>
          <a:p>
            <a:pPr lvl="0"/>
            <a:r>
              <a:rPr lang="en-US" dirty="0"/>
              <a:t>Conclusion </a:t>
            </a:r>
          </a:p>
          <a:p>
            <a:r>
              <a:rPr lang="en-US" dirty="0" smtClean="0"/>
              <a:t>References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normAutofit fontScale="47500" lnSpcReduction="20000"/>
          </a:bodyPr>
          <a:lstStyle/>
          <a:p>
            <a:r>
              <a:rPr lang="en-US" dirty="0" smtClean="0"/>
              <a:t>As </a:t>
            </a:r>
            <a:r>
              <a:rPr lang="en-US" dirty="0"/>
              <a:t>the tourism industry undergoes rapid digital transformation, email marketing must evolve alongside it. Artificial Intelligence (AI) is now at the forefront of this evolution, enabling tourism companies to craft smarter, more engaging, and data-driven communication strategies. AI-powered email marketing goes beyond mass mailing and traditional segmentation. Instead, it focuses on personalized, timely, and contextually relevant content tailored to individual customer journeys.</a:t>
            </a:r>
          </a:p>
          <a:p>
            <a:r>
              <a:rPr lang="en-US" dirty="0"/>
              <a:t>This assignment explores how AI can be used to enhance global email campaigns within the tourism sector. From crafting adaptive subject lines to dynamically inserting real-time travel deals, AI brings a new level of sophistication to how brands connect with their audiences. The integration of AI tools such as machine learning, natural language processing (NLP), and predictive analytics allows businesses to understand customer intent and behavior with higher accuracy.</a:t>
            </a:r>
          </a:p>
          <a:p>
            <a:r>
              <a:rPr lang="en-US" dirty="0"/>
              <a:t>Moreover, in a global context, successful email marketing must be inclusive and culturally sensitive. Each region brings its own expectations, languages, and travel behaviors. AI tools can accommodate this diversity by automating translations, adjusting content for local relevance, and generating insights from multicultural customer datasets. As we explore email campaign structures, audience segmentation, personalization techniques, and privacy considerations, this report provides a practical framework for launching impactful AI-driven email strategies in international tourism marketing.</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Campaign Objective</a:t>
            </a:r>
          </a:p>
        </p:txBody>
      </p:sp>
      <p:sp>
        <p:nvSpPr>
          <p:cNvPr id="3" name="Content Placeholder 2"/>
          <p:cNvSpPr>
            <a:spLocks noGrp="1"/>
          </p:cNvSpPr>
          <p:nvPr>
            <p:ph idx="1"/>
          </p:nvPr>
        </p:nvSpPr>
        <p:spPr>
          <a:xfrm>
            <a:off x="457200" y="1428736"/>
            <a:ext cx="8229600" cy="4697427"/>
          </a:xfrm>
        </p:spPr>
        <p:txBody>
          <a:bodyPr>
            <a:noAutofit/>
          </a:bodyPr>
          <a:lstStyle/>
          <a:p>
            <a:r>
              <a:rPr lang="en-US" sz="1500" dirty="0"/>
              <a:t>The overarching aim of this campaign is to strengthen customer relationships and increase tourism service bookings through AI-enhanced email marketing strategies. By combining personalization and automation, the campaign strives to deliver highly relevant messages at the right moment in the customer journey</a:t>
            </a:r>
            <a:r>
              <a:rPr lang="en-US" sz="1500" dirty="0" smtClean="0"/>
              <a:t>.</a:t>
            </a:r>
          </a:p>
          <a:p>
            <a:endParaRPr lang="en-US" sz="1500" dirty="0"/>
          </a:p>
          <a:p>
            <a:r>
              <a:rPr lang="en-US" sz="1500" b="1" dirty="0"/>
              <a:t>Primary Objectives:</a:t>
            </a:r>
            <a:endParaRPr lang="en-US" sz="1500" dirty="0"/>
          </a:p>
          <a:p>
            <a:pPr lvl="0"/>
            <a:r>
              <a:rPr lang="en-US" sz="1500" b="1" dirty="0"/>
              <a:t>Increase Customer Engagement:</a:t>
            </a:r>
            <a:r>
              <a:rPr lang="en-US" sz="1500" dirty="0"/>
              <a:t> AI will analyze behavioral data such as past interactions and browsing patterns to deliver more relevant messages, thus increasing open and click-through rates.</a:t>
            </a:r>
          </a:p>
          <a:p>
            <a:pPr lvl="0"/>
            <a:r>
              <a:rPr lang="en-US" sz="1500" b="1" dirty="0"/>
              <a:t>Drive Conversions and Bookings:</a:t>
            </a:r>
            <a:r>
              <a:rPr lang="en-US" sz="1500" dirty="0"/>
              <a:t> Data-driven recommendations, such as personalized package suggestions or last-minute deals, will nudge users toward completing bookings.</a:t>
            </a:r>
          </a:p>
          <a:p>
            <a:pPr lvl="0"/>
            <a:r>
              <a:rPr lang="en-US" sz="1500" b="1" dirty="0"/>
              <a:t>Foster Brand Loyalty:</a:t>
            </a:r>
            <a:r>
              <a:rPr lang="en-US" sz="1500" dirty="0"/>
              <a:t> Customers are more likely to trust a brand that remembers their preferences. Personalized greetings, loyalty program reminders, and appreciation messages enhance long-term engagement.</a:t>
            </a:r>
          </a:p>
          <a:p>
            <a:pPr lvl="0"/>
            <a:r>
              <a:rPr lang="en-US" sz="1500" b="1" dirty="0"/>
              <a:t>Optimize Campaign Efficiency:</a:t>
            </a:r>
            <a:r>
              <a:rPr lang="en-US" sz="1500" dirty="0"/>
              <a:t> With AI’s continuous learning, campaigns will become smarter over time. Elements such as time-of-day delivery, content types, and CTA formats can be automatically optimized for better results.</a:t>
            </a:r>
          </a:p>
          <a:p>
            <a:r>
              <a:rPr lang="en-US" sz="1500" b="1" dirty="0"/>
              <a:t>Strategic Outcome:</a:t>
            </a:r>
            <a:r>
              <a:rPr lang="en-US" sz="1500" dirty="0"/>
              <a:t/>
            </a:r>
            <a:br>
              <a:rPr lang="en-US" sz="1500" dirty="0"/>
            </a:br>
            <a:r>
              <a:rPr lang="en-US" sz="1500" dirty="0"/>
              <a:t>To position the brand as a customer-first, tech-savvy tourism provider that understands and anticipates individual needs across different markets.</a:t>
            </a:r>
          </a:p>
          <a:p>
            <a:endParaRPr lang="en-US" sz="15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Target Audience</a:t>
            </a:r>
          </a:p>
        </p:txBody>
      </p:sp>
      <p:sp>
        <p:nvSpPr>
          <p:cNvPr id="3" name="Content Placeholder 2"/>
          <p:cNvSpPr>
            <a:spLocks noGrp="1"/>
          </p:cNvSpPr>
          <p:nvPr>
            <p:ph idx="1"/>
          </p:nvPr>
        </p:nvSpPr>
        <p:spPr/>
        <p:txBody>
          <a:bodyPr>
            <a:normAutofit fontScale="47500" lnSpcReduction="20000"/>
          </a:bodyPr>
          <a:lstStyle/>
          <a:p>
            <a:r>
              <a:rPr lang="en-US" dirty="0"/>
              <a:t>Understanding the audience is crucial to the success of any email marketing campaign. In global tourism, the audience comprises individuals from varied demographics, cultural norms, and travel expectations. AI helps marketers identify segments and sub-segments using clustering algorithms and predictive models</a:t>
            </a:r>
            <a:r>
              <a:rPr lang="en-US" dirty="0" smtClean="0"/>
              <a:t>.</a:t>
            </a:r>
          </a:p>
          <a:p>
            <a:endParaRPr lang="en-US" dirty="0"/>
          </a:p>
          <a:p>
            <a:r>
              <a:rPr lang="en-US" b="1" i="1" dirty="0"/>
              <a:t>1. European Travelers</a:t>
            </a:r>
          </a:p>
          <a:p>
            <a:r>
              <a:rPr lang="en-US" dirty="0"/>
              <a:t>European customers often seek culture-rich travel experiences, sustainability, and convenience. For instance, French travelers may look for gastronomic tours, while Germans may prioritize eco-tourism or historical excursions.</a:t>
            </a:r>
          </a:p>
          <a:p>
            <a:pPr lvl="0"/>
            <a:r>
              <a:rPr lang="en-US" b="1" dirty="0"/>
              <a:t>Example:</a:t>
            </a:r>
            <a:r>
              <a:rPr lang="en-US" dirty="0"/>
              <a:t> A personalized email sent to a German traveler might highlight guided tours through World War II landmarks or eco-lodges in the Swiss Alps.</a:t>
            </a:r>
          </a:p>
          <a:p>
            <a:r>
              <a:rPr lang="en-US" b="1" i="1" dirty="0"/>
              <a:t>2. Asian Travelers</a:t>
            </a:r>
          </a:p>
          <a:p>
            <a:r>
              <a:rPr lang="en-US" dirty="0"/>
              <a:t>Travelers from Asia, including China, Japan, and India, value family-oriented travel, shopping, and cultural immersion. Language accessibility is crucial for engagement.</a:t>
            </a:r>
          </a:p>
          <a:p>
            <a:pPr lvl="0"/>
            <a:r>
              <a:rPr lang="en-US" b="1" dirty="0"/>
              <a:t>Example:</a:t>
            </a:r>
            <a:r>
              <a:rPr lang="en-US" dirty="0"/>
              <a:t> A campaign targeting Japanese travelers might include limited-time offers for cherry blossom season tours and use Japanese characters for enhanced relevance.</a:t>
            </a:r>
          </a:p>
          <a:p>
            <a:r>
              <a:rPr lang="en-US" b="1" i="1" dirty="0"/>
              <a:t>3. North American Travelers</a:t>
            </a:r>
          </a:p>
          <a:p>
            <a:r>
              <a:rPr lang="en-US" dirty="0"/>
              <a:t>Adventure, nature, and budget travel options attract North American tourists. They appreciate transparency in pricing and convenience in bookings.</a:t>
            </a:r>
          </a:p>
          <a:p>
            <a:pPr lvl="0"/>
            <a:r>
              <a:rPr lang="en-US" b="1" dirty="0"/>
              <a:t>Example:</a:t>
            </a:r>
            <a:r>
              <a:rPr lang="en-US" dirty="0"/>
              <a:t> Highlighting national park tours, ski packages, and "build-your-own itinerary" tools can appeal to this segment</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62500" lnSpcReduction="20000"/>
          </a:bodyPr>
          <a:lstStyle/>
          <a:p>
            <a:r>
              <a:rPr lang="en-US" b="1" i="1" dirty="0"/>
              <a:t>4. Latin American Travelers</a:t>
            </a:r>
          </a:p>
          <a:p>
            <a:r>
              <a:rPr lang="en-US" dirty="0"/>
              <a:t>This audience values culture, food, and vibrant social experiences. Storytelling through email campaigns can be an effective engagement tool.</a:t>
            </a:r>
          </a:p>
          <a:p>
            <a:pPr lvl="0"/>
            <a:r>
              <a:rPr lang="en-US" b="1" dirty="0"/>
              <a:t>Example:</a:t>
            </a:r>
            <a:r>
              <a:rPr lang="en-US" dirty="0"/>
              <a:t> A </a:t>
            </a:r>
            <a:r>
              <a:rPr lang="en-US" dirty="0" err="1"/>
              <a:t>curated</a:t>
            </a:r>
            <a:r>
              <a:rPr lang="en-US" dirty="0"/>
              <a:t> "Top 5 Food Tours in Spain" campaign might attract Mexican or Brazilian travelers seeking culinary tourism experiences.</a:t>
            </a:r>
          </a:p>
          <a:p>
            <a:r>
              <a:rPr lang="en-US" b="1" i="1" dirty="0"/>
              <a:t>5. Family Travelers</a:t>
            </a:r>
          </a:p>
          <a:p>
            <a:r>
              <a:rPr lang="en-US" dirty="0"/>
              <a:t>Families look for safety, activities for children, and group discounts. Their travel decisions are often influenced by school holidays and peer reviews.</a:t>
            </a:r>
          </a:p>
          <a:p>
            <a:pPr lvl="0"/>
            <a:r>
              <a:rPr lang="en-US" b="1" dirty="0"/>
              <a:t>Example:</a:t>
            </a:r>
            <a:r>
              <a:rPr lang="en-US" dirty="0"/>
              <a:t> AI-generated emails might offer all-inclusive resort deals with kids’ clubs, meal plans, and childcare services.</a:t>
            </a:r>
          </a:p>
          <a:p>
            <a:r>
              <a:rPr lang="en-US" b="1" i="1" dirty="0"/>
              <a:t>6. Solo Travelers</a:t>
            </a:r>
          </a:p>
          <a:p>
            <a:r>
              <a:rPr lang="en-US" dirty="0"/>
              <a:t>Solo tourists, particularly </a:t>
            </a:r>
            <a:r>
              <a:rPr lang="en-US" dirty="0" err="1"/>
              <a:t>millennials</a:t>
            </a:r>
            <a:r>
              <a:rPr lang="en-US" dirty="0"/>
              <a:t> and Gen Z, favor independence and niche experiences such as spiritual retreats or off-the-beaten-path adventures.</a:t>
            </a:r>
          </a:p>
          <a:p>
            <a:pPr lvl="0"/>
            <a:r>
              <a:rPr lang="en-US" b="1" dirty="0"/>
              <a:t>Example:</a:t>
            </a:r>
            <a:r>
              <a:rPr lang="en-US" dirty="0"/>
              <a:t> An email recommending wellness retreats in Bali, yoga tours in India, or budget solo safaris in Kenya can drive higher conversions for this group.</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Email Content Structure</a:t>
            </a:r>
          </a:p>
        </p:txBody>
      </p:sp>
      <p:sp>
        <p:nvSpPr>
          <p:cNvPr id="3" name="Content Placeholder 2"/>
          <p:cNvSpPr>
            <a:spLocks noGrp="1"/>
          </p:cNvSpPr>
          <p:nvPr>
            <p:ph idx="1"/>
          </p:nvPr>
        </p:nvSpPr>
        <p:spPr/>
        <p:txBody>
          <a:bodyPr>
            <a:normAutofit fontScale="47500" lnSpcReduction="20000"/>
          </a:bodyPr>
          <a:lstStyle/>
          <a:p>
            <a:r>
              <a:rPr lang="en-US" dirty="0"/>
              <a:t>The design and organization of content play a vital role in engaging recipients. A clear structure, enhanced by AI capabilities, ensures a consistent and impactful user experience.</a:t>
            </a:r>
          </a:p>
          <a:p>
            <a:r>
              <a:rPr lang="en-US" b="1" i="1" dirty="0"/>
              <a:t>1. Subject Line</a:t>
            </a:r>
          </a:p>
          <a:p>
            <a:r>
              <a:rPr lang="en-US" dirty="0"/>
              <a:t>It is the make-or-break point for an email. AI tools can test variations using A/B or multivariate testing and select the one that yields the best results.</a:t>
            </a:r>
          </a:p>
          <a:p>
            <a:pPr lvl="0"/>
            <a:r>
              <a:rPr lang="en-US" b="1" dirty="0"/>
              <a:t>High-Performing Examples:</a:t>
            </a:r>
            <a:endParaRPr lang="en-US" dirty="0"/>
          </a:p>
          <a:p>
            <a:pPr lvl="1"/>
            <a:r>
              <a:rPr lang="en-US" dirty="0"/>
              <a:t>"Hey [Name], Ready to Escape to Paradise?"</a:t>
            </a:r>
          </a:p>
          <a:p>
            <a:pPr lvl="1"/>
            <a:r>
              <a:rPr lang="en-US" dirty="0"/>
              <a:t>"Your Dream Trip to Tuscany Awaits </a:t>
            </a:r>
            <a:r>
              <a:rPr lang="en-US" dirty="0" smtClean="0"/>
              <a:t>🌄“</a:t>
            </a:r>
          </a:p>
          <a:p>
            <a:pPr lvl="1"/>
            <a:endParaRPr lang="en-US" dirty="0"/>
          </a:p>
          <a:p>
            <a:r>
              <a:rPr lang="en-US" b="1" i="1" dirty="0"/>
              <a:t>2. Greeting</a:t>
            </a:r>
          </a:p>
          <a:p>
            <a:r>
              <a:rPr lang="en-US" dirty="0"/>
              <a:t>A personalized salutation such as "Hi Emily," or "Greetings, Explorer!" makes emails feel more human. AI can further tailor the tone based on the recipient’s behavior (e.g., formal vs. casual</a:t>
            </a:r>
            <a:r>
              <a:rPr lang="en-US" dirty="0" smtClean="0"/>
              <a:t>).</a:t>
            </a:r>
          </a:p>
          <a:p>
            <a:endParaRPr lang="en-US" dirty="0"/>
          </a:p>
          <a:p>
            <a:r>
              <a:rPr lang="en-US" b="1" i="1" dirty="0"/>
              <a:t>3. Body Content</a:t>
            </a:r>
          </a:p>
          <a:p>
            <a:r>
              <a:rPr lang="en-US" dirty="0"/>
              <a:t>Content is dynamically generated based on the user profile. AI determines the most engaging mix of text, offers, and visual assets.</a:t>
            </a:r>
          </a:p>
          <a:p>
            <a:pPr lvl="0"/>
            <a:r>
              <a:rPr lang="en-US" b="1" dirty="0"/>
              <a:t>Content Blocks Include:</a:t>
            </a:r>
            <a:endParaRPr lang="en-US" dirty="0"/>
          </a:p>
          <a:p>
            <a:pPr lvl="1"/>
            <a:r>
              <a:rPr lang="en-US" dirty="0"/>
              <a:t>Travel inspiration (e.g., “Top 5 Destinations for Winter 2025”)</a:t>
            </a:r>
          </a:p>
          <a:p>
            <a:pPr lvl="1"/>
            <a:r>
              <a:rPr lang="en-US" dirty="0"/>
              <a:t>Personalized deals (e.g., “20% off in </a:t>
            </a:r>
            <a:r>
              <a:rPr lang="en-US" dirty="0" err="1"/>
              <a:t>Santorini</a:t>
            </a:r>
            <a:r>
              <a:rPr lang="en-US" dirty="0"/>
              <a:t> – You Were Here Last Summer!”)</a:t>
            </a:r>
          </a:p>
          <a:p>
            <a:pPr lvl="1"/>
            <a:r>
              <a:rPr lang="en-US" dirty="0"/>
              <a:t>Embedded videos (e.g., “See What Awaits You in the Maldives</a:t>
            </a:r>
            <a:r>
              <a:rPr lang="en-US" dirty="0" smtClean="0"/>
              <a:t>”)</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b="1" i="1" dirty="0"/>
              <a:t>4. Call to Action (CTA)</a:t>
            </a:r>
          </a:p>
          <a:p>
            <a:r>
              <a:rPr lang="en-US" sz="2200" dirty="0"/>
              <a:t>CTAs must be bold and concise. Positioning and repetition improve performance. AI tracks what works best for each segment.</a:t>
            </a:r>
          </a:p>
          <a:p>
            <a:pPr lvl="0"/>
            <a:r>
              <a:rPr lang="en-US" sz="2200" b="1" dirty="0"/>
              <a:t>Examples:</a:t>
            </a:r>
            <a:endParaRPr lang="en-US" sz="2200" dirty="0"/>
          </a:p>
          <a:p>
            <a:pPr lvl="1"/>
            <a:r>
              <a:rPr lang="en-US" sz="2200" dirty="0"/>
              <a:t>“Book Instantly”</a:t>
            </a:r>
          </a:p>
          <a:p>
            <a:pPr lvl="1"/>
            <a:r>
              <a:rPr lang="en-US" sz="2200" dirty="0"/>
              <a:t>“Customize Your Trip Now”</a:t>
            </a:r>
          </a:p>
          <a:p>
            <a:pPr lvl="1"/>
            <a:r>
              <a:rPr lang="en-US" sz="2200" dirty="0"/>
              <a:t>“Check Availability”</a:t>
            </a:r>
          </a:p>
          <a:p>
            <a:r>
              <a:rPr lang="en-US" sz="2200" b="1" i="1" dirty="0"/>
              <a:t>5. Footer</a:t>
            </a:r>
          </a:p>
          <a:p>
            <a:r>
              <a:rPr lang="en-US" sz="2200" dirty="0"/>
              <a:t>Includes unsubscribe links, social media handles, privacy statements, and contact details. It is mandatory for trust and compliance.</a:t>
            </a:r>
          </a:p>
          <a:p>
            <a:endParaRPr lang="en-US"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Personalization Techniques</a:t>
            </a:r>
          </a:p>
        </p:txBody>
      </p:sp>
      <p:sp>
        <p:nvSpPr>
          <p:cNvPr id="3" name="Content Placeholder 2"/>
          <p:cNvSpPr>
            <a:spLocks noGrp="1"/>
          </p:cNvSpPr>
          <p:nvPr>
            <p:ph idx="1"/>
          </p:nvPr>
        </p:nvSpPr>
        <p:spPr/>
        <p:txBody>
          <a:bodyPr>
            <a:normAutofit fontScale="62500" lnSpcReduction="20000"/>
          </a:bodyPr>
          <a:lstStyle/>
          <a:p>
            <a:r>
              <a:rPr lang="en-US" dirty="0"/>
              <a:t>Email personalization ensures that content resonates with each recipient. AI amplifies this personalization by learning from user behavior and automating content assembly</a:t>
            </a:r>
            <a:r>
              <a:rPr lang="en-US" dirty="0" smtClean="0"/>
              <a:t>.</a:t>
            </a:r>
          </a:p>
          <a:p>
            <a:endParaRPr lang="en-US" dirty="0"/>
          </a:p>
          <a:p>
            <a:r>
              <a:rPr lang="en-US" b="1" i="1" dirty="0"/>
              <a:t>1. Customer Segmentation</a:t>
            </a:r>
          </a:p>
          <a:p>
            <a:r>
              <a:rPr lang="en-US" dirty="0"/>
              <a:t>Machine learning can identify micro-segments by analyzing data points like destination preferences, budget range, and interaction history.</a:t>
            </a:r>
          </a:p>
          <a:p>
            <a:pPr lvl="0"/>
            <a:r>
              <a:rPr lang="en-US" b="1" dirty="0"/>
              <a:t>Example:</a:t>
            </a:r>
            <a:r>
              <a:rPr lang="en-US" dirty="0"/>
              <a:t> A user frequently checking beach destinations will be placed in a "sun seekers" segment and receive related promotions.</a:t>
            </a:r>
          </a:p>
          <a:p>
            <a:r>
              <a:rPr lang="en-US" b="1" i="1" dirty="0"/>
              <a:t>2. Dynamic Content Blocks</a:t>
            </a:r>
          </a:p>
          <a:p>
            <a:r>
              <a:rPr lang="en-US" dirty="0"/>
              <a:t>These are interchangeable sections of an email that change based on recipient data. AI tools like </a:t>
            </a:r>
            <a:r>
              <a:rPr lang="en-US" dirty="0" err="1"/>
              <a:t>Salesforce</a:t>
            </a:r>
            <a:r>
              <a:rPr lang="en-US" dirty="0"/>
              <a:t> Einstein or </a:t>
            </a:r>
            <a:r>
              <a:rPr lang="en-US" dirty="0" err="1"/>
              <a:t>Mailchimp</a:t>
            </a:r>
            <a:r>
              <a:rPr lang="en-US" dirty="0"/>
              <a:t> AI allow modular email creation.</a:t>
            </a:r>
          </a:p>
          <a:p>
            <a:pPr lvl="0"/>
            <a:r>
              <a:rPr lang="en-US" b="1" dirty="0"/>
              <a:t>Real Use Case:</a:t>
            </a:r>
            <a:r>
              <a:rPr lang="en-US" dirty="0"/>
              <a:t> Booking.com uses AI to populate last-minute hotel deals near users’ current location.</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a:bodyPr>
          <a:lstStyle/>
          <a:p>
            <a:r>
              <a:rPr lang="en-US" sz="2100" b="1" i="1" dirty="0"/>
              <a:t>3. Behavior-Based Triggers</a:t>
            </a:r>
          </a:p>
          <a:p>
            <a:r>
              <a:rPr lang="en-US" sz="2100" dirty="0"/>
              <a:t>Triggered emails, such as cart abandonment or birthday offers, provide relevant nudges. AI can optimize send times and content for maximum response.</a:t>
            </a:r>
          </a:p>
          <a:p>
            <a:pPr lvl="0"/>
            <a:r>
              <a:rPr lang="en-US" sz="2100" b="1" dirty="0"/>
              <a:t>Example:</a:t>
            </a:r>
            <a:r>
              <a:rPr lang="en-US" sz="2100" dirty="0"/>
              <a:t> “You left something behind! Book your Thailand trip before prices go up.”</a:t>
            </a:r>
          </a:p>
          <a:p>
            <a:r>
              <a:rPr lang="en-US" sz="2100" b="1" i="1" dirty="0"/>
              <a:t>4. Predictive Personalization</a:t>
            </a:r>
          </a:p>
          <a:p>
            <a:r>
              <a:rPr lang="en-US" sz="2100" dirty="0"/>
              <a:t>Advanced AI can predict what a customer might be interested in next.</a:t>
            </a:r>
          </a:p>
          <a:p>
            <a:pPr lvl="0"/>
            <a:r>
              <a:rPr lang="en-US" sz="2100" b="1" dirty="0"/>
              <a:t>Example:</a:t>
            </a:r>
            <a:r>
              <a:rPr lang="en-US" sz="2100" dirty="0"/>
              <a:t> A traveler who booked a flight to Rome may get hotel offers, local event invites, or museum ticket deals in subsequent emails.</a:t>
            </a:r>
          </a:p>
          <a:p>
            <a:endParaRPr lang="en-US" sz="21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Call to Action (CTA)</a:t>
            </a:r>
          </a:p>
        </p:txBody>
      </p:sp>
      <p:sp>
        <p:nvSpPr>
          <p:cNvPr id="3" name="Content Placeholder 2"/>
          <p:cNvSpPr>
            <a:spLocks noGrp="1"/>
          </p:cNvSpPr>
          <p:nvPr>
            <p:ph idx="1"/>
          </p:nvPr>
        </p:nvSpPr>
        <p:spPr>
          <a:xfrm>
            <a:off x="457200" y="1600200"/>
            <a:ext cx="8229600" cy="4614882"/>
          </a:xfrm>
        </p:spPr>
        <p:txBody>
          <a:bodyPr>
            <a:normAutofit fontScale="62500" lnSpcReduction="20000"/>
          </a:bodyPr>
          <a:lstStyle/>
          <a:p>
            <a:r>
              <a:rPr lang="en-US" dirty="0"/>
              <a:t>CTAs must inspire action while being aligned with customer intent. AI helps identify which words, colors, and formats increase click-</a:t>
            </a:r>
            <a:r>
              <a:rPr lang="en-US" dirty="0" err="1"/>
              <a:t>throughs</a:t>
            </a:r>
            <a:r>
              <a:rPr lang="en-US" dirty="0" smtClean="0"/>
              <a:t>.</a:t>
            </a:r>
          </a:p>
          <a:p>
            <a:endParaRPr lang="en-US" dirty="0"/>
          </a:p>
          <a:p>
            <a:r>
              <a:rPr lang="en-US" b="1" i="1" dirty="0"/>
              <a:t>Effective CTA Practices:</a:t>
            </a:r>
          </a:p>
          <a:p>
            <a:pPr lvl="0"/>
            <a:r>
              <a:rPr lang="en-US" b="1" dirty="0"/>
              <a:t>Visual Cues:</a:t>
            </a:r>
            <a:r>
              <a:rPr lang="en-US" dirty="0"/>
              <a:t> Use bold buttons and white space to draw attention.</a:t>
            </a:r>
          </a:p>
          <a:p>
            <a:pPr lvl="0"/>
            <a:r>
              <a:rPr lang="en-US" b="1" dirty="0"/>
              <a:t>Multiple Placements:</a:t>
            </a:r>
            <a:r>
              <a:rPr lang="en-US" dirty="0"/>
              <a:t> Top, middle, and bottom placements allow readers at different engagement levels to act.</a:t>
            </a:r>
          </a:p>
          <a:p>
            <a:pPr lvl="0"/>
            <a:r>
              <a:rPr lang="en-US" b="1" dirty="0"/>
              <a:t>Urgency Triggers:</a:t>
            </a:r>
            <a:r>
              <a:rPr lang="en-US" dirty="0"/>
              <a:t> “Limited Seats,” “Offer Ends in 48 Hours” drive FOMO (Fear of Missing Out</a:t>
            </a:r>
            <a:r>
              <a:rPr lang="en-US" dirty="0" smtClean="0"/>
              <a:t>).</a:t>
            </a:r>
          </a:p>
          <a:p>
            <a:pPr lvl="0"/>
            <a:endParaRPr lang="en-US" dirty="0"/>
          </a:p>
          <a:p>
            <a:r>
              <a:rPr lang="en-US" b="1" i="1" dirty="0"/>
              <a:t>Examples from Industry:</a:t>
            </a:r>
          </a:p>
          <a:p>
            <a:pPr lvl="0"/>
            <a:r>
              <a:rPr lang="en-US" b="1" dirty="0"/>
              <a:t>Expedia:</a:t>
            </a:r>
            <a:r>
              <a:rPr lang="en-US" dirty="0"/>
              <a:t> “Check Prices – No Booking Fees!”</a:t>
            </a:r>
          </a:p>
          <a:p>
            <a:pPr lvl="0"/>
            <a:r>
              <a:rPr lang="en-US" b="1" dirty="0" err="1"/>
              <a:t>Airbnb</a:t>
            </a:r>
            <a:r>
              <a:rPr lang="en-US" b="1" dirty="0"/>
              <a:t>:</a:t>
            </a:r>
            <a:r>
              <a:rPr lang="en-US" dirty="0"/>
              <a:t> “Book Your Unique Stay Now”</a:t>
            </a:r>
          </a:p>
          <a:p>
            <a:pPr lvl="0"/>
            <a:r>
              <a:rPr lang="en-US" b="1" dirty="0"/>
              <a:t>TUI:</a:t>
            </a:r>
            <a:r>
              <a:rPr lang="en-US" dirty="0"/>
              <a:t> “Discover Your Perfect Summer Now – Save 25%!”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and Metrics for Success</a:t>
            </a:r>
          </a:p>
        </p:txBody>
      </p:sp>
      <p:sp>
        <p:nvSpPr>
          <p:cNvPr id="3" name="Content Placeholder 2"/>
          <p:cNvSpPr>
            <a:spLocks noGrp="1"/>
          </p:cNvSpPr>
          <p:nvPr>
            <p:ph idx="1"/>
          </p:nvPr>
        </p:nvSpPr>
        <p:spPr>
          <a:xfrm>
            <a:off x="457200" y="1428736"/>
            <a:ext cx="8229600" cy="5143536"/>
          </a:xfrm>
        </p:spPr>
        <p:txBody>
          <a:bodyPr>
            <a:normAutofit fontScale="55000" lnSpcReduction="20000"/>
          </a:bodyPr>
          <a:lstStyle/>
          <a:p>
            <a:r>
              <a:rPr lang="en-US" dirty="0"/>
              <a:t>A critical part of campaign success is the ability to test and measure outcomes. AI enables this through real-time analytics and automated decision-making.</a:t>
            </a:r>
          </a:p>
          <a:p>
            <a:endParaRPr lang="en-US" b="1" i="1" dirty="0" smtClean="0"/>
          </a:p>
          <a:p>
            <a:r>
              <a:rPr lang="en-US" b="1" i="1" dirty="0" smtClean="0"/>
              <a:t>Key </a:t>
            </a:r>
            <a:r>
              <a:rPr lang="en-US" b="1" i="1" dirty="0"/>
              <a:t>Metrics:</a:t>
            </a:r>
          </a:p>
          <a:p>
            <a:pPr lvl="0"/>
            <a:r>
              <a:rPr lang="en-US" b="1" dirty="0"/>
              <a:t>Open Rate:</a:t>
            </a:r>
            <a:r>
              <a:rPr lang="en-US" dirty="0"/>
              <a:t> Measures subject line effectiveness.</a:t>
            </a:r>
          </a:p>
          <a:p>
            <a:pPr lvl="0"/>
            <a:r>
              <a:rPr lang="en-US" b="1" dirty="0"/>
              <a:t>Click-Through Rate (CTR):</a:t>
            </a:r>
            <a:r>
              <a:rPr lang="en-US" dirty="0"/>
              <a:t> Indicates engagement with content.</a:t>
            </a:r>
          </a:p>
          <a:p>
            <a:pPr lvl="0"/>
            <a:r>
              <a:rPr lang="en-US" b="1" dirty="0"/>
              <a:t>Conversion Rate:</a:t>
            </a:r>
            <a:r>
              <a:rPr lang="en-US" dirty="0"/>
              <a:t> Tracks actual bookings or purchases.</a:t>
            </a:r>
          </a:p>
          <a:p>
            <a:pPr lvl="0"/>
            <a:r>
              <a:rPr lang="en-US" b="1" dirty="0"/>
              <a:t>Unsubscribe/Bounce Rates:</a:t>
            </a:r>
            <a:r>
              <a:rPr lang="en-US" dirty="0"/>
              <a:t> Reveal disengagement or list health.</a:t>
            </a:r>
          </a:p>
          <a:p>
            <a:pPr lvl="0"/>
            <a:r>
              <a:rPr lang="en-US" b="1" dirty="0"/>
              <a:t>Revenue per Email:</a:t>
            </a:r>
            <a:r>
              <a:rPr lang="en-US" dirty="0"/>
              <a:t> Helps determine campaign ROI.</a:t>
            </a:r>
          </a:p>
          <a:p>
            <a:endParaRPr lang="en-US" b="1" i="1" dirty="0" smtClean="0"/>
          </a:p>
          <a:p>
            <a:r>
              <a:rPr lang="en-US" b="1" i="1" dirty="0" smtClean="0"/>
              <a:t>Challenges </a:t>
            </a:r>
            <a:r>
              <a:rPr lang="en-US" b="1" i="1" dirty="0"/>
              <a:t>and Real-World Examples:</a:t>
            </a:r>
          </a:p>
          <a:p>
            <a:pPr lvl="0"/>
            <a:r>
              <a:rPr lang="en-US" b="1" dirty="0"/>
              <a:t>Challenge: Content Fatigue</a:t>
            </a:r>
            <a:endParaRPr lang="en-US" dirty="0"/>
          </a:p>
          <a:p>
            <a:pPr lvl="1"/>
            <a:r>
              <a:rPr lang="en-US" b="1" dirty="0"/>
              <a:t>Problem:</a:t>
            </a:r>
            <a:r>
              <a:rPr lang="en-US" dirty="0"/>
              <a:t> Customers overwhelmed by frequent emails may disengage.</a:t>
            </a:r>
          </a:p>
          <a:p>
            <a:pPr lvl="1"/>
            <a:r>
              <a:rPr lang="en-US" b="1" dirty="0"/>
              <a:t>Solution:</a:t>
            </a:r>
            <a:r>
              <a:rPr lang="en-US" dirty="0"/>
              <a:t> AI tools like </a:t>
            </a:r>
            <a:r>
              <a:rPr lang="en-US" dirty="0" err="1"/>
              <a:t>Phrasee</a:t>
            </a:r>
            <a:r>
              <a:rPr lang="en-US" dirty="0"/>
              <a:t> detect declining engagement and automatically reduce email frequency.</a:t>
            </a:r>
          </a:p>
          <a:p>
            <a:pPr lvl="0"/>
            <a:r>
              <a:rPr lang="en-US" b="1" dirty="0"/>
              <a:t>Challenge: Misaligned Offers</a:t>
            </a:r>
            <a:endParaRPr lang="en-US" dirty="0"/>
          </a:p>
          <a:p>
            <a:pPr lvl="1"/>
            <a:r>
              <a:rPr lang="en-US" b="1" dirty="0"/>
              <a:t>Problem:</a:t>
            </a:r>
            <a:r>
              <a:rPr lang="en-US" dirty="0"/>
              <a:t> Offering ski packages to someone in a tropical region.</a:t>
            </a:r>
          </a:p>
          <a:p>
            <a:pPr lvl="1"/>
            <a:r>
              <a:rPr lang="en-US" b="1" dirty="0"/>
              <a:t>Solution:</a:t>
            </a:r>
            <a:r>
              <a:rPr lang="en-US" dirty="0"/>
              <a:t> </a:t>
            </a:r>
            <a:r>
              <a:rPr lang="en-US" dirty="0" err="1"/>
              <a:t>Airbnb</a:t>
            </a:r>
            <a:r>
              <a:rPr lang="en-US" dirty="0"/>
              <a:t> uses </a:t>
            </a:r>
            <a:r>
              <a:rPr lang="en-US" dirty="0" err="1"/>
              <a:t>geolocation</a:t>
            </a:r>
            <a:r>
              <a:rPr lang="en-US" dirty="0"/>
              <a:t> and weather-based AI suggestions to recommend relevant destinations.</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Autofit/>
          </a:bodyPr>
          <a:lstStyle/>
          <a:p>
            <a:pPr lvl="0"/>
            <a:r>
              <a:rPr lang="en-US" sz="2100" b="1" dirty="0"/>
              <a:t>Challenge: A/B Testing Complexity</a:t>
            </a:r>
            <a:endParaRPr lang="en-US" sz="2100" dirty="0"/>
          </a:p>
          <a:p>
            <a:pPr lvl="1"/>
            <a:r>
              <a:rPr lang="en-US" sz="2100" b="1" dirty="0"/>
              <a:t>Problem:</a:t>
            </a:r>
            <a:r>
              <a:rPr lang="en-US" sz="2100" dirty="0"/>
              <a:t> Manual testing is slow and narrow in scope.</a:t>
            </a:r>
          </a:p>
          <a:p>
            <a:pPr lvl="1"/>
            <a:r>
              <a:rPr lang="en-US" sz="2100" b="1" dirty="0"/>
              <a:t>Solution:</a:t>
            </a:r>
            <a:r>
              <a:rPr lang="en-US" sz="2100" dirty="0"/>
              <a:t> Netflix uses AI for multivariate testing to compare multiple email variants simultaneously across user segments.</a:t>
            </a:r>
          </a:p>
          <a:p>
            <a:pPr lvl="0"/>
            <a:r>
              <a:rPr lang="en-US" sz="2100" b="1" dirty="0"/>
              <a:t>Challenge: Spam Filters</a:t>
            </a:r>
            <a:endParaRPr lang="en-US" sz="2100" dirty="0"/>
          </a:p>
          <a:p>
            <a:pPr lvl="1"/>
            <a:r>
              <a:rPr lang="en-US" sz="2100" b="1" dirty="0"/>
              <a:t>Problem:</a:t>
            </a:r>
            <a:r>
              <a:rPr lang="en-US" sz="2100" dirty="0"/>
              <a:t> Spam words or poor formatting reduce inbox placement.</a:t>
            </a:r>
          </a:p>
          <a:p>
            <a:pPr lvl="1"/>
            <a:r>
              <a:rPr lang="en-US" sz="2100" b="1" dirty="0"/>
              <a:t>Solution:</a:t>
            </a:r>
            <a:r>
              <a:rPr lang="en-US" sz="2100" dirty="0"/>
              <a:t> </a:t>
            </a:r>
            <a:r>
              <a:rPr lang="en-US" sz="2100" dirty="0" err="1"/>
              <a:t>Mailchimp</a:t>
            </a:r>
            <a:r>
              <a:rPr lang="en-US" sz="2100" dirty="0"/>
              <a:t> uses AI to score emails before sending, minimizing spam risks</a:t>
            </a:r>
            <a:r>
              <a:rPr lang="en-US" sz="2100" dirty="0" smtClean="0"/>
              <a:t>.</a:t>
            </a:r>
          </a:p>
          <a:p>
            <a:pPr lvl="1"/>
            <a:endParaRPr lang="en-US" sz="2100" dirty="0"/>
          </a:p>
          <a:p>
            <a:r>
              <a:rPr lang="en-US" sz="2100" b="1" i="1" dirty="0"/>
              <a:t>Real-World Success Story:</a:t>
            </a:r>
          </a:p>
          <a:p>
            <a:pPr lvl="0"/>
            <a:r>
              <a:rPr lang="en-US" sz="2100" b="1" dirty="0"/>
              <a:t>Marriott International</a:t>
            </a:r>
            <a:r>
              <a:rPr lang="en-US" sz="2100" dirty="0"/>
              <a:t> used AI to analyze customer preferences and created segmented campaigns across 100+ countries. Their open rates increased by 18% and CTRs by 21% in 2023 (</a:t>
            </a:r>
            <a:r>
              <a:rPr lang="en-US" sz="2100" dirty="0" err="1"/>
              <a:t>Dube</a:t>
            </a:r>
            <a:r>
              <a:rPr lang="en-US" sz="2100" dirty="0"/>
              <a:t>, 2022).</a:t>
            </a:r>
          </a:p>
          <a:p>
            <a:endParaRPr lang="en-US" sz="21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Data Privacy Considerations </a:t>
            </a:r>
            <a:endParaRPr lang="en-US" dirty="0"/>
          </a:p>
        </p:txBody>
      </p:sp>
      <p:sp>
        <p:nvSpPr>
          <p:cNvPr id="3" name="Content Placeholder 2"/>
          <p:cNvSpPr>
            <a:spLocks noGrp="1"/>
          </p:cNvSpPr>
          <p:nvPr>
            <p:ph idx="1"/>
          </p:nvPr>
        </p:nvSpPr>
        <p:spPr>
          <a:xfrm>
            <a:off x="457200" y="1600200"/>
            <a:ext cx="8229600" cy="4829196"/>
          </a:xfrm>
        </p:spPr>
        <p:txBody>
          <a:bodyPr>
            <a:normAutofit fontScale="62500" lnSpcReduction="20000"/>
          </a:bodyPr>
          <a:lstStyle/>
          <a:p>
            <a:r>
              <a:rPr lang="en-US" dirty="0"/>
              <a:t>In AI-powered marketing, ethical and legal data handling is essential, especially under regulations such as the GDPR (Europe), CCPA (California), and PDPA (Singapore).</a:t>
            </a:r>
          </a:p>
          <a:p>
            <a:endParaRPr lang="en-US" b="1" i="1" dirty="0" smtClean="0"/>
          </a:p>
          <a:p>
            <a:r>
              <a:rPr lang="en-US" b="1" i="1" dirty="0" smtClean="0"/>
              <a:t>Best </a:t>
            </a:r>
            <a:r>
              <a:rPr lang="en-US" b="1" i="1" dirty="0"/>
              <a:t>Practices for Compliance:</a:t>
            </a:r>
          </a:p>
          <a:p>
            <a:pPr lvl="0"/>
            <a:r>
              <a:rPr lang="en-US" b="1" dirty="0"/>
              <a:t>Clear Opt-Ins:</a:t>
            </a:r>
            <a:r>
              <a:rPr lang="en-US" dirty="0"/>
              <a:t> Use double opt-in confirmations to verify consent.</a:t>
            </a:r>
          </a:p>
          <a:p>
            <a:pPr lvl="0"/>
            <a:r>
              <a:rPr lang="en-US" b="1" dirty="0"/>
              <a:t>Data </a:t>
            </a:r>
            <a:r>
              <a:rPr lang="en-US" b="1" dirty="0" err="1"/>
              <a:t>Anonymization</a:t>
            </a:r>
            <a:r>
              <a:rPr lang="en-US" b="1" dirty="0"/>
              <a:t>:</a:t>
            </a:r>
            <a:r>
              <a:rPr lang="en-US" dirty="0"/>
              <a:t> Store minimal personal data, and </a:t>
            </a:r>
            <a:r>
              <a:rPr lang="en-US" dirty="0" err="1"/>
              <a:t>anonymize</a:t>
            </a:r>
            <a:r>
              <a:rPr lang="en-US" dirty="0"/>
              <a:t> wherever possible.</a:t>
            </a:r>
          </a:p>
          <a:p>
            <a:pPr lvl="0"/>
            <a:r>
              <a:rPr lang="en-US" b="1" dirty="0"/>
              <a:t>Easy Opt-Outs:</a:t>
            </a:r>
            <a:r>
              <a:rPr lang="en-US" dirty="0"/>
              <a:t> One-click unsubscribe options must be clearly visible.</a:t>
            </a:r>
          </a:p>
          <a:p>
            <a:pPr lvl="0"/>
            <a:r>
              <a:rPr lang="en-US" b="1" dirty="0"/>
              <a:t>Regional Adaptation:</a:t>
            </a:r>
            <a:r>
              <a:rPr lang="en-US" dirty="0"/>
              <a:t> AI must recognize user jurisdiction and adapt data handling accordingly.</a:t>
            </a:r>
          </a:p>
          <a:p>
            <a:endParaRPr lang="en-US" b="1" dirty="0" smtClean="0"/>
          </a:p>
          <a:p>
            <a:r>
              <a:rPr lang="en-US" b="1" dirty="0" smtClean="0"/>
              <a:t>Case </a:t>
            </a:r>
            <a:r>
              <a:rPr lang="en-US" b="1" dirty="0"/>
              <a:t>in Point:</a:t>
            </a:r>
            <a:r>
              <a:rPr lang="en-US" dirty="0"/>
              <a:t/>
            </a:r>
            <a:br>
              <a:rPr lang="en-US" dirty="0"/>
            </a:br>
            <a:r>
              <a:rPr lang="en-US" dirty="0"/>
              <a:t>In 2021, British Airways was fined £20 million for inadequate data protection during a cyber breach. This emphasized the need for secure systems, especially when using customer data in personalized email campaigns.</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p>
        </p:txBody>
      </p:sp>
      <p:sp>
        <p:nvSpPr>
          <p:cNvPr id="3" name="Content Placeholder 2"/>
          <p:cNvSpPr>
            <a:spLocks noGrp="1"/>
          </p:cNvSpPr>
          <p:nvPr>
            <p:ph idx="1"/>
          </p:nvPr>
        </p:nvSpPr>
        <p:spPr/>
        <p:txBody>
          <a:bodyPr>
            <a:noAutofit/>
          </a:bodyPr>
          <a:lstStyle/>
          <a:p>
            <a:r>
              <a:rPr lang="en-US" sz="2400" dirty="0"/>
              <a:t>AI-powered email marketing offers a transformative opportunity for global tourism brands. By leveraging personalization, automation, and real-time testing, campaigns can deliver high engagement and superior user experience. However, success requires thoughtful strategy, audience insight, cultural awareness, and data responsibility.</a:t>
            </a:r>
          </a:p>
          <a:p>
            <a:r>
              <a:rPr lang="en-US" sz="2400" dirty="0"/>
              <a:t>When implemented correctly, AI email campaigns do more than sell — they build long-term relationships by anticipating and meeting the unique needs of diverse travelers. For tourism businesses, this means not only increased bookings and loyalty but also a stronger, tech-forward brand identity.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714620"/>
            <a:ext cx="8229600" cy="1143000"/>
          </a:xfrm>
        </p:spPr>
        <p:txBody>
          <a:bodyPr/>
          <a:lstStyle/>
          <a:p>
            <a:r>
              <a:rPr lang="en-US" dirty="0" smtClean="0"/>
              <a:t>Thank-You</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TotalTime>
  <Words>1888</Words>
  <Application>Microsoft Office PowerPoint</Application>
  <PresentationFormat>On-screen Show (4:3)</PresentationFormat>
  <Paragraphs>139</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Email Marketing Content for AI-Powered Global Campaigns</vt:lpstr>
      <vt:lpstr>Table of Contents</vt:lpstr>
      <vt:lpstr>Introduction</vt:lpstr>
      <vt:lpstr>Campaign Objective</vt:lpstr>
      <vt:lpstr>Target Audience</vt:lpstr>
      <vt:lpstr>Slide 6</vt:lpstr>
      <vt:lpstr>Email Content Structure</vt:lpstr>
      <vt:lpstr>Slide 8</vt:lpstr>
      <vt:lpstr>Personalization Techniques</vt:lpstr>
      <vt:lpstr>Slide 10</vt:lpstr>
      <vt:lpstr>Call to Action (CTA)</vt:lpstr>
      <vt:lpstr>Testing and Metrics for Success</vt:lpstr>
      <vt:lpstr>Slide 13</vt:lpstr>
      <vt:lpstr>Data Privacy Considerations </vt:lpstr>
      <vt:lpstr>Conclusion</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Email Marketing Content for AI-Powered Global Campaigns</dc:title>
  <dc:creator>ANCHALIKA</dc:creator>
  <cp:lastModifiedBy>ANCHALIKA</cp:lastModifiedBy>
  <cp:revision>5</cp:revision>
  <dcterms:created xsi:type="dcterms:W3CDTF">2025-05-03T12:12:39Z</dcterms:created>
  <dcterms:modified xsi:type="dcterms:W3CDTF">2025-05-03T14:24:35Z</dcterms:modified>
</cp:coreProperties>
</file>