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65" d="100"/>
          <a:sy n="65" d="100"/>
        </p:scale>
        <p:origin x="1320" y="3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84CCD6-9568-4D83-9E3E-D95152F110BC}" type="datetimeFigureOut">
              <a:rPr lang="en-IN" smtClean="0"/>
              <a:t>25-04-2025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ED0E8B-2C29-44D9-B85F-1497ABE8627E}" type="slidenum">
              <a:rPr lang="en-IN" smtClean="0"/>
              <a:t>‹#›</a:t>
            </a:fld>
            <a:endParaRPr lang="en-IN"/>
          </a:p>
        </p:txBody>
      </p:sp>
    </p:spTree>
    <p:extLst>
      <p:ext uri="{BB962C8B-B14F-4D97-AF65-F5344CB8AC3E}">
        <p14:creationId xmlns:p14="http://schemas.microsoft.com/office/powerpoint/2010/main" val="3434441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83ED0E8B-2C29-44D9-B85F-1497ABE8627E}" type="slidenum">
              <a:rPr lang="en-IN" smtClean="0"/>
              <a:t>1</a:t>
            </a:fld>
            <a:endParaRPr lang="en-IN"/>
          </a:p>
        </p:txBody>
      </p:sp>
    </p:spTree>
    <p:extLst>
      <p:ext uri="{BB962C8B-B14F-4D97-AF65-F5344CB8AC3E}">
        <p14:creationId xmlns:p14="http://schemas.microsoft.com/office/powerpoint/2010/main" val="2809843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83ED0E8B-2C29-44D9-B85F-1497ABE8627E}" type="slidenum">
              <a:rPr lang="en-IN" smtClean="0"/>
              <a:t>11</a:t>
            </a:fld>
            <a:endParaRPr lang="en-IN"/>
          </a:p>
        </p:txBody>
      </p:sp>
    </p:spTree>
    <p:extLst>
      <p:ext uri="{BB962C8B-B14F-4D97-AF65-F5344CB8AC3E}">
        <p14:creationId xmlns:p14="http://schemas.microsoft.com/office/powerpoint/2010/main" val="21630637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6D46299-243A-478D-A100-526C3F05EF82}" type="datetimeFigureOut">
              <a:rPr lang="en-IN" smtClean="0"/>
              <a:t>25-04-2025</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957E65E9-856D-4FE0-98CA-652E36C32407}" type="slidenum">
              <a:rPr lang="en-IN" smtClean="0"/>
              <a:t>‹#›</a:t>
            </a:fld>
            <a:endParaRPr lang="en-IN"/>
          </a:p>
        </p:txBody>
      </p:sp>
    </p:spTree>
    <p:extLst>
      <p:ext uri="{BB962C8B-B14F-4D97-AF65-F5344CB8AC3E}">
        <p14:creationId xmlns:p14="http://schemas.microsoft.com/office/powerpoint/2010/main" val="69752828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D46299-243A-478D-A100-526C3F05EF82}" type="datetimeFigureOut">
              <a:rPr lang="en-IN" smtClean="0"/>
              <a:t>25-04-2025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3335573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D6D46299-243A-478D-A100-526C3F05EF82}" type="datetimeFigureOut">
              <a:rPr lang="en-IN" smtClean="0"/>
              <a:t>25-04-2025</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129514263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6D46299-243A-478D-A100-526C3F05EF82}" type="datetimeFigureOut">
              <a:rPr lang="en-IN" smtClean="0"/>
              <a:t>25-04-2025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3784226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D46299-243A-478D-A100-526C3F05EF82}" type="datetimeFigureOut">
              <a:rPr lang="en-IN" smtClean="0"/>
              <a:t>25-04-2025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3199252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6D46299-243A-478D-A100-526C3F05EF82}" type="datetimeFigureOut">
              <a:rPr lang="en-IN" smtClean="0"/>
              <a:t>25-04-2025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263289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D46299-243A-478D-A100-526C3F05EF82}" type="datetimeFigureOut">
              <a:rPr lang="en-IN" smtClean="0"/>
              <a:t>25-04-2025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685943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D6D46299-243A-478D-A100-526C3F05EF82}" type="datetimeFigureOut">
              <a:rPr lang="en-IN" smtClean="0"/>
              <a:t>25-04-2025</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957E65E9-856D-4FE0-98CA-652E36C32407}"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6193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D6D46299-243A-478D-A100-526C3F05EF82}" type="datetimeFigureOut">
              <a:rPr lang="en-IN" smtClean="0"/>
              <a:t>25-04-2025</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957E65E9-856D-4FE0-98CA-652E36C32407}"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348577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D46299-243A-478D-A100-526C3F05EF82}" type="datetimeFigureOut">
              <a:rPr lang="en-IN" smtClean="0"/>
              <a:t>25-04-2025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365609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D46299-243A-478D-A100-526C3F05EF82}" type="datetimeFigureOut">
              <a:rPr lang="en-IN" smtClean="0"/>
              <a:t>25-04-2025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7E65E9-856D-4FE0-98CA-652E36C32407}" type="slidenum">
              <a:rPr lang="en-IN" smtClean="0"/>
              <a:t>‹#›</a:t>
            </a:fld>
            <a:endParaRPr lang="en-IN"/>
          </a:p>
        </p:txBody>
      </p:sp>
    </p:spTree>
    <p:extLst>
      <p:ext uri="{BB962C8B-B14F-4D97-AF65-F5344CB8AC3E}">
        <p14:creationId xmlns:p14="http://schemas.microsoft.com/office/powerpoint/2010/main" val="582577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D6D46299-243A-478D-A100-526C3F05EF82}" type="datetimeFigureOut">
              <a:rPr lang="en-IN" smtClean="0"/>
              <a:t>25-04-2025</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957E65E9-856D-4FE0-98CA-652E36C32407}" type="slidenum">
              <a:rPr lang="en-IN" smtClean="0"/>
              <a:t>‹#›</a:t>
            </a:fld>
            <a:endParaRPr lang="en-IN"/>
          </a:p>
        </p:txBody>
      </p:sp>
    </p:spTree>
    <p:extLst>
      <p:ext uri="{BB962C8B-B14F-4D97-AF65-F5344CB8AC3E}">
        <p14:creationId xmlns:p14="http://schemas.microsoft.com/office/powerpoint/2010/main" val="43707914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E03EC53-8555-3B8A-7CA1-C67DB52F57E2}"/>
              </a:ext>
            </a:extLst>
          </p:cNvPr>
          <p:cNvSpPr>
            <a:spLocks noGrp="1"/>
          </p:cNvSpPr>
          <p:nvPr>
            <p:ph type="subTitle" idx="1"/>
          </p:nvPr>
        </p:nvSpPr>
        <p:spPr>
          <a:xfrm>
            <a:off x="2226665" y="4353339"/>
            <a:ext cx="8116657" cy="1022368"/>
          </a:xfrm>
        </p:spPr>
        <p:txBody>
          <a:bodyPr>
            <a:normAutofit/>
          </a:bodyPr>
          <a:lstStyle/>
          <a:p>
            <a:pPr algn="r"/>
            <a:r>
              <a:rPr lang="en-US" sz="1500" b="1" dirty="0">
                <a:ln w="12700">
                  <a:solidFill>
                    <a:schemeClr val="tx1"/>
                  </a:solidFill>
                </a:ln>
                <a:solidFill>
                  <a:schemeClr val="bg1"/>
                </a:solidFill>
                <a:latin typeface="Times New Roman" panose="02020603050405020304" pitchFamily="18" charset="0"/>
                <a:cs typeface="Times New Roman" panose="02020603050405020304" pitchFamily="18" charset="0"/>
              </a:rPr>
              <a:t> </a:t>
            </a:r>
          </a:p>
          <a:p>
            <a:pPr algn="r"/>
            <a:r>
              <a:rPr lang="en-US" sz="1200" dirty="0">
                <a:ln w="12700">
                  <a:solidFill>
                    <a:schemeClr val="tx1"/>
                  </a:solidFill>
                </a:ln>
                <a:solidFill>
                  <a:srgbClr val="800000"/>
                </a:solidFill>
                <a:latin typeface="Times New Roman" panose="02020603050405020304" pitchFamily="18" charset="0"/>
                <a:cs typeface="Times New Roman" panose="02020603050405020304" pitchFamily="18" charset="0"/>
              </a:rPr>
              <a:t> </a:t>
            </a:r>
          </a:p>
          <a:p>
            <a:endParaRPr lang="en-US" sz="1200" b="1" u="sng" dirty="0">
              <a:ln w="12700">
                <a:solidFill>
                  <a:schemeClr val="tx1"/>
                </a:solidFill>
              </a:ln>
              <a:latin typeface="Times New Roman" panose="02020603050405020304" pitchFamily="18" charset="0"/>
              <a:cs typeface="Times New Roman" panose="02020603050405020304" pitchFamily="18" charset="0"/>
            </a:endParaRPr>
          </a:p>
          <a:p>
            <a:endParaRPr lang="en-IN" b="1" u="sng" dirty="0">
              <a:ln w="12700">
                <a:solidFill>
                  <a:schemeClr val="tx1"/>
                </a:solidFill>
              </a:ln>
            </a:endParaRPr>
          </a:p>
        </p:txBody>
      </p:sp>
      <p:pic>
        <p:nvPicPr>
          <p:cNvPr id="1030" name="Picture 6" descr="Talent management hi-res stock photography and images - Alamy">
            <a:extLst>
              <a:ext uri="{FF2B5EF4-FFF2-40B4-BE49-F238E27FC236}">
                <a16:creationId xmlns:a16="http://schemas.microsoft.com/office/drawing/2014/main" id="{3A3008AF-6CEC-DE09-770C-8C6907D62696}"/>
              </a:ext>
            </a:extLst>
          </p:cNvPr>
          <p:cNvPicPr>
            <a:picLocks noGrp="1" noRot="1" noChangeAspect="1" noMove="1" noResize="1" noEditPoints="1" noAdjustHandles="1" noChangeArrowheads="1" noChangeShapeType="1" noCrop="1"/>
          </p:cNvPicPr>
          <p:nvPr/>
        </p:nvPicPr>
        <p:blipFill rotWithShape="1">
          <a:blip r:embed="rId3">
            <a:alphaModFix amt="17000"/>
            <a:extLst>
              <a:ext uri="{28A0092B-C50C-407E-A947-70E740481C1C}">
                <a14:useLocalDpi xmlns:a14="http://schemas.microsoft.com/office/drawing/2010/main" val="0"/>
              </a:ext>
            </a:extLst>
          </a:blip>
          <a:srcRect t="-8696" b="8696"/>
          <a:stretch/>
        </p:blipFill>
        <p:spPr bwMode="auto">
          <a:xfrm>
            <a:off x="-88361" y="-748145"/>
            <a:ext cx="12191999" cy="76061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202839-A4FA-194F-3C78-DB292448FB13}"/>
              </a:ext>
            </a:extLst>
          </p:cNvPr>
          <p:cNvSpPr txBox="1">
            <a:spLocks noGrp="1" noRot="1" noMove="1" noResize="1" noEditPoints="1" noAdjustHandles="1" noChangeArrowheads="1" noChangeShapeType="1"/>
          </p:cNvSpPr>
          <p:nvPr/>
        </p:nvSpPr>
        <p:spPr>
          <a:xfrm>
            <a:off x="1583286" y="3845644"/>
            <a:ext cx="7600340" cy="286232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Digital Transformation of Talent Development in Tourism :</a:t>
            </a:r>
          </a:p>
          <a:p>
            <a:r>
              <a:rPr lang="en-US" b="1" dirty="0">
                <a:latin typeface="Times New Roman" panose="02020603050405020304" pitchFamily="18" charset="0"/>
                <a:cs typeface="Times New Roman" panose="02020603050405020304" pitchFamily="18" charset="0"/>
              </a:rPr>
              <a:t>A Proposal for the National Tourism Rural</a:t>
            </a:r>
          </a:p>
          <a:p>
            <a:r>
              <a:rPr lang="en-US" b="1" dirty="0">
                <a:latin typeface="Times New Roman" panose="02020603050405020304" pitchFamily="18" charset="0"/>
                <a:cs typeface="Times New Roman" panose="02020603050405020304" pitchFamily="18" charset="0"/>
              </a:rPr>
              <a:t>Presented by:</a:t>
            </a:r>
          </a:p>
          <a:p>
            <a:r>
              <a:rPr lang="en-US" b="1" dirty="0">
                <a:latin typeface="Times New Roman" panose="02020603050405020304" pitchFamily="18" charset="0"/>
                <a:cs typeface="Times New Roman" panose="02020603050405020304" pitchFamily="18" charset="0"/>
              </a:rPr>
              <a:t>Monika, DE240057</a:t>
            </a:r>
          </a:p>
          <a:p>
            <a:r>
              <a:rPr lang="en-US" b="1" dirty="0">
                <a:latin typeface="Times New Roman" panose="02020603050405020304" pitchFamily="18" charset="0"/>
                <a:cs typeface="Times New Roman" panose="02020603050405020304" pitchFamily="18" charset="0"/>
              </a:rPr>
              <a:t>Date: 6 May 2025</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58350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90B190C-0E78-07C9-DBEA-0922C3F47DCB}"/>
              </a:ext>
            </a:extLst>
          </p:cNvPr>
          <p:cNvSpPr>
            <a:spLocks noGrp="1" noRot="1" noMove="1" noResize="1" noEditPoints="1" noAdjustHandles="1" noChangeArrowheads="1" noChangeShapeType="1"/>
          </p:cNvSpPr>
          <p:nvPr/>
        </p:nvSpPr>
        <p:spPr>
          <a:xfrm>
            <a:off x="726831" y="1758461"/>
            <a:ext cx="10398369" cy="3798277"/>
          </a:xfrm>
          <a:prstGeom prst="rect">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solidFill>
                <a:schemeClr val="bg2">
                  <a:lumMod val="90000"/>
                </a:schemeClr>
              </a:solidFill>
            </a:endParaRPr>
          </a:p>
        </p:txBody>
      </p:sp>
      <p:sp>
        <p:nvSpPr>
          <p:cNvPr id="2" name="Rectangle 1">
            <a:extLst>
              <a:ext uri="{FF2B5EF4-FFF2-40B4-BE49-F238E27FC236}">
                <a16:creationId xmlns:a16="http://schemas.microsoft.com/office/drawing/2014/main" id="{8AEC9081-CBE8-DF7A-7070-28CC5A468F66}"/>
              </a:ext>
            </a:extLst>
          </p:cNvPr>
          <p:cNvSpPr>
            <a:spLocks/>
          </p:cNvSpPr>
          <p:nvPr/>
        </p:nvSpPr>
        <p:spPr>
          <a:xfrm>
            <a:off x="246186" y="554594"/>
            <a:ext cx="1899138" cy="547376"/>
          </a:xfrm>
          <a:prstGeom prst="rect">
            <a:avLst/>
          </a:prstGeom>
          <a:solidFill>
            <a:schemeClr val="tx2">
              <a:lumMod val="60000"/>
              <a:lumOff val="40000"/>
            </a:schemeClr>
          </a:solidFill>
          <a:ln>
            <a:solidFill>
              <a:schemeClr val="bg1">
                <a:lumMod val="95000"/>
              </a:schemeClr>
            </a:solidFill>
          </a:ln>
          <a:effectLst>
            <a:innerShdw blurRad="63500" dist="50800" dir="18900000">
              <a:prstClr val="black">
                <a:alpha val="50000"/>
              </a:prstClr>
            </a:innerShdw>
            <a:reflection blurRad="6350" stA="52000" endA="300" endPos="35000" dir="5400000" sy="-100000" algn="bl" rotWithShape="0"/>
          </a:effectLst>
          <a:scene3d>
            <a:camera prst="obliqueTopLef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TextBox 2">
            <a:extLst>
              <a:ext uri="{FF2B5EF4-FFF2-40B4-BE49-F238E27FC236}">
                <a16:creationId xmlns:a16="http://schemas.microsoft.com/office/drawing/2014/main" id="{7CCF5F4D-C17A-D02D-6AF4-69E72CFD14A3}"/>
              </a:ext>
            </a:extLst>
          </p:cNvPr>
          <p:cNvSpPr txBox="1">
            <a:spLocks noGrp="1" noRot="1" noMove="1" noResize="1" noEditPoints="1" noAdjustHandles="1" noChangeArrowheads="1" noChangeShapeType="1"/>
          </p:cNvSpPr>
          <p:nvPr/>
        </p:nvSpPr>
        <p:spPr>
          <a:xfrm>
            <a:off x="246185" y="554593"/>
            <a:ext cx="4196862"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Introduction</a:t>
            </a:r>
            <a:endParaRPr lang="en-IN" sz="24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18A4890-38C6-7F91-B401-AC9E539B74EF}"/>
              </a:ext>
            </a:extLst>
          </p:cNvPr>
          <p:cNvSpPr txBox="1">
            <a:spLocks noGrp="1" noRot="1" noMove="1" noResize="1" noEditPoints="1" noAdjustHandles="1" noChangeArrowheads="1" noChangeShapeType="1"/>
          </p:cNvSpPr>
          <p:nvPr/>
        </p:nvSpPr>
        <p:spPr>
          <a:xfrm>
            <a:off x="791308" y="1770184"/>
            <a:ext cx="10310446" cy="3782061"/>
          </a:xfrm>
          <a:prstGeom prst="rect">
            <a:avLst/>
          </a:prstGeom>
          <a:noFill/>
        </p:spPr>
        <p:txBody>
          <a:bodyPr wrap="square" rtlCol="0">
            <a:spAutoFit/>
          </a:bodyPr>
          <a:lstStyle/>
          <a:p>
            <a:pPr algn="ctr">
              <a:lnSpc>
                <a:spcPct val="150000"/>
              </a:lnSpc>
              <a:buNone/>
            </a:pPr>
            <a:r>
              <a:rPr lang="en-US" b="1" dirty="0">
                <a:solidFill>
                  <a:schemeClr val="bg1"/>
                </a:solidFill>
                <a:latin typeface="Times New Roman" panose="02020603050405020304" pitchFamily="18" charset="0"/>
                <a:cs typeface="Times New Roman" panose="02020603050405020304" pitchFamily="18" charset="0"/>
              </a:rPr>
              <a:t>Talent Gap in Rural Tourism:</a:t>
            </a:r>
          </a:p>
          <a:p>
            <a:pPr algn="ctr">
              <a:lnSpc>
                <a:spcPct val="150000"/>
              </a:lnSpc>
              <a:buNone/>
            </a:pPr>
            <a:r>
              <a:rPr lang="en-US" dirty="0">
                <a:solidFill>
                  <a:schemeClr val="bg1"/>
                </a:solidFill>
                <a:latin typeface="Times New Roman" panose="02020603050405020304" pitchFamily="18" charset="0"/>
                <a:cs typeface="Times New Roman" panose="02020603050405020304" pitchFamily="18" charset="0"/>
              </a:rPr>
              <a:t>Many rural areas lack skilled workers for tourism jobs, such as tour guides and hotel staff, even though tourism is growing.</a:t>
            </a:r>
          </a:p>
          <a:p>
            <a:pPr algn="ctr">
              <a:lnSpc>
                <a:spcPct val="150000"/>
              </a:lnSpc>
              <a:buNone/>
            </a:pPr>
            <a:r>
              <a:rPr lang="en-US" b="1" dirty="0">
                <a:solidFill>
                  <a:schemeClr val="bg1"/>
                </a:solidFill>
                <a:latin typeface="Times New Roman" panose="02020603050405020304" pitchFamily="18" charset="0"/>
                <a:cs typeface="Times New Roman" panose="02020603050405020304" pitchFamily="18" charset="0"/>
              </a:rPr>
              <a:t>Objective: Digital Talent Academy:</a:t>
            </a:r>
          </a:p>
          <a:p>
            <a:pPr algn="ctr">
              <a:lnSpc>
                <a:spcPct val="150000"/>
              </a:lnSpc>
              <a:buNone/>
            </a:pPr>
            <a:r>
              <a:rPr lang="en-US" dirty="0">
                <a:solidFill>
                  <a:schemeClr val="bg1"/>
                </a:solidFill>
                <a:latin typeface="Times New Roman" panose="02020603050405020304" pitchFamily="18" charset="0"/>
                <a:cs typeface="Times New Roman" panose="02020603050405020304" pitchFamily="18" charset="0"/>
              </a:rPr>
              <a:t>The goal is to train rural youth through an online academy, teaching them skills like customer service, digital marketing, and sustainable tourism.</a:t>
            </a:r>
          </a:p>
          <a:p>
            <a:pPr algn="ctr">
              <a:lnSpc>
                <a:spcPct val="150000"/>
              </a:lnSpc>
              <a:buNone/>
            </a:pPr>
            <a:r>
              <a:rPr lang="en-US" b="1" dirty="0">
                <a:solidFill>
                  <a:schemeClr val="bg1"/>
                </a:solidFill>
                <a:latin typeface="Times New Roman" panose="02020603050405020304" pitchFamily="18" charset="0"/>
                <a:cs typeface="Times New Roman" panose="02020603050405020304" pitchFamily="18" charset="0"/>
              </a:rPr>
              <a:t>Alignment with Goals:</a:t>
            </a:r>
          </a:p>
          <a:p>
            <a:pPr algn="ctr">
              <a:lnSpc>
                <a:spcPct val="150000"/>
              </a:lnSpc>
            </a:pPr>
            <a:r>
              <a:rPr lang="en-US" dirty="0">
                <a:solidFill>
                  <a:schemeClr val="bg1"/>
                </a:solidFill>
                <a:latin typeface="Times New Roman" panose="02020603050405020304" pitchFamily="18" charset="0"/>
                <a:cs typeface="Times New Roman" panose="02020603050405020304" pitchFamily="18" charset="0"/>
              </a:rPr>
              <a:t>This program will create jobs, promote sustainability, and help rural communities thrive by preparing youth for work in the tourism industry.</a:t>
            </a:r>
          </a:p>
        </p:txBody>
      </p:sp>
    </p:spTree>
    <p:extLst>
      <p:ext uri="{BB962C8B-B14F-4D97-AF65-F5344CB8AC3E}">
        <p14:creationId xmlns:p14="http://schemas.microsoft.com/office/powerpoint/2010/main" val="292745137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AEF0C82-0320-CA7A-B296-4C13546D25D1}"/>
              </a:ext>
            </a:extLst>
          </p:cNvPr>
          <p:cNvSpPr/>
          <p:nvPr/>
        </p:nvSpPr>
        <p:spPr>
          <a:xfrm>
            <a:off x="246184" y="443935"/>
            <a:ext cx="3141785" cy="523220"/>
          </a:xfrm>
          <a:prstGeom prst="rect">
            <a:avLst/>
          </a:prstGeom>
          <a:solidFill>
            <a:schemeClr val="tx2">
              <a:lumMod val="60000"/>
              <a:lumOff val="40000"/>
            </a:schemeClr>
          </a:solidFill>
          <a:ln>
            <a:solidFill>
              <a:schemeClr val="accent6">
                <a:lumMod val="40000"/>
                <a:lumOff val="60000"/>
              </a:schemeClr>
            </a:solidFill>
          </a:ln>
          <a:effectLst>
            <a:outerShdw blurRad="50800" dist="38100" dir="2700000" algn="tl" rotWithShape="0">
              <a:prstClr val="black">
                <a:alpha val="40000"/>
              </a:prstClr>
            </a:outerShdw>
            <a:reflection blurRad="6350" stA="52000" endA="300" endPos="35000" dir="5400000" sy="-100000" algn="bl" rotWithShape="0"/>
          </a:effectLst>
          <a:scene3d>
            <a:camera prst="obliqueTopLef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TextBox 4">
            <a:extLst>
              <a:ext uri="{FF2B5EF4-FFF2-40B4-BE49-F238E27FC236}">
                <a16:creationId xmlns:a16="http://schemas.microsoft.com/office/drawing/2014/main" id="{309A2B22-717A-24B5-6FAD-6A9E87FB6C41}"/>
              </a:ext>
            </a:extLst>
          </p:cNvPr>
          <p:cNvSpPr txBox="1">
            <a:spLocks noGrp="1" noRot="1" noMove="1" noResize="1" noEditPoints="1" noAdjustHandles="1" noChangeArrowheads="1" noChangeShapeType="1"/>
          </p:cNvSpPr>
          <p:nvPr/>
        </p:nvSpPr>
        <p:spPr>
          <a:xfrm>
            <a:off x="246184" y="469542"/>
            <a:ext cx="4958861"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Evaluation of Needs</a:t>
            </a:r>
            <a:endParaRPr lang="en-IN" sz="2400" dirty="0">
              <a:solidFill>
                <a:schemeClr val="bg1"/>
              </a:solidFill>
              <a:latin typeface="Times New Roman" panose="02020603050405020304" pitchFamily="18" charset="0"/>
              <a:cs typeface="Times New Roman" panose="02020603050405020304" pitchFamily="18" charset="0"/>
            </a:endParaRPr>
          </a:p>
        </p:txBody>
      </p:sp>
      <p:sp>
        <p:nvSpPr>
          <p:cNvPr id="10" name="Rectangle 3">
            <a:extLst>
              <a:ext uri="{FF2B5EF4-FFF2-40B4-BE49-F238E27FC236}">
                <a16:creationId xmlns:a16="http://schemas.microsoft.com/office/drawing/2014/main" id="{305A5AAE-94F9-214A-1C2A-B5193B880D98}"/>
              </a:ext>
            </a:extLst>
          </p:cNvPr>
          <p:cNvSpPr>
            <a:spLocks noGrp="1" noRot="1" noMove="1" noResize="1" noEditPoints="1" noAdjustHandles="1" noChangeArrowheads="1" noChangeShapeType="1"/>
          </p:cNvSpPr>
          <p:nvPr/>
        </p:nvSpPr>
        <p:spPr bwMode="auto">
          <a:xfrm rot="10800000" flipV="1">
            <a:off x="656169" y="1529927"/>
            <a:ext cx="495886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Issues: Poor internet access and a shortage of skilled labor in rural regions.</a:t>
            </a: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Industry Need: Employers in the tourism sector need workers with a lot of digital skills.</a:t>
            </a: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Principal Groups:</a:t>
            </a: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Youth require job pathways and training.</a:t>
            </a: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Travel agencies are looking for tech-savvy, qualified employees.</a:t>
            </a: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Local economic growth is a goal of community leaders.</a:t>
            </a:r>
          </a:p>
        </p:txBody>
      </p:sp>
      <p:sp>
        <p:nvSpPr>
          <p:cNvPr id="12" name="AutoShape 5" descr="Talent Development in HR: Key Metrics to Measure Success">
            <a:extLst>
              <a:ext uri="{FF2B5EF4-FFF2-40B4-BE49-F238E27FC236}">
                <a16:creationId xmlns:a16="http://schemas.microsoft.com/office/drawing/2014/main" id="{33C555EF-B0E1-71EA-1936-5054E1A8D863}"/>
              </a:ext>
            </a:extLst>
          </p:cNvPr>
          <p:cNvSpPr>
            <a:spLocks noChangeAspect="1"/>
          </p:cNvSpPr>
          <p:nvPr/>
        </p:nvSpPr>
        <p:spPr bwMode="auto">
          <a:xfrm>
            <a:off x="5943599" y="3276599"/>
            <a:ext cx="2731477" cy="27314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14" name="AutoShape 7" descr="Find out how to measure the effectiveness of talent development initiatives to optimize your HR approach and enhance workforce growth.">
            <a:extLst>
              <a:ext uri="{FF2B5EF4-FFF2-40B4-BE49-F238E27FC236}">
                <a16:creationId xmlns:a16="http://schemas.microsoft.com/office/drawing/2014/main" id="{E38EB27C-B23C-AE12-F520-F61337DE612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15" name="AutoShape 9" descr="Find out how to measure the effectiveness of talent development initiatives to optimize your HR approach and enhance workforce growth.">
            <a:extLst>
              <a:ext uri="{FF2B5EF4-FFF2-40B4-BE49-F238E27FC236}">
                <a16:creationId xmlns:a16="http://schemas.microsoft.com/office/drawing/2014/main" id="{A656DE04-EC16-24EC-891D-703BCB2D34C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7" name="Picture 16">
            <a:extLst>
              <a:ext uri="{FF2B5EF4-FFF2-40B4-BE49-F238E27FC236}">
                <a16:creationId xmlns:a16="http://schemas.microsoft.com/office/drawing/2014/main" id="{2EDEE0F2-8E66-423A-1938-8250B437234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5867076" y="1780705"/>
            <a:ext cx="5616000" cy="3906189"/>
          </a:xfrm>
          <a:prstGeom prst="ellipse">
            <a:avLst/>
          </a:prstGeom>
          <a:ln>
            <a:noFill/>
          </a:ln>
          <a:effectLst>
            <a:softEdge rad="112500"/>
          </a:effectLst>
        </p:spPr>
      </p:pic>
    </p:spTree>
    <p:extLst>
      <p:ext uri="{BB962C8B-B14F-4D97-AF65-F5344CB8AC3E}">
        <p14:creationId xmlns:p14="http://schemas.microsoft.com/office/powerpoint/2010/main" val="1147747237"/>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alent management is growing up">
            <a:extLst>
              <a:ext uri="{FF2B5EF4-FFF2-40B4-BE49-F238E27FC236}">
                <a16:creationId xmlns:a16="http://schemas.microsoft.com/office/drawing/2014/main" id="{D33DC62D-87B1-EFE2-0136-55549D0EFAF2}"/>
              </a:ext>
            </a:extLst>
          </p:cNvPr>
          <p:cNvPicPr>
            <a:picLocks noGrp="1" noRot="1" noChangeAspect="1" noMove="1" noResize="1" noEditPoints="1" noAdjustHandles="1" noChangeArrowheads="1" noChangeShapeType="1" noCrop="1"/>
          </p:cNvPicPr>
          <p:nvPr/>
        </p:nvPicPr>
        <p:blipFill>
          <a:blip r:embed="rId2">
            <a:alphaModFix amt="21000"/>
            <a:extLst>
              <a:ext uri="{28A0092B-C50C-407E-A947-70E740481C1C}">
                <a14:useLocalDpi xmlns:a14="http://schemas.microsoft.com/office/drawing/2010/main" val="0"/>
              </a:ext>
            </a:extLst>
          </a:blip>
          <a:srcRect/>
          <a:stretch>
            <a:fillRect/>
          </a:stretch>
        </p:blipFill>
        <p:spPr bwMode="auto">
          <a:xfrm>
            <a:off x="234461" y="219808"/>
            <a:ext cx="11723077" cy="6418384"/>
          </a:xfrm>
          <a:prstGeom prst="rect">
            <a:avLst/>
          </a:prstGeom>
          <a:solidFill>
            <a:schemeClr val="bg2"/>
          </a:solidFill>
          <a:effectLst>
            <a:outerShdw blurRad="50800" dist="50800" dir="5400000" algn="ctr" rotWithShape="0">
              <a:srgbClr val="000000"/>
            </a:outerShdw>
          </a:effectLst>
        </p:spPr>
      </p:pic>
      <p:sp>
        <p:nvSpPr>
          <p:cNvPr id="4" name="Rectangle 4">
            <a:extLst>
              <a:ext uri="{FF2B5EF4-FFF2-40B4-BE49-F238E27FC236}">
                <a16:creationId xmlns:a16="http://schemas.microsoft.com/office/drawing/2014/main" id="{882EBC53-B0D4-303A-2178-0E69593274C6}"/>
              </a:ext>
            </a:extLst>
          </p:cNvPr>
          <p:cNvSpPr>
            <a:spLocks noGrp="1" noRot="1" noMove="1" noResize="1" noEditPoints="1" noAdjustHandles="1" noChangeArrowheads="1" noChangeShapeType="1"/>
          </p:cNvSpPr>
          <p:nvPr/>
        </p:nvSpPr>
        <p:spPr bwMode="auto">
          <a:xfrm>
            <a:off x="616302" y="2256339"/>
            <a:ext cx="10555789" cy="2345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Program Objectives: Provide everyone with flexible, easily accessible training.</a:t>
            </a:r>
            <a:b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Enhance Careers: Develop abilities for occupations and travel agencies.</a:t>
            </a:r>
            <a:b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lumMod val="95000"/>
                    <a:lumOff val="5000"/>
                  </a:schemeClr>
                </a:solidFill>
                <a:effectLst/>
                <a:latin typeface="Times New Roman" panose="02020603050405020304" pitchFamily="18" charset="0"/>
                <a:cs typeface="Times New Roman" panose="02020603050405020304" pitchFamily="18" charset="0"/>
              </a:rPr>
              <a:t>Support Communities: Encourage enduring local engagement and long-term development.</a:t>
            </a:r>
          </a:p>
        </p:txBody>
      </p:sp>
      <p:sp>
        <p:nvSpPr>
          <p:cNvPr id="5" name="Rectangle 4">
            <a:extLst>
              <a:ext uri="{FF2B5EF4-FFF2-40B4-BE49-F238E27FC236}">
                <a16:creationId xmlns:a16="http://schemas.microsoft.com/office/drawing/2014/main" id="{2715388E-024A-23DB-9F05-FE5CD485A31B}"/>
              </a:ext>
            </a:extLst>
          </p:cNvPr>
          <p:cNvSpPr/>
          <p:nvPr/>
        </p:nvSpPr>
        <p:spPr>
          <a:xfrm>
            <a:off x="234462" y="549538"/>
            <a:ext cx="2391507" cy="523220"/>
          </a:xfrm>
          <a:prstGeom prst="rect">
            <a:avLst/>
          </a:prstGeom>
          <a:solidFill>
            <a:schemeClr val="tx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6" name="TextBox 5">
            <a:extLst>
              <a:ext uri="{FF2B5EF4-FFF2-40B4-BE49-F238E27FC236}">
                <a16:creationId xmlns:a16="http://schemas.microsoft.com/office/drawing/2014/main" id="{8E25ABED-FA9D-F731-613E-1792A553D124}"/>
              </a:ext>
            </a:extLst>
          </p:cNvPr>
          <p:cNvSpPr txBox="1">
            <a:spLocks noGrp="1" noRot="1" noMove="1" noResize="1" noEditPoints="1" noAdjustHandles="1" noChangeArrowheads="1" noChangeShapeType="1"/>
          </p:cNvSpPr>
          <p:nvPr/>
        </p:nvSpPr>
        <p:spPr>
          <a:xfrm>
            <a:off x="234460" y="549538"/>
            <a:ext cx="271975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Program Goals</a:t>
            </a:r>
            <a:endParaRPr lang="en-IN"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93314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26FF69-B39A-D842-7131-2EE194249A28}"/>
              </a:ext>
            </a:extLst>
          </p:cNvPr>
          <p:cNvSpPr>
            <a:spLocks noGrp="1" noRot="1" noMove="1" noResize="1" noEditPoints="1" noAdjustHandles="1" noChangeArrowheads="1" noChangeShapeType="1"/>
          </p:cNvSpPr>
          <p:nvPr/>
        </p:nvSpPr>
        <p:spPr>
          <a:xfrm>
            <a:off x="164123" y="539262"/>
            <a:ext cx="3493477" cy="679938"/>
          </a:xfrm>
          <a:prstGeom prst="rect">
            <a:avLst/>
          </a:prstGeom>
          <a:solidFill>
            <a:schemeClr val="tx2">
              <a:lumMod val="60000"/>
              <a:lumOff val="40000"/>
            </a:schemeClr>
          </a:solidFill>
          <a:effectLst>
            <a:outerShdw blurRad="50800" dist="38100" dir="2700000" algn="tl" rotWithShape="0">
              <a:prstClr val="black">
                <a:alpha val="40000"/>
              </a:prstClr>
            </a:outerShdw>
            <a:reflection blurRad="6350" stA="52000" endA="300" endPos="35000" dir="5400000" sy="-100000" algn="bl" rotWithShape="0"/>
          </a:effectLst>
          <a:scene3d>
            <a:camera prst="obliqueTopLef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Curriculum Overview</a:t>
            </a:r>
            <a:endParaRPr lang="en-IN" sz="2400" b="1" dirty="0">
              <a:latin typeface="Times New Roman" panose="02020603050405020304" pitchFamily="18" charset="0"/>
              <a:cs typeface="Times New Roman" panose="02020603050405020304" pitchFamily="18" charset="0"/>
            </a:endParaRPr>
          </a:p>
        </p:txBody>
      </p:sp>
      <p:sp>
        <p:nvSpPr>
          <p:cNvPr id="5" name="Rectangle 1">
            <a:extLst>
              <a:ext uri="{FF2B5EF4-FFF2-40B4-BE49-F238E27FC236}">
                <a16:creationId xmlns:a16="http://schemas.microsoft.com/office/drawing/2014/main" id="{06FF52D3-29E8-A414-B9E5-AD1AFCDA7108}"/>
              </a:ext>
            </a:extLst>
          </p:cNvPr>
          <p:cNvSpPr>
            <a:spLocks noGrp="1" noRot="1" noMove="1" noResize="1" noEditPoints="1" noAdjustHandles="1" noChangeArrowheads="1" noChangeShapeType="1"/>
          </p:cNvSpPr>
          <p:nvPr/>
        </p:nvSpPr>
        <p:spPr bwMode="auto">
          <a:xfrm>
            <a:off x="363414" y="1408755"/>
            <a:ext cx="11289324"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Essential Modules:</a:t>
            </a:r>
            <a:br>
              <a:rPr kumimoji="0" lang="en-US" altLang="en-US" sz="1800" b="1"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Digital Skills for Tourism: Acquire the ability to use online resources for marketing, reservations, and customer service.</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Customer Service Excellence: Develop your abilities to deliver excellent customer service and make visitors' stays enjoyable.</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Cultural Awareness &amp; Local Heritage: Recognize customs and treat guests with courtesy.</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Eco-Tourism &amp; Sustainability: Discover how to advocate for and engage in environmentally conscious travel.</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1" i="0" u="none" strike="noStrike" cap="none" normalizeH="0" baseline="0" dirty="0">
                <a:ln>
                  <a:noFill/>
                </a:ln>
                <a:solidFill>
                  <a:schemeClr val="tx1"/>
                </a:solidFill>
                <a:effectLst/>
                <a:latin typeface="Arial" panose="020B0604020202020204" pitchFamily="34" charset="0"/>
              </a:rPr>
              <a:t>Style of Learning:</a:t>
            </a:r>
            <a:br>
              <a:rPr kumimoji="0" lang="en-US" altLang="en-US" sz="1800" b="1"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The courses are divided into manageable chunks.</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With mobile devices, students can learn whenever they want and at their own speed.</a:t>
            </a:r>
          </a:p>
        </p:txBody>
      </p:sp>
    </p:spTree>
    <p:extLst>
      <p:ext uri="{BB962C8B-B14F-4D97-AF65-F5344CB8AC3E}">
        <p14:creationId xmlns:p14="http://schemas.microsoft.com/office/powerpoint/2010/main" val="10862978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772C9E-D81A-81C9-860F-CD21C9817900}"/>
              </a:ext>
            </a:extLst>
          </p:cNvPr>
          <p:cNvSpPr/>
          <p:nvPr/>
        </p:nvSpPr>
        <p:spPr>
          <a:xfrm>
            <a:off x="175846" y="609600"/>
            <a:ext cx="4056184" cy="644769"/>
          </a:xfrm>
          <a:prstGeom prst="rect">
            <a:avLst/>
          </a:prstGeom>
          <a:solidFill>
            <a:schemeClr val="tx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D15C12E-9B7E-B9AA-7E12-0CBF84A5946F}"/>
              </a:ext>
            </a:extLst>
          </p:cNvPr>
          <p:cNvSpPr txBox="1">
            <a:spLocks noGrp="1" noRot="1" noMove="1" noResize="1" noEditPoints="1" noAdjustHandles="1" noChangeArrowheads="1" noChangeShapeType="1"/>
          </p:cNvSpPr>
          <p:nvPr/>
        </p:nvSpPr>
        <p:spPr>
          <a:xfrm>
            <a:off x="293077" y="703385"/>
            <a:ext cx="3669323" cy="400110"/>
          </a:xfrm>
          <a:prstGeom prst="rect">
            <a:avLst/>
          </a:prstGeom>
          <a:noFill/>
        </p:spPr>
        <p:txBody>
          <a:bodyPr wrap="square" rtlCol="0">
            <a:spAutoFit/>
          </a:bodyPr>
          <a:lstStyle/>
          <a:p>
            <a:r>
              <a:rPr lang="en-US" sz="2000" b="1" dirty="0">
                <a:solidFill>
                  <a:schemeClr val="bg1"/>
                </a:solidFill>
              </a:rPr>
              <a:t>E- learning content design</a:t>
            </a:r>
            <a:endParaRPr lang="en-IN" sz="2000" b="1" dirty="0">
              <a:solidFill>
                <a:schemeClr val="bg1"/>
              </a:solidFill>
            </a:endParaRPr>
          </a:p>
        </p:txBody>
      </p:sp>
      <p:sp>
        <p:nvSpPr>
          <p:cNvPr id="5" name="TextBox 4">
            <a:extLst>
              <a:ext uri="{FF2B5EF4-FFF2-40B4-BE49-F238E27FC236}">
                <a16:creationId xmlns:a16="http://schemas.microsoft.com/office/drawing/2014/main" id="{F5FEA90D-2731-62CA-0232-40D300B72247}"/>
              </a:ext>
            </a:extLst>
          </p:cNvPr>
          <p:cNvSpPr txBox="1"/>
          <p:nvPr/>
        </p:nvSpPr>
        <p:spPr>
          <a:xfrm>
            <a:off x="466545" y="1771739"/>
            <a:ext cx="10553147" cy="4524315"/>
          </a:xfrm>
          <a:prstGeom prst="rect">
            <a:avLst/>
          </a:prstGeom>
          <a:noFill/>
        </p:spPr>
        <p:txBody>
          <a:bodyPr wrap="square" rtlCol="0">
            <a:spAutoFit/>
          </a:bodyPr>
          <a:lstStyle/>
          <a:p>
            <a:endParaRPr lang="en-US"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a:p>
            <a:endParaRPr lang="en-IN" dirty="0"/>
          </a:p>
        </p:txBody>
      </p:sp>
      <p:sp>
        <p:nvSpPr>
          <p:cNvPr id="6" name="Rectangle 1">
            <a:extLst>
              <a:ext uri="{FF2B5EF4-FFF2-40B4-BE49-F238E27FC236}">
                <a16:creationId xmlns:a16="http://schemas.microsoft.com/office/drawing/2014/main" id="{8D2CD2E6-017B-5095-0B50-ED3333EFEF59}"/>
              </a:ext>
            </a:extLst>
          </p:cNvPr>
          <p:cNvSpPr>
            <a:spLocks noGrp="1" noRot="1" noMove="1" noResize="1" noEditPoints="1" noAdjustHandles="1" noChangeArrowheads="1" noChangeShapeType="1"/>
          </p:cNvSpPr>
          <p:nvPr/>
        </p:nvSpPr>
        <p:spPr bwMode="auto">
          <a:xfrm>
            <a:off x="466545" y="1469452"/>
            <a:ext cx="10764164" cy="4611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
                <a:schemeClr val="bg2">
                  <a:lumMod val="25000"/>
                </a:schemeClr>
              </a:buClr>
              <a:buSzPct val="100000"/>
              <a:buFont typeface="Wingdings" panose="05000000000000000000" pitchFamily="2" charset="2"/>
              <a:buChar char="q"/>
              <a:tabLst/>
            </a:pPr>
            <a:r>
              <a:rPr kumimoji="0" lang="en-US" altLang="en-US" b="0" i="0" u="none" strike="noStrike" cap="none" normalizeH="0" baseline="0" dirty="0">
                <a:ln>
                  <a:noFill/>
                </a:ln>
                <a:solidFill>
                  <a:schemeClr val="tx1"/>
                </a:solidFill>
                <a:effectLst/>
                <a:latin typeface="Arial" panose="020B0604020202020204" pitchFamily="34" charset="0"/>
              </a:rPr>
              <a:t>Microlearning and Interactivity: Brief, interesting classes that incorporate activities and scenarios from actual tourism.</a:t>
            </a:r>
            <a:endParaRPr lang="en-US" altLang="en-US" dirty="0">
              <a:latin typeface="Arial" panose="020B0604020202020204" pitchFamily="34" charset="0"/>
            </a:endParaRPr>
          </a:p>
          <a:p>
            <a:pPr marL="285750" marR="0" lvl="0" indent="-285750" algn="l" defTabSz="914400" rtl="0" eaLnBrk="0" fontAlgn="base" latinLnBrk="0" hangingPunct="0">
              <a:lnSpc>
                <a:spcPct val="150000"/>
              </a:lnSpc>
              <a:spcBef>
                <a:spcPct val="0"/>
              </a:spcBef>
              <a:spcAft>
                <a:spcPct val="0"/>
              </a:spcAft>
              <a:buClr>
                <a:schemeClr val="bg2">
                  <a:lumMod val="25000"/>
                </a:schemeClr>
              </a:buClr>
              <a:buSzPct val="100000"/>
              <a:buFont typeface="Wingdings" panose="05000000000000000000" pitchFamily="2" charset="2"/>
              <a:buChar char="q"/>
              <a:tabLst/>
            </a:pPr>
            <a:endParaRPr kumimoji="0" lang="en-US" altLang="en-US"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50000"/>
              </a:lnSpc>
              <a:spcBef>
                <a:spcPct val="0"/>
              </a:spcBef>
              <a:spcAft>
                <a:spcPct val="0"/>
              </a:spcAft>
              <a:buClr>
                <a:schemeClr val="bg2">
                  <a:lumMod val="25000"/>
                </a:schemeClr>
              </a:buClr>
              <a:buSzPct val="100000"/>
              <a:buFont typeface="Wingdings" panose="05000000000000000000" pitchFamily="2" charset="2"/>
              <a:buChar char="q"/>
              <a:tabLst/>
            </a:pPr>
            <a:r>
              <a:rPr kumimoji="0" lang="en-US" altLang="en-US" b="0" i="0" u="none" strike="noStrike" cap="none" normalizeH="0" baseline="0" dirty="0">
                <a:ln>
                  <a:noFill/>
                </a:ln>
                <a:solidFill>
                  <a:schemeClr val="tx1"/>
                </a:solidFill>
                <a:effectLst/>
                <a:latin typeface="Arial" panose="020B0604020202020204" pitchFamily="34" charset="0"/>
              </a:rPr>
              <a:t>Gamification is the process of teaching using tests, badges, and prizes to maintain student interest.</a:t>
            </a:r>
            <a:br>
              <a:rPr kumimoji="0" lang="en-US" altLang="en-US" b="0" i="0" u="none" strike="noStrike" cap="none" normalizeH="0" baseline="0" dirty="0">
                <a:ln>
                  <a:noFill/>
                </a:ln>
                <a:solidFill>
                  <a:schemeClr val="tx1"/>
                </a:solidFill>
                <a:effectLst/>
                <a:latin typeface="Arial" panose="020B0604020202020204" pitchFamily="34" charset="0"/>
              </a:rPr>
            </a:br>
            <a:br>
              <a:rPr kumimoji="0" lang="en-US" altLang="en-US" b="0" i="0" u="none" strike="noStrike" cap="none" normalizeH="0" baseline="0" dirty="0">
                <a:ln>
                  <a:noFill/>
                </a:ln>
                <a:solidFill>
                  <a:schemeClr val="tx1"/>
                </a:solidFill>
                <a:effectLst/>
                <a:latin typeface="Arial" panose="020B0604020202020204" pitchFamily="34" charset="0"/>
              </a:rPr>
            </a:br>
            <a:endParaRPr kumimoji="0" lang="en-US" altLang="en-US"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50000"/>
              </a:lnSpc>
              <a:spcBef>
                <a:spcPct val="0"/>
              </a:spcBef>
              <a:spcAft>
                <a:spcPct val="0"/>
              </a:spcAft>
              <a:buClr>
                <a:schemeClr val="bg2">
                  <a:lumMod val="25000"/>
                </a:schemeClr>
              </a:buClr>
              <a:buSzPct val="100000"/>
              <a:buFont typeface="Wingdings" panose="05000000000000000000" pitchFamily="2" charset="2"/>
              <a:buChar char="q"/>
              <a:tabLst/>
            </a:pPr>
            <a:r>
              <a:rPr kumimoji="0" lang="en-US" altLang="en-US" b="0" i="0" u="none" strike="noStrike" cap="none" normalizeH="0" baseline="0" dirty="0">
                <a:ln>
                  <a:noFill/>
                </a:ln>
                <a:solidFill>
                  <a:schemeClr val="tx1"/>
                </a:solidFill>
                <a:effectLst/>
                <a:latin typeface="Arial" panose="020B0604020202020204" pitchFamily="34" charset="0"/>
              </a:rPr>
              <a:t> Multilingual Support: To increase accessibility, courses will feature subtitles and content in multiple languages.</a:t>
            </a:r>
            <a:br>
              <a:rPr kumimoji="0" lang="en-US" altLang="en-US" b="0" i="0" u="none" strike="noStrike" cap="none" normalizeH="0" baseline="0" dirty="0">
                <a:ln>
                  <a:noFill/>
                </a:ln>
                <a:solidFill>
                  <a:schemeClr val="tx1"/>
                </a:solidFill>
                <a:effectLst/>
                <a:latin typeface="Arial" panose="020B0604020202020204" pitchFamily="34" charset="0"/>
              </a:rPr>
            </a:br>
            <a:endParaRPr kumimoji="0" lang="en-US" altLang="en-US"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50000"/>
              </a:lnSpc>
              <a:spcBef>
                <a:spcPct val="0"/>
              </a:spcBef>
              <a:spcAft>
                <a:spcPct val="0"/>
              </a:spcAft>
              <a:buClr>
                <a:schemeClr val="bg2">
                  <a:lumMod val="25000"/>
                </a:schemeClr>
              </a:buClr>
              <a:buSzPct val="100000"/>
              <a:buFont typeface="Wingdings" panose="05000000000000000000" pitchFamily="2" charset="2"/>
              <a:buChar char="q"/>
              <a:tabLst/>
            </a:pPr>
            <a:r>
              <a:rPr kumimoji="0" lang="en-US" altLang="en-US" b="0" i="0" u="none" strike="noStrike" cap="none" normalizeH="0" baseline="0" dirty="0">
                <a:ln>
                  <a:noFill/>
                </a:ln>
                <a:solidFill>
                  <a:schemeClr val="tx1"/>
                </a:solidFill>
                <a:effectLst/>
                <a:latin typeface="Arial" panose="020B0604020202020204" pitchFamily="34" charset="0"/>
              </a:rPr>
              <a:t>Using actual cases from nearby communities to make learning relatable and engaging is known as visual storytelling.</a:t>
            </a:r>
          </a:p>
        </p:txBody>
      </p:sp>
    </p:spTree>
    <p:extLst>
      <p:ext uri="{BB962C8B-B14F-4D97-AF65-F5344CB8AC3E}">
        <p14:creationId xmlns:p14="http://schemas.microsoft.com/office/powerpoint/2010/main" val="838786468"/>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5 Effective Talent Management Strategies | TalentCulture">
            <a:extLst>
              <a:ext uri="{FF2B5EF4-FFF2-40B4-BE49-F238E27FC236}">
                <a16:creationId xmlns:a16="http://schemas.microsoft.com/office/drawing/2014/main" id="{7C7F5A90-F40C-AA5F-8C30-BD5DE4841E4B}"/>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4462" y="269631"/>
            <a:ext cx="11711353" cy="6353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8455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ED5FC5C-4D70-1557-E115-7912D4C54464}"/>
              </a:ext>
            </a:extLst>
          </p:cNvPr>
          <p:cNvSpPr>
            <a:spLocks noGrp="1" noRot="1" noMove="1" noResize="1" noEditPoints="1" noAdjustHandles="1" noChangeArrowheads="1" noChangeShapeType="1"/>
          </p:cNvSpPr>
          <p:nvPr/>
        </p:nvSpPr>
        <p:spPr>
          <a:xfrm>
            <a:off x="468923" y="1606060"/>
            <a:ext cx="10398370" cy="3997569"/>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IN" b="1">
              <a:ln w="22225">
                <a:solidFill>
                  <a:schemeClr val="accent2"/>
                </a:solidFill>
                <a:prstDash val="solid"/>
              </a:ln>
              <a:solidFill>
                <a:schemeClr val="accent2">
                  <a:lumMod val="40000"/>
                  <a:lumOff val="60000"/>
                </a:schemeClr>
              </a:solidFill>
            </a:endParaRPr>
          </a:p>
        </p:txBody>
      </p:sp>
      <p:sp>
        <p:nvSpPr>
          <p:cNvPr id="5" name="Rectangle 1">
            <a:extLst>
              <a:ext uri="{FF2B5EF4-FFF2-40B4-BE49-F238E27FC236}">
                <a16:creationId xmlns:a16="http://schemas.microsoft.com/office/drawing/2014/main" id="{EAAF9E1B-456C-502F-3D3E-75FD0C86A0FA}"/>
              </a:ext>
            </a:extLst>
          </p:cNvPr>
          <p:cNvSpPr>
            <a:spLocks noGrp="1" noRot="1" noMove="1" noResize="1" noEditPoints="1" noAdjustHandles="1" noChangeArrowheads="1" noChangeShapeType="1"/>
          </p:cNvSpPr>
          <p:nvPr/>
        </p:nvSpPr>
        <p:spPr bwMode="auto">
          <a:xfrm>
            <a:off x="562707" y="1758186"/>
            <a:ext cx="10644554"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Certification and Career Pathing Role-based learning pathways (such as eco-host, digital concierge, and tour guide)</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Employers accept digital certifications and badges.</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Collaborations with travel-related companies for internships and employment</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AI-Powered Evaluation Resources</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Personalized learning through adaptive tests</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AI chatbots for immediate support</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Using predictive analytics to track student development and involvement</a:t>
            </a:r>
          </a:p>
        </p:txBody>
      </p:sp>
      <p:sp>
        <p:nvSpPr>
          <p:cNvPr id="6" name="Rectangle 5">
            <a:extLst>
              <a:ext uri="{FF2B5EF4-FFF2-40B4-BE49-F238E27FC236}">
                <a16:creationId xmlns:a16="http://schemas.microsoft.com/office/drawing/2014/main" id="{D836B6BD-A7CA-B33C-219D-F2FCC51AF2BB}"/>
              </a:ext>
            </a:extLst>
          </p:cNvPr>
          <p:cNvSpPr/>
          <p:nvPr/>
        </p:nvSpPr>
        <p:spPr>
          <a:xfrm>
            <a:off x="246184" y="504092"/>
            <a:ext cx="6084277" cy="574431"/>
          </a:xfrm>
          <a:prstGeom prst="rect">
            <a:avLst/>
          </a:prstGeom>
          <a:solidFill>
            <a:schemeClr val="tx2">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TextBox 6">
            <a:extLst>
              <a:ext uri="{FF2B5EF4-FFF2-40B4-BE49-F238E27FC236}">
                <a16:creationId xmlns:a16="http://schemas.microsoft.com/office/drawing/2014/main" id="{76466587-47FE-2783-2EB9-362D97375D0D}"/>
              </a:ext>
            </a:extLst>
          </p:cNvPr>
          <p:cNvSpPr txBox="1">
            <a:spLocks noGrp="1" noRot="1" noMove="1" noResize="1" noEditPoints="1" noAdjustHandles="1" noChangeArrowheads="1" noChangeShapeType="1"/>
          </p:cNvSpPr>
          <p:nvPr/>
        </p:nvSpPr>
        <p:spPr>
          <a:xfrm>
            <a:off x="246185" y="606641"/>
            <a:ext cx="9214338"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Certification, career growth, and smart learning tools</a:t>
            </a:r>
            <a:endParaRPr lang="en-IN"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25056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EA3CEB5-8AB9-E1EE-0598-FFD7E032FFBE}"/>
              </a:ext>
            </a:extLst>
          </p:cNvPr>
          <p:cNvSpPr/>
          <p:nvPr/>
        </p:nvSpPr>
        <p:spPr>
          <a:xfrm>
            <a:off x="117231" y="374376"/>
            <a:ext cx="3434861" cy="400110"/>
          </a:xfrm>
          <a:prstGeom prst="roundRect">
            <a:avLst/>
          </a:prstGeom>
          <a:solidFill>
            <a:schemeClr val="tx2">
              <a:lumMod val="60000"/>
              <a:lumOff val="40000"/>
            </a:schemeClr>
          </a:solid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IN"/>
          </a:p>
        </p:txBody>
      </p:sp>
      <p:sp>
        <p:nvSpPr>
          <p:cNvPr id="3" name="TextBox 2">
            <a:extLst>
              <a:ext uri="{FF2B5EF4-FFF2-40B4-BE49-F238E27FC236}">
                <a16:creationId xmlns:a16="http://schemas.microsoft.com/office/drawing/2014/main" id="{81DF370B-FFAC-69D8-5801-928FCB9325F9}"/>
              </a:ext>
            </a:extLst>
          </p:cNvPr>
          <p:cNvSpPr txBox="1">
            <a:spLocks noGrp="1" noRot="1" noMove="1" noResize="1" noEditPoints="1" noAdjustHandles="1" noChangeArrowheads="1" noChangeShapeType="1"/>
          </p:cNvSpPr>
          <p:nvPr/>
        </p:nvSpPr>
        <p:spPr>
          <a:xfrm>
            <a:off x="117231" y="374375"/>
            <a:ext cx="4818184"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Onboarding video scripts</a:t>
            </a:r>
            <a:endParaRPr lang="en-IN" sz="2000" b="1" dirty="0">
              <a:solidFill>
                <a:schemeClr val="bg1"/>
              </a:solidFill>
              <a:latin typeface="Times New Roman" panose="02020603050405020304" pitchFamily="18" charset="0"/>
              <a:cs typeface="Times New Roman" panose="02020603050405020304" pitchFamily="18" charset="0"/>
            </a:endParaRPr>
          </a:p>
        </p:txBody>
      </p:sp>
      <p:sp>
        <p:nvSpPr>
          <p:cNvPr id="5" name="Rectangle 1">
            <a:extLst>
              <a:ext uri="{FF2B5EF4-FFF2-40B4-BE49-F238E27FC236}">
                <a16:creationId xmlns:a16="http://schemas.microsoft.com/office/drawing/2014/main" id="{54177A56-9123-554D-04C4-B4B8EF472E51}"/>
              </a:ext>
            </a:extLst>
          </p:cNvPr>
          <p:cNvSpPr>
            <a:spLocks noGrp="1" noRot="1" noMove="1" noResize="1" noEditPoints="1" noAdjustHandles="1" noChangeArrowheads="1" noChangeShapeType="1"/>
          </p:cNvSpPr>
          <p:nvPr/>
        </p:nvSpPr>
        <p:spPr bwMode="auto">
          <a:xfrm>
            <a:off x="351693" y="953061"/>
            <a:ext cx="105156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1800" b="0" i="0" u="none" strike="noStrike" cap="none" normalizeH="0" baseline="0" dirty="0">
                <a:ln>
                  <a:noFill/>
                </a:ln>
                <a:solidFill>
                  <a:schemeClr val="tx1"/>
                </a:solidFill>
                <a:effectLst/>
                <a:latin typeface="Arial" panose="020B0604020202020204" pitchFamily="34" charset="0"/>
              </a:rPr>
              <a:t>Warm Welcome: Make students feel at home by beginning with welcoming images from the community.</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1800" b="0" i="0" u="none" strike="noStrike" cap="none" normalizeH="0" baseline="0" dirty="0">
                <a:ln>
                  <a:noFill/>
                </a:ln>
                <a:solidFill>
                  <a:schemeClr val="tx1"/>
                </a:solidFill>
                <a:effectLst/>
                <a:latin typeface="Arial" panose="020B0604020202020204" pitchFamily="34" charset="0"/>
              </a:rPr>
              <a:t>Provide a brief overview of the platform, including how to explore modules, interact with others, and navigate the online academy.</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1800" b="0" i="0" u="none" strike="noStrike" cap="none" normalizeH="0" baseline="0" dirty="0">
                <a:ln>
                  <a:noFill/>
                </a:ln>
                <a:solidFill>
                  <a:schemeClr val="tx1"/>
                </a:solidFill>
                <a:effectLst/>
                <a:latin typeface="Arial" panose="020B0604020202020204" pitchFamily="34" charset="0"/>
              </a:rPr>
              <a:t>Positive Message: Motivate students by emphasizing how the program can lead to new opportunities for their professional and personal development.</a:t>
            </a:r>
          </a:p>
        </p:txBody>
      </p:sp>
      <p:sp>
        <p:nvSpPr>
          <p:cNvPr id="6" name="Rectangle 5">
            <a:extLst>
              <a:ext uri="{FF2B5EF4-FFF2-40B4-BE49-F238E27FC236}">
                <a16:creationId xmlns:a16="http://schemas.microsoft.com/office/drawing/2014/main" id="{7DC09294-D7E0-CFC7-7791-C05C360689F9}"/>
              </a:ext>
            </a:extLst>
          </p:cNvPr>
          <p:cNvSpPr/>
          <p:nvPr/>
        </p:nvSpPr>
        <p:spPr>
          <a:xfrm>
            <a:off x="234462" y="3429000"/>
            <a:ext cx="2309445" cy="400110"/>
          </a:xfrm>
          <a:prstGeom prst="rect">
            <a:avLst/>
          </a:prstGeom>
          <a:solidFill>
            <a:schemeClr val="tx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TextBox 6">
            <a:extLst>
              <a:ext uri="{FF2B5EF4-FFF2-40B4-BE49-F238E27FC236}">
                <a16:creationId xmlns:a16="http://schemas.microsoft.com/office/drawing/2014/main" id="{82BB7603-E88D-C89D-99E9-28F97ED190F0}"/>
              </a:ext>
            </a:extLst>
          </p:cNvPr>
          <p:cNvSpPr txBox="1">
            <a:spLocks noGrp="1" noRot="1" noMove="1" noResize="1" noEditPoints="1" noAdjustHandles="1" noChangeArrowheads="1" noChangeShapeType="1"/>
          </p:cNvSpPr>
          <p:nvPr/>
        </p:nvSpPr>
        <p:spPr>
          <a:xfrm>
            <a:off x="234462" y="3439960"/>
            <a:ext cx="3645875"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Motivational video</a:t>
            </a:r>
            <a:endParaRPr lang="en-IN" sz="2000" b="1" dirty="0">
              <a:solidFill>
                <a:schemeClr val="bg1"/>
              </a:solidFill>
              <a:latin typeface="Times New Roman" panose="02020603050405020304" pitchFamily="18" charset="0"/>
              <a:cs typeface="Times New Roman" panose="02020603050405020304" pitchFamily="18" charset="0"/>
            </a:endParaRPr>
          </a:p>
        </p:txBody>
      </p:sp>
      <p:sp>
        <p:nvSpPr>
          <p:cNvPr id="9" name="Rectangle 2">
            <a:extLst>
              <a:ext uri="{FF2B5EF4-FFF2-40B4-BE49-F238E27FC236}">
                <a16:creationId xmlns:a16="http://schemas.microsoft.com/office/drawing/2014/main" id="{50942132-1999-0BE3-4B39-44E57E6EDF36}"/>
              </a:ext>
            </a:extLst>
          </p:cNvPr>
          <p:cNvSpPr>
            <a:spLocks noGrp="1" noRot="1" noMove="1" noResize="1" noEditPoints="1" noAdjustHandles="1" noChangeArrowheads="1" noChangeShapeType="1"/>
          </p:cNvSpPr>
          <p:nvPr/>
        </p:nvSpPr>
        <p:spPr bwMode="auto">
          <a:xfrm>
            <a:off x="351693" y="4018645"/>
            <a:ext cx="11254152"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1800" b="0" i="0" u="none" strike="noStrike" cap="none" normalizeH="0" baseline="0" dirty="0">
                <a:ln>
                  <a:noFill/>
                </a:ln>
                <a:solidFill>
                  <a:schemeClr val="tx1"/>
                </a:solidFill>
                <a:effectLst/>
                <a:latin typeface="Arial" panose="020B0604020202020204" pitchFamily="34" charset="0"/>
              </a:rPr>
              <a:t>Real Testimonials: Tell brief tales of young people from rural areas who participated in the program and are currently employed in the tourism industry.</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1800" b="0" i="0" u="none" strike="noStrike" cap="none" normalizeH="0" baseline="0" dirty="0">
                <a:ln>
                  <a:noFill/>
                </a:ln>
                <a:solidFill>
                  <a:schemeClr val="tx1"/>
                </a:solidFill>
                <a:effectLst/>
                <a:latin typeface="Arial" panose="020B0604020202020204" pitchFamily="34" charset="0"/>
              </a:rPr>
              <a:t>Theme: Emphasize that "Your Story Starts Here" and that anybody can achieve success.</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1800" b="0" i="0" u="none" strike="noStrike" cap="none" normalizeH="0" baseline="0" dirty="0">
                <a:ln>
                  <a:noFill/>
                </a:ln>
                <a:solidFill>
                  <a:schemeClr val="tx1"/>
                </a:solidFill>
                <a:effectLst/>
                <a:latin typeface="Arial" panose="020B0604020202020204" pitchFamily="34" charset="0"/>
              </a:rPr>
              <a:t>Encouragement: Encourage viewers to have faith in their own abilities and use the newfound skills to take charge of their future.</a:t>
            </a:r>
          </a:p>
        </p:txBody>
      </p:sp>
    </p:spTree>
    <p:extLst>
      <p:ext uri="{BB962C8B-B14F-4D97-AF65-F5344CB8AC3E}">
        <p14:creationId xmlns:p14="http://schemas.microsoft.com/office/powerpoint/2010/main" val="3887042898"/>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descr="Feedbackkultur im Unternehmen etablieren: So gelingt der Aufbau eines  offenen Feedbacks">
            <a:extLst>
              <a:ext uri="{FF2B5EF4-FFF2-40B4-BE49-F238E27FC236}">
                <a16:creationId xmlns:a16="http://schemas.microsoft.com/office/drawing/2014/main" id="{2F5FD50D-511D-6A39-0309-A2E694922D74}"/>
              </a:ext>
            </a:extLst>
          </p:cNvPr>
          <p:cNvSpPr>
            <a:spLocks noChangeAspect="1" noChangeArrowheads="1"/>
          </p:cNvSpPr>
          <p:nvPr/>
        </p:nvSpPr>
        <p:spPr bwMode="auto">
          <a:xfrm>
            <a:off x="5943600" y="3276600"/>
            <a:ext cx="3094892" cy="309489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7" name="Picture 6">
            <a:extLst>
              <a:ext uri="{FF2B5EF4-FFF2-40B4-BE49-F238E27FC236}">
                <a16:creationId xmlns:a16="http://schemas.microsoft.com/office/drawing/2014/main" id="{FB796F57-184E-17CC-80B9-BD2E1FB749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r="100"/>
          <a:stretch/>
        </p:blipFill>
        <p:spPr>
          <a:xfrm>
            <a:off x="228600" y="4255477"/>
            <a:ext cx="11734800" cy="2602523"/>
          </a:xfrm>
          <a:prstGeom prst="rect">
            <a:avLst/>
          </a:prstGeom>
          <a:solidFill>
            <a:schemeClr val="accent1">
              <a:lumMod val="75000"/>
            </a:schemeClr>
          </a:solidFill>
          <a:effectLst>
            <a:outerShdw dist="50800" dir="5400000" algn="ctr" rotWithShape="0">
              <a:srgbClr val="000000">
                <a:alpha val="31000"/>
              </a:srgbClr>
            </a:outerShdw>
          </a:effectLst>
        </p:spPr>
      </p:pic>
      <p:sp>
        <p:nvSpPr>
          <p:cNvPr id="8" name="TextBox 7">
            <a:extLst>
              <a:ext uri="{FF2B5EF4-FFF2-40B4-BE49-F238E27FC236}">
                <a16:creationId xmlns:a16="http://schemas.microsoft.com/office/drawing/2014/main" id="{57C86752-FBFC-69E7-3A63-E5B6ADA3F430}"/>
              </a:ext>
            </a:extLst>
          </p:cNvPr>
          <p:cNvSpPr txBox="1">
            <a:spLocks noGrp="1" noRot="1" noMove="1" noResize="1" noEditPoints="1" noAdjustHandles="1" noChangeArrowheads="1" noChangeShapeType="1"/>
          </p:cNvSpPr>
          <p:nvPr/>
        </p:nvSpPr>
        <p:spPr>
          <a:xfrm>
            <a:off x="574431" y="622013"/>
            <a:ext cx="5169878" cy="2460738"/>
          </a:xfrm>
          <a:prstGeom prst="rect">
            <a:avLst/>
          </a:prstGeom>
          <a:noFill/>
        </p:spPr>
        <p:txBody>
          <a:bodyPr wrap="square" rtlCol="0">
            <a:spAutoFit/>
          </a:bodyPr>
          <a:lstStyle/>
          <a:p>
            <a:pPr>
              <a:lnSpc>
                <a:spcPct val="200000"/>
              </a:lnSpc>
              <a:buNone/>
            </a:pPr>
            <a:r>
              <a:rPr lang="en-US" sz="2000" b="1" dirty="0">
                <a:latin typeface="Times New Roman" panose="02020603050405020304" pitchFamily="18" charset="0"/>
                <a:cs typeface="Times New Roman" panose="02020603050405020304" pitchFamily="18" charset="0"/>
              </a:rPr>
              <a:t>Feedback and Continuous Improvement</a:t>
            </a:r>
          </a:p>
          <a:p>
            <a:pPr>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Mobile surveys and voice feedback options</a:t>
            </a:r>
          </a:p>
          <a:p>
            <a:pPr>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Regular updates based on learner input</a:t>
            </a:r>
          </a:p>
          <a:p>
            <a:pPr>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AI-generated reports for program improvement</a:t>
            </a:r>
          </a:p>
        </p:txBody>
      </p:sp>
      <p:sp>
        <p:nvSpPr>
          <p:cNvPr id="10" name="TextBox 9">
            <a:extLst>
              <a:ext uri="{FF2B5EF4-FFF2-40B4-BE49-F238E27FC236}">
                <a16:creationId xmlns:a16="http://schemas.microsoft.com/office/drawing/2014/main" id="{9FB9C1BA-B661-D0A7-5231-560887D24536}"/>
              </a:ext>
            </a:extLst>
          </p:cNvPr>
          <p:cNvSpPr txBox="1">
            <a:spLocks noGrp="1" noRot="1" noMove="1" noResize="1" noEditPoints="1" noAdjustHandles="1" noChangeArrowheads="1" noChangeShapeType="1"/>
          </p:cNvSpPr>
          <p:nvPr/>
        </p:nvSpPr>
        <p:spPr>
          <a:xfrm>
            <a:off x="6271847" y="622013"/>
            <a:ext cx="5334000" cy="2806987"/>
          </a:xfrm>
          <a:prstGeom prst="rect">
            <a:avLst/>
          </a:prstGeom>
          <a:noFill/>
        </p:spPr>
        <p:txBody>
          <a:bodyPr wrap="square" rtlCol="0">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Cross-Cultural Communication Techniques</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Use of neutral, respectful, and inclusive language</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Examples of culturally adapted messaging</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Avoiding idioms, slang; emphasizing visual cues and multilingual support</a:t>
            </a:r>
          </a:p>
        </p:txBody>
      </p:sp>
      <p:sp>
        <p:nvSpPr>
          <p:cNvPr id="11" name="Rectangle 10">
            <a:extLst>
              <a:ext uri="{FF2B5EF4-FFF2-40B4-BE49-F238E27FC236}">
                <a16:creationId xmlns:a16="http://schemas.microsoft.com/office/drawing/2014/main" id="{765EEBBE-F238-41FB-DAC1-7499D679D7CB}"/>
              </a:ext>
            </a:extLst>
          </p:cNvPr>
          <p:cNvSpPr/>
          <p:nvPr/>
        </p:nvSpPr>
        <p:spPr>
          <a:xfrm>
            <a:off x="6283569" y="902677"/>
            <a:ext cx="5334000" cy="3259015"/>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IN"/>
          </a:p>
        </p:txBody>
      </p:sp>
      <p:sp>
        <p:nvSpPr>
          <p:cNvPr id="12" name="Rectangle 11">
            <a:extLst>
              <a:ext uri="{FF2B5EF4-FFF2-40B4-BE49-F238E27FC236}">
                <a16:creationId xmlns:a16="http://schemas.microsoft.com/office/drawing/2014/main" id="{E5D670D8-24E0-B402-F761-45394044DF0B}"/>
              </a:ext>
            </a:extLst>
          </p:cNvPr>
          <p:cNvSpPr>
            <a:spLocks noGrp="1" noRot="1" noMove="1" noResize="1" noEditPoints="1" noAdjustHandles="1" noChangeArrowheads="1" noChangeShapeType="1"/>
          </p:cNvSpPr>
          <p:nvPr/>
        </p:nvSpPr>
        <p:spPr>
          <a:xfrm>
            <a:off x="5838092" y="175846"/>
            <a:ext cx="199293" cy="452510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267020536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tomize 528+ Flower Page Border Templates Online - Canva">
            <a:extLst>
              <a:ext uri="{FF2B5EF4-FFF2-40B4-BE49-F238E27FC236}">
                <a16:creationId xmlns:a16="http://schemas.microsoft.com/office/drawing/2014/main" id="{A77CB54A-60C1-8D81-439C-1C0DA4B3CA19}"/>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913187" y="-2514601"/>
            <a:ext cx="6400800" cy="1187547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8D6BBA9-04A6-A94C-3874-F19CEDAB5E12}"/>
              </a:ext>
            </a:extLst>
          </p:cNvPr>
          <p:cNvSpPr/>
          <p:nvPr/>
        </p:nvSpPr>
        <p:spPr>
          <a:xfrm>
            <a:off x="269632" y="609600"/>
            <a:ext cx="2590800" cy="586154"/>
          </a:xfrm>
          <a:prstGeom prst="rect">
            <a:avLst/>
          </a:prstGeom>
          <a:solidFill>
            <a:schemeClr val="tx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TextBox 2">
            <a:extLst>
              <a:ext uri="{FF2B5EF4-FFF2-40B4-BE49-F238E27FC236}">
                <a16:creationId xmlns:a16="http://schemas.microsoft.com/office/drawing/2014/main" id="{F68565DC-88D8-AEFB-4244-52701E733448}"/>
              </a:ext>
            </a:extLst>
          </p:cNvPr>
          <p:cNvSpPr txBox="1">
            <a:spLocks noGrp="1" noRot="1" noMove="1" noResize="1" noEditPoints="1" noAdjustHandles="1" noChangeArrowheads="1" noChangeShapeType="1"/>
          </p:cNvSpPr>
          <p:nvPr/>
        </p:nvSpPr>
        <p:spPr>
          <a:xfrm>
            <a:off x="269631" y="691662"/>
            <a:ext cx="3950677"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Anticipated outcome</a:t>
            </a:r>
            <a:endParaRPr lang="en-IN" sz="2000" b="1" dirty="0">
              <a:solidFill>
                <a:schemeClr val="bg1"/>
              </a:solidFill>
              <a:latin typeface="Times New Roman" panose="02020603050405020304" pitchFamily="18" charset="0"/>
              <a:cs typeface="Times New Roman" panose="02020603050405020304" pitchFamily="18" charset="0"/>
            </a:endParaRPr>
          </a:p>
        </p:txBody>
      </p:sp>
      <p:sp>
        <p:nvSpPr>
          <p:cNvPr id="7" name="Rectangle 3">
            <a:extLst>
              <a:ext uri="{FF2B5EF4-FFF2-40B4-BE49-F238E27FC236}">
                <a16:creationId xmlns:a16="http://schemas.microsoft.com/office/drawing/2014/main" id="{8F2ABAA5-0C00-4832-9D05-0E33A69DBC85}"/>
              </a:ext>
            </a:extLst>
          </p:cNvPr>
          <p:cNvSpPr>
            <a:spLocks noGrp="1" noRot="1" noMove="1" noResize="1" noEditPoints="1" noAdjustHandles="1" noChangeArrowheads="1" noChangeShapeType="1"/>
          </p:cNvSpPr>
          <p:nvPr/>
        </p:nvSpPr>
        <p:spPr bwMode="auto">
          <a:xfrm>
            <a:off x="1242644" y="1601322"/>
            <a:ext cx="778412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More Jobs: More young people from rural areas will work in tourism and digital-related fields.</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Stronger Communities: Skilled young people will support the local economy and increase tourism in the area.</a:t>
            </a:r>
            <a:br>
              <a:rPr kumimoji="0" lang="en-US" altLang="en-US" sz="1800" b="0" i="0" u="none" strike="noStrike" cap="none" normalizeH="0" baseline="0" dirty="0">
                <a:ln>
                  <a:noFill/>
                </a:ln>
                <a:solidFill>
                  <a:schemeClr val="tx1"/>
                </a:solidFill>
                <a:effectLst/>
                <a:latin typeface="Arial" panose="020B0604020202020204" pitchFamily="34" charset="0"/>
              </a:rPr>
            </a:b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Growth Potential: The Digital Talent Academy model is adaptable and applicable nationwide.</a:t>
            </a:r>
          </a:p>
        </p:txBody>
      </p:sp>
    </p:spTree>
    <p:extLst>
      <p:ext uri="{BB962C8B-B14F-4D97-AF65-F5344CB8AC3E}">
        <p14:creationId xmlns:p14="http://schemas.microsoft.com/office/powerpoint/2010/main" val="423484403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E70AFF-D40A-EE9B-3C0B-6D9E3B99D5F6}"/>
              </a:ext>
            </a:extLst>
          </p:cNvPr>
          <p:cNvSpPr/>
          <p:nvPr/>
        </p:nvSpPr>
        <p:spPr>
          <a:xfrm>
            <a:off x="152401" y="480646"/>
            <a:ext cx="1477108" cy="562708"/>
          </a:xfrm>
          <a:prstGeom prst="rect">
            <a:avLst/>
          </a:prstGeom>
          <a:solidFill>
            <a:schemeClr val="tx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TextBox 2">
            <a:extLst>
              <a:ext uri="{FF2B5EF4-FFF2-40B4-BE49-F238E27FC236}">
                <a16:creationId xmlns:a16="http://schemas.microsoft.com/office/drawing/2014/main" id="{79E1CAC5-3293-02A2-D9EA-C898E7DD4895}"/>
              </a:ext>
            </a:extLst>
          </p:cNvPr>
          <p:cNvSpPr txBox="1">
            <a:spLocks noGrp="1" noRot="1" noMove="1" noResize="1" noEditPoints="1" noAdjustHandles="1" noChangeArrowheads="1" noChangeShapeType="1"/>
          </p:cNvSpPr>
          <p:nvPr/>
        </p:nvSpPr>
        <p:spPr>
          <a:xfrm>
            <a:off x="187569" y="562708"/>
            <a:ext cx="3059723"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Conclusion</a:t>
            </a:r>
            <a:r>
              <a:rPr lang="en-US" dirty="0"/>
              <a:t> </a:t>
            </a:r>
            <a:endParaRPr lang="en-IN" dirty="0"/>
          </a:p>
        </p:txBody>
      </p:sp>
      <p:sp>
        <p:nvSpPr>
          <p:cNvPr id="5" name="Rectangle 1">
            <a:extLst>
              <a:ext uri="{FF2B5EF4-FFF2-40B4-BE49-F238E27FC236}">
                <a16:creationId xmlns:a16="http://schemas.microsoft.com/office/drawing/2014/main" id="{7EEEB0C9-E566-F6EB-7741-5163AB8108FC}"/>
              </a:ext>
            </a:extLst>
          </p:cNvPr>
          <p:cNvSpPr>
            <a:spLocks noChangeArrowheads="1"/>
          </p:cNvSpPr>
          <p:nvPr/>
        </p:nvSpPr>
        <p:spPr bwMode="auto">
          <a:xfrm>
            <a:off x="1430215" y="1102177"/>
            <a:ext cx="9331569" cy="4653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ctr" defTabSz="914400" rtl="0"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Summary of Impact:</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Digital Talent Academy will equip rural youth with modern skills, create more tourism jobs, and support sustainable growth. It offers an innovative way to close the skills gap and can be expanded across the country.</a:t>
            </a:r>
          </a:p>
          <a:p>
            <a:pPr marL="342900" marR="0" lvl="0" indent="-342900" algn="ctr" defTabSz="914400" rtl="0"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Invitation to Collaborate:</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We are looking for partners, sponsors, and community leaders to support or help launch pilot programs in different regions.</a:t>
            </a:r>
          </a:p>
          <a:p>
            <a:pPr marL="342900" marR="0" lvl="0" indent="-342900" algn="ctr" defTabSz="914400" rtl="0" eaLnBrk="0" fontAlgn="base" latinLnBrk="0" hangingPunct="0">
              <a:lnSpc>
                <a:spcPct val="150000"/>
              </a:lnSpc>
              <a:spcBef>
                <a:spcPct val="0"/>
              </a:spcBef>
              <a:spcAft>
                <a:spcPct val="0"/>
              </a:spcAft>
              <a:buClrTx/>
              <a:buSzTx/>
              <a:buFont typeface="Wingdings" panose="05000000000000000000" pitchFamily="2" charset="2"/>
              <a:buChar char="q"/>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Contact and Thanks:</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Interested groups can reach out for more details. Special thanks to everyone supporting rural development and youth empowerment!</a:t>
            </a:r>
          </a:p>
        </p:txBody>
      </p:sp>
    </p:spTree>
    <p:extLst>
      <p:ext uri="{BB962C8B-B14F-4D97-AF65-F5344CB8AC3E}">
        <p14:creationId xmlns:p14="http://schemas.microsoft.com/office/powerpoint/2010/main" val="3029153591"/>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ustomize 528+ Flower Page Border Templates Online - Canva">
            <a:extLst>
              <a:ext uri="{FF2B5EF4-FFF2-40B4-BE49-F238E27FC236}">
                <a16:creationId xmlns:a16="http://schemas.microsoft.com/office/drawing/2014/main" id="{32FE573F-71BD-3231-5186-0F5A6614DA1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883880" y="-2438404"/>
            <a:ext cx="6447689" cy="117230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F8F7D16-CC85-964F-8B81-071DB056EBBC}"/>
              </a:ext>
            </a:extLst>
          </p:cNvPr>
          <p:cNvSpPr txBox="1">
            <a:spLocks noGrp="1" noRot="1" noMove="1" noResize="1" noEditPoints="1" noAdjustHandles="1" noChangeArrowheads="1" noChangeShapeType="1"/>
          </p:cNvSpPr>
          <p:nvPr/>
        </p:nvSpPr>
        <p:spPr>
          <a:xfrm>
            <a:off x="2497015" y="2074985"/>
            <a:ext cx="7057293" cy="2923877"/>
          </a:xfrm>
          <a:prstGeom prst="rect">
            <a:avLst/>
          </a:prstGeom>
          <a:noFill/>
        </p:spPr>
        <p:txBody>
          <a:bodyPr wrap="square" rtlCol="0">
            <a:spAutoFit/>
          </a:bodyPr>
          <a:lstStyle/>
          <a:p>
            <a:pPr algn="ctr"/>
            <a:r>
              <a:rPr lang="en-US" sz="9600" dirty="0">
                <a:latin typeface="Times New Roman" panose="02020603050405020304" pitchFamily="18" charset="0"/>
                <a:cs typeface="Times New Roman" panose="02020603050405020304" pitchFamily="18" charset="0"/>
              </a:rPr>
              <a:t>THANK</a:t>
            </a:r>
            <a:r>
              <a:rPr lang="en-US" sz="7200" dirty="0">
                <a:latin typeface="Times New Roman" panose="02020603050405020304" pitchFamily="18" charset="0"/>
                <a:cs typeface="Times New Roman" panose="02020603050405020304" pitchFamily="18" charset="0"/>
              </a:rPr>
              <a:t> </a:t>
            </a:r>
          </a:p>
          <a:p>
            <a:pPr algn="ctr"/>
            <a:r>
              <a:rPr lang="en-US" sz="8800" dirty="0">
                <a:latin typeface="Times New Roman" panose="02020603050405020304" pitchFamily="18" charset="0"/>
                <a:cs typeface="Times New Roman" panose="02020603050405020304" pitchFamily="18" charset="0"/>
              </a:rPr>
              <a:t>YOU</a:t>
            </a:r>
            <a:endParaRPr lang="en-IN" sz="8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0658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Savon</Template>
  <TotalTime>2215</TotalTime>
  <Words>852</Words>
  <Application>Microsoft Office PowerPoint</Application>
  <PresentationFormat>Widescreen</PresentationFormat>
  <Paragraphs>71</Paragraphs>
  <Slides>13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Arial</vt:lpstr>
      <vt:lpstr>Century Gothic</vt:lpstr>
      <vt:lpstr>Garamond</vt:lpstr>
      <vt:lpstr>Times New Roman</vt:lpstr>
      <vt:lpstr>Wingdings</vt:lpstr>
      <vt:lpstr>Savon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Monika</dc:creator>
  <cp:lastModifiedBy>Monika</cp:lastModifiedBy>
  <cp:revision>1</cp:revision>
  <dcterms:created xsi:type="dcterms:W3CDTF">2025-04-25T22:01:39Z</dcterms:created>
  <dcterms:modified xsi:type="dcterms:W3CDTF">2025-04-27T10:57:10Z</dcterms:modified>
</cp:coreProperties>
</file>