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60"/>
  </p:notesMasterIdLst>
  <p:handoutMasterIdLst>
    <p:handoutMasterId r:id="rId61"/>
  </p:handoutMasterIdLst>
  <p:sldIdLst>
    <p:sldId id="256" r:id="rId5"/>
    <p:sldId id="257" r:id="rId6"/>
    <p:sldId id="268" r:id="rId7"/>
    <p:sldId id="289" r:id="rId8"/>
    <p:sldId id="290" r:id="rId9"/>
    <p:sldId id="291" r:id="rId10"/>
    <p:sldId id="292" r:id="rId11"/>
    <p:sldId id="293" r:id="rId12"/>
    <p:sldId id="294" r:id="rId13"/>
    <p:sldId id="295" r:id="rId14"/>
    <p:sldId id="296" r:id="rId15"/>
    <p:sldId id="297" r:id="rId16"/>
    <p:sldId id="298" r:id="rId17"/>
    <p:sldId id="299" r:id="rId18"/>
    <p:sldId id="300" r:id="rId19"/>
    <p:sldId id="271" r:id="rId20"/>
    <p:sldId id="272" r:id="rId21"/>
    <p:sldId id="301" r:id="rId22"/>
    <p:sldId id="302" r:id="rId23"/>
    <p:sldId id="303" r:id="rId24"/>
    <p:sldId id="304" r:id="rId25"/>
    <p:sldId id="305" r:id="rId26"/>
    <p:sldId id="306" r:id="rId27"/>
    <p:sldId id="307" r:id="rId28"/>
    <p:sldId id="308" r:id="rId29"/>
    <p:sldId id="309" r:id="rId30"/>
    <p:sldId id="310" r:id="rId31"/>
    <p:sldId id="311" r:id="rId32"/>
    <p:sldId id="312" r:id="rId33"/>
    <p:sldId id="313" r:id="rId34"/>
    <p:sldId id="314" r:id="rId35"/>
    <p:sldId id="274" r:id="rId36"/>
    <p:sldId id="315" r:id="rId37"/>
    <p:sldId id="316" r:id="rId38"/>
    <p:sldId id="317" r:id="rId39"/>
    <p:sldId id="275" r:id="rId40"/>
    <p:sldId id="318" r:id="rId41"/>
    <p:sldId id="319" r:id="rId42"/>
    <p:sldId id="320" r:id="rId43"/>
    <p:sldId id="321" r:id="rId44"/>
    <p:sldId id="322" r:id="rId45"/>
    <p:sldId id="323" r:id="rId46"/>
    <p:sldId id="276" r:id="rId47"/>
    <p:sldId id="324" r:id="rId48"/>
    <p:sldId id="325" r:id="rId49"/>
    <p:sldId id="327" r:id="rId50"/>
    <p:sldId id="328" r:id="rId51"/>
    <p:sldId id="329" r:id="rId52"/>
    <p:sldId id="330" r:id="rId53"/>
    <p:sldId id="326" r:id="rId54"/>
    <p:sldId id="331" r:id="rId55"/>
    <p:sldId id="332" r:id="rId56"/>
    <p:sldId id="333" r:id="rId57"/>
    <p:sldId id="335" r:id="rId58"/>
    <p:sldId id="269" r:id="rId59"/>
  </p:sldIdLst>
  <p:sldSz cx="12198350" cy="6858000"/>
  <p:notesSz cx="6858000" cy="9144000"/>
  <p:embeddedFontLst>
    <p:embeddedFont>
      <p:font typeface="Calibri" panose="020F0502020204030204" pitchFamily="34" charset="0"/>
      <p:regular r:id="rId62"/>
      <p:bold r:id="rId63"/>
      <p:italic r:id="rId64"/>
      <p:boldItalic r:id="rId65"/>
    </p:embeddedFont>
    <p:embeddedFont>
      <p:font typeface="Georgia" panose="02040502050405020303" pitchFamily="18" charset="0"/>
      <p:regular r:id="rId66"/>
      <p:bold r:id="rId67"/>
      <p:italic r:id="rId68"/>
      <p:boldItalic r:id="rId69"/>
    </p:embeddedFont>
    <p:embeddedFont>
      <p:font typeface="Minion" panose="02000503070000020003" pitchFamily="2" charset="0"/>
      <p:regular r:id="rId70"/>
      <p:bold r:id="rId71"/>
      <p:italic r:id="rId72"/>
      <p:boldItalic r:id="rId73"/>
    </p:embeddedFont>
  </p:embeddedFontLst>
  <p:custDataLst>
    <p:tags r:id="rId74"/>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p:cViewPr varScale="1">
        <p:scale>
          <a:sx n="116" d="100"/>
          <a:sy n="116" d="100"/>
        </p:scale>
        <p:origin x="400" y="184"/>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2.fntdata"/><Relationship Id="rId68" Type="http://schemas.openxmlformats.org/officeDocument/2006/relationships/font" Target="fonts/font7.fntdata"/><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font" Target="fonts/font5.fntdata"/><Relationship Id="rId74"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handoutMaster" Target="handoutMasters/handout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3.fntdata"/><Relationship Id="rId69" Type="http://schemas.openxmlformats.org/officeDocument/2006/relationships/font" Target="fonts/font8.fntdata"/><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1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1.fntdata"/><Relationship Id="rId70" Type="http://schemas.openxmlformats.org/officeDocument/2006/relationships/font" Target="fonts/font9.fntdata"/><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font" Target="fonts/font4.fntdata"/><Relationship Id="rId73" Type="http://schemas.openxmlformats.org/officeDocument/2006/relationships/font" Target="fonts/font12.fntdata"/><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font" Target="fonts/font10.fntdata"/><Relationship Id="rId2" Type="http://schemas.openxmlformats.org/officeDocument/2006/relationships/customXml" Target="../customXml/item2.xml"/><Relationship Id="rId29" Type="http://schemas.openxmlformats.org/officeDocument/2006/relationships/slide" Target="slides/slide2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14-12-2024</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14-12-2024</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14-12-2024</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Reseacrh</a:t>
            </a:r>
            <a:r>
              <a:rPr lang="nl-NL" dirty="0"/>
              <a:t> on </a:t>
            </a:r>
            <a:r>
              <a:rPr lang="nl-NL" dirty="0" err="1"/>
              <a:t>Tourism</a:t>
            </a:r>
            <a:r>
              <a:rPr lang="nl-NL" dirty="0"/>
              <a:t> Services</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a:xfrm>
            <a:off x="404663" y="1252836"/>
            <a:ext cx="7854752" cy="4795836"/>
          </a:xfrm>
        </p:spPr>
        <p:txBody>
          <a:bodyPr>
            <a:normAutofit/>
          </a:bodyPr>
          <a:lstStyle/>
          <a:p>
            <a:r>
              <a:rPr lang="nl-NL" dirty="0"/>
              <a:t>- Special Features of </a:t>
            </a:r>
            <a:r>
              <a:rPr lang="nl-NL" dirty="0" err="1"/>
              <a:t>Tourism</a:t>
            </a:r>
            <a:r>
              <a:rPr lang="nl-NL" dirty="0"/>
              <a:t> Services </a:t>
            </a:r>
          </a:p>
          <a:p>
            <a:r>
              <a:rPr lang="nl-NL" dirty="0"/>
              <a:t>-Factors </a:t>
            </a:r>
            <a:r>
              <a:rPr lang="nl-NL" dirty="0" err="1"/>
              <a:t>Influencing</a:t>
            </a:r>
            <a:r>
              <a:rPr lang="nl-NL" dirty="0"/>
              <a:t> Consumer </a:t>
            </a:r>
            <a:r>
              <a:rPr lang="nl-NL" dirty="0" err="1"/>
              <a:t>Behavior</a:t>
            </a:r>
            <a:endParaRPr lang="nl-NL" dirty="0"/>
          </a:p>
          <a:p>
            <a:r>
              <a:rPr lang="nl-NL" dirty="0"/>
              <a:t>- The Market Research </a:t>
            </a:r>
            <a:r>
              <a:rPr lang="nl-NL" dirty="0" err="1"/>
              <a:t>and</a:t>
            </a:r>
            <a:r>
              <a:rPr lang="nl-NL" dirty="0"/>
              <a:t> Customer </a:t>
            </a:r>
            <a:r>
              <a:rPr lang="nl-NL" dirty="0" err="1"/>
              <a:t>Satisfaction</a:t>
            </a:r>
            <a:r>
              <a:rPr lang="nl-NL" dirty="0"/>
              <a:t> </a:t>
            </a:r>
          </a:p>
          <a:p>
            <a:r>
              <a:rPr lang="nl-NL" dirty="0"/>
              <a:t>- Customer </a:t>
            </a:r>
            <a:r>
              <a:rPr lang="nl-NL" dirty="0" err="1"/>
              <a:t>satisfaction</a:t>
            </a:r>
            <a:r>
              <a:rPr lang="nl-NL" dirty="0"/>
              <a:t> </a:t>
            </a:r>
            <a:r>
              <a:rPr lang="nl-NL" dirty="0" err="1"/>
              <a:t>and</a:t>
            </a:r>
            <a:r>
              <a:rPr lang="nl-NL" dirty="0"/>
              <a:t> service </a:t>
            </a:r>
            <a:r>
              <a:rPr lang="nl-NL" dirty="0" err="1"/>
              <a:t>quality</a:t>
            </a:r>
            <a:endParaRPr lang="nl-NL" dirty="0"/>
          </a:p>
          <a:p>
            <a:r>
              <a:rPr lang="nl-NL" dirty="0" err="1"/>
              <a:t>Measuring</a:t>
            </a:r>
            <a:r>
              <a:rPr lang="nl-NL" dirty="0"/>
              <a:t> </a:t>
            </a:r>
            <a:r>
              <a:rPr lang="nl-NL" dirty="0" err="1"/>
              <a:t>and</a:t>
            </a:r>
            <a:r>
              <a:rPr lang="nl-NL" dirty="0"/>
              <a:t> Controlling Service </a:t>
            </a:r>
            <a:r>
              <a:rPr lang="nl-NL" dirty="0" err="1"/>
              <a:t>Quality</a:t>
            </a:r>
            <a:r>
              <a:rPr lang="nl-NL" dirty="0"/>
              <a:t> in </a:t>
            </a:r>
            <a:r>
              <a:rPr lang="nl-NL" dirty="0" err="1"/>
              <a:t>Tourism</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CE6BA08D-85F5-B03E-59B8-C7F51A0EAFD1}"/>
              </a:ext>
            </a:extLst>
          </p:cNvPr>
          <p:cNvSpPr txBox="1"/>
          <p:nvPr/>
        </p:nvSpPr>
        <p:spPr>
          <a:xfrm>
            <a:off x="1079653" y="141015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addition to the four generic characteristics shared by all services (Intangibility, inseparability, perishability, variability, the tourism and hospitality industry has several unique features: non-ownership, seasonality, fixed location, customer loyalty, high costs, distribution channels, interdependence among tourism offerings, and vulnerability to external shocks and events.</a:t>
            </a:r>
          </a:p>
          <a:p>
            <a:pPr lvl="2" algn="just"/>
            <a:endParaRPr lang="en-GB" dirty="0"/>
          </a:p>
          <a:p>
            <a:pPr lvl="2" algn="just"/>
            <a:r>
              <a:rPr lang="en-GB" b="1" dirty="0"/>
              <a:t>Non-ownership</a:t>
            </a:r>
          </a:p>
          <a:p>
            <a:pPr lvl="2" algn="just"/>
            <a:r>
              <a:rPr lang="en-GB" dirty="0"/>
              <a:t>- Unlike tangible goods, such as cars, which are owned permanently after purchase, tourism offerings provide only temporary access or use.</a:t>
            </a:r>
          </a:p>
          <a:p>
            <a:pPr lvl="2" algn="just"/>
            <a:r>
              <a:rPr lang="en-GB" dirty="0"/>
              <a:t>- Consumers do not retain physical products from their tourism experiences.</a:t>
            </a:r>
          </a:p>
          <a:p>
            <a:pPr lvl="2" algn="just"/>
            <a:r>
              <a:rPr lang="en-GB" dirty="0"/>
              <a:t>- Ownership of tourism services or products (e.g., hotel rooms, rental cars) is not transferred to the consumer.</a:t>
            </a:r>
          </a:p>
          <a:p>
            <a:pPr lvl="2" algn="just"/>
            <a:r>
              <a:rPr lang="en-GB" dirty="0"/>
              <a:t>- Customers pay for the right to use these services temporarily.</a:t>
            </a:r>
          </a:p>
          <a:p>
            <a:pPr lvl="2" algn="just"/>
            <a:r>
              <a:rPr lang="en-GB" dirty="0"/>
              <a:t>- All that consumers take home are souvenirs and intangible memories of the experience</a:t>
            </a:r>
          </a:p>
          <a:p>
            <a:pPr lvl="2" algn="just"/>
            <a:r>
              <a:rPr lang="en-GB" dirty="0"/>
              <a:t> </a:t>
            </a:r>
          </a:p>
          <a:p>
            <a:pPr lvl="2" algn="just"/>
            <a:endParaRPr lang="en-GB" dirty="0"/>
          </a:p>
          <a:p>
            <a:pPr lvl="2" algn="just"/>
            <a:endParaRPr lang="en-GB" dirty="0"/>
          </a:p>
          <a:p>
            <a:pPr lvl="2" algn="just"/>
            <a:endParaRPr lang="en-GB" dirty="0"/>
          </a:p>
          <a:p>
            <a:pPr lvl="2" algn="just"/>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dirty="0"/>
              <a:t>Seasonality </a:t>
            </a:r>
          </a:p>
          <a:p>
            <a:pPr lvl="2" algn="just"/>
            <a:r>
              <a:rPr lang="en-GB" dirty="0"/>
              <a:t>- According to scholar “tourism has one of the most highly seasonal patterns of demand for any product”. </a:t>
            </a:r>
          </a:p>
          <a:p>
            <a:pPr lvl="2" algn="just"/>
            <a:r>
              <a:rPr lang="en-GB" dirty="0"/>
              <a:t>- Tourism demand varies significantly across different times of the year, often influenced by factors such as weather, holidays, and school schedules.</a:t>
            </a:r>
          </a:p>
          <a:p>
            <a:pPr lvl="2" algn="just"/>
            <a:r>
              <a:rPr lang="en-GB" dirty="0"/>
              <a:t>- Seasonality heavily influences when tourism companies and Destination Marketing Organizations (DMOs) launch marketing campaigns.</a:t>
            </a:r>
          </a:p>
          <a:p>
            <a:pPr lvl="2" algn="just"/>
            <a:r>
              <a:rPr lang="en-GB" dirty="0"/>
              <a:t>- Businesses, like holiday resorts, may tailor marketing strategies to specific seasonal periods.</a:t>
            </a:r>
          </a:p>
          <a:p>
            <a:pPr lvl="2" algn="just"/>
            <a:r>
              <a:rPr lang="en-GB" dirty="0"/>
              <a:t>- A resort, for instance, could offer special promotions and direct marketing campaigns targeting repeat visitors during quieter months, such as September to November, after school holidays.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3107536831"/>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Fixed Location</a:t>
            </a:r>
          </a:p>
          <a:p>
            <a:pPr lvl="2" algn="just"/>
            <a:endParaRPr lang="en-GB" dirty="0"/>
          </a:p>
          <a:p>
            <a:pPr lvl="2" algn="just"/>
            <a:r>
              <a:rPr lang="en-GB" dirty="0"/>
              <a:t>- Tourist destinations and tourism/hospitality businesses (e.g., hotels, resorts, attractions) operate from specific, immovable locations.</a:t>
            </a:r>
          </a:p>
          <a:p>
            <a:pPr lvl="2" algn="just"/>
            <a:r>
              <a:rPr lang="en-GB" dirty="0"/>
              <a:t>- Since the services cannot move to the consumer, effective communication and promotional strategies are critical to attract visitors.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4029932933"/>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fontScale="85000" lnSpcReduction="10000"/>
          </a:bodyPr>
          <a:lstStyle/>
          <a:p>
            <a:pPr lvl="2" algn="just"/>
            <a:r>
              <a:rPr lang="en-GB" b="1" dirty="0"/>
              <a:t>Fixed Location</a:t>
            </a:r>
          </a:p>
          <a:p>
            <a:pPr lvl="2" algn="just"/>
            <a:endParaRPr lang="en-GB" dirty="0"/>
          </a:p>
          <a:p>
            <a:pPr lvl="2" algn="just"/>
            <a:r>
              <a:rPr lang="en-GB" dirty="0"/>
              <a:t>- Tourist destinations and tourism/hospitality businesses (e.g., hotels, resorts, attractions) operate from specific, immovable locations.</a:t>
            </a:r>
          </a:p>
          <a:p>
            <a:pPr lvl="2" algn="just"/>
            <a:r>
              <a:rPr lang="en-GB" dirty="0"/>
              <a:t>High Costs</a:t>
            </a:r>
          </a:p>
          <a:p>
            <a:pPr lvl="2" algn="just"/>
            <a:r>
              <a:rPr lang="en-GB" dirty="0"/>
              <a:t>•	Tourism and hospitality businesses typically have high fixed costs and relatively low variable costs. Fixed costs refer to expenses that must be paid to keep the business operational, regardless of the level of activity. These include permanent staff wages, rent, utilities, and marketing expenditures. </a:t>
            </a:r>
          </a:p>
          <a:p>
            <a:pPr lvl="2" algn="just"/>
            <a:r>
              <a:rPr lang="en-GB" dirty="0"/>
              <a:t>•	However, variable costs are expenses that fluctuate based on the number of consumers served by the organization, including additional staff for peak periods, maintenance costs, and meals and other services provided to guests.</a:t>
            </a:r>
          </a:p>
          <a:p>
            <a:pPr lvl="2" algn="just"/>
            <a:r>
              <a:rPr lang="en-GB" dirty="0"/>
              <a:t>Since the services cannot move to the consumer, effective communication and promotional strategies are critical to attract visitors.</a:t>
            </a:r>
          </a:p>
          <a:p>
            <a:pPr lvl="2" algn="just"/>
            <a:r>
              <a:rPr lang="en-GB" b="1" dirty="0"/>
              <a:t>Customer Loyalty</a:t>
            </a:r>
            <a:r>
              <a:rPr lang="en-GB" dirty="0"/>
              <a:t> </a:t>
            </a:r>
          </a:p>
          <a:p>
            <a:pPr lvl="2" algn="just"/>
            <a:r>
              <a:rPr lang="en-GB" b="1" dirty="0"/>
              <a:t>Brand Loyalty</a:t>
            </a:r>
          </a:p>
          <a:p>
            <a:pPr lvl="2" algn="just"/>
            <a:r>
              <a:rPr lang="en-GB" dirty="0"/>
              <a:t>- Consumer loyalty in tourism is highly variable. Some </a:t>
            </a:r>
            <a:r>
              <a:rPr lang="en-GB" dirty="0" err="1"/>
              <a:t>travelers</a:t>
            </a:r>
            <a:r>
              <a:rPr lang="en-GB" dirty="0"/>
              <a:t> are loyal to specific products, while others may only visit a destination or use a service once.</a:t>
            </a:r>
          </a:p>
          <a:p>
            <a:pPr lvl="2" algn="just"/>
            <a:r>
              <a:rPr lang="en-GB" dirty="0"/>
              <a:t>- Consumers may show loyalty to specific tourism brands, such as hotel chains, restaurant chains, or airlines. </a:t>
            </a:r>
          </a:p>
          <a:p>
            <a:pPr lvl="2" algn="just"/>
            <a:r>
              <a:rPr lang="en-GB" dirty="0"/>
              <a:t>- This loyalty is often based on consistent satisfaction and the ability to meet their needs.</a:t>
            </a:r>
          </a:p>
          <a:p>
            <a:pPr lvl="2" algn="just"/>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Tree>
    <p:extLst>
      <p:ext uri="{BB962C8B-B14F-4D97-AF65-F5344CB8AC3E}">
        <p14:creationId xmlns:p14="http://schemas.microsoft.com/office/powerpoint/2010/main" val="3555622383"/>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Destination and Hotel Loyalty</a:t>
            </a:r>
          </a:p>
          <a:p>
            <a:pPr lvl="2" algn="just"/>
            <a:r>
              <a:rPr lang="en-GB" dirty="0"/>
              <a:t>- Some consumers prefer variety, visiting different destinations or hotels on each trip.</a:t>
            </a:r>
          </a:p>
          <a:p>
            <a:pPr lvl="2" algn="just"/>
            <a:r>
              <a:rPr lang="en-GB" dirty="0"/>
              <a:t>- Others exhibit destination or hotel loyalty, returning to the same resort or hotel year after year.</a:t>
            </a:r>
          </a:p>
          <a:p>
            <a:pPr lvl="2" algn="just"/>
            <a:r>
              <a:rPr lang="en-GB" b="1" dirty="0"/>
              <a:t>Professional Loyalty</a:t>
            </a:r>
          </a:p>
          <a:p>
            <a:pPr lvl="2" algn="just"/>
            <a:r>
              <a:rPr lang="en-GB" dirty="0"/>
              <a:t>- Professional Conference Organizers (PCOs) often remain loyal to hotels or venues that consistently deliver quality service for events.</a:t>
            </a:r>
          </a:p>
          <a:p>
            <a:pPr lvl="2" algn="just"/>
            <a:r>
              <a:rPr lang="en-GB" b="1" dirty="0"/>
              <a:t>Influencing Factors</a:t>
            </a:r>
          </a:p>
          <a:p>
            <a:pPr lvl="2" algn="just"/>
            <a:r>
              <a:rPr lang="en-GB" dirty="0"/>
              <a:t>- </a:t>
            </a:r>
            <a:r>
              <a:rPr lang="en-GB" b="1" dirty="0"/>
              <a:t>Availability</a:t>
            </a:r>
            <a:r>
              <a:rPr lang="en-GB" dirty="0"/>
              <a:t>: Ease of access and booking can influence loyalty.</a:t>
            </a:r>
          </a:p>
          <a:p>
            <a:pPr lvl="2" algn="just"/>
            <a:r>
              <a:rPr lang="en-GB" dirty="0"/>
              <a:t>- </a:t>
            </a:r>
            <a:r>
              <a:rPr lang="en-GB" b="1" dirty="0"/>
              <a:t>Affordability</a:t>
            </a:r>
            <a:r>
              <a:rPr lang="en-GB" dirty="0"/>
              <a:t>: Disposable income plays a significant role in determining repeat patronage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2128913811"/>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High Costs</a:t>
            </a:r>
          </a:p>
          <a:p>
            <a:pPr lvl="2" algn="just"/>
            <a:r>
              <a:rPr lang="en-GB" dirty="0"/>
              <a:t>- Tourism and hospitality businesses typically have high fixed costs and relatively low variable costs. </a:t>
            </a:r>
          </a:p>
          <a:p>
            <a:pPr lvl="2" algn="just"/>
            <a:r>
              <a:rPr lang="en-GB" dirty="0"/>
              <a:t>- Fixed costs refer to expenses that must be paid to keep the business operational, regardless of the level of activity. These include permanent staff wages, rent, utilities, and marketing expenditures. </a:t>
            </a:r>
          </a:p>
          <a:p>
            <a:pPr lvl="2" algn="just"/>
            <a:r>
              <a:rPr lang="en-GB" dirty="0"/>
              <a:t>- However, variable costs are expenses that fluctuate based on the number of consumers served by the organization, including additional staff for peak periods, maintenance costs, and meals and other services provided to guests.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2765488273"/>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Distribution Channels</a:t>
            </a:r>
          </a:p>
          <a:p>
            <a:pPr lvl="2" algn="just"/>
            <a:r>
              <a:rPr lang="en-GB" dirty="0"/>
              <a:t>- Unlike other industries, where products are delivered to consumers, tourism customers must travel to the destination to experience the service.</a:t>
            </a:r>
          </a:p>
          <a:p>
            <a:pPr lvl="2" algn="just"/>
            <a:r>
              <a:rPr lang="en-GB" dirty="0"/>
              <a:t>- The travel component itself (e.g., flight, train, etc.) is part of the overall tourism offering.</a:t>
            </a:r>
          </a:p>
          <a:p>
            <a:pPr lvl="2" algn="just"/>
            <a:r>
              <a:rPr lang="en-GB" dirty="0"/>
              <a:t>- The tourism industry relies heavily on intermediaries to connect consumers with tourism offerings.</a:t>
            </a:r>
          </a:p>
          <a:p>
            <a:pPr lvl="2" algn="just"/>
            <a:r>
              <a:rPr lang="en-GB" dirty="0"/>
              <a:t>- These intermediaries play a key role in facilitating the purchase and delivery of tourism services.</a:t>
            </a:r>
          </a:p>
          <a:p>
            <a:pPr lvl="2" algn="just"/>
            <a:r>
              <a:rPr lang="en-GB" dirty="0"/>
              <a:t>- There is a wide range of distribution channels in tourism, each serving different customer needs and preferences.</a:t>
            </a:r>
          </a:p>
          <a:p>
            <a:pPr lvl="2" algn="just"/>
            <a:r>
              <a:rPr lang="en-GB" dirty="0"/>
              <a:t>- These intermediaries have a significant role in the tourism industry. </a:t>
            </a:r>
          </a:p>
          <a:p>
            <a:pPr lvl="2" algn="just"/>
            <a:r>
              <a:rPr lang="en-GB" dirty="0"/>
              <a:t>- Travel agents e.g., play a crucial role in shaping the satisfaction or dissatisfaction of tourists. Their services directly impact the overall travel experience, such as providing advice, offering accommodation recommendations, and handling bookings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308408179"/>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Interdependence of Tourism Offerings</a:t>
            </a:r>
          </a:p>
          <a:p>
            <a:pPr lvl="2" algn="just"/>
            <a:r>
              <a:rPr lang="en-GB" dirty="0"/>
              <a:t>- The tourism and hospitality industry is highly interdependent, with consumers typically using a variety of services and products from different providers.</a:t>
            </a:r>
          </a:p>
          <a:p>
            <a:pPr lvl="2" algn="just"/>
            <a:r>
              <a:rPr lang="en-GB" dirty="0"/>
              <a:t>- Tourists often engage with multiple businesses, each offering a part of the overall experience. Even a simple decision, such as booking a holiday to a destination, involves several complex choices, including:</a:t>
            </a:r>
          </a:p>
          <a:p>
            <a:pPr lvl="2" algn="just"/>
            <a:r>
              <a:rPr lang="en-GB" dirty="0"/>
              <a:t>- The mode of transportation</a:t>
            </a:r>
          </a:p>
          <a:p>
            <a:pPr lvl="2" algn="just"/>
            <a:r>
              <a:rPr lang="en-GB" dirty="0"/>
              <a:t>- The available attractions and which ones to visit</a:t>
            </a:r>
          </a:p>
          <a:p>
            <a:pPr lvl="2" algn="just"/>
            <a:r>
              <a:rPr lang="en-GB" dirty="0"/>
              <a:t>- The various ways to organize the holiday</a:t>
            </a:r>
          </a:p>
          <a:p>
            <a:pPr lvl="2" algn="just"/>
            <a:r>
              <a:rPr lang="en-GB" dirty="0"/>
              <a:t>- The processes involved in tourism are unique because they often depend on coordination between multiple service providers, which can create challenges.</a:t>
            </a:r>
          </a:p>
          <a:p>
            <a:pPr lvl="2" algn="just"/>
            <a:r>
              <a:rPr lang="en-GB" dirty="0"/>
              <a:t>- Any disruption in one aspect of the journey can significantly affect the overall experience. For example, a delayed flight can impact the entire holiday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4257444895"/>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External Shocks and Events</a:t>
            </a:r>
          </a:p>
          <a:p>
            <a:pPr lvl="2" algn="just"/>
            <a:r>
              <a:rPr lang="en-GB" dirty="0"/>
              <a:t>- The tourism and hospitality industry is highly vulnerable to a wide range of external shocks that can disrupt operations and impact demand.</a:t>
            </a:r>
          </a:p>
          <a:p>
            <a:pPr lvl="2" algn="just"/>
            <a:r>
              <a:rPr lang="en-GB" dirty="0"/>
              <a:t>- Many external factors are beyond the control of marketers and managers, making it difficult to accurately predict sales volumes and demand.</a:t>
            </a:r>
          </a:p>
          <a:p>
            <a:pPr lvl="2" algn="just"/>
            <a:r>
              <a:rPr lang="en-GB" b="1" dirty="0"/>
              <a:t>Types of External Shocks</a:t>
            </a:r>
          </a:p>
          <a:p>
            <a:pPr lvl="2" algn="just"/>
            <a:r>
              <a:rPr lang="en-GB" dirty="0"/>
              <a:t>- </a:t>
            </a:r>
            <a:r>
              <a:rPr lang="en-GB" b="1" dirty="0"/>
              <a:t>Natural Disasters: </a:t>
            </a:r>
          </a:p>
          <a:p>
            <a:pPr lvl="2" algn="just"/>
            <a:r>
              <a:rPr lang="en-GB" dirty="0"/>
              <a:t>- Events like cyclones, hurricanes, earthquakes, and volcanic eruptions can severely affect tourism.</a:t>
            </a:r>
          </a:p>
          <a:p>
            <a:pPr lvl="2" algn="just"/>
            <a:r>
              <a:rPr lang="en-GB" b="1" dirty="0"/>
              <a:t>Health Crises: </a:t>
            </a:r>
          </a:p>
          <a:p>
            <a:pPr lvl="2" algn="just"/>
            <a:r>
              <a:rPr lang="en-GB" dirty="0"/>
              <a:t>- Diseases and pandemics can lead to travel restrictions and a decline in tourist numbers.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1375922553"/>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Political Factors: </a:t>
            </a:r>
          </a:p>
          <a:p>
            <a:pPr lvl="2" algn="just"/>
            <a:r>
              <a:rPr lang="en-GB" dirty="0"/>
              <a:t>- Elections, political instability, and terrorist attacks can discourage travel.</a:t>
            </a:r>
          </a:p>
          <a:p>
            <a:pPr lvl="2" algn="just"/>
            <a:r>
              <a:rPr lang="en-GB" dirty="0"/>
              <a:t>- Transport Disruptions: Airline strikes, transport accidents, or disruptions in transport infrastructure can impact tourism operations.</a:t>
            </a:r>
          </a:p>
          <a:p>
            <a:pPr lvl="2" algn="just"/>
            <a:r>
              <a:rPr lang="en-GB" b="1" dirty="0"/>
              <a:t>Adverse Publicity: Negative media coverage.</a:t>
            </a:r>
          </a:p>
          <a:p>
            <a:pPr lvl="2" algn="just"/>
            <a:r>
              <a:rPr lang="en-GB" dirty="0"/>
              <a:t>- Economic Factors: Recessions, fluctuations in exchange rates, and economic conditions can reduce consumer spending on travel.</a:t>
            </a:r>
          </a:p>
          <a:p>
            <a:pPr lvl="2" algn="just"/>
            <a:r>
              <a:rPr lang="en-GB" dirty="0"/>
              <a:t>- Environmental Conditions: Small changes in weather, such as unseasonal rain or lack of snow, can directly affect tourist demand</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3285393396"/>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Special Features of </a:t>
            </a:r>
            <a:r>
              <a:rPr lang="nl-NL" dirty="0" err="1"/>
              <a:t>Tourism</a:t>
            </a:r>
            <a:r>
              <a:rPr lang="nl-NL" dirty="0"/>
              <a:t> Services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Political Factors: </a:t>
            </a:r>
          </a:p>
          <a:p>
            <a:pPr lvl="2" algn="just"/>
            <a:r>
              <a:rPr lang="en-GB" dirty="0"/>
              <a:t>- Elections, political instability, and terrorist attacks can discourage travel.</a:t>
            </a:r>
          </a:p>
          <a:p>
            <a:pPr lvl="2" algn="just"/>
            <a:r>
              <a:rPr lang="en-GB" dirty="0"/>
              <a:t>- Transport Disruptions: Airline strikes, transport accidents, or disruptions in transport infrastructure can impact tourism operations.</a:t>
            </a:r>
          </a:p>
          <a:p>
            <a:pPr lvl="2" algn="just"/>
            <a:r>
              <a:rPr lang="en-GB" b="1" dirty="0"/>
              <a:t>Adverse Publicity: Negative media coverage.</a:t>
            </a:r>
          </a:p>
          <a:p>
            <a:pPr lvl="2" algn="just"/>
            <a:r>
              <a:rPr lang="en-GB" dirty="0"/>
              <a:t>- Economic Factors: Recessions, fluctuations in exchange rates, and economic conditions can reduce consumer spending on travel.</a:t>
            </a:r>
          </a:p>
          <a:p>
            <a:pPr lvl="2" algn="just"/>
            <a:r>
              <a:rPr lang="en-GB" dirty="0"/>
              <a:t>- Environmental Conditions: Small changes in weather, such as unseasonal rain or lack of snow, can directly affect tourist demand</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767224002"/>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sz="1900" b="0" dirty="0"/>
              <a:t>Studies on </a:t>
            </a:r>
            <a:r>
              <a:rPr lang="nl-NL" sz="1900" b="0" dirty="0" err="1"/>
              <a:t>travel</a:t>
            </a:r>
            <a:r>
              <a:rPr lang="nl-NL" sz="1900" b="0" dirty="0"/>
              <a:t> </a:t>
            </a:r>
            <a:r>
              <a:rPr lang="nl-NL" sz="1900" b="0" dirty="0" err="1"/>
              <a:t>behavior</a:t>
            </a:r>
            <a:r>
              <a:rPr lang="nl-NL" sz="1900" b="0" dirty="0"/>
              <a:t> </a:t>
            </a:r>
            <a:r>
              <a:rPr lang="nl-NL" sz="1900" b="0" dirty="0" err="1"/>
              <a:t>and</a:t>
            </a:r>
            <a:r>
              <a:rPr lang="nl-NL" sz="1900" b="0" dirty="0"/>
              <a:t> </a:t>
            </a:r>
            <a:r>
              <a:rPr lang="nl-NL" sz="1900" b="0" dirty="0" err="1"/>
              <a:t>tourism</a:t>
            </a:r>
            <a:r>
              <a:rPr lang="nl-NL" sz="1900" b="0" dirty="0"/>
              <a:t> </a:t>
            </a:r>
            <a:r>
              <a:rPr lang="nl-NL" sz="1900" b="0" dirty="0" err="1"/>
              <a:t>motivation</a:t>
            </a:r>
            <a:r>
              <a:rPr lang="nl-NL" sz="1900" b="0" dirty="0"/>
              <a:t> focus on </a:t>
            </a:r>
            <a:r>
              <a:rPr lang="nl-NL" sz="1900" b="0" dirty="0" err="1"/>
              <a:t>the</a:t>
            </a:r>
            <a:r>
              <a:rPr lang="nl-NL" sz="1900" b="0" dirty="0"/>
              <a:t> </a:t>
            </a:r>
            <a:r>
              <a:rPr lang="nl-NL" sz="1900" b="0" dirty="0" err="1"/>
              <a:t>tourists</a:t>
            </a:r>
            <a:r>
              <a:rPr lang="nl-NL" sz="1900" b="0" dirty="0"/>
              <a:t> </a:t>
            </a:r>
            <a:r>
              <a:rPr lang="nl-NL" sz="1900" b="0" dirty="0" err="1"/>
              <a:t>and</a:t>
            </a:r>
            <a:r>
              <a:rPr lang="nl-NL" sz="1900" b="0" dirty="0"/>
              <a:t> </a:t>
            </a:r>
            <a:r>
              <a:rPr lang="nl-NL" sz="1900" b="0" dirty="0" err="1"/>
              <a:t>the</a:t>
            </a:r>
            <a:r>
              <a:rPr lang="nl-NL" sz="1900" b="0" dirty="0"/>
              <a:t> </a:t>
            </a:r>
            <a:r>
              <a:rPr lang="nl-NL" sz="1900" b="0" dirty="0" err="1"/>
              <a:t>decision</a:t>
            </a:r>
            <a:r>
              <a:rPr lang="nl-NL" sz="1900" b="0" dirty="0"/>
              <a:t>-making </a:t>
            </a:r>
            <a:r>
              <a:rPr lang="nl-NL" sz="1900" b="0" dirty="0" err="1"/>
              <a:t>process</a:t>
            </a:r>
            <a:r>
              <a:rPr lang="nl-NL" sz="1900" b="0" dirty="0"/>
              <a:t> </a:t>
            </a:r>
            <a:r>
              <a:rPr lang="nl-NL" sz="1900" b="0" dirty="0" err="1"/>
              <a:t>they</a:t>
            </a:r>
            <a:r>
              <a:rPr lang="nl-NL" sz="1900" b="0" dirty="0"/>
              <a:t> </a:t>
            </a:r>
            <a:r>
              <a:rPr lang="nl-NL" sz="1900" b="0" dirty="0" err="1"/>
              <a:t>undergo</a:t>
            </a:r>
            <a:r>
              <a:rPr lang="nl-NL" sz="1900" b="0" dirty="0"/>
              <a:t> </a:t>
            </a:r>
            <a:r>
              <a:rPr lang="nl-NL" sz="1900" b="0" dirty="0" err="1"/>
              <a:t>when</a:t>
            </a:r>
            <a:r>
              <a:rPr lang="nl-NL" sz="1900" b="0" dirty="0"/>
              <a:t> planning </a:t>
            </a:r>
            <a:r>
              <a:rPr lang="nl-NL" sz="1900" b="0" dirty="0" err="1"/>
              <a:t>and</a:t>
            </a:r>
            <a:r>
              <a:rPr lang="nl-NL" sz="1900" b="0" dirty="0"/>
              <a:t> </a:t>
            </a:r>
            <a:r>
              <a:rPr lang="nl-NL" sz="1900" b="0" dirty="0" err="1"/>
              <a:t>booking</a:t>
            </a:r>
            <a:r>
              <a:rPr lang="nl-NL" sz="1900" b="0" dirty="0"/>
              <a:t> a </a:t>
            </a:r>
            <a:r>
              <a:rPr lang="nl-NL" sz="1900" b="0" dirty="0" err="1"/>
              <a:t>holiday</a:t>
            </a:r>
            <a:r>
              <a:rPr lang="nl-NL" sz="1900" b="0" dirty="0"/>
              <a:t>.</a:t>
            </a:r>
            <a:endParaRPr lang="nl-NL" sz="1900" dirty="0"/>
          </a:p>
          <a:p>
            <a:pPr lvl="3"/>
            <a:r>
              <a:rPr lang="nl-NL" sz="1900" dirty="0"/>
              <a:t>Travel </a:t>
            </a:r>
            <a:r>
              <a:rPr lang="nl-NL" sz="1900" dirty="0" err="1"/>
              <a:t>Behavior</a:t>
            </a:r>
            <a:r>
              <a:rPr lang="nl-NL" sz="1900" dirty="0"/>
              <a:t>: </a:t>
            </a:r>
          </a:p>
          <a:p>
            <a:pPr lvl="2"/>
            <a:r>
              <a:rPr lang="en-GB" dirty="0"/>
              <a:t>- </a:t>
            </a:r>
            <a:r>
              <a:rPr lang="en-GB" sz="1900" dirty="0"/>
              <a:t>This refers to the patterns and habits of tourists, including how, when, and why they travel.</a:t>
            </a:r>
          </a:p>
          <a:p>
            <a:pPr lvl="2"/>
            <a:r>
              <a:rPr lang="en-GB" sz="1900" dirty="0"/>
              <a:t>- It encompasses various factors such as destination choice, mode of transportation, travel frequency, and spending patterns</a:t>
            </a:r>
            <a:endParaRPr lang="en-GB" dirty="0"/>
          </a:p>
          <a:p>
            <a:pPr lvl="2"/>
            <a:r>
              <a:rPr lang="en-GB" sz="1900" b="1" dirty="0"/>
              <a:t>Tourism Motivation:</a:t>
            </a:r>
          </a:p>
          <a:p>
            <a:pPr lvl="2"/>
            <a:r>
              <a:rPr lang="en-GB" sz="1900" dirty="0"/>
              <a:t>- This examines the underlying reasons and psychological drivers that influence individuals to travel.</a:t>
            </a:r>
          </a:p>
          <a:p>
            <a:pPr lvl="2"/>
            <a:r>
              <a:rPr lang="en-GB" sz="1900" dirty="0"/>
              <a:t>- It includes intrinsic factors like the desire for adventure, relaxation, or cultural exploration, as well as extrinsic factors such as social status or work obligations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185612437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Travel </a:t>
            </a:r>
            <a:r>
              <a:rPr lang="nl-NL" dirty="0" err="1"/>
              <a:t>Behavior</a:t>
            </a:r>
            <a:r>
              <a:rPr lang="nl-NL" dirty="0"/>
              <a:t> </a:t>
            </a:r>
            <a:r>
              <a:rPr lang="nl-NL" dirty="0" err="1"/>
              <a:t>Theories</a:t>
            </a:r>
            <a:r>
              <a:rPr lang="nl-NL" dirty="0"/>
              <a:t>: </a:t>
            </a:r>
          </a:p>
          <a:p>
            <a:pPr lvl="2"/>
            <a:r>
              <a:rPr lang="en-GB" dirty="0"/>
              <a:t>- they focus on understanding how tourists act and the types of activities they engage in during their holidays.</a:t>
            </a:r>
          </a:p>
          <a:p>
            <a:pPr lvl="2"/>
            <a:r>
              <a:rPr lang="en-GB" dirty="0"/>
              <a:t>- They try to comprehend and explain how individuals behave while traveling, including their choices, activities, and interactions with the environment during a trip.</a:t>
            </a:r>
          </a:p>
          <a:p>
            <a:pPr lvl="2"/>
            <a:r>
              <a:rPr lang="en-GB" dirty="0"/>
              <a:t>- Key theories encompass, planned </a:t>
            </a:r>
            <a:r>
              <a:rPr lang="en-GB" dirty="0" err="1"/>
              <a:t>behavior</a:t>
            </a:r>
            <a:r>
              <a:rPr lang="en-GB" dirty="0"/>
              <a:t> theory, push-pull theory, destinations choice model, and time-space geography</a:t>
            </a:r>
          </a:p>
          <a:p>
            <a:pPr lvl="2"/>
            <a:r>
              <a:rPr lang="en-GB" b="1" dirty="0"/>
              <a:t>Tourism Motivation Theories:</a:t>
            </a:r>
          </a:p>
          <a:p>
            <a:pPr lvl="2"/>
            <a:r>
              <a:rPr lang="en-GB" dirty="0"/>
              <a:t>- aim to uncover why tourists travel and explore the psychological processes driving their choices</a:t>
            </a:r>
          </a:p>
          <a:p>
            <a:pPr lvl="2"/>
            <a:r>
              <a:rPr lang="en-GB" dirty="0"/>
              <a:t>- These theories investigate the internal and external factors that influence travel </a:t>
            </a:r>
            <a:r>
              <a:rPr lang="en-GB" dirty="0" err="1"/>
              <a:t>behavior</a:t>
            </a:r>
            <a:r>
              <a:rPr lang="en-GB" dirty="0"/>
              <a:t>, helping to understand what inspires individuals to leave their usual environment and seek experiences elsewhere</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613370352"/>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dirty="0"/>
              <a:t>These </a:t>
            </a:r>
            <a:r>
              <a:rPr lang="nl-NL" dirty="0" err="1"/>
              <a:t>motivations</a:t>
            </a:r>
            <a:r>
              <a:rPr lang="nl-NL" dirty="0"/>
              <a:t> </a:t>
            </a:r>
            <a:r>
              <a:rPr lang="nl-NL" dirty="0" err="1"/>
              <a:t>can</a:t>
            </a:r>
            <a:r>
              <a:rPr lang="nl-NL" dirty="0"/>
              <a:t> </a:t>
            </a:r>
            <a:r>
              <a:rPr lang="nl-NL" dirty="0" err="1"/>
              <a:t>be</a:t>
            </a:r>
            <a:r>
              <a:rPr lang="nl-NL" dirty="0"/>
              <a:t> </a:t>
            </a:r>
            <a:r>
              <a:rPr lang="nl-NL" dirty="0" err="1"/>
              <a:t>classified</a:t>
            </a:r>
            <a:r>
              <a:rPr lang="nl-NL" dirty="0"/>
              <a:t> </a:t>
            </a:r>
            <a:r>
              <a:rPr lang="nl-NL" dirty="0" err="1"/>
              <a:t>according</a:t>
            </a:r>
            <a:r>
              <a:rPr lang="nl-NL" dirty="0"/>
              <a:t> </a:t>
            </a:r>
            <a:r>
              <a:rPr lang="nl-NL" dirty="0" err="1"/>
              <a:t>to</a:t>
            </a:r>
            <a:r>
              <a:rPr lang="nl-NL" dirty="0"/>
              <a:t>:</a:t>
            </a:r>
          </a:p>
          <a:p>
            <a:pPr lvl="3"/>
            <a:r>
              <a:rPr lang="nl-NL" dirty="0" err="1"/>
              <a:t>Intrinsic</a:t>
            </a:r>
            <a:r>
              <a:rPr lang="nl-NL" dirty="0"/>
              <a:t> </a:t>
            </a:r>
            <a:r>
              <a:rPr lang="nl-NL" dirty="0" err="1"/>
              <a:t>Motivations</a:t>
            </a:r>
            <a:r>
              <a:rPr lang="nl-NL" dirty="0"/>
              <a:t>: </a:t>
            </a:r>
          </a:p>
          <a:p>
            <a:pPr lvl="2"/>
            <a:r>
              <a:rPr lang="en-GB" dirty="0"/>
              <a:t>- These are internal desires, such as the need for relaxation, adventure, self-discovery, or cultural enrichment.</a:t>
            </a:r>
          </a:p>
          <a:p>
            <a:pPr lvl="2"/>
            <a:r>
              <a:rPr lang="en-GB" dirty="0"/>
              <a:t>- Example: A person might travel to escape daily stress or to </a:t>
            </a:r>
            <a:r>
              <a:rPr lang="en-GB" dirty="0" err="1"/>
              <a:t>fulfill</a:t>
            </a:r>
            <a:r>
              <a:rPr lang="en-GB" dirty="0"/>
              <a:t> a personal quest for knowledge</a:t>
            </a:r>
          </a:p>
          <a:p>
            <a:pPr lvl="2"/>
            <a:r>
              <a:rPr lang="en-GB" b="1" dirty="0"/>
              <a:t>Extrinsic Motivations:</a:t>
            </a:r>
            <a:r>
              <a:rPr lang="en-GB" dirty="0"/>
              <a:t> </a:t>
            </a:r>
          </a:p>
          <a:p>
            <a:pPr lvl="2"/>
            <a:r>
              <a:rPr lang="en-GB" dirty="0"/>
              <a:t>- External factors like social recognition, prestige, or obligations.</a:t>
            </a:r>
          </a:p>
          <a:p>
            <a:pPr lvl="2"/>
            <a:r>
              <a:rPr lang="en-GB" dirty="0"/>
              <a:t>- Example: Traveling for business, family gatherings, or to showcase status through luxury vacations.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2063875141"/>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en-GB" b="0" dirty="0"/>
              <a:t>- </a:t>
            </a:r>
            <a:r>
              <a:rPr lang="nl-NL" b="0" dirty="0"/>
              <a:t>Consumer </a:t>
            </a:r>
            <a:r>
              <a:rPr lang="nl-NL" b="0" dirty="0" err="1"/>
              <a:t>travel</a:t>
            </a:r>
            <a:r>
              <a:rPr lang="nl-NL" b="0" dirty="0"/>
              <a:t> </a:t>
            </a:r>
            <a:r>
              <a:rPr lang="nl-NL" b="0" dirty="0" err="1"/>
              <a:t>behavior</a:t>
            </a:r>
            <a:r>
              <a:rPr lang="nl-NL" b="0" dirty="0"/>
              <a:t> is </a:t>
            </a:r>
            <a:r>
              <a:rPr lang="nl-NL" b="0" dirty="0" err="1"/>
              <a:t>influenced</a:t>
            </a:r>
            <a:r>
              <a:rPr lang="nl-NL" b="0" dirty="0"/>
              <a:t> </a:t>
            </a:r>
            <a:r>
              <a:rPr lang="nl-NL" b="0" dirty="0" err="1"/>
              <a:t>by</a:t>
            </a:r>
            <a:r>
              <a:rPr lang="nl-NL" b="0" dirty="0"/>
              <a:t> a complex set of factors, </a:t>
            </a:r>
            <a:r>
              <a:rPr lang="nl-NL" b="0" dirty="0" err="1"/>
              <a:t>which</a:t>
            </a:r>
            <a:r>
              <a:rPr lang="nl-NL" b="0" dirty="0"/>
              <a:t> </a:t>
            </a:r>
            <a:r>
              <a:rPr lang="nl-NL" b="0" dirty="0" err="1"/>
              <a:t>can</a:t>
            </a:r>
            <a:r>
              <a:rPr lang="nl-NL" b="0" dirty="0"/>
              <a:t> </a:t>
            </a:r>
            <a:r>
              <a:rPr lang="nl-NL" b="0" dirty="0" err="1"/>
              <a:t>be</a:t>
            </a:r>
            <a:r>
              <a:rPr lang="nl-NL" b="0" dirty="0"/>
              <a:t> </a:t>
            </a:r>
            <a:r>
              <a:rPr lang="nl-NL" b="0" dirty="0" err="1"/>
              <a:t>broadly</a:t>
            </a:r>
            <a:r>
              <a:rPr lang="nl-NL" b="0" dirty="0"/>
              <a:t> </a:t>
            </a:r>
            <a:r>
              <a:rPr lang="nl-NL" b="0" dirty="0" err="1"/>
              <a:t>categorized</a:t>
            </a:r>
            <a:r>
              <a:rPr lang="nl-NL" b="0" dirty="0"/>
              <a:t> </a:t>
            </a:r>
            <a:r>
              <a:rPr lang="nl-NL" b="0" dirty="0" err="1"/>
              <a:t>into</a:t>
            </a:r>
            <a:r>
              <a:rPr lang="nl-NL" b="0" dirty="0"/>
              <a:t> </a:t>
            </a:r>
            <a:r>
              <a:rPr lang="nl-NL" b="0" dirty="0" err="1"/>
              <a:t>internal</a:t>
            </a:r>
            <a:r>
              <a:rPr lang="nl-NL" b="0" dirty="0"/>
              <a:t> </a:t>
            </a:r>
            <a:r>
              <a:rPr lang="nl-NL" b="0" dirty="0" err="1"/>
              <a:t>and</a:t>
            </a:r>
            <a:r>
              <a:rPr lang="nl-NL" b="0" dirty="0"/>
              <a:t> </a:t>
            </a:r>
            <a:r>
              <a:rPr lang="nl-NL" b="0" dirty="0" err="1"/>
              <a:t>external</a:t>
            </a:r>
            <a:r>
              <a:rPr lang="nl-NL" b="0" dirty="0"/>
              <a:t> factors. </a:t>
            </a:r>
          </a:p>
          <a:p>
            <a:pPr lvl="3" algn="just"/>
            <a:r>
              <a:rPr lang="en-GB" b="0" dirty="0"/>
              <a:t>- </a:t>
            </a:r>
            <a:r>
              <a:rPr lang="nl-NL" b="0" dirty="0"/>
              <a:t>The </a:t>
            </a:r>
            <a:r>
              <a:rPr lang="nl-NL" b="0" dirty="0" err="1"/>
              <a:t>internal</a:t>
            </a:r>
            <a:r>
              <a:rPr lang="nl-NL" b="0" dirty="0"/>
              <a:t> factors </a:t>
            </a:r>
            <a:r>
              <a:rPr lang="nl-NL" b="0" dirty="0" err="1"/>
              <a:t>can</a:t>
            </a:r>
            <a:r>
              <a:rPr lang="nl-NL" b="0" dirty="0"/>
              <a:t> </a:t>
            </a:r>
            <a:r>
              <a:rPr lang="nl-NL" b="0" dirty="0" err="1"/>
              <a:t>be</a:t>
            </a:r>
            <a:r>
              <a:rPr lang="nl-NL" b="0" dirty="0"/>
              <a:t> </a:t>
            </a:r>
            <a:r>
              <a:rPr lang="nl-NL" b="0" dirty="0" err="1"/>
              <a:t>further</a:t>
            </a:r>
            <a:r>
              <a:rPr lang="nl-NL" b="0" dirty="0"/>
              <a:t> </a:t>
            </a:r>
            <a:r>
              <a:rPr lang="nl-NL" b="0" dirty="0" err="1"/>
              <a:t>divided</a:t>
            </a:r>
            <a:r>
              <a:rPr lang="nl-NL" b="0" dirty="0"/>
              <a:t> </a:t>
            </a:r>
            <a:r>
              <a:rPr lang="nl-NL" b="0" dirty="0" err="1"/>
              <a:t>into</a:t>
            </a:r>
            <a:r>
              <a:rPr lang="nl-NL" b="0" dirty="0"/>
              <a:t> </a:t>
            </a:r>
            <a:r>
              <a:rPr lang="nl-NL" b="0" dirty="0" err="1"/>
              <a:t>four</a:t>
            </a:r>
            <a:r>
              <a:rPr lang="nl-NL" b="0" dirty="0"/>
              <a:t> </a:t>
            </a:r>
            <a:r>
              <a:rPr lang="nl-NL" b="0" dirty="0" err="1"/>
              <a:t>main</a:t>
            </a:r>
            <a:r>
              <a:rPr lang="nl-NL" b="0" dirty="0"/>
              <a:t> types: </a:t>
            </a:r>
            <a:r>
              <a:rPr lang="nl-NL" dirty="0"/>
              <a:t>personal factors, </a:t>
            </a:r>
            <a:r>
              <a:rPr lang="nl-NL" dirty="0" err="1"/>
              <a:t>psychological</a:t>
            </a:r>
            <a:r>
              <a:rPr lang="nl-NL" dirty="0"/>
              <a:t> factors, </a:t>
            </a:r>
            <a:r>
              <a:rPr lang="nl-NL" dirty="0" err="1"/>
              <a:t>cultural</a:t>
            </a:r>
            <a:r>
              <a:rPr lang="nl-NL" dirty="0"/>
              <a:t> factors, </a:t>
            </a:r>
            <a:r>
              <a:rPr lang="nl-NL" dirty="0" err="1"/>
              <a:t>and</a:t>
            </a:r>
            <a:r>
              <a:rPr lang="nl-NL" dirty="0"/>
              <a:t> </a:t>
            </a:r>
            <a:r>
              <a:rPr lang="nl-NL" dirty="0" err="1"/>
              <a:t>social</a:t>
            </a:r>
            <a:r>
              <a:rPr lang="nl-NL" dirty="0"/>
              <a:t> factors</a:t>
            </a:r>
            <a:r>
              <a:rPr lang="nl-NL" b="0" dirty="0"/>
              <a:t>.</a:t>
            </a:r>
          </a:p>
          <a:p>
            <a:pPr lvl="3"/>
            <a:r>
              <a:rPr lang="nl-NL" dirty="0"/>
              <a:t>Personal factors: </a:t>
            </a:r>
          </a:p>
          <a:p>
            <a:pPr lvl="2"/>
            <a:r>
              <a:rPr lang="en-GB" dirty="0"/>
              <a:t>- Age and </a:t>
            </a:r>
            <a:r>
              <a:rPr lang="en-GB" dirty="0" err="1"/>
              <a:t>lifestage</a:t>
            </a:r>
            <a:endParaRPr lang="en-GB" dirty="0"/>
          </a:p>
          <a:p>
            <a:pPr lvl="2"/>
            <a:r>
              <a:rPr lang="en-GB" dirty="0"/>
              <a:t>- Lifestyle</a:t>
            </a:r>
          </a:p>
          <a:p>
            <a:pPr lvl="2"/>
            <a:r>
              <a:rPr lang="en-GB" dirty="0"/>
              <a:t>- personality</a:t>
            </a:r>
          </a:p>
          <a:p>
            <a:pPr lvl="2"/>
            <a:r>
              <a:rPr lang="en-GB" dirty="0"/>
              <a:t>- Self-Image</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107489089"/>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Age and </a:t>
            </a:r>
            <a:r>
              <a:rPr lang="en-GB" dirty="0" err="1"/>
              <a:t>lifestage</a:t>
            </a:r>
            <a:r>
              <a:rPr lang="nl-NL" dirty="0"/>
              <a:t>:</a:t>
            </a:r>
            <a:endParaRPr lang="en-GB" dirty="0"/>
          </a:p>
          <a:p>
            <a:pPr lvl="2"/>
            <a:r>
              <a:rPr lang="en-GB" dirty="0"/>
              <a:t>- Consumers in their early 20s tend to prefer different types of holidays, modes of travel, and accommodation compared to those over 55 years old</a:t>
            </a:r>
          </a:p>
          <a:p>
            <a:pPr lvl="2"/>
            <a:r>
              <a:rPr lang="en-GB" dirty="0"/>
              <a:t>- The stage of the family life cycle significantly affects travel </a:t>
            </a:r>
            <a:r>
              <a:rPr lang="en-GB" dirty="0" err="1"/>
              <a:t>behavior</a:t>
            </a:r>
            <a:endParaRPr lang="en-GB" dirty="0"/>
          </a:p>
          <a:p>
            <a:pPr lvl="2"/>
            <a:r>
              <a:rPr lang="en-GB" dirty="0"/>
              <a:t>- Family-focused resorts cater to families with entertainment and facilities such as baby gyms and teen lounges</a:t>
            </a:r>
          </a:p>
          <a:p>
            <a:pPr lvl="2"/>
            <a:r>
              <a:rPr lang="en-GB" dirty="0"/>
              <a:t>- Airlines have introduced designated seating areas for parents traveling with children, enhancing the travel experience for families</a:t>
            </a:r>
          </a:p>
          <a:p>
            <a:pPr lvl="2"/>
            <a:r>
              <a:rPr lang="en-GB" dirty="0"/>
              <a:t>- In the early stages of the life cycle, consumers face busier lives and limited time</a:t>
            </a:r>
          </a:p>
          <a:p>
            <a:pPr lvl="2"/>
            <a:r>
              <a:rPr lang="en-GB" dirty="0"/>
              <a:t>- As a result, they prioritize convenience, flexibility, and accessibility</a:t>
            </a:r>
          </a:p>
          <a:p>
            <a:pPr lvl="2"/>
            <a:r>
              <a:rPr lang="en-GB" dirty="0"/>
              <a:t>- Marketers can assist these consumers by providing: easily accessible information to aid decision-making, online services for convenience, faster transaction options to save time</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2960645535"/>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Age and </a:t>
            </a:r>
            <a:r>
              <a:rPr lang="en-GB" dirty="0" err="1"/>
              <a:t>lifestage</a:t>
            </a:r>
            <a:r>
              <a:rPr lang="nl-NL" dirty="0"/>
              <a:t>: </a:t>
            </a:r>
            <a:endParaRPr lang="en-GB" dirty="0"/>
          </a:p>
          <a:p>
            <a:pPr lvl="2"/>
            <a:r>
              <a:rPr lang="en-GB" dirty="0"/>
              <a:t>- As consumers progress towards the later stages of the life cycle, they typically have: </a:t>
            </a:r>
          </a:p>
          <a:p>
            <a:pPr lvl="2"/>
            <a:r>
              <a:rPr lang="en-GB" dirty="0"/>
              <a:t>- More disposable income.</a:t>
            </a:r>
          </a:p>
          <a:p>
            <a:pPr lvl="2"/>
            <a:r>
              <a:rPr lang="en-GB" dirty="0"/>
              <a:t>- Greater discretionary time, enabling them to travel.</a:t>
            </a:r>
          </a:p>
          <a:p>
            <a:pPr lvl="2"/>
            <a:r>
              <a:rPr lang="en-GB" dirty="0"/>
              <a:t>- This segment, also known as "senior tourism," includes </a:t>
            </a:r>
            <a:r>
              <a:rPr lang="en-GB" dirty="0" err="1"/>
              <a:t>travelers</a:t>
            </a:r>
            <a:r>
              <a:rPr lang="en-GB" dirty="0"/>
              <a:t> aged 60 and above.</a:t>
            </a:r>
          </a:p>
          <a:p>
            <a:pPr lvl="2"/>
            <a:r>
              <a:rPr lang="en-GB" dirty="0"/>
              <a:t>- Often referred to as "grey gappers" or "silver tourists," they tend to:</a:t>
            </a:r>
          </a:p>
          <a:p>
            <a:pPr lvl="2"/>
            <a:r>
              <a:rPr lang="en-GB" dirty="0"/>
              <a:t>- Visit multiple destinations.</a:t>
            </a:r>
          </a:p>
          <a:p>
            <a:pPr lvl="2"/>
            <a:r>
              <a:rPr lang="en-GB" dirty="0"/>
              <a:t>- Spend significant amounts of money, often called "silver dollars”. </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2589809943"/>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Lifestyle</a:t>
            </a:r>
            <a:r>
              <a:rPr lang="nl-NL" dirty="0"/>
              <a:t>: </a:t>
            </a:r>
            <a:endParaRPr lang="en-GB" dirty="0"/>
          </a:p>
          <a:p>
            <a:pPr lvl="2"/>
            <a:r>
              <a:rPr lang="en-GB" dirty="0"/>
              <a:t>- Lifestyle refers to a person's pattern of living, reflected in their activities, interests, and opinions (AIOs).</a:t>
            </a:r>
          </a:p>
          <a:p>
            <a:pPr lvl="2"/>
            <a:r>
              <a:rPr lang="en-GB" dirty="0"/>
              <a:t>- Even people who share the same culture, social class, or reference group can have different lifestyles.</a:t>
            </a:r>
          </a:p>
          <a:p>
            <a:pPr lvl="2"/>
            <a:r>
              <a:rPr lang="en-GB" dirty="0"/>
              <a:t>- A method used to study lifestyles by measuring individuals' AIOs (activities, interests, and opinions).</a:t>
            </a:r>
          </a:p>
          <a:p>
            <a:pPr lvl="2"/>
            <a:r>
              <a:rPr lang="en-GB" dirty="0"/>
              <a:t>- Key Components of Lifestyle:</a:t>
            </a:r>
          </a:p>
          <a:p>
            <a:pPr lvl="2"/>
            <a:r>
              <a:rPr lang="en-GB" dirty="0"/>
              <a:t>- Activities: work, hobbies, holidays, shopping, sports, recreational activities, entertainment, and social events.</a:t>
            </a:r>
          </a:p>
          <a:p>
            <a:pPr lvl="2"/>
            <a:r>
              <a:rPr lang="en-GB" dirty="0"/>
              <a:t>- Interests: home, job, community, food, and media.</a:t>
            </a:r>
          </a:p>
          <a:p>
            <a:pPr lvl="2"/>
            <a:r>
              <a:rPr lang="en-GB" dirty="0"/>
              <a:t>- Opinions: beliefs about various topics, such as politics, religion, economics, future events, education, products, and culture</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2313761192"/>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Personal factors</a:t>
            </a:r>
            <a:endParaRPr lang="en-GB" dirty="0"/>
          </a:p>
          <a:p>
            <a:pPr lvl="3"/>
            <a:r>
              <a:rPr lang="en-GB" dirty="0"/>
              <a:t>Personality and self-image</a:t>
            </a:r>
            <a:r>
              <a:rPr lang="nl-NL" dirty="0"/>
              <a:t>: </a:t>
            </a:r>
            <a:endParaRPr lang="en-GB" dirty="0"/>
          </a:p>
          <a:p>
            <a:pPr lvl="2"/>
            <a:r>
              <a:rPr lang="en-GB" dirty="0"/>
              <a:t>- An individual’s personality significantly impacts their travel and tourism purchasing decisions.</a:t>
            </a:r>
          </a:p>
          <a:p>
            <a:pPr lvl="2"/>
            <a:r>
              <a:rPr lang="en-GB" dirty="0"/>
              <a:t>- Traits such as being adventurous or cautious, sociable or introverted, confident or shy influence the type of holiday chosen.</a:t>
            </a:r>
          </a:p>
          <a:p>
            <a:pPr lvl="2"/>
            <a:r>
              <a:rPr lang="en-GB" dirty="0"/>
              <a:t>- Sociable individuals, such as backpackers, often prefer social environments like hostels. </a:t>
            </a:r>
          </a:p>
          <a:p>
            <a:pPr lvl="2"/>
            <a:r>
              <a:rPr lang="en-GB" dirty="0"/>
              <a:t>- Personality is closely tied to self-image or self-concept, which reflects how individuals see.</a:t>
            </a:r>
          </a:p>
          <a:p>
            <a:pPr lvl="2"/>
            <a:r>
              <a:rPr lang="en-GB" dirty="0"/>
              <a:t>- Shy or introverted individuals may avoid highly social trips.</a:t>
            </a:r>
          </a:p>
          <a:p>
            <a:pPr lvl="2"/>
            <a:r>
              <a:rPr lang="en-GB" dirty="0"/>
              <a:t>- However, this relationship is debatable; introverts might choose such trips to challenge themselves and become more outgoing</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1143470549"/>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dirty="0"/>
              <a:t>- Psychological factors play a crucial role in determining an individual’s decisions to purchase tourism products. They include </a:t>
            </a:r>
            <a:r>
              <a:rPr lang="en-GB" dirty="0" err="1"/>
              <a:t>behavior</a:t>
            </a:r>
            <a:r>
              <a:rPr lang="en-GB" dirty="0"/>
              <a:t>, perceptions, attitudes, and motivation.</a:t>
            </a:r>
          </a:p>
          <a:p>
            <a:pPr lvl="2"/>
            <a:r>
              <a:rPr lang="en-GB" b="1" dirty="0" err="1"/>
              <a:t>Behavior</a:t>
            </a:r>
            <a:r>
              <a:rPr lang="en-GB" b="1" dirty="0"/>
              <a:t>:</a:t>
            </a:r>
            <a:endParaRPr lang="en-GB" dirty="0"/>
          </a:p>
          <a:p>
            <a:pPr lvl="2"/>
            <a:r>
              <a:rPr lang="en-GB" dirty="0"/>
              <a:t>- Tourist buying </a:t>
            </a:r>
            <a:r>
              <a:rPr lang="en-GB" dirty="0" err="1"/>
              <a:t>behavior</a:t>
            </a:r>
            <a:r>
              <a:rPr lang="en-GB" dirty="0"/>
              <a:t> is significantly influenced by perception, which refers to how consumers interpret and process information through their senses.</a:t>
            </a:r>
          </a:p>
          <a:p>
            <a:pPr lvl="2"/>
            <a:r>
              <a:rPr lang="en-GB" dirty="0"/>
              <a:t>- Perception is shaped by motivation, learning, and attitudes, with a strong connection to prior travel experiences. </a:t>
            </a:r>
          </a:p>
          <a:p>
            <a:pPr lvl="2"/>
            <a:r>
              <a:rPr lang="en-GB" dirty="0"/>
              <a:t>- Perception involves how individuals interpret sensory inputs (sight, hearing, taste, touch, smell) to make decisions about tourism offerings</a:t>
            </a:r>
          </a:p>
          <a:p>
            <a:pPr lvl="2"/>
            <a:r>
              <a:rPr lang="en-GB" dirty="0"/>
              <a:t>- Since tourism products are intangible (they cannot be seen or physically tested before purchase), consumers rely on their perceptions to guide their decisions.</a:t>
            </a:r>
          </a:p>
          <a:p>
            <a:pPr lvl="2"/>
            <a:r>
              <a:rPr lang="en-GB" dirty="0"/>
              <a:t> </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107489437"/>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nl-NL" b="1" dirty="0"/>
              <a:t>Learning</a:t>
            </a:r>
            <a:r>
              <a:rPr lang="en-GB" b="1" dirty="0"/>
              <a:t>:</a:t>
            </a:r>
            <a:endParaRPr lang="en-GB" dirty="0"/>
          </a:p>
          <a:p>
            <a:pPr lvl="2"/>
            <a:r>
              <a:rPr lang="en-GB" dirty="0"/>
              <a:t>- </a:t>
            </a:r>
            <a:r>
              <a:rPr lang="nl-NL" dirty="0"/>
              <a:t>Learning </a:t>
            </a:r>
            <a:r>
              <a:rPr lang="nl-NL" dirty="0" err="1"/>
              <a:t>refers</a:t>
            </a:r>
            <a:r>
              <a:rPr lang="nl-NL" dirty="0"/>
              <a:t> </a:t>
            </a:r>
            <a:r>
              <a:rPr lang="nl-NL" dirty="0" err="1"/>
              <a:t>to</a:t>
            </a:r>
            <a:r>
              <a:rPr lang="nl-NL" dirty="0"/>
              <a:t> </a:t>
            </a:r>
            <a:r>
              <a:rPr lang="nl-NL" dirty="0" err="1"/>
              <a:t>the</a:t>
            </a:r>
            <a:r>
              <a:rPr lang="nl-NL" dirty="0"/>
              <a:t> </a:t>
            </a:r>
            <a:r>
              <a:rPr lang="nl-NL" dirty="0" err="1"/>
              <a:t>process</a:t>
            </a:r>
            <a:r>
              <a:rPr lang="nl-NL" dirty="0"/>
              <a:t> </a:t>
            </a:r>
            <a:r>
              <a:rPr lang="nl-NL" dirty="0" err="1"/>
              <a:t>by</a:t>
            </a:r>
            <a:r>
              <a:rPr lang="nl-NL" dirty="0"/>
              <a:t> </a:t>
            </a:r>
            <a:r>
              <a:rPr lang="nl-NL" dirty="0" err="1"/>
              <a:t>which</a:t>
            </a:r>
            <a:r>
              <a:rPr lang="nl-NL" dirty="0"/>
              <a:t> </a:t>
            </a:r>
            <a:r>
              <a:rPr lang="nl-NL" dirty="0" err="1"/>
              <a:t>individuals</a:t>
            </a:r>
            <a:r>
              <a:rPr lang="nl-NL" dirty="0"/>
              <a:t> </a:t>
            </a:r>
            <a:r>
              <a:rPr lang="nl-NL" dirty="0" err="1"/>
              <a:t>acquire</a:t>
            </a:r>
            <a:r>
              <a:rPr lang="nl-NL" dirty="0"/>
              <a:t> </a:t>
            </a:r>
            <a:r>
              <a:rPr lang="nl-NL" dirty="0" err="1"/>
              <a:t>knowledge</a:t>
            </a:r>
            <a:r>
              <a:rPr lang="nl-NL" dirty="0"/>
              <a:t> </a:t>
            </a:r>
            <a:r>
              <a:rPr lang="nl-NL" dirty="0" err="1"/>
              <a:t>and</a:t>
            </a:r>
            <a:r>
              <a:rPr lang="nl-NL" dirty="0"/>
              <a:t> </a:t>
            </a:r>
            <a:r>
              <a:rPr lang="nl-NL" dirty="0" err="1"/>
              <a:t>experience</a:t>
            </a:r>
            <a:r>
              <a:rPr lang="nl-NL" dirty="0"/>
              <a:t> </a:t>
            </a:r>
            <a:r>
              <a:rPr lang="nl-NL" dirty="0" err="1"/>
              <a:t>related</a:t>
            </a:r>
            <a:r>
              <a:rPr lang="nl-NL" dirty="0"/>
              <a:t> </a:t>
            </a:r>
            <a:r>
              <a:rPr lang="nl-NL" dirty="0" err="1"/>
              <a:t>to</a:t>
            </a:r>
            <a:r>
              <a:rPr lang="nl-NL" dirty="0"/>
              <a:t> </a:t>
            </a:r>
            <a:r>
              <a:rPr lang="nl-NL" dirty="0" err="1"/>
              <a:t>purchasing</a:t>
            </a:r>
            <a:r>
              <a:rPr lang="nl-NL" dirty="0"/>
              <a:t> </a:t>
            </a:r>
            <a:r>
              <a:rPr lang="nl-NL" dirty="0" err="1"/>
              <a:t>and</a:t>
            </a:r>
            <a:r>
              <a:rPr lang="nl-NL" dirty="0"/>
              <a:t> </a:t>
            </a:r>
            <a:r>
              <a:rPr lang="nl-NL" dirty="0" err="1"/>
              <a:t>consuming</a:t>
            </a:r>
            <a:r>
              <a:rPr lang="nl-NL" dirty="0"/>
              <a:t> </a:t>
            </a:r>
            <a:r>
              <a:rPr lang="nl-NL" dirty="0" err="1"/>
              <a:t>tourism</a:t>
            </a:r>
            <a:r>
              <a:rPr lang="nl-NL" dirty="0"/>
              <a:t> </a:t>
            </a:r>
            <a:r>
              <a:rPr lang="nl-NL" dirty="0" err="1"/>
              <a:t>products</a:t>
            </a:r>
            <a:r>
              <a:rPr lang="nl-NL" dirty="0"/>
              <a:t>, </a:t>
            </a:r>
            <a:r>
              <a:rPr lang="nl-NL" dirty="0" err="1"/>
              <a:t>which</a:t>
            </a:r>
            <a:r>
              <a:rPr lang="nl-NL" dirty="0"/>
              <a:t> </a:t>
            </a:r>
            <a:r>
              <a:rPr lang="nl-NL" dirty="0" err="1"/>
              <a:t>they</a:t>
            </a:r>
            <a:r>
              <a:rPr lang="nl-NL" dirty="0"/>
              <a:t> </a:t>
            </a:r>
            <a:r>
              <a:rPr lang="nl-NL" dirty="0" err="1"/>
              <a:t>then</a:t>
            </a:r>
            <a:r>
              <a:rPr lang="nl-NL" dirty="0"/>
              <a:t> </a:t>
            </a:r>
            <a:r>
              <a:rPr lang="nl-NL" dirty="0" err="1"/>
              <a:t>apply</a:t>
            </a:r>
            <a:r>
              <a:rPr lang="nl-NL" dirty="0"/>
              <a:t> </a:t>
            </a:r>
            <a:r>
              <a:rPr lang="nl-NL" dirty="0" err="1"/>
              <a:t>to</a:t>
            </a:r>
            <a:r>
              <a:rPr lang="nl-NL" dirty="0"/>
              <a:t> </a:t>
            </a:r>
            <a:r>
              <a:rPr lang="nl-NL" dirty="0" err="1"/>
              <a:t>future</a:t>
            </a:r>
            <a:r>
              <a:rPr lang="nl-NL" dirty="0"/>
              <a:t> </a:t>
            </a:r>
            <a:r>
              <a:rPr lang="nl-NL" dirty="0" err="1"/>
              <a:t>decisions</a:t>
            </a:r>
            <a:r>
              <a:rPr lang="en-GB" dirty="0"/>
              <a:t>.</a:t>
            </a:r>
          </a:p>
          <a:p>
            <a:pPr lvl="2"/>
            <a:r>
              <a:rPr lang="en-GB" dirty="0"/>
              <a:t>- </a:t>
            </a:r>
            <a:r>
              <a:rPr lang="nl-NL" dirty="0"/>
              <a:t>People </a:t>
            </a:r>
            <a:r>
              <a:rPr lang="nl-NL" dirty="0" err="1"/>
              <a:t>gain</a:t>
            </a:r>
            <a:r>
              <a:rPr lang="nl-NL" dirty="0"/>
              <a:t> </a:t>
            </a:r>
            <a:r>
              <a:rPr lang="nl-NL" dirty="0" err="1"/>
              <a:t>knowledge</a:t>
            </a:r>
            <a:r>
              <a:rPr lang="nl-NL" dirty="0"/>
              <a:t> </a:t>
            </a:r>
            <a:r>
              <a:rPr lang="nl-NL" dirty="0" err="1"/>
              <a:t>through</a:t>
            </a:r>
            <a:r>
              <a:rPr lang="nl-NL" dirty="0"/>
              <a:t> direct </a:t>
            </a:r>
            <a:r>
              <a:rPr lang="nl-NL" dirty="0" err="1"/>
              <a:t>consumption</a:t>
            </a:r>
            <a:r>
              <a:rPr lang="nl-NL" dirty="0"/>
              <a:t> (</a:t>
            </a:r>
            <a:r>
              <a:rPr lang="nl-NL" dirty="0" err="1"/>
              <a:t>experiencing</a:t>
            </a:r>
            <a:r>
              <a:rPr lang="nl-NL" dirty="0"/>
              <a:t> </a:t>
            </a:r>
            <a:r>
              <a:rPr lang="nl-NL" dirty="0" err="1"/>
              <a:t>tourism</a:t>
            </a:r>
            <a:r>
              <a:rPr lang="nl-NL" dirty="0"/>
              <a:t> </a:t>
            </a:r>
            <a:r>
              <a:rPr lang="nl-NL" dirty="0" err="1"/>
              <a:t>offerings</a:t>
            </a:r>
            <a:r>
              <a:rPr lang="nl-NL" dirty="0"/>
              <a:t>), as well as indirect sources, </a:t>
            </a:r>
            <a:r>
              <a:rPr lang="nl-NL" dirty="0" err="1"/>
              <a:t>such</a:t>
            </a:r>
            <a:r>
              <a:rPr lang="nl-NL" dirty="0"/>
              <a:t> as </a:t>
            </a:r>
            <a:r>
              <a:rPr lang="nl-NL" dirty="0" err="1"/>
              <a:t>listening</a:t>
            </a:r>
            <a:r>
              <a:rPr lang="nl-NL" dirty="0"/>
              <a:t> </a:t>
            </a:r>
            <a:r>
              <a:rPr lang="nl-NL" dirty="0" err="1"/>
              <a:t>to</a:t>
            </a:r>
            <a:r>
              <a:rPr lang="nl-NL" dirty="0"/>
              <a:t> </a:t>
            </a:r>
            <a:r>
              <a:rPr lang="nl-NL" dirty="0" err="1"/>
              <a:t>others</a:t>
            </a:r>
            <a:r>
              <a:rPr lang="nl-NL" dirty="0"/>
              <a:t>' </a:t>
            </a:r>
            <a:r>
              <a:rPr lang="nl-NL" dirty="0" err="1"/>
              <a:t>experiences</a:t>
            </a:r>
            <a:r>
              <a:rPr lang="nl-NL" dirty="0"/>
              <a:t> or reading reviews</a:t>
            </a:r>
            <a:r>
              <a:rPr lang="en-GB" dirty="0"/>
              <a:t>. </a:t>
            </a:r>
          </a:p>
          <a:p>
            <a:pPr lvl="2"/>
            <a:r>
              <a:rPr lang="en-GB" dirty="0"/>
              <a:t>- </a:t>
            </a:r>
            <a:r>
              <a:rPr lang="nl-NL" dirty="0"/>
              <a:t>Over time, </a:t>
            </a:r>
            <a:r>
              <a:rPr lang="nl-NL" dirty="0" err="1"/>
              <a:t>consumers</a:t>
            </a:r>
            <a:r>
              <a:rPr lang="nl-NL" dirty="0"/>
              <a:t> </a:t>
            </a:r>
            <a:r>
              <a:rPr lang="nl-NL" dirty="0" err="1"/>
              <a:t>accumulate</a:t>
            </a:r>
            <a:r>
              <a:rPr lang="nl-NL" dirty="0"/>
              <a:t> a </a:t>
            </a:r>
            <a:r>
              <a:rPr lang="nl-NL" dirty="0" err="1"/>
              <a:t>mental</a:t>
            </a:r>
            <a:r>
              <a:rPr lang="nl-NL" dirty="0"/>
              <a:t> </a:t>
            </a:r>
            <a:r>
              <a:rPr lang="nl-NL" dirty="0" err="1"/>
              <a:t>inventory</a:t>
            </a:r>
            <a:r>
              <a:rPr lang="nl-NL" dirty="0"/>
              <a:t> of </a:t>
            </a:r>
            <a:r>
              <a:rPr lang="nl-NL" dirty="0" err="1"/>
              <a:t>tourism</a:t>
            </a:r>
            <a:r>
              <a:rPr lang="nl-NL" dirty="0"/>
              <a:t> </a:t>
            </a:r>
            <a:r>
              <a:rPr lang="nl-NL" dirty="0" err="1"/>
              <a:t>products</a:t>
            </a:r>
            <a:r>
              <a:rPr lang="nl-NL" dirty="0"/>
              <a:t>, </a:t>
            </a:r>
            <a:r>
              <a:rPr lang="nl-NL" dirty="0" err="1"/>
              <a:t>including</a:t>
            </a:r>
            <a:r>
              <a:rPr lang="nl-NL" dirty="0"/>
              <a:t> </a:t>
            </a:r>
            <a:r>
              <a:rPr lang="nl-NL" dirty="0" err="1"/>
              <a:t>both</a:t>
            </a:r>
            <a:r>
              <a:rPr lang="nl-NL" dirty="0"/>
              <a:t> </a:t>
            </a:r>
            <a:r>
              <a:rPr lang="nl-NL" dirty="0" err="1"/>
              <a:t>positive</a:t>
            </a:r>
            <a:r>
              <a:rPr lang="nl-NL" dirty="0"/>
              <a:t> </a:t>
            </a:r>
            <a:r>
              <a:rPr lang="nl-NL" dirty="0" err="1"/>
              <a:t>and</a:t>
            </a:r>
            <a:r>
              <a:rPr lang="nl-NL" dirty="0"/>
              <a:t> </a:t>
            </a:r>
            <a:r>
              <a:rPr lang="nl-NL" dirty="0" err="1"/>
              <a:t>negative</a:t>
            </a:r>
            <a:r>
              <a:rPr lang="nl-NL" dirty="0"/>
              <a:t> </a:t>
            </a:r>
            <a:r>
              <a:rPr lang="nl-NL" dirty="0" err="1"/>
              <a:t>experiences</a:t>
            </a:r>
            <a:r>
              <a:rPr lang="nl-NL" dirty="0"/>
              <a:t>, </a:t>
            </a:r>
            <a:r>
              <a:rPr lang="nl-NL" dirty="0" err="1"/>
              <a:t>which</a:t>
            </a:r>
            <a:r>
              <a:rPr lang="nl-NL" dirty="0"/>
              <a:t> </a:t>
            </a:r>
            <a:r>
              <a:rPr lang="nl-NL" dirty="0" err="1"/>
              <a:t>influences</a:t>
            </a:r>
            <a:r>
              <a:rPr lang="nl-NL" dirty="0"/>
              <a:t> </a:t>
            </a:r>
            <a:r>
              <a:rPr lang="nl-NL" dirty="0" err="1"/>
              <a:t>their</a:t>
            </a:r>
            <a:r>
              <a:rPr lang="nl-NL" dirty="0"/>
              <a:t> </a:t>
            </a:r>
            <a:r>
              <a:rPr lang="nl-NL" dirty="0" err="1"/>
              <a:t>future</a:t>
            </a:r>
            <a:r>
              <a:rPr lang="nl-NL" dirty="0"/>
              <a:t> </a:t>
            </a:r>
            <a:r>
              <a:rPr lang="nl-NL" dirty="0" err="1"/>
              <a:t>choices</a:t>
            </a:r>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909054947"/>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b="1" dirty="0"/>
              <a:t>Attitudes:</a:t>
            </a:r>
            <a:endParaRPr lang="en-GB" dirty="0"/>
          </a:p>
          <a:p>
            <a:pPr lvl="2"/>
            <a:r>
              <a:rPr lang="en-GB" dirty="0"/>
              <a:t>- An attitude is an evaluative judgment or level of liking towards an object, person, or event. People develop attitudes based on their feelings and thoughts about various subjects, including travel and tourism.</a:t>
            </a:r>
          </a:p>
          <a:p>
            <a:pPr lvl="2"/>
            <a:r>
              <a:rPr lang="en-GB" dirty="0"/>
              <a:t>- Attitudes play a crucial role in shaping purchasing </a:t>
            </a:r>
            <a:r>
              <a:rPr lang="en-GB" dirty="0" err="1"/>
              <a:t>behavior</a:t>
            </a:r>
            <a:r>
              <a:rPr lang="en-GB" dirty="0"/>
              <a:t>, influencing how consumers view and react to brands, products, or services. </a:t>
            </a:r>
          </a:p>
          <a:p>
            <a:pPr lvl="2"/>
            <a:r>
              <a:rPr lang="en-GB" dirty="0"/>
              <a:t>- In tourism, attitudes extend to knowledge of destinations, as well as experiences with people and events</a:t>
            </a:r>
          </a:p>
          <a:p>
            <a:pPr lvl="2"/>
            <a:r>
              <a:rPr lang="en-GB" dirty="0"/>
              <a:t>- Negative experiences, such as poor service at a hotel or an overcrowded, polluted destination, can lead to negative attitudes that prevent future purchases or visits</a:t>
            </a:r>
          </a:p>
          <a:p>
            <a:pPr lvl="2"/>
            <a:r>
              <a:rPr lang="en-GB" dirty="0"/>
              <a:t>- Consumers are increasingly concerned about ethical consumption, avoiding destinations or services that are environmentally irresponsible, unethical, or detrimental to local communities</a:t>
            </a:r>
          </a:p>
          <a:p>
            <a:pPr lvl="2"/>
            <a:r>
              <a:rPr lang="en-GB" dirty="0"/>
              <a:t>- A bad experience in the tourism or hospitality industry (e.g., at a hotel or restaurant) can result in a negative attitude, making the consumer less likely to return or recommend the service.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647700113"/>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3" name="Tijdelijke aanduiding voor verticale tekst 2"/>
          <p:cNvSpPr>
            <a:spLocks noGrp="1"/>
          </p:cNvSpPr>
          <p:nvPr>
            <p:ph type="body" orient="vert" idx="1"/>
          </p:nvPr>
        </p:nvSpPr>
        <p:spPr>
          <a:xfrm>
            <a:off x="404663" y="1252836"/>
            <a:ext cx="6342584" cy="4795836"/>
          </a:xfrm>
        </p:spPr>
        <p:txBody>
          <a:bodyPr>
            <a:normAutofit/>
          </a:bodyPr>
          <a:lstStyle/>
          <a:p>
            <a:pPr lvl="3"/>
            <a:r>
              <a:rPr lang="nl-NL" dirty="0"/>
              <a:t>-</a:t>
            </a:r>
            <a:r>
              <a:rPr lang="en-GB" dirty="0"/>
              <a:t> Psychological Factors</a:t>
            </a:r>
          </a:p>
          <a:p>
            <a:pPr lvl="2"/>
            <a:r>
              <a:rPr lang="en-GB" b="1" dirty="0"/>
              <a:t>Motivation:</a:t>
            </a:r>
            <a:endParaRPr lang="en-GB" dirty="0"/>
          </a:p>
          <a:p>
            <a:pPr lvl="2"/>
            <a:r>
              <a:rPr lang="en-GB" dirty="0"/>
              <a:t>- One of the most widely used theories of motivation in </a:t>
            </a:r>
          </a:p>
          <a:p>
            <a:pPr lvl="2"/>
            <a:r>
              <a:rPr lang="en-GB" dirty="0"/>
              <a:t>marketing is Maslow’s Hierarchy of Needs, </a:t>
            </a:r>
          </a:p>
          <a:p>
            <a:pPr lvl="2"/>
            <a:r>
              <a:rPr lang="en-GB" dirty="0"/>
              <a:t>which proposes a pyramid structure of human needs.</a:t>
            </a:r>
          </a:p>
          <a:p>
            <a:pPr lvl="2"/>
            <a:r>
              <a:rPr lang="en-GB" dirty="0"/>
              <a:t>- The theory suggests that when an individual's goals </a:t>
            </a:r>
          </a:p>
          <a:p>
            <a:pPr lvl="2"/>
            <a:r>
              <a:rPr lang="en-GB" dirty="0"/>
              <a:t>are achieved, their needs subside, </a:t>
            </a:r>
          </a:p>
          <a:p>
            <a:pPr lvl="2"/>
            <a:r>
              <a:rPr lang="en-GB" dirty="0"/>
              <a:t>and they return to a state of normality until new needs emerge. </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24</a:t>
            </a:fld>
            <a:endParaRPr lang="nl-NL"/>
          </a:p>
        </p:txBody>
      </p:sp>
      <p:pic>
        <p:nvPicPr>
          <p:cNvPr id="5" name="Picture Placeholder 4">
            <a:extLst>
              <a:ext uri="{FF2B5EF4-FFF2-40B4-BE49-F238E27FC236}">
                <a16:creationId xmlns:a16="http://schemas.microsoft.com/office/drawing/2014/main" id="{F3612684-6F82-A04A-EDF8-E39986B0BC22}"/>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4750" r="4750"/>
          <a:stretch/>
        </p:blipFill>
        <p:spPr bwMode="auto">
          <a:xfrm>
            <a:off x="7453634" y="836712"/>
            <a:ext cx="4339905" cy="52116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95832310"/>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Psychological Factors</a:t>
            </a:r>
          </a:p>
          <a:p>
            <a:pPr lvl="2"/>
            <a:r>
              <a:rPr lang="en-GB" b="1" dirty="0"/>
              <a:t>Motivation:</a:t>
            </a:r>
            <a:endParaRPr lang="en-GB" dirty="0"/>
          </a:p>
          <a:p>
            <a:pPr lvl="2"/>
            <a:r>
              <a:rPr lang="en-GB" dirty="0"/>
              <a:t>- Maslow suggested that basic needs (such as physiological needs and safety) must be regularly met before individuals focus on higher-level needs like social needs or esteem  needs. </a:t>
            </a:r>
          </a:p>
          <a:p>
            <a:pPr lvl="2"/>
            <a:r>
              <a:rPr lang="en-GB" dirty="0"/>
              <a:t>- In the tourism industry, if consumers perceive that a hotel chain effectively satisfies their basic needs (e.g., food, shelter, and security), these foundational needs become less significant to them </a:t>
            </a:r>
          </a:p>
          <a:p>
            <a:pPr lvl="2"/>
            <a:r>
              <a:rPr lang="en-GB" dirty="0"/>
              <a:t>- Once these lower-level needs are satisfied, marketers should focus on appealing to higher-level needs, such as status or self-esteem, in order to attract and retain consumers. For instance, a luxury hotel or a branded resort can position itself as a status symbol, offering premium services or exclusivity to appeal to consumers seeking higher-level satisfaction.</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2953583134"/>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Cultural Factors </a:t>
            </a:r>
          </a:p>
          <a:p>
            <a:pPr lvl="2"/>
            <a:r>
              <a:rPr lang="en-GB" dirty="0"/>
              <a:t>- Culture is the sum total of learned beliefs, values, and customs that influence the consumer </a:t>
            </a:r>
            <a:r>
              <a:rPr lang="en-GB" dirty="0" err="1"/>
              <a:t>behavior</a:t>
            </a:r>
            <a:r>
              <a:rPr lang="en-GB" dirty="0"/>
              <a:t> of members of a particular society. </a:t>
            </a:r>
          </a:p>
          <a:p>
            <a:pPr lvl="2"/>
            <a:r>
              <a:rPr lang="en-GB" dirty="0"/>
              <a:t>- Culture is made up of what a group has in common and what distinguishes it from other groups.</a:t>
            </a:r>
          </a:p>
          <a:p>
            <a:pPr lvl="2"/>
            <a:r>
              <a:rPr lang="en-GB" dirty="0"/>
              <a:t>- These elements, including language, food, clothing, art, religion, and architecture, are often passed down from one generation to another, shaping societal norms and individual </a:t>
            </a:r>
            <a:r>
              <a:rPr lang="en-GB" dirty="0" err="1"/>
              <a:t>behaviors</a:t>
            </a:r>
            <a:r>
              <a:rPr lang="en-GB" dirty="0"/>
              <a:t>.</a:t>
            </a:r>
          </a:p>
          <a:p>
            <a:pPr lvl="2"/>
            <a:r>
              <a:rPr lang="en-GB" dirty="0"/>
              <a:t>- Culture plays a significant role in the tourism industry as it shapes the preferences and </a:t>
            </a:r>
            <a:r>
              <a:rPr lang="en-GB" dirty="0" err="1"/>
              <a:t>behaviors</a:t>
            </a:r>
            <a:r>
              <a:rPr lang="en-GB" dirty="0"/>
              <a:t> of tourists.</a:t>
            </a:r>
          </a:p>
          <a:p>
            <a:pPr lvl="2"/>
            <a:r>
              <a:rPr lang="en-GB" dirty="0"/>
              <a:t>- People tend to choose destinations that align with their cultural values or interests.</a:t>
            </a:r>
          </a:p>
          <a:p>
            <a:pPr lvl="2"/>
            <a:r>
              <a:rPr lang="en-GB" dirty="0"/>
              <a:t>- From food preferences to the types of experiences sought (e.g., religious or historical sites, festivals), culture shapes demand in the tourism sector.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Tree>
    <p:extLst>
      <p:ext uri="{BB962C8B-B14F-4D97-AF65-F5344CB8AC3E}">
        <p14:creationId xmlns:p14="http://schemas.microsoft.com/office/powerpoint/2010/main" val="4083186801"/>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Cultural Factors </a:t>
            </a:r>
          </a:p>
          <a:p>
            <a:pPr lvl="3"/>
            <a:r>
              <a:rPr lang="en-GB" dirty="0"/>
              <a:t>Culture and Ethnic Groups:</a:t>
            </a:r>
          </a:p>
          <a:p>
            <a:pPr lvl="2"/>
            <a:r>
              <a:rPr lang="en-GB" dirty="0"/>
              <a:t>- Culture is the sum total of learned beliefs, values, and customs that influence the consumer </a:t>
            </a:r>
            <a:r>
              <a:rPr lang="en-GB" dirty="0" err="1"/>
              <a:t>behavior</a:t>
            </a:r>
            <a:r>
              <a:rPr lang="en-GB" dirty="0"/>
              <a:t> of members of a particular society. </a:t>
            </a:r>
          </a:p>
          <a:p>
            <a:pPr lvl="2"/>
            <a:r>
              <a:rPr lang="en-GB" dirty="0"/>
              <a:t>- Culture is made up of what a group has in common and what distinguishes it from other groups.</a:t>
            </a:r>
          </a:p>
          <a:p>
            <a:pPr lvl="2"/>
            <a:r>
              <a:rPr lang="en-GB" dirty="0"/>
              <a:t>- These elements, including language, food, clothing, art, religion, and architecture, are often passed down from one generation to another, shaping societal norms and individual </a:t>
            </a:r>
            <a:r>
              <a:rPr lang="en-GB" dirty="0" err="1"/>
              <a:t>behaviors</a:t>
            </a:r>
            <a:r>
              <a:rPr lang="en-GB" dirty="0"/>
              <a:t>.</a:t>
            </a:r>
          </a:p>
          <a:p>
            <a:pPr lvl="2"/>
            <a:r>
              <a:rPr lang="en-GB" dirty="0"/>
              <a:t>- Culture plays a significant role in the tourism industry as it shapes the preferences and </a:t>
            </a:r>
            <a:r>
              <a:rPr lang="en-GB" dirty="0" err="1"/>
              <a:t>behaviors</a:t>
            </a:r>
            <a:r>
              <a:rPr lang="en-GB" dirty="0"/>
              <a:t> of tourists.</a:t>
            </a:r>
          </a:p>
          <a:p>
            <a:pPr lvl="2"/>
            <a:r>
              <a:rPr lang="en-GB" dirty="0"/>
              <a:t>- People tend to choose destinations that align with their cultural values or interests.</a:t>
            </a:r>
          </a:p>
          <a:p>
            <a:pPr lvl="2"/>
            <a:r>
              <a:rPr lang="en-GB" dirty="0"/>
              <a:t>- From food preferences to the types of experiences sought (e.g., religious or historical sites, festivals), culture shapes demand in the tourism sector.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1703380223"/>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Cultural Factors </a:t>
            </a:r>
          </a:p>
          <a:p>
            <a:pPr lvl="3"/>
            <a:r>
              <a:rPr lang="en-GB" dirty="0"/>
              <a:t>Social grade:</a:t>
            </a:r>
          </a:p>
          <a:p>
            <a:pPr lvl="2"/>
            <a:r>
              <a:rPr lang="en-GB" dirty="0"/>
              <a:t>- Social grade (or class) refers to the classification of individuals based on factors such as occupation, education, income, and lifestyle. A typical class structure entails an upper, middle, and lower class. Social class is usually identified by </a:t>
            </a:r>
            <a:r>
              <a:rPr lang="en-GB" dirty="0" err="1"/>
              <a:t>occuption</a:t>
            </a:r>
            <a:r>
              <a:rPr lang="en-GB" dirty="0"/>
              <a:t> level, education, lifestyle and income</a:t>
            </a:r>
          </a:p>
          <a:p>
            <a:pPr lvl="2"/>
            <a:r>
              <a:rPr lang="en-GB" dirty="0"/>
              <a:t>- Consumers' social class determines their disposable income, which in turn influences their spending </a:t>
            </a:r>
            <a:r>
              <a:rPr lang="en-GB" dirty="0" err="1"/>
              <a:t>behavior</a:t>
            </a:r>
            <a:r>
              <a:rPr lang="en-GB" dirty="0"/>
              <a:t>.</a:t>
            </a:r>
          </a:p>
          <a:p>
            <a:pPr lvl="2"/>
            <a:r>
              <a:rPr lang="en-GB" dirty="0"/>
              <a:t>- Higher-income individuals tend to spend more on luxury or premium travel experiences, while lower-income individuals might prioritize more affordable options.</a:t>
            </a:r>
          </a:p>
          <a:p>
            <a:pPr lvl="2"/>
            <a:r>
              <a:rPr lang="en-GB" dirty="0"/>
              <a:t>- A typical class structure entails an upper, middle, and lower class. Social class is usually identified by </a:t>
            </a:r>
            <a:r>
              <a:rPr lang="en-GB" dirty="0" err="1"/>
              <a:t>occuption</a:t>
            </a:r>
            <a:r>
              <a:rPr lang="en-GB" dirty="0"/>
              <a:t> level, education, lifestyle and income.</a:t>
            </a:r>
          </a:p>
          <a:p>
            <a:pPr lvl="2"/>
            <a:r>
              <a:rPr lang="en-GB"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2535683253"/>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3" name="Tijdelijke aanduiding voor verticale tekst 2"/>
          <p:cNvSpPr>
            <a:spLocks noGrp="1"/>
          </p:cNvSpPr>
          <p:nvPr>
            <p:ph type="body" orient="vert" idx="1"/>
          </p:nvPr>
        </p:nvSpPr>
        <p:spPr/>
        <p:txBody>
          <a:bodyPr>
            <a:normAutofit/>
          </a:bodyPr>
          <a:lstStyle/>
          <a:p>
            <a:pPr lvl="3"/>
            <a:r>
              <a:rPr lang="nl-NL" dirty="0"/>
              <a:t>-</a:t>
            </a:r>
            <a:r>
              <a:rPr lang="en-GB" dirty="0"/>
              <a:t>Social factors </a:t>
            </a:r>
          </a:p>
          <a:p>
            <a:pPr lvl="3"/>
            <a:r>
              <a:rPr lang="en-GB" dirty="0"/>
              <a:t>- </a:t>
            </a:r>
            <a:r>
              <a:rPr lang="en-GB" b="0" dirty="0"/>
              <a:t>Consumers’ decisions are heavily influenced by the people they </a:t>
            </a:r>
          </a:p>
          <a:p>
            <a:pPr lvl="3"/>
            <a:r>
              <a:rPr lang="en-GB" b="0" dirty="0"/>
              <a:t>interact with, either directly or through observation. </a:t>
            </a:r>
          </a:p>
          <a:p>
            <a:pPr lvl="3"/>
            <a:r>
              <a:rPr lang="en-GB" dirty="0"/>
              <a:t>- </a:t>
            </a:r>
            <a:r>
              <a:rPr lang="en-GB" b="0" dirty="0"/>
              <a:t>These social factors encompass reference groups and family – </a:t>
            </a:r>
          </a:p>
          <a:p>
            <a:pPr lvl="3"/>
            <a:r>
              <a:rPr lang="en-GB" b="0" dirty="0"/>
              <a:t>Consumers' social class determines their disposable income, </a:t>
            </a:r>
          </a:p>
          <a:p>
            <a:pPr lvl="3"/>
            <a:r>
              <a:rPr lang="en-GB" b="0" dirty="0"/>
              <a:t>which in turn influences their spending </a:t>
            </a:r>
            <a:r>
              <a:rPr lang="en-GB" b="0" dirty="0" err="1"/>
              <a:t>behavior</a:t>
            </a:r>
            <a:r>
              <a:rPr lang="en-GB" dirty="0"/>
              <a:t>.</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29</a:t>
            </a:fld>
            <a:endParaRPr lang="nl-NL"/>
          </a:p>
        </p:txBody>
      </p:sp>
      <p:pic>
        <p:nvPicPr>
          <p:cNvPr id="14" name="Picture Placeholder 13">
            <a:extLst>
              <a:ext uri="{FF2B5EF4-FFF2-40B4-BE49-F238E27FC236}">
                <a16:creationId xmlns:a16="http://schemas.microsoft.com/office/drawing/2014/main" id="{5B775DAE-6C1F-31BC-B342-22692EFC6256}"/>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9417" r="9417"/>
          <a:stretch>
            <a:fillRect/>
          </a:stretch>
        </p:blipFill>
        <p:spPr>
          <a:xfrm>
            <a:off x="7835522" y="1187521"/>
            <a:ext cx="4339905" cy="4795837"/>
          </a:xfrm>
          <a:prstGeom prst="rect">
            <a:avLst/>
          </a:prstGeom>
        </p:spPr>
      </p:pic>
      <p:sp>
        <p:nvSpPr>
          <p:cNvPr id="15" name="TextBox 14">
            <a:extLst>
              <a:ext uri="{FF2B5EF4-FFF2-40B4-BE49-F238E27FC236}">
                <a16:creationId xmlns:a16="http://schemas.microsoft.com/office/drawing/2014/main" id="{FCBEFE39-9215-FC16-9A73-16A13129A99E}"/>
              </a:ext>
            </a:extLst>
          </p:cNvPr>
          <p:cNvSpPr txBox="1"/>
          <p:nvPr/>
        </p:nvSpPr>
        <p:spPr>
          <a:xfrm>
            <a:off x="1066800" y="1480457"/>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85835150"/>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4000" dirty="0"/>
            </a:br>
            <a:r>
              <a:rPr lang="nl-NL" sz="4000" dirty="0"/>
              <a:t>2-Factors </a:t>
            </a:r>
            <a:r>
              <a:rPr lang="nl-NL" sz="4000" dirty="0" err="1"/>
              <a:t>Influencing</a:t>
            </a:r>
            <a:r>
              <a:rPr lang="nl-NL" sz="4000" dirty="0"/>
              <a:t> Consumer </a:t>
            </a:r>
            <a:r>
              <a:rPr lang="nl-NL" sz="4000" dirty="0" err="1"/>
              <a:t>Behavior</a:t>
            </a:r>
            <a:br>
              <a:rPr lang="nl-NL" sz="4000" dirty="0"/>
            </a:b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Reference groups:</a:t>
            </a:r>
          </a:p>
          <a:p>
            <a:pPr lvl="2"/>
            <a:r>
              <a:rPr lang="en-GB" dirty="0"/>
              <a:t>- A reference group is a group of people that influences an individual’s buying </a:t>
            </a:r>
            <a:r>
              <a:rPr lang="en-GB" dirty="0" err="1"/>
              <a:t>behavior</a:t>
            </a:r>
            <a:r>
              <a:rPr lang="en-GB" dirty="0"/>
              <a:t>.</a:t>
            </a:r>
          </a:p>
          <a:p>
            <a:pPr lvl="2"/>
            <a:r>
              <a:rPr lang="en-GB" dirty="0"/>
              <a:t>- Consumers often base decisions, such as choosing a holiday destination, on the preferences and </a:t>
            </a:r>
            <a:r>
              <a:rPr lang="en-GB" dirty="0" err="1"/>
              <a:t>behaviors</a:t>
            </a:r>
            <a:r>
              <a:rPr lang="en-GB" dirty="0"/>
              <a:t> of these groups.</a:t>
            </a:r>
          </a:p>
          <a:p>
            <a:pPr lvl="2"/>
            <a:r>
              <a:rPr lang="en-GB" dirty="0"/>
              <a:t>- Reference groups influencing consumer </a:t>
            </a:r>
            <a:r>
              <a:rPr lang="en-GB" dirty="0" err="1"/>
              <a:t>behavior</a:t>
            </a:r>
            <a:r>
              <a:rPr lang="en-GB" dirty="0"/>
              <a:t> can be diverse, including family and friends, celebrities, social clubs, workplace and colleagues, social networking sites, educational institutions, religious organizations.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528757391"/>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3-The Market Research </a:t>
            </a:r>
            <a:r>
              <a:rPr lang="nl-NL" sz="3200" dirty="0" err="1"/>
              <a:t>and</a:t>
            </a:r>
            <a:r>
              <a:rPr lang="nl-NL" sz="3200" dirty="0"/>
              <a:t> Customer </a:t>
            </a:r>
            <a:r>
              <a:rPr lang="nl-NL" sz="3200" dirty="0" err="1"/>
              <a:t>Satisfaction</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nl-NL" b="0" dirty="0"/>
              <a:t>The ultimate </a:t>
            </a:r>
            <a:r>
              <a:rPr lang="nl-NL" b="0" dirty="0" err="1"/>
              <a:t>aim</a:t>
            </a:r>
            <a:r>
              <a:rPr lang="nl-NL" b="0" dirty="0"/>
              <a:t> of </a:t>
            </a:r>
            <a:r>
              <a:rPr lang="nl-NL" b="0" dirty="0" err="1"/>
              <a:t>any</a:t>
            </a:r>
            <a:r>
              <a:rPr lang="nl-NL" b="0" dirty="0"/>
              <a:t> business is </a:t>
            </a:r>
            <a:r>
              <a:rPr lang="nl-NL" b="0" dirty="0" err="1"/>
              <a:t>to</a:t>
            </a:r>
            <a:r>
              <a:rPr lang="nl-NL" b="0" dirty="0"/>
              <a:t> </a:t>
            </a:r>
            <a:r>
              <a:rPr lang="nl-NL" b="0" dirty="0" err="1"/>
              <a:t>create</a:t>
            </a:r>
            <a:r>
              <a:rPr lang="nl-NL" b="0" dirty="0"/>
              <a:t> a </a:t>
            </a:r>
            <a:r>
              <a:rPr lang="nl-NL" b="0" dirty="0" err="1"/>
              <a:t>satisfied</a:t>
            </a:r>
            <a:r>
              <a:rPr lang="nl-NL" b="0" dirty="0"/>
              <a:t> customer. </a:t>
            </a:r>
            <a:r>
              <a:rPr lang="nl-NL" b="0" dirty="0" err="1"/>
              <a:t>This</a:t>
            </a:r>
            <a:r>
              <a:rPr lang="nl-NL" b="0" dirty="0"/>
              <a:t> </a:t>
            </a:r>
            <a:r>
              <a:rPr lang="nl-NL" b="0" dirty="0" err="1"/>
              <a:t>principle</a:t>
            </a:r>
            <a:r>
              <a:rPr lang="nl-NL" b="0" dirty="0"/>
              <a:t> </a:t>
            </a:r>
            <a:r>
              <a:rPr lang="nl-NL" b="0" dirty="0" err="1"/>
              <a:t>underscores</a:t>
            </a:r>
            <a:r>
              <a:rPr lang="nl-NL" b="0" dirty="0"/>
              <a:t> </a:t>
            </a:r>
            <a:r>
              <a:rPr lang="nl-NL" b="0" dirty="0" err="1"/>
              <a:t>the</a:t>
            </a:r>
            <a:r>
              <a:rPr lang="nl-NL" b="0" dirty="0"/>
              <a:t> </a:t>
            </a:r>
            <a:r>
              <a:rPr lang="nl-NL" b="0" dirty="0" err="1"/>
              <a:t>idea</a:t>
            </a:r>
            <a:r>
              <a:rPr lang="nl-NL" b="0" dirty="0"/>
              <a:t> </a:t>
            </a:r>
            <a:r>
              <a:rPr lang="nl-NL" b="0" dirty="0" err="1"/>
              <a:t>that</a:t>
            </a:r>
            <a:r>
              <a:rPr lang="nl-NL" b="0" dirty="0"/>
              <a:t> customer </a:t>
            </a:r>
            <a:r>
              <a:rPr lang="nl-NL" b="0" dirty="0" err="1"/>
              <a:t>satisfaction</a:t>
            </a:r>
            <a:r>
              <a:rPr lang="nl-NL" b="0" dirty="0"/>
              <a:t> is </a:t>
            </a:r>
            <a:r>
              <a:rPr lang="nl-NL" b="0" dirty="0" err="1"/>
              <a:t>not</a:t>
            </a:r>
            <a:r>
              <a:rPr lang="nl-NL" b="0" dirty="0"/>
              <a:t> </a:t>
            </a:r>
            <a:r>
              <a:rPr lang="nl-NL" b="0" dirty="0" err="1"/>
              <a:t>merely</a:t>
            </a:r>
            <a:r>
              <a:rPr lang="nl-NL" b="0" dirty="0"/>
              <a:t> a </a:t>
            </a:r>
            <a:r>
              <a:rPr lang="nl-NL" b="0" dirty="0" err="1"/>
              <a:t>byproduct</a:t>
            </a:r>
            <a:r>
              <a:rPr lang="nl-NL" b="0" dirty="0"/>
              <a:t> of business operations but </a:t>
            </a:r>
            <a:r>
              <a:rPr lang="nl-NL" b="0" dirty="0" err="1"/>
              <a:t>its</a:t>
            </a:r>
            <a:r>
              <a:rPr lang="nl-NL" b="0" dirty="0"/>
              <a:t> </a:t>
            </a:r>
            <a:r>
              <a:rPr lang="nl-NL" b="0" dirty="0" err="1"/>
              <a:t>central</a:t>
            </a:r>
            <a:r>
              <a:rPr lang="nl-NL" b="0" dirty="0"/>
              <a:t> </a:t>
            </a:r>
            <a:r>
              <a:rPr lang="nl-NL" b="0" dirty="0" err="1"/>
              <a:t>purpose</a:t>
            </a:r>
            <a:r>
              <a:rPr lang="nl-NL" b="0" dirty="0"/>
              <a:t>.</a:t>
            </a:r>
          </a:p>
          <a:p>
            <a:pPr lvl="3"/>
            <a:r>
              <a:rPr lang="nl-NL" dirty="0"/>
              <a:t>Marketing is </a:t>
            </a:r>
            <a:r>
              <a:rPr lang="nl-NL" dirty="0" err="1"/>
              <a:t>the</a:t>
            </a:r>
            <a:r>
              <a:rPr lang="nl-NL" dirty="0"/>
              <a:t> management </a:t>
            </a:r>
            <a:r>
              <a:rPr lang="nl-NL" dirty="0" err="1"/>
              <a:t>process</a:t>
            </a:r>
            <a:r>
              <a:rPr lang="nl-NL" dirty="0"/>
              <a:t> of:</a:t>
            </a:r>
          </a:p>
          <a:p>
            <a:pPr lvl="3"/>
            <a:r>
              <a:rPr lang="en-GB" dirty="0"/>
              <a:t>- </a:t>
            </a:r>
            <a:r>
              <a:rPr lang="nl-NL" dirty="0" err="1"/>
              <a:t>Identifying</a:t>
            </a:r>
            <a:r>
              <a:rPr lang="nl-NL" b="0" dirty="0"/>
              <a:t>: Understanding </a:t>
            </a:r>
            <a:r>
              <a:rPr lang="nl-NL" b="0" dirty="0" err="1"/>
              <a:t>what</a:t>
            </a:r>
            <a:r>
              <a:rPr lang="nl-NL" b="0" dirty="0"/>
              <a:t> </a:t>
            </a:r>
            <a:r>
              <a:rPr lang="nl-NL" b="0" dirty="0" err="1"/>
              <a:t>customers</a:t>
            </a:r>
            <a:r>
              <a:rPr lang="nl-NL" b="0" dirty="0"/>
              <a:t> </a:t>
            </a:r>
            <a:r>
              <a:rPr lang="nl-NL" b="0" dirty="0" err="1"/>
              <a:t>need</a:t>
            </a:r>
            <a:r>
              <a:rPr lang="nl-NL" b="0" dirty="0"/>
              <a:t> </a:t>
            </a:r>
            <a:r>
              <a:rPr lang="nl-NL" b="0" dirty="0" err="1"/>
              <a:t>and</a:t>
            </a:r>
            <a:r>
              <a:rPr lang="nl-NL" b="0" dirty="0"/>
              <a:t> want.</a:t>
            </a:r>
          </a:p>
          <a:p>
            <a:pPr lvl="3"/>
            <a:r>
              <a:rPr lang="en-GB" dirty="0"/>
              <a:t>- </a:t>
            </a:r>
            <a:r>
              <a:rPr lang="nl-NL" dirty="0" err="1"/>
              <a:t>Anticipating</a:t>
            </a:r>
            <a:r>
              <a:rPr lang="nl-NL" b="0" dirty="0"/>
              <a:t>: </a:t>
            </a:r>
            <a:r>
              <a:rPr lang="nl-NL" b="0" dirty="0" err="1"/>
              <a:t>Predicting</a:t>
            </a:r>
            <a:r>
              <a:rPr lang="nl-NL" b="0" dirty="0"/>
              <a:t> </a:t>
            </a:r>
            <a:r>
              <a:rPr lang="nl-NL" b="0" dirty="0" err="1"/>
              <a:t>future</a:t>
            </a:r>
            <a:r>
              <a:rPr lang="nl-NL" b="0" dirty="0"/>
              <a:t> customer </a:t>
            </a:r>
            <a:r>
              <a:rPr lang="nl-NL" b="0" dirty="0" err="1"/>
              <a:t>desires</a:t>
            </a:r>
            <a:r>
              <a:rPr lang="nl-NL" b="0" dirty="0"/>
              <a:t> </a:t>
            </a:r>
            <a:r>
              <a:rPr lang="nl-NL" b="0" dirty="0" err="1"/>
              <a:t>and</a:t>
            </a:r>
            <a:r>
              <a:rPr lang="nl-NL" b="0" dirty="0"/>
              <a:t> market trends.</a:t>
            </a:r>
          </a:p>
          <a:p>
            <a:pPr lvl="3"/>
            <a:r>
              <a:rPr lang="en-GB" dirty="0"/>
              <a:t>- </a:t>
            </a:r>
            <a:r>
              <a:rPr lang="nl-NL" dirty="0" err="1"/>
              <a:t>Satisfying</a:t>
            </a:r>
            <a:r>
              <a:rPr lang="nl-NL" b="0" dirty="0"/>
              <a:t>: Delivering </a:t>
            </a:r>
            <a:r>
              <a:rPr lang="nl-NL" b="0" dirty="0" err="1"/>
              <a:t>products</a:t>
            </a:r>
            <a:r>
              <a:rPr lang="nl-NL" b="0" dirty="0"/>
              <a:t> or services </a:t>
            </a:r>
            <a:r>
              <a:rPr lang="nl-NL" b="0" dirty="0" err="1"/>
              <a:t>that</a:t>
            </a:r>
            <a:r>
              <a:rPr lang="nl-NL" b="0" dirty="0"/>
              <a:t> meet or </a:t>
            </a:r>
            <a:r>
              <a:rPr lang="nl-NL" b="0" dirty="0" err="1"/>
              <a:t>exceed</a:t>
            </a:r>
            <a:r>
              <a:rPr lang="nl-NL" b="0" dirty="0"/>
              <a:t> </a:t>
            </a:r>
            <a:r>
              <a:rPr lang="nl-NL" b="0" dirty="0" err="1"/>
              <a:t>expectations</a:t>
            </a:r>
            <a:r>
              <a:rPr lang="nl-NL" b="0" dirty="0"/>
              <a:t>.</a:t>
            </a:r>
          </a:p>
          <a:p>
            <a:pPr lvl="3"/>
            <a:r>
              <a:rPr lang="en-GB" dirty="0"/>
              <a:t>- </a:t>
            </a:r>
            <a:r>
              <a:rPr lang="nl-NL" dirty="0" err="1"/>
              <a:t>Profitability</a:t>
            </a:r>
            <a:r>
              <a:rPr lang="nl-NL" b="0" dirty="0"/>
              <a:t>: </a:t>
            </a:r>
            <a:r>
              <a:rPr lang="nl-NL" b="0" dirty="0" err="1"/>
              <a:t>Ensuring</a:t>
            </a:r>
            <a:r>
              <a:rPr lang="nl-NL" b="0" dirty="0"/>
              <a:t> </a:t>
            </a:r>
            <a:r>
              <a:rPr lang="nl-NL" b="0" dirty="0" err="1"/>
              <a:t>that</a:t>
            </a:r>
            <a:r>
              <a:rPr lang="nl-NL" b="0" dirty="0"/>
              <a:t> these </a:t>
            </a:r>
            <a:r>
              <a:rPr lang="nl-NL" b="0" dirty="0" err="1"/>
              <a:t>efforts</a:t>
            </a:r>
            <a:r>
              <a:rPr lang="nl-NL" b="0" dirty="0"/>
              <a:t> </a:t>
            </a:r>
            <a:r>
              <a:rPr lang="nl-NL" b="0" dirty="0" err="1"/>
              <a:t>result</a:t>
            </a:r>
            <a:r>
              <a:rPr lang="nl-NL" b="0" dirty="0"/>
              <a:t> in </a:t>
            </a:r>
            <a:r>
              <a:rPr lang="nl-NL" b="0" dirty="0" err="1"/>
              <a:t>sustainable</a:t>
            </a:r>
            <a:r>
              <a:rPr lang="nl-NL" b="0" dirty="0"/>
              <a:t> </a:t>
            </a:r>
            <a:r>
              <a:rPr lang="nl-NL" b="0" dirty="0" err="1"/>
              <a:t>profits</a:t>
            </a:r>
            <a:r>
              <a:rPr lang="nl-NL" b="0" dirty="0"/>
              <a:t>.</a:t>
            </a:r>
          </a:p>
          <a:p>
            <a:pPr lvl="3"/>
            <a:endParaRPr lang="nl-NL" b="0" dirty="0"/>
          </a:p>
          <a:p>
            <a:pPr lvl="3"/>
            <a:r>
              <a:rPr lang="nl-NL" b="0" dirty="0" err="1"/>
              <a:t>Example</a:t>
            </a:r>
            <a:r>
              <a:rPr lang="nl-NL" b="0" dirty="0"/>
              <a:t> of a </a:t>
            </a:r>
            <a:r>
              <a:rPr lang="nl-NL" b="0" dirty="0" err="1"/>
              <a:t>Need</a:t>
            </a:r>
            <a:r>
              <a:rPr lang="nl-NL" b="0" dirty="0"/>
              <a:t> in Business Travel</a:t>
            </a:r>
          </a:p>
          <a:p>
            <a:pPr lvl="3"/>
            <a:r>
              <a:rPr lang="nl-NL" b="0" dirty="0"/>
              <a:t>For business </a:t>
            </a:r>
            <a:r>
              <a:rPr lang="nl-NL" b="0" dirty="0" err="1"/>
              <a:t>travelers</a:t>
            </a:r>
            <a:r>
              <a:rPr lang="nl-NL" b="0" dirty="0"/>
              <a:t>, </a:t>
            </a:r>
            <a:r>
              <a:rPr lang="nl-NL" b="0" dirty="0" err="1"/>
              <a:t>punctuality</a:t>
            </a:r>
            <a:r>
              <a:rPr lang="nl-NL" b="0" dirty="0"/>
              <a:t> is a </a:t>
            </a:r>
            <a:r>
              <a:rPr lang="nl-NL" b="0" dirty="0" err="1"/>
              <a:t>key</a:t>
            </a:r>
            <a:r>
              <a:rPr lang="nl-NL" b="0" dirty="0"/>
              <a:t> </a:t>
            </a:r>
            <a:r>
              <a:rPr lang="nl-NL" b="0" dirty="0" err="1"/>
              <a:t>need</a:t>
            </a:r>
            <a:r>
              <a:rPr lang="nl-NL" b="0" dirty="0"/>
              <a:t>. For </a:t>
            </a:r>
            <a:r>
              <a:rPr lang="nl-NL" b="0" dirty="0" err="1"/>
              <a:t>instance</a:t>
            </a:r>
            <a:r>
              <a:rPr lang="nl-NL" b="0" dirty="0"/>
              <a:t>, </a:t>
            </a:r>
            <a:r>
              <a:rPr lang="nl-NL" b="0" dirty="0" err="1"/>
              <a:t>an</a:t>
            </a:r>
            <a:r>
              <a:rPr lang="nl-NL" b="0" dirty="0"/>
              <a:t> </a:t>
            </a:r>
            <a:r>
              <a:rPr lang="nl-NL" b="0" dirty="0" err="1"/>
              <a:t>airline</a:t>
            </a:r>
            <a:r>
              <a:rPr lang="nl-NL" b="0" dirty="0"/>
              <a:t> </a:t>
            </a:r>
            <a:r>
              <a:rPr lang="nl-NL" b="0" dirty="0" err="1"/>
              <a:t>that</a:t>
            </a:r>
            <a:r>
              <a:rPr lang="nl-NL" b="0" dirty="0"/>
              <a:t> </a:t>
            </a:r>
            <a:r>
              <a:rPr lang="nl-NL" b="0" dirty="0" err="1"/>
              <a:t>fails</a:t>
            </a:r>
            <a:r>
              <a:rPr lang="nl-NL" b="0" dirty="0"/>
              <a:t> </a:t>
            </a:r>
            <a:r>
              <a:rPr lang="nl-NL" b="0" dirty="0" err="1"/>
              <a:t>to</a:t>
            </a:r>
            <a:r>
              <a:rPr lang="nl-NL" b="0" dirty="0"/>
              <a:t> meet </a:t>
            </a:r>
            <a:r>
              <a:rPr lang="nl-NL" b="0" dirty="0" err="1"/>
              <a:t>punctuality</a:t>
            </a:r>
            <a:r>
              <a:rPr lang="nl-NL" b="0" dirty="0"/>
              <a:t> </a:t>
            </a:r>
            <a:r>
              <a:rPr lang="nl-NL" b="0" dirty="0" err="1"/>
              <a:t>standards</a:t>
            </a:r>
            <a:r>
              <a:rPr lang="nl-NL" b="0" dirty="0"/>
              <a:t> </a:t>
            </a:r>
            <a:r>
              <a:rPr lang="nl-NL" b="0" dirty="0" err="1"/>
              <a:t>may</a:t>
            </a:r>
            <a:r>
              <a:rPr lang="nl-NL" b="0" dirty="0"/>
              <a:t> </a:t>
            </a:r>
            <a:r>
              <a:rPr lang="nl-NL" b="0" dirty="0" err="1"/>
              <a:t>lose</a:t>
            </a:r>
            <a:r>
              <a:rPr lang="nl-NL" b="0" dirty="0"/>
              <a:t> business </a:t>
            </a:r>
            <a:r>
              <a:rPr lang="nl-NL" b="0" dirty="0" err="1"/>
              <a:t>to</a:t>
            </a:r>
            <a:r>
              <a:rPr lang="nl-NL" b="0" dirty="0"/>
              <a:t> </a:t>
            </a:r>
            <a:r>
              <a:rPr lang="nl-NL" b="0" dirty="0" err="1"/>
              <a:t>competitors</a:t>
            </a:r>
            <a:endParaRPr lang="nl-NL"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1439962266"/>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3-The Market Research </a:t>
            </a:r>
            <a:r>
              <a:rPr lang="nl-NL" sz="3200" dirty="0" err="1"/>
              <a:t>and</a:t>
            </a:r>
            <a:r>
              <a:rPr lang="nl-NL" sz="3200" dirty="0"/>
              <a:t> Customer </a:t>
            </a:r>
            <a:r>
              <a:rPr lang="nl-NL" sz="3200" dirty="0" err="1"/>
              <a:t>Satisfaction</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en-GB" dirty="0"/>
              <a:t>- </a:t>
            </a:r>
            <a:r>
              <a:rPr lang="nl-NL" b="0" dirty="0" err="1"/>
              <a:t>Example</a:t>
            </a:r>
            <a:r>
              <a:rPr lang="nl-NL" b="0" dirty="0"/>
              <a:t> of a </a:t>
            </a:r>
            <a:r>
              <a:rPr lang="nl-NL" b="0" dirty="0" err="1"/>
              <a:t>Need</a:t>
            </a:r>
            <a:r>
              <a:rPr lang="nl-NL" b="0" dirty="0"/>
              <a:t> in Business Travel</a:t>
            </a:r>
          </a:p>
          <a:p>
            <a:pPr lvl="3"/>
            <a:r>
              <a:rPr lang="nl-NL" b="0" dirty="0"/>
              <a:t>For business </a:t>
            </a:r>
            <a:r>
              <a:rPr lang="nl-NL" b="0" dirty="0" err="1"/>
              <a:t>travelers</a:t>
            </a:r>
            <a:r>
              <a:rPr lang="nl-NL" b="0" dirty="0"/>
              <a:t>, </a:t>
            </a:r>
            <a:r>
              <a:rPr lang="nl-NL" b="0" dirty="0" err="1"/>
              <a:t>punctuality</a:t>
            </a:r>
            <a:r>
              <a:rPr lang="nl-NL" b="0" dirty="0"/>
              <a:t> is a </a:t>
            </a:r>
            <a:r>
              <a:rPr lang="nl-NL" b="0" dirty="0" err="1"/>
              <a:t>key</a:t>
            </a:r>
            <a:r>
              <a:rPr lang="nl-NL" b="0" dirty="0"/>
              <a:t> </a:t>
            </a:r>
            <a:r>
              <a:rPr lang="nl-NL" b="0" dirty="0" err="1"/>
              <a:t>need</a:t>
            </a:r>
            <a:r>
              <a:rPr lang="nl-NL" b="0" dirty="0"/>
              <a:t>. For </a:t>
            </a:r>
            <a:r>
              <a:rPr lang="nl-NL" b="0" dirty="0" err="1"/>
              <a:t>instance</a:t>
            </a:r>
            <a:r>
              <a:rPr lang="nl-NL" b="0" dirty="0"/>
              <a:t>, </a:t>
            </a:r>
            <a:r>
              <a:rPr lang="nl-NL" b="0" dirty="0" err="1"/>
              <a:t>an</a:t>
            </a:r>
            <a:r>
              <a:rPr lang="nl-NL" b="0" dirty="0"/>
              <a:t> </a:t>
            </a:r>
            <a:r>
              <a:rPr lang="nl-NL" b="0" dirty="0" err="1"/>
              <a:t>airline</a:t>
            </a:r>
            <a:r>
              <a:rPr lang="nl-NL" b="0" dirty="0"/>
              <a:t> </a:t>
            </a:r>
            <a:r>
              <a:rPr lang="nl-NL" b="0" dirty="0" err="1"/>
              <a:t>that</a:t>
            </a:r>
            <a:r>
              <a:rPr lang="nl-NL" b="0" dirty="0"/>
              <a:t> </a:t>
            </a:r>
            <a:r>
              <a:rPr lang="nl-NL" b="0" dirty="0" err="1"/>
              <a:t>fails</a:t>
            </a:r>
            <a:r>
              <a:rPr lang="nl-NL" b="0" dirty="0"/>
              <a:t> </a:t>
            </a:r>
            <a:r>
              <a:rPr lang="nl-NL" b="0" dirty="0" err="1"/>
              <a:t>to</a:t>
            </a:r>
            <a:r>
              <a:rPr lang="nl-NL" b="0" dirty="0"/>
              <a:t> meet </a:t>
            </a:r>
            <a:r>
              <a:rPr lang="nl-NL" b="0" dirty="0" err="1"/>
              <a:t>punctuality</a:t>
            </a:r>
            <a:r>
              <a:rPr lang="nl-NL" b="0" dirty="0"/>
              <a:t> </a:t>
            </a:r>
            <a:r>
              <a:rPr lang="nl-NL" b="0" dirty="0" err="1"/>
              <a:t>standards</a:t>
            </a:r>
            <a:r>
              <a:rPr lang="nl-NL" b="0" dirty="0"/>
              <a:t> </a:t>
            </a:r>
            <a:r>
              <a:rPr lang="nl-NL" b="0" dirty="0" err="1"/>
              <a:t>may</a:t>
            </a:r>
            <a:r>
              <a:rPr lang="nl-NL" b="0" dirty="0"/>
              <a:t> </a:t>
            </a:r>
            <a:r>
              <a:rPr lang="nl-NL" b="0" dirty="0" err="1"/>
              <a:t>lose</a:t>
            </a:r>
            <a:r>
              <a:rPr lang="nl-NL" b="0" dirty="0"/>
              <a:t> business </a:t>
            </a:r>
            <a:r>
              <a:rPr lang="nl-NL" b="0" dirty="0" err="1"/>
              <a:t>to</a:t>
            </a:r>
            <a:r>
              <a:rPr lang="nl-NL" b="0" dirty="0"/>
              <a:t> </a:t>
            </a:r>
            <a:r>
              <a:rPr lang="nl-NL" b="0" dirty="0" err="1"/>
              <a:t>competitors</a:t>
            </a:r>
            <a:r>
              <a:rPr lang="nl-NL" b="0" dirty="0"/>
              <a:t>. </a:t>
            </a:r>
          </a:p>
          <a:p>
            <a:pPr lvl="3"/>
            <a:r>
              <a:rPr lang="nl-NL" dirty="0" err="1"/>
              <a:t>Example</a:t>
            </a:r>
            <a:r>
              <a:rPr lang="nl-NL" dirty="0"/>
              <a:t> of Customer </a:t>
            </a:r>
            <a:r>
              <a:rPr lang="nl-NL" dirty="0" err="1"/>
              <a:t>Expectations</a:t>
            </a:r>
            <a:r>
              <a:rPr lang="nl-NL" dirty="0"/>
              <a:t> in Hotel </a:t>
            </a:r>
            <a:r>
              <a:rPr lang="nl-NL" dirty="0" err="1"/>
              <a:t>Booking</a:t>
            </a:r>
            <a:endParaRPr lang="nl-NL" dirty="0"/>
          </a:p>
          <a:p>
            <a:pPr lvl="3"/>
            <a:r>
              <a:rPr lang="nl-NL" b="0" dirty="0"/>
              <a:t>Travel search engines </a:t>
            </a:r>
            <a:r>
              <a:rPr lang="nl-NL" b="0" dirty="0" err="1"/>
              <a:t>analyze</a:t>
            </a:r>
            <a:r>
              <a:rPr lang="nl-NL" b="0" dirty="0"/>
              <a:t> customer </a:t>
            </a:r>
            <a:r>
              <a:rPr lang="nl-NL" b="0" dirty="0" err="1"/>
              <a:t>preferences</a:t>
            </a:r>
            <a:r>
              <a:rPr lang="nl-NL" b="0" dirty="0"/>
              <a:t> </a:t>
            </a:r>
            <a:r>
              <a:rPr lang="nl-NL" b="0" dirty="0" err="1"/>
              <a:t>and</a:t>
            </a:r>
            <a:r>
              <a:rPr lang="nl-NL" b="0" dirty="0"/>
              <a:t> profile hotels </a:t>
            </a:r>
            <a:r>
              <a:rPr lang="nl-NL" b="0" dirty="0" err="1"/>
              <a:t>to</a:t>
            </a:r>
            <a:r>
              <a:rPr lang="nl-NL" b="0" dirty="0"/>
              <a:t> </a:t>
            </a:r>
            <a:r>
              <a:rPr lang="nl-NL" b="0" dirty="0" err="1"/>
              <a:t>refine</a:t>
            </a:r>
            <a:r>
              <a:rPr lang="nl-NL" b="0" dirty="0"/>
              <a:t> </a:t>
            </a:r>
            <a:r>
              <a:rPr lang="nl-NL" b="0" dirty="0" err="1"/>
              <a:t>offerings</a:t>
            </a:r>
            <a:r>
              <a:rPr lang="nl-NL" b="0" dirty="0"/>
              <a:t>.</a:t>
            </a:r>
          </a:p>
          <a:p>
            <a:pPr lvl="3"/>
            <a:r>
              <a:rPr lang="nl-NL" b="0" dirty="0" err="1"/>
              <a:t>Customers</a:t>
            </a:r>
            <a:r>
              <a:rPr lang="nl-NL" b="0" dirty="0"/>
              <a:t> </a:t>
            </a:r>
            <a:r>
              <a:rPr lang="nl-NL" b="0" dirty="0" err="1"/>
              <a:t>often</a:t>
            </a:r>
            <a:r>
              <a:rPr lang="nl-NL" b="0" dirty="0"/>
              <a:t> search </a:t>
            </a:r>
            <a:r>
              <a:rPr lang="nl-NL" b="0" dirty="0" err="1"/>
              <a:t>for</a:t>
            </a:r>
            <a:r>
              <a:rPr lang="nl-NL" b="0" dirty="0"/>
              <a:t> </a:t>
            </a:r>
            <a:r>
              <a:rPr lang="nl-NL" b="0" dirty="0" err="1"/>
              <a:t>specific</a:t>
            </a:r>
            <a:r>
              <a:rPr lang="nl-NL" b="0" dirty="0"/>
              <a:t> </a:t>
            </a:r>
            <a:r>
              <a:rPr lang="nl-NL" b="0" dirty="0" err="1"/>
              <a:t>requirements</a:t>
            </a:r>
            <a:r>
              <a:rPr lang="nl-NL" b="0" dirty="0"/>
              <a:t> </a:t>
            </a:r>
            <a:r>
              <a:rPr lang="nl-NL" b="0" dirty="0" err="1"/>
              <a:t>such</a:t>
            </a:r>
            <a:r>
              <a:rPr lang="nl-NL" b="0" dirty="0"/>
              <a:t> as:</a:t>
            </a:r>
          </a:p>
          <a:p>
            <a:pPr lvl="3"/>
            <a:r>
              <a:rPr lang="en-GB" dirty="0"/>
              <a:t>- </a:t>
            </a:r>
            <a:r>
              <a:rPr lang="nl-NL" b="0" dirty="0" err="1"/>
              <a:t>Location</a:t>
            </a:r>
            <a:r>
              <a:rPr lang="nl-NL" b="0" dirty="0"/>
              <a:t> (e.g., </a:t>
            </a:r>
            <a:r>
              <a:rPr lang="nl-NL" b="0" dirty="0" err="1"/>
              <a:t>city</a:t>
            </a:r>
            <a:r>
              <a:rPr lang="nl-NL" b="0" dirty="0"/>
              <a:t> center)</a:t>
            </a:r>
          </a:p>
          <a:p>
            <a:pPr lvl="3"/>
            <a:r>
              <a:rPr lang="en-GB" dirty="0"/>
              <a:t>- </a:t>
            </a:r>
            <a:r>
              <a:rPr lang="nl-NL" b="0" dirty="0" err="1"/>
              <a:t>Amenities</a:t>
            </a:r>
            <a:r>
              <a:rPr lang="nl-NL" b="0" dirty="0"/>
              <a:t> like </a:t>
            </a:r>
            <a:r>
              <a:rPr lang="nl-NL" b="0" dirty="0" err="1"/>
              <a:t>breakfast</a:t>
            </a:r>
            <a:r>
              <a:rPr lang="nl-NL" b="0" dirty="0"/>
              <a:t>, wifi, fitness centers, </a:t>
            </a:r>
            <a:r>
              <a:rPr lang="nl-NL" b="0" dirty="0" err="1"/>
              <a:t>and</a:t>
            </a:r>
            <a:r>
              <a:rPr lang="nl-NL" b="0" dirty="0"/>
              <a:t> parking</a:t>
            </a:r>
          </a:p>
          <a:p>
            <a:pPr lvl="3"/>
            <a:r>
              <a:rPr lang="en-GB" dirty="0"/>
              <a:t>- </a:t>
            </a:r>
            <a:r>
              <a:rPr lang="nl-NL" b="0" dirty="0" err="1"/>
              <a:t>Accessible</a:t>
            </a:r>
            <a:r>
              <a:rPr lang="nl-NL" b="0" dirty="0"/>
              <a:t> rooms </a:t>
            </a:r>
            <a:r>
              <a:rPr lang="nl-NL" b="0" dirty="0" err="1"/>
              <a:t>for</a:t>
            </a:r>
            <a:r>
              <a:rPr lang="nl-NL" b="0" dirty="0"/>
              <a:t> </a:t>
            </a:r>
            <a:r>
              <a:rPr lang="nl-NL" b="0" dirty="0" err="1"/>
              <a:t>those</a:t>
            </a:r>
            <a:r>
              <a:rPr lang="nl-NL" b="0" dirty="0"/>
              <a:t> </a:t>
            </a:r>
            <a:r>
              <a:rPr lang="nl-NL" b="0" dirty="0" err="1"/>
              <a:t>with</a:t>
            </a:r>
            <a:r>
              <a:rPr lang="nl-NL" b="0" dirty="0"/>
              <a:t> </a:t>
            </a:r>
            <a:r>
              <a:rPr lang="nl-NL" b="0" dirty="0" err="1"/>
              <a:t>reduced</a:t>
            </a:r>
            <a:r>
              <a:rPr lang="nl-NL" b="0" dirty="0"/>
              <a:t> </a:t>
            </a:r>
            <a:r>
              <a:rPr lang="nl-NL" b="0" dirty="0" err="1"/>
              <a:t>mobility</a:t>
            </a:r>
            <a:endParaRPr lang="nl-NL" b="0" dirty="0"/>
          </a:p>
          <a:p>
            <a:pPr lvl="3"/>
            <a:r>
              <a:rPr lang="nl-NL" b="0" dirty="0"/>
              <a:t>Online </a:t>
            </a:r>
            <a:r>
              <a:rPr lang="nl-NL" b="0" dirty="0" err="1"/>
              <a:t>booking</a:t>
            </a:r>
            <a:r>
              <a:rPr lang="nl-NL" b="0" dirty="0"/>
              <a:t> platforms match these </a:t>
            </a:r>
            <a:r>
              <a:rPr lang="nl-NL" b="0" dirty="0" err="1"/>
              <a:t>preferences</a:t>
            </a:r>
            <a:r>
              <a:rPr lang="nl-NL" b="0" dirty="0"/>
              <a:t> </a:t>
            </a:r>
            <a:r>
              <a:rPr lang="nl-NL" b="0" dirty="0" err="1"/>
              <a:t>with</a:t>
            </a:r>
            <a:r>
              <a:rPr lang="nl-NL" b="0" dirty="0"/>
              <a:t> </a:t>
            </a:r>
            <a:r>
              <a:rPr lang="nl-NL" b="0" dirty="0" err="1"/>
              <a:t>appropriate</a:t>
            </a:r>
            <a:r>
              <a:rPr lang="nl-NL" b="0" dirty="0"/>
              <a:t> hotel options</a:t>
            </a:r>
          </a:p>
          <a:p>
            <a:pPr lvl="3"/>
            <a:endParaRPr lang="nl-NL" b="0"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995772218"/>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3-The Market Research </a:t>
            </a:r>
            <a:r>
              <a:rPr lang="nl-NL" sz="3200" dirty="0" err="1"/>
              <a:t>and</a:t>
            </a:r>
            <a:r>
              <a:rPr lang="nl-NL" sz="3200" dirty="0"/>
              <a:t> Customer </a:t>
            </a:r>
            <a:r>
              <a:rPr lang="nl-NL" sz="3200" dirty="0" err="1"/>
              <a:t>Satisfaction</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nl-NL" dirty="0" err="1"/>
              <a:t>Distinguishing</a:t>
            </a:r>
            <a:r>
              <a:rPr lang="nl-NL" dirty="0"/>
              <a:t> Wants </a:t>
            </a:r>
            <a:r>
              <a:rPr lang="nl-NL" dirty="0" err="1"/>
              <a:t>from</a:t>
            </a:r>
            <a:r>
              <a:rPr lang="nl-NL" dirty="0"/>
              <a:t> </a:t>
            </a:r>
            <a:r>
              <a:rPr lang="nl-NL" dirty="0" err="1"/>
              <a:t>Needs</a:t>
            </a:r>
            <a:endParaRPr lang="nl-NL" dirty="0"/>
          </a:p>
          <a:p>
            <a:pPr lvl="3" algn="just"/>
            <a:r>
              <a:rPr lang="en-GB" dirty="0"/>
              <a:t>- </a:t>
            </a:r>
            <a:r>
              <a:rPr lang="nl-NL" b="0" dirty="0" err="1"/>
              <a:t>Not</a:t>
            </a:r>
            <a:r>
              <a:rPr lang="nl-NL" b="0" dirty="0"/>
              <a:t> </a:t>
            </a:r>
            <a:r>
              <a:rPr lang="nl-NL" b="0" dirty="0" err="1"/>
              <a:t>all</a:t>
            </a:r>
            <a:r>
              <a:rPr lang="nl-NL" b="0" dirty="0"/>
              <a:t> customer </a:t>
            </a:r>
            <a:r>
              <a:rPr lang="nl-NL" b="0" dirty="0" err="1"/>
              <a:t>requirements</a:t>
            </a:r>
            <a:r>
              <a:rPr lang="nl-NL" b="0" dirty="0"/>
              <a:t> are </a:t>
            </a:r>
            <a:r>
              <a:rPr lang="nl-NL" b="0" dirty="0" err="1"/>
              <a:t>needs</a:t>
            </a:r>
            <a:r>
              <a:rPr lang="nl-NL" b="0" dirty="0"/>
              <a:t>. </a:t>
            </a:r>
          </a:p>
          <a:p>
            <a:pPr lvl="3" algn="just"/>
            <a:r>
              <a:rPr lang="en-GB" dirty="0"/>
              <a:t>- </a:t>
            </a:r>
            <a:r>
              <a:rPr lang="nl-NL" b="0" dirty="0"/>
              <a:t>For </a:t>
            </a:r>
            <a:r>
              <a:rPr lang="nl-NL" b="0" dirty="0" err="1"/>
              <a:t>example</a:t>
            </a:r>
            <a:r>
              <a:rPr lang="nl-NL" b="0" dirty="0"/>
              <a:t>, a warm </a:t>
            </a:r>
            <a:r>
              <a:rPr lang="nl-NL" b="0" dirty="0" err="1"/>
              <a:t>and</a:t>
            </a:r>
            <a:r>
              <a:rPr lang="nl-NL" b="0" dirty="0"/>
              <a:t> </a:t>
            </a:r>
            <a:r>
              <a:rPr lang="nl-NL" b="0" dirty="0" err="1"/>
              <a:t>friendly</a:t>
            </a:r>
            <a:r>
              <a:rPr lang="nl-NL" b="0" dirty="0"/>
              <a:t> attitude </a:t>
            </a:r>
            <a:r>
              <a:rPr lang="nl-NL" b="0" dirty="0" err="1"/>
              <a:t>from</a:t>
            </a:r>
            <a:r>
              <a:rPr lang="nl-NL" b="0" dirty="0"/>
              <a:t> </a:t>
            </a:r>
            <a:r>
              <a:rPr lang="nl-NL" b="0" dirty="0" err="1"/>
              <a:t>cabin</a:t>
            </a:r>
            <a:r>
              <a:rPr lang="nl-NL" b="0" dirty="0"/>
              <a:t> </a:t>
            </a:r>
            <a:r>
              <a:rPr lang="nl-NL" b="0" dirty="0" err="1"/>
              <a:t>staff</a:t>
            </a:r>
            <a:r>
              <a:rPr lang="nl-NL" b="0" dirty="0"/>
              <a:t> is a want </a:t>
            </a:r>
            <a:r>
              <a:rPr lang="nl-NL" b="0" dirty="0" err="1"/>
              <a:t>rather</a:t>
            </a:r>
            <a:r>
              <a:rPr lang="nl-NL" b="0" dirty="0"/>
              <a:t> </a:t>
            </a:r>
            <a:r>
              <a:rPr lang="nl-NL" b="0" dirty="0" err="1"/>
              <a:t>than</a:t>
            </a:r>
            <a:r>
              <a:rPr lang="nl-NL" b="0" dirty="0"/>
              <a:t> a </a:t>
            </a:r>
            <a:r>
              <a:rPr lang="nl-NL" b="0" dirty="0" err="1"/>
              <a:t>need</a:t>
            </a:r>
            <a:r>
              <a:rPr lang="nl-NL" b="0" dirty="0"/>
              <a:t>, as </a:t>
            </a:r>
            <a:r>
              <a:rPr lang="nl-NL" b="0" dirty="0" err="1"/>
              <a:t>it</a:t>
            </a:r>
            <a:r>
              <a:rPr lang="nl-NL" b="0" dirty="0"/>
              <a:t> </a:t>
            </a:r>
            <a:r>
              <a:rPr lang="nl-NL" b="0" dirty="0" err="1"/>
              <a:t>doesn’t</a:t>
            </a:r>
            <a:r>
              <a:rPr lang="nl-NL" b="0" dirty="0"/>
              <a:t> </a:t>
            </a:r>
            <a:r>
              <a:rPr lang="nl-NL" b="0" dirty="0" err="1"/>
              <a:t>significantly</a:t>
            </a:r>
            <a:r>
              <a:rPr lang="nl-NL" b="0" dirty="0"/>
              <a:t> impact a </a:t>
            </a:r>
            <a:r>
              <a:rPr lang="nl-NL" b="0" dirty="0" err="1"/>
              <a:t>traveler’s</a:t>
            </a:r>
            <a:r>
              <a:rPr lang="nl-NL" b="0" dirty="0"/>
              <a:t> </a:t>
            </a:r>
            <a:r>
              <a:rPr lang="nl-NL" b="0" dirty="0" err="1"/>
              <a:t>choice</a:t>
            </a:r>
            <a:r>
              <a:rPr lang="nl-NL" b="0" dirty="0"/>
              <a:t> of </a:t>
            </a:r>
            <a:r>
              <a:rPr lang="nl-NL" b="0" dirty="0" err="1"/>
              <a:t>airline</a:t>
            </a:r>
            <a:r>
              <a:rPr lang="nl-NL" b="0" dirty="0"/>
              <a:t>.</a:t>
            </a:r>
          </a:p>
          <a:p>
            <a:pPr lvl="3" algn="just"/>
            <a:r>
              <a:rPr lang="nl-NL" dirty="0" err="1"/>
              <a:t>Importance</a:t>
            </a:r>
            <a:r>
              <a:rPr lang="nl-NL" dirty="0"/>
              <a:t> of Wants in Marketing</a:t>
            </a:r>
          </a:p>
          <a:p>
            <a:pPr lvl="3" algn="just"/>
            <a:r>
              <a:rPr lang="en-GB" dirty="0"/>
              <a:t>- </a:t>
            </a:r>
            <a:r>
              <a:rPr lang="nl-NL" b="0" dirty="0"/>
              <a:t>Wants are </a:t>
            </a:r>
            <a:r>
              <a:rPr lang="nl-NL" b="0" dirty="0" err="1"/>
              <a:t>highly</a:t>
            </a:r>
            <a:r>
              <a:rPr lang="nl-NL" b="0" dirty="0"/>
              <a:t> significant in marketing </a:t>
            </a:r>
            <a:r>
              <a:rPr lang="nl-NL" b="0" dirty="0" err="1"/>
              <a:t>because</a:t>
            </a:r>
            <a:r>
              <a:rPr lang="nl-NL" b="0" dirty="0"/>
              <a:t>, in </a:t>
            </a:r>
            <a:r>
              <a:rPr lang="nl-NL" b="0" dirty="0" err="1"/>
              <a:t>many</a:t>
            </a:r>
            <a:r>
              <a:rPr lang="nl-NL" b="0" dirty="0"/>
              <a:t> </a:t>
            </a:r>
            <a:r>
              <a:rPr lang="nl-NL" b="0" dirty="0" err="1"/>
              <a:t>markets</a:t>
            </a:r>
            <a:r>
              <a:rPr lang="nl-NL" b="0" dirty="0"/>
              <a:t>, </a:t>
            </a:r>
            <a:r>
              <a:rPr lang="nl-NL" b="0" dirty="0" err="1"/>
              <a:t>airlines</a:t>
            </a:r>
            <a:r>
              <a:rPr lang="nl-NL" b="0" dirty="0"/>
              <a:t> </a:t>
            </a:r>
            <a:r>
              <a:rPr lang="nl-NL" b="0" dirty="0" err="1"/>
              <a:t>can</a:t>
            </a:r>
            <a:r>
              <a:rPr lang="nl-NL" b="0" dirty="0"/>
              <a:t> meet customer </a:t>
            </a:r>
            <a:r>
              <a:rPr lang="nl-NL" b="0" dirty="0" err="1"/>
              <a:t>needs</a:t>
            </a:r>
            <a:r>
              <a:rPr lang="nl-NL" b="0" dirty="0"/>
              <a:t> </a:t>
            </a:r>
            <a:r>
              <a:rPr lang="nl-NL" b="0" dirty="0" err="1"/>
              <a:t>similarly</a:t>
            </a:r>
            <a:r>
              <a:rPr lang="nl-NL" b="0" dirty="0"/>
              <a:t>, making </a:t>
            </a:r>
            <a:r>
              <a:rPr lang="nl-NL" b="0" dirty="0" err="1"/>
              <a:t>the</a:t>
            </a:r>
            <a:r>
              <a:rPr lang="nl-NL" b="0" dirty="0"/>
              <a:t> </a:t>
            </a:r>
            <a:r>
              <a:rPr lang="nl-NL" b="0" dirty="0" err="1"/>
              <a:t>choice</a:t>
            </a:r>
            <a:r>
              <a:rPr lang="nl-NL" b="0" dirty="0"/>
              <a:t> of </a:t>
            </a:r>
            <a:r>
              <a:rPr lang="nl-NL" b="0" dirty="0" err="1"/>
              <a:t>airline</a:t>
            </a:r>
            <a:r>
              <a:rPr lang="nl-NL" b="0" dirty="0"/>
              <a:t> </a:t>
            </a:r>
            <a:r>
              <a:rPr lang="nl-NL" b="0" dirty="0" err="1"/>
              <a:t>often</a:t>
            </a:r>
            <a:r>
              <a:rPr lang="nl-NL" b="0" dirty="0"/>
              <a:t> </a:t>
            </a:r>
            <a:r>
              <a:rPr lang="nl-NL" b="0" dirty="0" err="1"/>
              <a:t>based</a:t>
            </a:r>
            <a:r>
              <a:rPr lang="nl-NL" b="0" dirty="0"/>
              <a:t> on </a:t>
            </a:r>
            <a:r>
              <a:rPr lang="nl-NL" b="0" dirty="0" err="1"/>
              <a:t>less</a:t>
            </a:r>
            <a:r>
              <a:rPr lang="nl-NL" b="0" dirty="0"/>
              <a:t> </a:t>
            </a:r>
            <a:r>
              <a:rPr lang="nl-NL" b="0" dirty="0" err="1"/>
              <a:t>crucial</a:t>
            </a:r>
            <a:r>
              <a:rPr lang="nl-NL" b="0" dirty="0"/>
              <a:t> wants.</a:t>
            </a:r>
          </a:p>
          <a:p>
            <a:pPr lvl="3" algn="just"/>
            <a:r>
              <a:rPr lang="en-GB" dirty="0"/>
              <a:t>- </a:t>
            </a:r>
            <a:r>
              <a:rPr lang="nl-NL" b="0" dirty="0"/>
              <a:t>On </a:t>
            </a:r>
            <a:r>
              <a:rPr lang="nl-NL" b="0" dirty="0" err="1"/>
              <a:t>many</a:t>
            </a:r>
            <a:r>
              <a:rPr lang="nl-NL" b="0" dirty="0"/>
              <a:t> routes, </a:t>
            </a:r>
            <a:r>
              <a:rPr lang="nl-NL" b="0" dirty="0" err="1"/>
              <a:t>passengers</a:t>
            </a:r>
            <a:r>
              <a:rPr lang="nl-NL" b="0" dirty="0"/>
              <a:t> </a:t>
            </a:r>
            <a:r>
              <a:rPr lang="nl-NL" b="0" dirty="0" err="1"/>
              <a:t>fly</a:t>
            </a:r>
            <a:r>
              <a:rPr lang="nl-NL" b="0" dirty="0"/>
              <a:t> </a:t>
            </a:r>
            <a:r>
              <a:rPr lang="nl-NL" b="0" dirty="0" err="1"/>
              <a:t>similar</a:t>
            </a:r>
            <a:r>
              <a:rPr lang="nl-NL" b="0" dirty="0"/>
              <a:t> </a:t>
            </a:r>
            <a:r>
              <a:rPr lang="nl-NL" b="0" dirty="0" err="1"/>
              <a:t>aircraft</a:t>
            </a:r>
            <a:r>
              <a:rPr lang="nl-NL" b="0" dirty="0"/>
              <a:t>, </a:t>
            </a:r>
            <a:r>
              <a:rPr lang="nl-NL" b="0" dirty="0" err="1"/>
              <a:t>with</a:t>
            </a:r>
            <a:r>
              <a:rPr lang="nl-NL" b="0" dirty="0"/>
              <a:t> </a:t>
            </a:r>
            <a:r>
              <a:rPr lang="nl-NL" b="0" dirty="0" err="1"/>
              <a:t>comparable</a:t>
            </a:r>
            <a:r>
              <a:rPr lang="nl-NL" b="0" dirty="0"/>
              <a:t> </a:t>
            </a:r>
            <a:r>
              <a:rPr lang="nl-NL" b="0" dirty="0" err="1"/>
              <a:t>timetables</a:t>
            </a:r>
            <a:r>
              <a:rPr lang="nl-NL" b="0" dirty="0"/>
              <a:t> </a:t>
            </a:r>
            <a:r>
              <a:rPr lang="nl-NL" b="0" dirty="0" err="1"/>
              <a:t>and</a:t>
            </a:r>
            <a:r>
              <a:rPr lang="nl-NL" b="0" dirty="0"/>
              <a:t> </a:t>
            </a:r>
            <a:r>
              <a:rPr lang="nl-NL" b="0" dirty="0" err="1"/>
              <a:t>punctuality</a:t>
            </a:r>
            <a:r>
              <a:rPr lang="nl-NL" b="0" dirty="0"/>
              <a:t> records.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1129965230"/>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3-The Market Research </a:t>
            </a:r>
            <a:r>
              <a:rPr lang="nl-NL" sz="3200" dirty="0" err="1"/>
              <a:t>and</a:t>
            </a:r>
            <a:r>
              <a:rPr lang="nl-NL" sz="3200" dirty="0"/>
              <a:t> Customer </a:t>
            </a:r>
            <a:r>
              <a:rPr lang="nl-NL" sz="3200" dirty="0" err="1"/>
              <a:t>Satisfaction</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just"/>
            <a:r>
              <a:rPr lang="nl-NL" dirty="0"/>
              <a:t>Definition of Wants</a:t>
            </a:r>
          </a:p>
          <a:p>
            <a:pPr lvl="3" algn="just"/>
            <a:r>
              <a:rPr lang="en-GB" dirty="0"/>
              <a:t>- </a:t>
            </a:r>
            <a:r>
              <a:rPr lang="nl-NL" b="0" dirty="0"/>
              <a:t>A want is a </a:t>
            </a:r>
            <a:r>
              <a:rPr lang="nl-NL" b="0" dirty="0" err="1"/>
              <a:t>need</a:t>
            </a:r>
            <a:r>
              <a:rPr lang="nl-NL" b="0" dirty="0"/>
              <a:t> </a:t>
            </a:r>
            <a:r>
              <a:rPr lang="nl-NL" b="0" dirty="0" err="1"/>
              <a:t>that</a:t>
            </a:r>
            <a:r>
              <a:rPr lang="nl-NL" b="0" dirty="0"/>
              <a:t> has been </a:t>
            </a:r>
            <a:r>
              <a:rPr lang="nl-NL" b="0" dirty="0" err="1"/>
              <a:t>influenced</a:t>
            </a:r>
            <a:r>
              <a:rPr lang="nl-NL" b="0" dirty="0"/>
              <a:t> </a:t>
            </a:r>
            <a:r>
              <a:rPr lang="nl-NL" b="0" dirty="0" err="1"/>
              <a:t>by</a:t>
            </a:r>
            <a:r>
              <a:rPr lang="nl-NL" b="0" dirty="0"/>
              <a:t> culture, society, </a:t>
            </a:r>
            <a:r>
              <a:rPr lang="nl-NL" b="0" dirty="0" err="1"/>
              <a:t>and</a:t>
            </a:r>
            <a:r>
              <a:rPr lang="nl-NL" b="0" dirty="0"/>
              <a:t> </a:t>
            </a:r>
            <a:r>
              <a:rPr lang="nl-NL" b="0" dirty="0" err="1"/>
              <a:t>an</a:t>
            </a:r>
            <a:r>
              <a:rPr lang="nl-NL" b="0" dirty="0"/>
              <a:t> </a:t>
            </a:r>
            <a:r>
              <a:rPr lang="nl-NL" b="0" dirty="0" err="1"/>
              <a:t>individual's</a:t>
            </a:r>
            <a:r>
              <a:rPr lang="nl-NL" b="0" dirty="0"/>
              <a:t> </a:t>
            </a:r>
            <a:r>
              <a:rPr lang="nl-NL" b="0" dirty="0" err="1"/>
              <a:t>personality</a:t>
            </a:r>
            <a:r>
              <a:rPr lang="nl-NL" b="0" dirty="0"/>
              <a:t>.</a:t>
            </a:r>
          </a:p>
          <a:p>
            <a:pPr lvl="3" algn="just"/>
            <a:r>
              <a:rPr lang="nl-NL" dirty="0"/>
              <a:t>Types of Wants</a:t>
            </a:r>
          </a:p>
          <a:p>
            <a:pPr lvl="3" algn="just"/>
            <a:r>
              <a:rPr lang="en-GB" dirty="0"/>
              <a:t>- </a:t>
            </a:r>
            <a:r>
              <a:rPr lang="nl-NL" dirty="0" err="1"/>
              <a:t>Tangible</a:t>
            </a:r>
            <a:r>
              <a:rPr lang="nl-NL" dirty="0"/>
              <a:t> Wants</a:t>
            </a:r>
            <a:r>
              <a:rPr lang="nl-NL" b="0" dirty="0"/>
              <a:t>: </a:t>
            </a:r>
            <a:r>
              <a:rPr lang="nl-NL" b="0" dirty="0" err="1"/>
              <a:t>Physical</a:t>
            </a:r>
            <a:r>
              <a:rPr lang="nl-NL" b="0" dirty="0"/>
              <a:t>, </a:t>
            </a:r>
            <a:r>
              <a:rPr lang="nl-NL" b="0" dirty="0" err="1"/>
              <a:t>measurable</a:t>
            </a:r>
            <a:r>
              <a:rPr lang="nl-NL" b="0" dirty="0"/>
              <a:t> </a:t>
            </a:r>
            <a:r>
              <a:rPr lang="nl-NL" b="0" dirty="0" err="1"/>
              <a:t>desires</a:t>
            </a:r>
            <a:r>
              <a:rPr lang="nl-NL" b="0" dirty="0"/>
              <a:t>. For </a:t>
            </a:r>
            <a:r>
              <a:rPr lang="nl-NL" b="0" dirty="0" err="1"/>
              <a:t>example</a:t>
            </a:r>
            <a:r>
              <a:rPr lang="nl-NL" b="0" dirty="0"/>
              <a:t>, business </a:t>
            </a:r>
            <a:r>
              <a:rPr lang="nl-NL" b="0" dirty="0" err="1"/>
              <a:t>travelers</a:t>
            </a:r>
            <a:r>
              <a:rPr lang="nl-NL" b="0" dirty="0"/>
              <a:t> </a:t>
            </a:r>
            <a:r>
              <a:rPr lang="nl-NL" b="0" dirty="0" err="1"/>
              <a:t>may</a:t>
            </a:r>
            <a:r>
              <a:rPr lang="nl-NL" b="0" dirty="0"/>
              <a:t> </a:t>
            </a:r>
            <a:r>
              <a:rPr lang="nl-NL" b="0" dirty="0" err="1"/>
              <a:t>prefer</a:t>
            </a:r>
            <a:r>
              <a:rPr lang="nl-NL" b="0" dirty="0"/>
              <a:t> </a:t>
            </a:r>
            <a:r>
              <a:rPr lang="nl-NL" b="0" dirty="0" err="1"/>
              <a:t>dedicated</a:t>
            </a:r>
            <a:r>
              <a:rPr lang="nl-NL" b="0" dirty="0"/>
              <a:t> </a:t>
            </a:r>
            <a:r>
              <a:rPr lang="nl-NL" b="0" dirty="0" err="1"/>
              <a:t>cabins</a:t>
            </a:r>
            <a:r>
              <a:rPr lang="nl-NL" b="0" dirty="0"/>
              <a:t> </a:t>
            </a:r>
            <a:r>
              <a:rPr lang="nl-NL" b="0" dirty="0" err="1"/>
              <a:t>for</a:t>
            </a:r>
            <a:r>
              <a:rPr lang="nl-NL" b="0" dirty="0"/>
              <a:t> privacy </a:t>
            </a:r>
            <a:r>
              <a:rPr lang="nl-NL" b="0" dirty="0" err="1"/>
              <a:t>and</a:t>
            </a:r>
            <a:r>
              <a:rPr lang="nl-NL" b="0" dirty="0"/>
              <a:t> comfort.</a:t>
            </a:r>
          </a:p>
          <a:p>
            <a:pPr lvl="3" algn="just"/>
            <a:r>
              <a:rPr lang="en-GB" dirty="0"/>
              <a:t>- </a:t>
            </a:r>
            <a:r>
              <a:rPr lang="nl-NL" dirty="0" err="1"/>
              <a:t>Psychological</a:t>
            </a:r>
            <a:r>
              <a:rPr lang="nl-NL" dirty="0"/>
              <a:t> Wants</a:t>
            </a:r>
            <a:r>
              <a:rPr lang="nl-NL" b="0" dirty="0"/>
              <a:t>: </a:t>
            </a:r>
            <a:r>
              <a:rPr lang="nl-NL" b="0" dirty="0" err="1"/>
              <a:t>Emotional</a:t>
            </a:r>
            <a:r>
              <a:rPr lang="nl-NL" b="0" dirty="0"/>
              <a:t> or personal </a:t>
            </a:r>
            <a:r>
              <a:rPr lang="nl-NL" b="0" dirty="0" err="1"/>
              <a:t>desires</a:t>
            </a:r>
            <a:r>
              <a:rPr lang="nl-NL" b="0" dirty="0"/>
              <a:t> </a:t>
            </a:r>
            <a:r>
              <a:rPr lang="nl-NL" b="0" dirty="0" err="1"/>
              <a:t>that</a:t>
            </a:r>
            <a:r>
              <a:rPr lang="nl-NL" b="0" dirty="0"/>
              <a:t> </a:t>
            </a:r>
            <a:r>
              <a:rPr lang="nl-NL" b="0" dirty="0" err="1"/>
              <a:t>enhance</a:t>
            </a:r>
            <a:r>
              <a:rPr lang="nl-NL" b="0" dirty="0"/>
              <a:t> </a:t>
            </a:r>
            <a:r>
              <a:rPr lang="nl-NL" b="0" dirty="0" err="1"/>
              <a:t>the</a:t>
            </a:r>
            <a:r>
              <a:rPr lang="nl-NL" b="0" dirty="0"/>
              <a:t> </a:t>
            </a:r>
            <a:r>
              <a:rPr lang="nl-NL" b="0" dirty="0" err="1"/>
              <a:t>travel</a:t>
            </a:r>
            <a:r>
              <a:rPr lang="nl-NL" b="0" dirty="0"/>
              <a:t> </a:t>
            </a:r>
            <a:r>
              <a:rPr lang="nl-NL" b="0" dirty="0" err="1"/>
              <a:t>experience</a:t>
            </a:r>
            <a:r>
              <a:rPr lang="nl-NL" b="0" dirty="0"/>
              <a:t>.</a:t>
            </a:r>
          </a:p>
          <a:p>
            <a:pPr lvl="3" algn="just"/>
            <a:r>
              <a:rPr lang="nl-NL" dirty="0" err="1"/>
              <a:t>Example</a:t>
            </a:r>
            <a:r>
              <a:rPr lang="nl-NL" dirty="0"/>
              <a:t> of a </a:t>
            </a:r>
            <a:r>
              <a:rPr lang="nl-NL" dirty="0" err="1"/>
              <a:t>Tangible</a:t>
            </a:r>
            <a:r>
              <a:rPr lang="nl-NL" dirty="0"/>
              <a:t> Want</a:t>
            </a:r>
          </a:p>
          <a:p>
            <a:pPr lvl="3" algn="just"/>
            <a:r>
              <a:rPr lang="nl-NL" b="0" dirty="0"/>
              <a:t>Business </a:t>
            </a:r>
            <a:r>
              <a:rPr lang="nl-NL" b="0" dirty="0" err="1"/>
              <a:t>travelers</a:t>
            </a:r>
            <a:r>
              <a:rPr lang="nl-NL" b="0" dirty="0"/>
              <a:t> </a:t>
            </a:r>
            <a:r>
              <a:rPr lang="nl-NL" b="0" dirty="0" err="1"/>
              <a:t>often</a:t>
            </a:r>
            <a:r>
              <a:rPr lang="nl-NL" b="0" dirty="0"/>
              <a:t> </a:t>
            </a:r>
            <a:r>
              <a:rPr lang="nl-NL" b="0" dirty="0" err="1"/>
              <a:t>appreciate</a:t>
            </a:r>
            <a:r>
              <a:rPr lang="nl-NL" b="0" dirty="0"/>
              <a:t> separate service classes on </a:t>
            </a:r>
            <a:r>
              <a:rPr lang="nl-NL" b="0" dirty="0" err="1"/>
              <a:t>an</a:t>
            </a:r>
            <a:r>
              <a:rPr lang="nl-NL" b="0" dirty="0"/>
              <a:t> </a:t>
            </a:r>
            <a:r>
              <a:rPr lang="nl-NL" b="0" dirty="0" err="1"/>
              <a:t>aircraft</a:t>
            </a:r>
            <a:r>
              <a:rPr lang="nl-NL" b="0" dirty="0"/>
              <a:t>, </a:t>
            </a:r>
            <a:r>
              <a:rPr lang="nl-NL" b="0" dirty="0" err="1"/>
              <a:t>providing</a:t>
            </a:r>
            <a:r>
              <a:rPr lang="nl-NL" b="0" dirty="0"/>
              <a:t> a </a:t>
            </a:r>
            <a:r>
              <a:rPr lang="nl-NL" b="0" dirty="0" err="1"/>
              <a:t>peaceful</a:t>
            </a:r>
            <a:r>
              <a:rPr lang="nl-NL" b="0" dirty="0"/>
              <a:t> environment </a:t>
            </a:r>
            <a:r>
              <a:rPr lang="nl-NL" b="0" dirty="0" err="1"/>
              <a:t>away</a:t>
            </a:r>
            <a:r>
              <a:rPr lang="nl-NL" b="0" dirty="0"/>
              <a:t> </a:t>
            </a:r>
            <a:r>
              <a:rPr lang="nl-NL" b="0" dirty="0" err="1"/>
              <a:t>from</a:t>
            </a:r>
            <a:r>
              <a:rPr lang="nl-NL" b="0" dirty="0"/>
              <a:t> </a:t>
            </a:r>
            <a:r>
              <a:rPr lang="nl-NL" b="0" dirty="0" err="1"/>
              <a:t>distractions</a:t>
            </a:r>
            <a:r>
              <a:rPr lang="nl-NL" b="0" dirty="0"/>
              <a:t> like </a:t>
            </a:r>
            <a:r>
              <a:rPr lang="nl-NL" b="0" dirty="0" err="1"/>
              <a:t>crying</a:t>
            </a:r>
            <a:r>
              <a:rPr lang="nl-NL" b="0" dirty="0"/>
              <a:t> </a:t>
            </a:r>
            <a:r>
              <a:rPr lang="nl-NL" b="0" dirty="0" err="1"/>
              <a:t>children</a:t>
            </a:r>
            <a:r>
              <a:rPr lang="nl-NL" b="0" dirty="0"/>
              <a:t>. </a:t>
            </a:r>
            <a:r>
              <a:rPr lang="nl-NL" b="0" dirty="0" err="1"/>
              <a:t>This</a:t>
            </a:r>
            <a:r>
              <a:rPr lang="nl-NL" b="0" dirty="0"/>
              <a:t> </a:t>
            </a:r>
            <a:r>
              <a:rPr lang="nl-NL" b="0" dirty="0" err="1"/>
              <a:t>enhances</a:t>
            </a:r>
            <a:r>
              <a:rPr lang="nl-NL" b="0" dirty="0"/>
              <a:t> </a:t>
            </a:r>
            <a:r>
              <a:rPr lang="nl-NL" b="0" dirty="0" err="1"/>
              <a:t>their</a:t>
            </a:r>
            <a:r>
              <a:rPr lang="nl-NL" b="0" dirty="0"/>
              <a:t> </a:t>
            </a:r>
            <a:r>
              <a:rPr lang="nl-NL" b="0" dirty="0" err="1"/>
              <a:t>ability</a:t>
            </a:r>
            <a:r>
              <a:rPr lang="nl-NL" b="0" dirty="0"/>
              <a:t> </a:t>
            </a:r>
            <a:r>
              <a:rPr lang="nl-NL" b="0" dirty="0" err="1"/>
              <a:t>to</a:t>
            </a:r>
            <a:r>
              <a:rPr lang="nl-NL" b="0" dirty="0"/>
              <a:t> rest or </a:t>
            </a:r>
            <a:r>
              <a:rPr lang="nl-NL" b="0" dirty="0" err="1"/>
              <a:t>work</a:t>
            </a:r>
            <a:r>
              <a:rPr lang="nl-NL" b="0" dirty="0"/>
              <a:t> </a:t>
            </a:r>
            <a:r>
              <a:rPr lang="nl-NL" b="0" dirty="0" err="1"/>
              <a:t>during</a:t>
            </a:r>
            <a:r>
              <a:rPr lang="nl-NL" b="0" dirty="0"/>
              <a:t> </a:t>
            </a:r>
            <a:r>
              <a:rPr lang="nl-NL" b="0" dirty="0" err="1"/>
              <a:t>the</a:t>
            </a:r>
            <a:r>
              <a:rPr lang="nl-NL" b="0" dirty="0"/>
              <a:t> flight.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2764478877"/>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 </a:t>
            </a:r>
            <a:r>
              <a:rPr lang="nl-NL" b="0" dirty="0"/>
              <a:t>Customer </a:t>
            </a:r>
            <a:r>
              <a:rPr lang="nl-NL" b="0" dirty="0" err="1"/>
              <a:t>satisfaction</a:t>
            </a:r>
            <a:r>
              <a:rPr lang="nl-NL" b="0" dirty="0"/>
              <a:t> is a </a:t>
            </a:r>
            <a:r>
              <a:rPr lang="nl-NL" b="0" dirty="0" err="1"/>
              <a:t>psychological</a:t>
            </a:r>
            <a:r>
              <a:rPr lang="nl-NL" b="0" dirty="0"/>
              <a:t> state </a:t>
            </a:r>
            <a:r>
              <a:rPr lang="nl-NL" b="0" dirty="0" err="1"/>
              <a:t>resulting</a:t>
            </a:r>
            <a:r>
              <a:rPr lang="nl-NL" b="0" dirty="0"/>
              <a:t> </a:t>
            </a:r>
            <a:r>
              <a:rPr lang="nl-NL" b="0" dirty="0" err="1"/>
              <a:t>from</a:t>
            </a:r>
            <a:r>
              <a:rPr lang="nl-NL" b="0" dirty="0"/>
              <a:t> </a:t>
            </a:r>
            <a:r>
              <a:rPr lang="nl-NL" b="0" dirty="0" err="1"/>
              <a:t>customers</a:t>
            </a:r>
            <a:r>
              <a:rPr lang="nl-NL" b="0" dirty="0"/>
              <a:t>' </a:t>
            </a:r>
            <a:r>
              <a:rPr lang="nl-NL" b="0" dirty="0" err="1"/>
              <a:t>subjective</a:t>
            </a:r>
            <a:r>
              <a:rPr lang="nl-NL" b="0" dirty="0"/>
              <a:t> </a:t>
            </a:r>
            <a:r>
              <a:rPr lang="nl-NL" b="0" dirty="0" err="1"/>
              <a:t>evaluation</a:t>
            </a:r>
            <a:r>
              <a:rPr lang="nl-NL" b="0" dirty="0"/>
              <a:t> of </a:t>
            </a:r>
            <a:r>
              <a:rPr lang="nl-NL" b="0" dirty="0" err="1"/>
              <a:t>how</a:t>
            </a:r>
            <a:r>
              <a:rPr lang="nl-NL" b="0" dirty="0"/>
              <a:t> well </a:t>
            </a:r>
            <a:r>
              <a:rPr lang="nl-NL" b="0" dirty="0" err="1"/>
              <a:t>products</a:t>
            </a:r>
            <a:r>
              <a:rPr lang="nl-NL" b="0" dirty="0"/>
              <a:t> or services meet </a:t>
            </a:r>
            <a:r>
              <a:rPr lang="nl-NL" b="0" dirty="0" err="1"/>
              <a:t>their</a:t>
            </a:r>
            <a:r>
              <a:rPr lang="nl-NL" b="0" dirty="0"/>
              <a:t> </a:t>
            </a:r>
            <a:r>
              <a:rPr lang="nl-NL" b="0" dirty="0" err="1"/>
              <a:t>needs</a:t>
            </a:r>
            <a:r>
              <a:rPr lang="nl-NL" b="0" dirty="0"/>
              <a:t> </a:t>
            </a:r>
            <a:r>
              <a:rPr lang="nl-NL" b="0" dirty="0" err="1"/>
              <a:t>and</a:t>
            </a:r>
            <a:r>
              <a:rPr lang="nl-NL" b="0" dirty="0"/>
              <a:t> </a:t>
            </a:r>
            <a:r>
              <a:rPr lang="nl-NL" b="0" dirty="0" err="1"/>
              <a:t>expectations</a:t>
            </a:r>
            <a:r>
              <a:rPr lang="nl-NL" b="0" dirty="0"/>
              <a:t>. </a:t>
            </a:r>
          </a:p>
          <a:p>
            <a:pPr lvl="3"/>
            <a:r>
              <a:rPr lang="en-GB" dirty="0"/>
              <a:t>- </a:t>
            </a:r>
            <a:r>
              <a:rPr lang="nl-NL" b="0" dirty="0"/>
              <a:t>In </a:t>
            </a:r>
            <a:r>
              <a:rPr lang="nl-NL" b="0" dirty="0" err="1"/>
              <a:t>the</a:t>
            </a:r>
            <a:r>
              <a:rPr lang="nl-NL" b="0" dirty="0"/>
              <a:t> </a:t>
            </a:r>
            <a:r>
              <a:rPr lang="nl-NL" b="0" dirty="0" err="1"/>
              <a:t>tourism</a:t>
            </a:r>
            <a:r>
              <a:rPr lang="nl-NL" b="0" dirty="0"/>
              <a:t> </a:t>
            </a:r>
            <a:r>
              <a:rPr lang="nl-NL" b="0" dirty="0" err="1"/>
              <a:t>industry</a:t>
            </a:r>
            <a:r>
              <a:rPr lang="nl-NL" b="0" dirty="0"/>
              <a:t>, customer </a:t>
            </a:r>
            <a:r>
              <a:rPr lang="nl-NL" b="0" dirty="0" err="1"/>
              <a:t>satisfaction</a:t>
            </a:r>
            <a:r>
              <a:rPr lang="nl-NL" b="0" dirty="0"/>
              <a:t> serves as a </a:t>
            </a:r>
            <a:r>
              <a:rPr lang="nl-NL" b="0" dirty="0" err="1"/>
              <a:t>crucial</a:t>
            </a:r>
            <a:r>
              <a:rPr lang="nl-NL" b="0" dirty="0"/>
              <a:t> benchmark </a:t>
            </a:r>
            <a:r>
              <a:rPr lang="nl-NL" b="0" dirty="0" err="1"/>
              <a:t>for</a:t>
            </a:r>
            <a:r>
              <a:rPr lang="nl-NL" b="0" dirty="0"/>
              <a:t> </a:t>
            </a:r>
            <a:r>
              <a:rPr lang="nl-NL" b="0" dirty="0" err="1"/>
              <a:t>assessing</a:t>
            </a:r>
            <a:r>
              <a:rPr lang="nl-NL" b="0" dirty="0"/>
              <a:t> service </a:t>
            </a:r>
            <a:r>
              <a:rPr lang="nl-NL" b="0" dirty="0" err="1"/>
              <a:t>quality</a:t>
            </a:r>
            <a:r>
              <a:rPr lang="nl-NL" b="0" dirty="0"/>
              <a:t> </a:t>
            </a:r>
            <a:r>
              <a:rPr lang="nl-NL" b="0" dirty="0" err="1"/>
              <a:t>due</a:t>
            </a:r>
            <a:r>
              <a:rPr lang="nl-NL" b="0" dirty="0"/>
              <a:t> </a:t>
            </a:r>
            <a:r>
              <a:rPr lang="nl-NL" b="0" dirty="0" err="1"/>
              <a:t>to</a:t>
            </a:r>
            <a:r>
              <a:rPr lang="nl-NL" b="0" dirty="0"/>
              <a:t> </a:t>
            </a:r>
            <a:r>
              <a:rPr lang="nl-NL" b="0" dirty="0" err="1"/>
              <a:t>the</a:t>
            </a:r>
            <a:r>
              <a:rPr lang="nl-NL" b="0" dirty="0"/>
              <a:t> </a:t>
            </a:r>
            <a:r>
              <a:rPr lang="nl-NL" b="0" dirty="0" err="1"/>
              <a:t>unique</a:t>
            </a:r>
            <a:r>
              <a:rPr lang="nl-NL" b="0" dirty="0"/>
              <a:t> </a:t>
            </a:r>
            <a:r>
              <a:rPr lang="nl-NL" b="0" dirty="0" err="1"/>
              <a:t>characteristics</a:t>
            </a:r>
            <a:r>
              <a:rPr lang="nl-NL" b="0" dirty="0"/>
              <a:t> of </a:t>
            </a:r>
            <a:r>
              <a:rPr lang="nl-NL" b="0" dirty="0" err="1"/>
              <a:t>tourism</a:t>
            </a:r>
            <a:r>
              <a:rPr lang="nl-NL" b="0" dirty="0"/>
              <a:t> services:</a:t>
            </a:r>
          </a:p>
          <a:p>
            <a:pPr lvl="3"/>
            <a:r>
              <a:rPr lang="en-GB" dirty="0"/>
              <a:t>- </a:t>
            </a:r>
            <a:r>
              <a:rPr lang="nl-NL" b="0" dirty="0" err="1"/>
              <a:t>Tourism</a:t>
            </a:r>
            <a:r>
              <a:rPr lang="nl-NL" b="0" dirty="0"/>
              <a:t> services are </a:t>
            </a:r>
            <a:r>
              <a:rPr lang="nl-NL" b="0" dirty="0" err="1"/>
              <a:t>inherently</a:t>
            </a:r>
            <a:r>
              <a:rPr lang="nl-NL" b="0" dirty="0"/>
              <a:t> </a:t>
            </a:r>
            <a:r>
              <a:rPr lang="nl-NL" b="0" dirty="0" err="1"/>
              <a:t>experiential</a:t>
            </a:r>
            <a:r>
              <a:rPr lang="nl-NL" b="0" dirty="0"/>
              <a:t>, </a:t>
            </a:r>
            <a:r>
              <a:rPr lang="nl-NL" b="0" dirty="0" err="1"/>
              <a:t>with</a:t>
            </a:r>
            <a:r>
              <a:rPr lang="nl-NL" b="0" dirty="0"/>
              <a:t> </a:t>
            </a:r>
            <a:r>
              <a:rPr lang="nl-NL" b="0" dirty="0" err="1"/>
              <a:t>quality</a:t>
            </a:r>
            <a:r>
              <a:rPr lang="nl-NL" b="0" dirty="0"/>
              <a:t> </a:t>
            </a:r>
            <a:r>
              <a:rPr lang="nl-NL" b="0" dirty="0" err="1"/>
              <a:t>largely</a:t>
            </a:r>
            <a:r>
              <a:rPr lang="nl-NL" b="0" dirty="0"/>
              <a:t> </a:t>
            </a:r>
            <a:r>
              <a:rPr lang="nl-NL" b="0" dirty="0" err="1"/>
              <a:t>determined</a:t>
            </a:r>
            <a:r>
              <a:rPr lang="nl-NL" b="0" dirty="0"/>
              <a:t> </a:t>
            </a:r>
            <a:r>
              <a:rPr lang="nl-NL" b="0" dirty="0" err="1"/>
              <a:t>by</a:t>
            </a:r>
            <a:r>
              <a:rPr lang="nl-NL" b="0" dirty="0"/>
              <a:t> </a:t>
            </a:r>
            <a:r>
              <a:rPr lang="nl-NL" b="0" dirty="0" err="1"/>
              <a:t>the</a:t>
            </a:r>
            <a:r>
              <a:rPr lang="nl-NL" b="0" dirty="0"/>
              <a:t> personal </a:t>
            </a:r>
            <a:r>
              <a:rPr lang="nl-NL" b="0" dirty="0" err="1"/>
              <a:t>experiences</a:t>
            </a:r>
            <a:r>
              <a:rPr lang="nl-NL" b="0" dirty="0"/>
              <a:t> </a:t>
            </a:r>
            <a:r>
              <a:rPr lang="nl-NL" b="0" dirty="0" err="1"/>
              <a:t>and</a:t>
            </a:r>
            <a:r>
              <a:rPr lang="nl-NL" b="0" dirty="0"/>
              <a:t> </a:t>
            </a:r>
            <a:r>
              <a:rPr lang="nl-NL" b="0" dirty="0" err="1"/>
              <a:t>emotions</a:t>
            </a:r>
            <a:r>
              <a:rPr lang="nl-NL" b="0" dirty="0"/>
              <a:t> of </a:t>
            </a:r>
            <a:r>
              <a:rPr lang="nl-NL" b="0" dirty="0" err="1"/>
              <a:t>tourists</a:t>
            </a:r>
            <a:r>
              <a:rPr lang="nl-NL" b="0" dirty="0"/>
              <a:t>.</a:t>
            </a:r>
          </a:p>
          <a:p>
            <a:pPr lvl="3"/>
            <a:r>
              <a:rPr lang="en-GB" dirty="0"/>
              <a:t>- </a:t>
            </a:r>
            <a:r>
              <a:rPr lang="nl-NL" b="0" dirty="0" err="1"/>
              <a:t>Unlike</a:t>
            </a:r>
            <a:r>
              <a:rPr lang="nl-NL" b="0" dirty="0"/>
              <a:t> </a:t>
            </a:r>
            <a:r>
              <a:rPr lang="nl-NL" b="0" dirty="0" err="1"/>
              <a:t>standardized</a:t>
            </a:r>
            <a:r>
              <a:rPr lang="nl-NL" b="0" dirty="0"/>
              <a:t> </a:t>
            </a:r>
            <a:r>
              <a:rPr lang="nl-NL" b="0" dirty="0" err="1"/>
              <a:t>products</a:t>
            </a:r>
            <a:r>
              <a:rPr lang="nl-NL" b="0" dirty="0"/>
              <a:t>, service </a:t>
            </a:r>
            <a:r>
              <a:rPr lang="nl-NL" b="0" dirty="0" err="1"/>
              <a:t>quality</a:t>
            </a:r>
            <a:r>
              <a:rPr lang="nl-NL" b="0" dirty="0"/>
              <a:t> in </a:t>
            </a:r>
            <a:r>
              <a:rPr lang="nl-NL" b="0" dirty="0" err="1"/>
              <a:t>tourism</a:t>
            </a:r>
            <a:r>
              <a:rPr lang="nl-NL" b="0" dirty="0"/>
              <a:t> is </a:t>
            </a:r>
            <a:r>
              <a:rPr lang="nl-NL" b="0" dirty="0" err="1"/>
              <a:t>difficult</a:t>
            </a:r>
            <a:r>
              <a:rPr lang="nl-NL" b="0" dirty="0"/>
              <a:t> </a:t>
            </a:r>
            <a:r>
              <a:rPr lang="nl-NL" b="0" dirty="0" err="1"/>
              <a:t>to</a:t>
            </a:r>
            <a:r>
              <a:rPr lang="nl-NL" b="0" dirty="0"/>
              <a:t> </a:t>
            </a:r>
            <a:r>
              <a:rPr lang="nl-NL" b="0" dirty="0" err="1"/>
              <a:t>assess</a:t>
            </a:r>
            <a:r>
              <a:rPr lang="nl-NL" b="0" dirty="0"/>
              <a:t> </a:t>
            </a:r>
            <a:r>
              <a:rPr lang="nl-NL" b="0" dirty="0" err="1"/>
              <a:t>using</a:t>
            </a:r>
            <a:r>
              <a:rPr lang="nl-NL" b="0" dirty="0"/>
              <a:t> uniform </a:t>
            </a:r>
            <a:r>
              <a:rPr lang="nl-NL" b="0" dirty="0" err="1"/>
              <a:t>testing</a:t>
            </a:r>
            <a:r>
              <a:rPr lang="nl-NL" b="0" dirty="0"/>
              <a:t> criteria.</a:t>
            </a:r>
          </a:p>
          <a:p>
            <a:pPr lvl="3"/>
            <a:r>
              <a:rPr lang="en-GB" dirty="0"/>
              <a:t>- </a:t>
            </a:r>
            <a:r>
              <a:rPr lang="nl-NL" b="0" dirty="0" err="1"/>
              <a:t>Tourists</a:t>
            </a:r>
            <a:r>
              <a:rPr lang="nl-NL" b="0" dirty="0"/>
              <a:t> are </a:t>
            </a:r>
            <a:r>
              <a:rPr lang="nl-NL" b="0" dirty="0" err="1"/>
              <a:t>actively</a:t>
            </a:r>
            <a:r>
              <a:rPr lang="nl-NL" b="0" dirty="0"/>
              <a:t> </a:t>
            </a:r>
            <a:r>
              <a:rPr lang="nl-NL" b="0" dirty="0" err="1"/>
              <a:t>involved</a:t>
            </a:r>
            <a:r>
              <a:rPr lang="nl-NL" b="0" dirty="0"/>
              <a:t> in </a:t>
            </a:r>
            <a:r>
              <a:rPr lang="nl-NL" b="0" dirty="0" err="1"/>
              <a:t>and</a:t>
            </a:r>
            <a:r>
              <a:rPr lang="nl-NL" b="0" dirty="0"/>
              <a:t> </a:t>
            </a:r>
            <a:r>
              <a:rPr lang="nl-NL" b="0" dirty="0" err="1"/>
              <a:t>experience</a:t>
            </a:r>
            <a:r>
              <a:rPr lang="nl-NL" b="0" dirty="0"/>
              <a:t> </a:t>
            </a:r>
            <a:r>
              <a:rPr lang="nl-NL" b="0" dirty="0" err="1"/>
              <a:t>the</a:t>
            </a:r>
            <a:r>
              <a:rPr lang="nl-NL" b="0" dirty="0"/>
              <a:t> </a:t>
            </a:r>
            <a:r>
              <a:rPr lang="nl-NL" b="0" dirty="0" err="1"/>
              <a:t>entire</a:t>
            </a:r>
            <a:r>
              <a:rPr lang="nl-NL" b="0" dirty="0"/>
              <a:t> service </a:t>
            </a:r>
            <a:r>
              <a:rPr lang="nl-NL" b="0" dirty="0" err="1"/>
              <a:t>process</a:t>
            </a:r>
            <a:r>
              <a:rPr lang="nl-NL" b="0" dirty="0"/>
              <a:t>, </a:t>
            </a:r>
            <a:r>
              <a:rPr lang="nl-NL" b="0" dirty="0" err="1"/>
              <a:t>giving</a:t>
            </a:r>
            <a:r>
              <a:rPr lang="nl-NL" b="0" dirty="0"/>
              <a:t> </a:t>
            </a:r>
            <a:r>
              <a:rPr lang="nl-NL" b="0" dirty="0" err="1"/>
              <a:t>them</a:t>
            </a:r>
            <a:r>
              <a:rPr lang="nl-NL" b="0" dirty="0"/>
              <a:t> a direct </a:t>
            </a:r>
            <a:r>
              <a:rPr lang="nl-NL" b="0" dirty="0" err="1"/>
              <a:t>and</a:t>
            </a:r>
            <a:r>
              <a:rPr lang="nl-NL" b="0" dirty="0"/>
              <a:t> </a:t>
            </a:r>
            <a:r>
              <a:rPr lang="nl-NL" b="0" dirty="0" err="1"/>
              <a:t>tangible</a:t>
            </a:r>
            <a:r>
              <a:rPr lang="nl-NL" b="0" dirty="0"/>
              <a:t> </a:t>
            </a:r>
            <a:r>
              <a:rPr lang="nl-NL" b="0" dirty="0" err="1"/>
              <a:t>perception</a:t>
            </a:r>
            <a:r>
              <a:rPr lang="nl-NL" b="0" dirty="0"/>
              <a:t> of </a:t>
            </a:r>
            <a:r>
              <a:rPr lang="nl-NL" b="0" dirty="0" err="1"/>
              <a:t>the</a:t>
            </a:r>
            <a:r>
              <a:rPr lang="nl-NL" b="0" dirty="0"/>
              <a:t> </a:t>
            </a:r>
            <a:r>
              <a:rPr lang="nl-NL" b="0" dirty="0" err="1"/>
              <a:t>service's</a:t>
            </a:r>
            <a:r>
              <a:rPr lang="nl-NL" b="0" dirty="0"/>
              <a:t> </a:t>
            </a:r>
            <a:r>
              <a:rPr lang="nl-NL" b="0" dirty="0" err="1"/>
              <a:t>strengths</a:t>
            </a:r>
            <a:r>
              <a:rPr lang="nl-NL" b="0" dirty="0"/>
              <a:t> </a:t>
            </a:r>
            <a:r>
              <a:rPr lang="nl-NL" b="0" dirty="0" err="1"/>
              <a:t>and</a:t>
            </a:r>
            <a:r>
              <a:rPr lang="nl-NL" b="0" dirty="0"/>
              <a:t> </a:t>
            </a:r>
            <a:r>
              <a:rPr lang="nl-NL" b="0" dirty="0" err="1"/>
              <a:t>weaknesses</a:t>
            </a:r>
            <a:r>
              <a:rPr lang="nl-NL" b="0" dirty="0"/>
              <a:t>.</a:t>
            </a:r>
          </a:p>
          <a:p>
            <a:pPr lvl="3"/>
            <a:r>
              <a:rPr lang="en-GB" dirty="0"/>
              <a:t>- </a:t>
            </a:r>
            <a:r>
              <a:rPr lang="nl-NL" b="0" dirty="0"/>
              <a:t>High levels of customer </a:t>
            </a:r>
            <a:r>
              <a:rPr lang="nl-NL" b="0" dirty="0" err="1"/>
              <a:t>satisfaction</a:t>
            </a:r>
            <a:r>
              <a:rPr lang="nl-NL" b="0" dirty="0"/>
              <a:t> </a:t>
            </a:r>
            <a:r>
              <a:rPr lang="nl-NL" b="0" dirty="0" err="1"/>
              <a:t>strongly</a:t>
            </a:r>
            <a:r>
              <a:rPr lang="nl-NL" b="0" dirty="0"/>
              <a:t> </a:t>
            </a:r>
            <a:r>
              <a:rPr lang="nl-NL" b="0" dirty="0" err="1"/>
              <a:t>influence</a:t>
            </a:r>
            <a:r>
              <a:rPr lang="nl-NL" b="0" dirty="0"/>
              <a:t> </a:t>
            </a:r>
            <a:r>
              <a:rPr lang="nl-NL" b="0" dirty="0" err="1"/>
              <a:t>tourists</a:t>
            </a:r>
            <a:r>
              <a:rPr lang="nl-NL" b="0" dirty="0"/>
              <a:t>' </a:t>
            </a:r>
            <a:r>
              <a:rPr lang="nl-NL" b="0" dirty="0" err="1"/>
              <a:t>likelihood</a:t>
            </a:r>
            <a:r>
              <a:rPr lang="nl-NL" b="0" dirty="0"/>
              <a:t> </a:t>
            </a:r>
            <a:r>
              <a:rPr lang="nl-NL" b="0" dirty="0" err="1"/>
              <a:t>to</a:t>
            </a:r>
            <a:r>
              <a:rPr lang="nl-NL" b="0" dirty="0"/>
              <a:t> </a:t>
            </a:r>
            <a:r>
              <a:rPr lang="nl-NL" b="0" dirty="0" err="1"/>
              <a:t>recommend</a:t>
            </a:r>
            <a:r>
              <a:rPr lang="nl-NL" b="0" dirty="0"/>
              <a:t> </a:t>
            </a:r>
            <a:r>
              <a:rPr lang="nl-NL" b="0" dirty="0" err="1"/>
              <a:t>the</a:t>
            </a:r>
            <a:r>
              <a:rPr lang="nl-NL" b="0" dirty="0"/>
              <a:t> service </a:t>
            </a:r>
            <a:r>
              <a:rPr lang="nl-NL" b="0" dirty="0" err="1"/>
              <a:t>to</a:t>
            </a:r>
            <a:r>
              <a:rPr lang="nl-NL" b="0" dirty="0"/>
              <a:t> </a:t>
            </a:r>
            <a:r>
              <a:rPr lang="nl-NL" b="0" dirty="0" err="1"/>
              <a:t>others</a:t>
            </a:r>
            <a:r>
              <a:rPr lang="nl-NL" b="0" dirty="0"/>
              <a:t>.</a:t>
            </a:r>
          </a:p>
          <a:p>
            <a:pPr lvl="3"/>
            <a:r>
              <a:rPr lang="en-GB" dirty="0"/>
              <a:t>- </a:t>
            </a:r>
            <a:r>
              <a:rPr lang="nl-NL" b="0" dirty="0" err="1"/>
              <a:t>Enhancing</a:t>
            </a:r>
            <a:r>
              <a:rPr lang="nl-NL" b="0" dirty="0"/>
              <a:t> customer </a:t>
            </a:r>
            <a:r>
              <a:rPr lang="nl-NL" b="0" dirty="0" err="1"/>
              <a:t>satisfaction</a:t>
            </a:r>
            <a:r>
              <a:rPr lang="nl-NL" b="0" dirty="0"/>
              <a:t> is </a:t>
            </a:r>
            <a:r>
              <a:rPr lang="nl-NL" b="0" dirty="0" err="1"/>
              <a:t>therefore</a:t>
            </a:r>
            <a:r>
              <a:rPr lang="nl-NL" b="0" dirty="0"/>
              <a:t> a </a:t>
            </a:r>
            <a:r>
              <a:rPr lang="nl-NL" b="0" dirty="0" err="1"/>
              <a:t>key</a:t>
            </a:r>
            <a:r>
              <a:rPr lang="nl-NL" b="0" dirty="0"/>
              <a:t> driver of </a:t>
            </a:r>
            <a:r>
              <a:rPr lang="nl-NL" b="0" dirty="0" err="1"/>
              <a:t>economic</a:t>
            </a:r>
            <a:r>
              <a:rPr lang="nl-NL" b="0" dirty="0"/>
              <a:t> </a:t>
            </a:r>
            <a:r>
              <a:rPr lang="nl-NL" b="0" dirty="0" err="1"/>
              <a:t>growth</a:t>
            </a:r>
            <a:r>
              <a:rPr lang="nl-NL" b="0" dirty="0"/>
              <a:t> </a:t>
            </a:r>
            <a:r>
              <a:rPr lang="nl-NL" b="0" dirty="0" err="1"/>
              <a:t>for</a:t>
            </a:r>
            <a:r>
              <a:rPr lang="nl-NL" b="0" dirty="0"/>
              <a:t> </a:t>
            </a:r>
            <a:r>
              <a:rPr lang="nl-NL" b="0" dirty="0" err="1"/>
              <a:t>tourism</a:t>
            </a:r>
            <a:r>
              <a:rPr lang="nl-NL" b="0" dirty="0"/>
              <a:t> </a:t>
            </a:r>
            <a:r>
              <a:rPr lang="nl-NL" b="0" dirty="0" err="1"/>
              <a:t>businesses</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3541670405"/>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What is quality:</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Quality is a key factor in achieving customer satisfaction and can be understood in two main ways: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Technical Quality</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refers to the tangible outcome or product that the consumer receives after the service interaction is completed.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Examples of technical quality include: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room in a hotel</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meal at a restaurant</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car from a car rental agency</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1676991302"/>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Functional Quality</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refers to the process of delivering the product or service, focusing on the interactions between consumers and employees.</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Functional quality emphasizes how the service is provided, including aspects like customer service, communication, and the overall experience during service delivery.</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tourism industry recognizes the critical role that customer satisfaction and service quality play in ensuring long-term success. High-quality service is essential not only for attracting tourists but also for retaining them and fostering loyalty.</a:t>
            </a:r>
          </a:p>
          <a:p>
            <a:pPr marL="0" indent="0">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1888745237"/>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Definition of Service Quality</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Service quality is defined as customers' perceptions of the service component of an offering.</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Service quality in tourism is more complex than in manufacturing, where products can be standardized.</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tourism, customers desire tailor-made experiences that align with their unique needs and desires.</a:t>
            </a:r>
          </a:p>
          <a:p>
            <a:pPr marL="0" indent="0">
              <a:buNone/>
            </a:pPr>
            <a:r>
              <a:rPr lang="en-GB" dirty="0"/>
              <a:t>Tourists’ perceptions of quality depend on various factors, including:</a:t>
            </a:r>
          </a:p>
          <a:p>
            <a:pPr marL="0" indent="0">
              <a:buNone/>
            </a:pPr>
            <a:r>
              <a:rPr lang="en-GB" dirty="0"/>
              <a:t>•	Individual Attitudes and Expectations</a:t>
            </a:r>
          </a:p>
          <a:p>
            <a:pPr marL="0" indent="0">
              <a:buNone/>
            </a:pPr>
            <a:r>
              <a:rPr lang="en-GB" dirty="0"/>
              <a:t>•	Previous Experiences</a:t>
            </a:r>
          </a:p>
          <a:p>
            <a:pPr marL="0" indent="0">
              <a:buNone/>
            </a:pPr>
            <a:r>
              <a:rPr lang="en-GB" dirty="0"/>
              <a:t>•	The Benefits Sought from the Holiday </a:t>
            </a:r>
            <a:r>
              <a:rPr lang="en-US" sz="1800" kern="100" dirty="0">
                <a:effectLst/>
                <a:latin typeface="Calibri" panose="020F0502020204030204" pitchFamily="34" charset="0"/>
                <a:ea typeface="Calibri" panose="020F0502020204030204" pitchFamily="34" charset="0"/>
                <a:cs typeface="Arial" panose="020B0604020202020204" pitchFamily="34" charset="0"/>
              </a:rPr>
              <a:t>Unlike standardized products, quality in tourism cannot be guaranteed as it varies based on individual customer expectations.</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Quality is perceived differently by customers and is often considered "in the eye of the beholder."</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It is not always about charging a premium price. For example, a backpacker hostel might be perceived as high-quality for a young traveler on a budget holiday, even though it might not be considered premium</a:t>
            </a:r>
          </a:p>
          <a:p>
            <a:pPr marL="0" indent="0">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4190973354"/>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Tourists’ perceptions of quality depend on various factors, including:</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Individual Attitudes and Expectations.</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Previous Experiences.</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Benefits Sought from the Holiday.</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Consequences of Poor Quality</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Dissatisfied Customers:</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Poor service quality leads to negative experiences.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Customer Complaints:</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Dissatisfied customers are more likely to lodge complaints.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b="1" kern="100" dirty="0">
                <a:effectLst/>
                <a:latin typeface="Calibri" panose="020F0502020204030204" pitchFamily="34" charset="0"/>
                <a:ea typeface="Calibri" panose="020F0502020204030204" pitchFamily="34" charset="0"/>
                <a:cs typeface="Arial" panose="020B0604020202020204" pitchFamily="34" charset="0"/>
              </a:rPr>
              <a:t>Adverse Word-of-Mouth (WOM</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Negative experiences are often shared with others, damaging the business's reputation and deterring potential customers.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3535092834"/>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Benefits of Providing High-Quality Tourism Services</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Increased Customer Loyalty:</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Consistently delivering high-quality services helps to build a loyal customer base.</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Loyal visitors are more likely to return and recommend the destination or service.</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Enhanced Customer Satisfaction:</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Efforts to improve service quality have a direct impact on satisfaction levels.</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Satisfied customers are key to generating repeat business and positive WOM.</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Positive Perception of Quality:</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 tourist's perception of the quality of services significantly influences their level of satisfaction.</a:t>
            </a: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High perceived quality enhances the overall experience and increases the likelihood of repeat visits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862613768"/>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4-Customer </a:t>
            </a:r>
            <a:r>
              <a:rPr lang="nl-NL" dirty="0" err="1"/>
              <a:t>satisfaction</a:t>
            </a:r>
            <a:r>
              <a:rPr lang="nl-NL" dirty="0"/>
              <a:t> </a:t>
            </a:r>
            <a:r>
              <a:rPr lang="nl-NL" dirty="0" err="1"/>
              <a:t>and</a:t>
            </a:r>
            <a:r>
              <a:rPr lang="nl-NL" dirty="0"/>
              <a:t> service </a:t>
            </a:r>
            <a:r>
              <a:rPr lang="nl-NL" dirty="0" err="1"/>
              <a:t>quality</a:t>
            </a:r>
            <a:endParaRPr lang="nl-NL" dirty="0"/>
          </a:p>
        </p:txBody>
      </p:sp>
      <p:sp>
        <p:nvSpPr>
          <p:cNvPr id="8" name="Tijdelijke aanduiding voor verticale tekst 7"/>
          <p:cNvSpPr>
            <a:spLocks noGrp="1"/>
          </p:cNvSpPr>
          <p:nvPr>
            <p:ph type="body" orient="vert" idx="1"/>
          </p:nvPr>
        </p:nvSpPr>
        <p:spPr>
          <a:xfrm>
            <a:off x="404662" y="1252836"/>
            <a:ext cx="11472909" cy="4795836"/>
          </a:xfrm>
          <a:solidFill>
            <a:schemeClr val="bg1"/>
          </a:solidFill>
          <a:ln>
            <a:solidFill>
              <a:schemeClr val="bg1"/>
            </a:solidFill>
          </a:ln>
        </p:spPr>
        <p:txBody>
          <a:bodyPr>
            <a:normAutofit/>
          </a:bodyPr>
          <a:lstStyle/>
          <a:p>
            <a:pPr marL="0" indent="0">
              <a:buNone/>
            </a:pP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It is believed that tourist satisfaction process has three stages including:</a:t>
            </a:r>
            <a:endParaRPr lang="en-DE" sz="1800" b="1"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tourism product</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tourism factor</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outcome</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pic>
        <p:nvPicPr>
          <p:cNvPr id="3" name="Picture 2">
            <a:extLst>
              <a:ext uri="{FF2B5EF4-FFF2-40B4-BE49-F238E27FC236}">
                <a16:creationId xmlns:a16="http://schemas.microsoft.com/office/drawing/2014/main" id="{8823FB75-CEB9-0ACB-1AC5-548D4598EF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0783" y="3552402"/>
            <a:ext cx="9004061" cy="2052000"/>
          </a:xfrm>
          <a:prstGeom prst="rect">
            <a:avLst/>
          </a:prstGeom>
          <a:ln>
            <a:solidFill>
              <a:schemeClr val="bg1"/>
            </a:solidFill>
          </a:ln>
        </p:spPr>
      </p:pic>
    </p:spTree>
    <p:extLst>
      <p:ext uri="{BB962C8B-B14F-4D97-AF65-F5344CB8AC3E}">
        <p14:creationId xmlns:p14="http://schemas.microsoft.com/office/powerpoint/2010/main" val="465716915"/>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 </a:t>
            </a:r>
            <a:r>
              <a:rPr lang="nl-NL" b="0" dirty="0"/>
              <a:t>It is </a:t>
            </a:r>
            <a:r>
              <a:rPr lang="nl-NL" b="0" dirty="0" err="1"/>
              <a:t>crucial</a:t>
            </a:r>
            <a:r>
              <a:rPr lang="nl-NL" b="0" dirty="0"/>
              <a:t> </a:t>
            </a:r>
            <a:r>
              <a:rPr lang="nl-NL" b="0" dirty="0" err="1"/>
              <a:t>to</a:t>
            </a:r>
            <a:r>
              <a:rPr lang="nl-NL" b="0" dirty="0"/>
              <a:t> </a:t>
            </a:r>
            <a:r>
              <a:rPr lang="nl-NL" b="0" dirty="0" err="1"/>
              <a:t>measure</a:t>
            </a:r>
            <a:r>
              <a:rPr lang="nl-NL" b="0" dirty="0"/>
              <a:t> </a:t>
            </a:r>
            <a:r>
              <a:rPr lang="nl-NL" b="0" dirty="0" err="1"/>
              <a:t>and</a:t>
            </a:r>
            <a:r>
              <a:rPr lang="nl-NL" b="0" dirty="0"/>
              <a:t> control </a:t>
            </a:r>
            <a:r>
              <a:rPr lang="nl-NL" b="0" dirty="0" err="1"/>
              <a:t>the</a:t>
            </a:r>
            <a:r>
              <a:rPr lang="nl-NL" b="0" dirty="0"/>
              <a:t> </a:t>
            </a:r>
            <a:r>
              <a:rPr lang="nl-NL" b="0" dirty="0" err="1"/>
              <a:t>quality</a:t>
            </a:r>
            <a:r>
              <a:rPr lang="nl-NL" b="0" dirty="0"/>
              <a:t> of product </a:t>
            </a:r>
            <a:r>
              <a:rPr lang="nl-NL" b="0" dirty="0" err="1"/>
              <a:t>and</a:t>
            </a:r>
            <a:r>
              <a:rPr lang="nl-NL" b="0" dirty="0"/>
              <a:t> service delivery in </a:t>
            </a:r>
            <a:r>
              <a:rPr lang="nl-NL" b="0" dirty="0" err="1"/>
              <a:t>tourism</a:t>
            </a:r>
            <a:r>
              <a:rPr lang="nl-NL" b="0" dirty="0"/>
              <a:t> </a:t>
            </a:r>
            <a:r>
              <a:rPr lang="nl-NL" b="0" dirty="0" err="1"/>
              <a:t>and</a:t>
            </a:r>
            <a:r>
              <a:rPr lang="nl-NL" b="0" dirty="0"/>
              <a:t> </a:t>
            </a:r>
            <a:r>
              <a:rPr lang="nl-NL" b="0" dirty="0" err="1"/>
              <a:t>hospitality</a:t>
            </a:r>
            <a:r>
              <a:rPr lang="nl-NL" b="0" dirty="0"/>
              <a:t>. </a:t>
            </a:r>
            <a:r>
              <a:rPr lang="nl-NL" b="0" dirty="0" err="1"/>
              <a:t>This</a:t>
            </a:r>
            <a:r>
              <a:rPr lang="nl-NL" b="0" dirty="0"/>
              <a:t> </a:t>
            </a:r>
            <a:r>
              <a:rPr lang="nl-NL" b="0" dirty="0" err="1"/>
              <a:t>can</a:t>
            </a:r>
            <a:r>
              <a:rPr lang="nl-NL" b="0" dirty="0"/>
              <a:t> </a:t>
            </a:r>
            <a:r>
              <a:rPr lang="nl-NL" b="0" dirty="0" err="1"/>
              <a:t>be</a:t>
            </a:r>
            <a:r>
              <a:rPr lang="nl-NL" b="0" dirty="0"/>
              <a:t> </a:t>
            </a:r>
            <a:r>
              <a:rPr lang="nl-NL" b="0" dirty="0" err="1"/>
              <a:t>done</a:t>
            </a:r>
            <a:r>
              <a:rPr lang="nl-NL" b="0" dirty="0"/>
              <a:t> </a:t>
            </a:r>
            <a:r>
              <a:rPr lang="nl-NL" b="0" dirty="0" err="1"/>
              <a:t>using</a:t>
            </a:r>
            <a:r>
              <a:rPr lang="nl-NL" b="0" dirty="0"/>
              <a:t> </a:t>
            </a:r>
            <a:r>
              <a:rPr lang="nl-NL" b="0" dirty="0" err="1"/>
              <a:t>various</a:t>
            </a:r>
            <a:r>
              <a:rPr lang="nl-NL" b="0" dirty="0"/>
              <a:t> </a:t>
            </a:r>
            <a:r>
              <a:rPr lang="nl-NL" b="0" dirty="0" err="1"/>
              <a:t>quantitative</a:t>
            </a:r>
            <a:r>
              <a:rPr lang="nl-NL" b="0" dirty="0"/>
              <a:t> </a:t>
            </a:r>
            <a:r>
              <a:rPr lang="nl-NL" b="0" dirty="0" err="1"/>
              <a:t>and</a:t>
            </a:r>
            <a:r>
              <a:rPr lang="nl-NL" b="0" dirty="0"/>
              <a:t> </a:t>
            </a:r>
            <a:r>
              <a:rPr lang="nl-NL" b="0" dirty="0" err="1"/>
              <a:t>qualitative</a:t>
            </a:r>
            <a:r>
              <a:rPr lang="nl-NL" b="0" dirty="0"/>
              <a:t> research </a:t>
            </a:r>
            <a:r>
              <a:rPr lang="nl-NL" b="0" dirty="0" err="1"/>
              <a:t>techniques</a:t>
            </a:r>
            <a:r>
              <a:rPr lang="nl-NL" b="0" dirty="0"/>
              <a:t>, </a:t>
            </a:r>
            <a:r>
              <a:rPr lang="nl-NL" b="0" dirty="0" err="1"/>
              <a:t>such</a:t>
            </a:r>
            <a:r>
              <a:rPr lang="nl-NL" b="0" dirty="0"/>
              <a:t> as: customer </a:t>
            </a:r>
            <a:r>
              <a:rPr lang="nl-NL" b="0" dirty="0" err="1"/>
              <a:t>surveys</a:t>
            </a:r>
            <a:r>
              <a:rPr lang="nl-NL" b="0" dirty="0"/>
              <a:t>, </a:t>
            </a:r>
            <a:r>
              <a:rPr lang="nl-NL" b="0" dirty="0" err="1"/>
              <a:t>comment</a:t>
            </a:r>
            <a:r>
              <a:rPr lang="nl-NL" b="0" dirty="0"/>
              <a:t> cards, employee </a:t>
            </a:r>
            <a:r>
              <a:rPr lang="nl-NL" b="0" dirty="0" err="1"/>
              <a:t>surveys</a:t>
            </a:r>
            <a:r>
              <a:rPr lang="nl-NL" b="0" dirty="0"/>
              <a:t>, focus </a:t>
            </a:r>
            <a:r>
              <a:rPr lang="nl-NL" b="0" dirty="0" err="1"/>
              <a:t>group</a:t>
            </a:r>
            <a:r>
              <a:rPr lang="nl-NL" b="0" dirty="0"/>
              <a:t> interviews, </a:t>
            </a:r>
            <a:r>
              <a:rPr lang="nl-NL" b="0" dirty="0" err="1"/>
              <a:t>mystery</a:t>
            </a:r>
            <a:r>
              <a:rPr lang="nl-NL" b="0" dirty="0"/>
              <a:t> shopping, </a:t>
            </a:r>
            <a:r>
              <a:rPr lang="nl-NL" b="0" dirty="0" err="1"/>
              <a:t>and</a:t>
            </a:r>
            <a:r>
              <a:rPr lang="nl-NL" b="0" dirty="0"/>
              <a:t> </a:t>
            </a:r>
            <a:r>
              <a:rPr lang="nl-NL" b="0" dirty="0" err="1"/>
              <a:t>observation</a:t>
            </a:r>
            <a:r>
              <a:rPr lang="nl-NL" b="0" dirty="0"/>
              <a:t>.</a:t>
            </a:r>
          </a:p>
          <a:p>
            <a:pPr lvl="3"/>
            <a:r>
              <a:rPr lang="en-GB" dirty="0"/>
              <a:t>- </a:t>
            </a:r>
            <a:r>
              <a:rPr lang="nl-NL" b="0" dirty="0" err="1"/>
              <a:t>Two</a:t>
            </a:r>
            <a:r>
              <a:rPr lang="nl-NL" b="0" dirty="0"/>
              <a:t> </a:t>
            </a:r>
            <a:r>
              <a:rPr lang="nl-NL" b="0" dirty="0" err="1"/>
              <a:t>commonly</a:t>
            </a:r>
            <a:r>
              <a:rPr lang="nl-NL" b="0" dirty="0"/>
              <a:t> </a:t>
            </a:r>
            <a:r>
              <a:rPr lang="nl-NL" b="0" dirty="0" err="1"/>
              <a:t>used</a:t>
            </a:r>
            <a:r>
              <a:rPr lang="nl-NL" b="0" dirty="0"/>
              <a:t> research tools </a:t>
            </a:r>
            <a:r>
              <a:rPr lang="nl-NL" b="0" dirty="0" err="1"/>
              <a:t>to</a:t>
            </a:r>
            <a:r>
              <a:rPr lang="nl-NL" b="0" dirty="0"/>
              <a:t> </a:t>
            </a:r>
            <a:r>
              <a:rPr lang="nl-NL" b="0" dirty="0" err="1"/>
              <a:t>assess</a:t>
            </a:r>
            <a:r>
              <a:rPr lang="nl-NL" b="0" dirty="0"/>
              <a:t> </a:t>
            </a:r>
            <a:r>
              <a:rPr lang="nl-NL" b="0" dirty="0" err="1"/>
              <a:t>quality</a:t>
            </a:r>
            <a:r>
              <a:rPr lang="nl-NL" b="0" dirty="0"/>
              <a:t> </a:t>
            </a:r>
            <a:r>
              <a:rPr lang="nl-NL" b="0" dirty="0" err="1"/>
              <a:t>and</a:t>
            </a:r>
            <a:r>
              <a:rPr lang="nl-NL" b="0" dirty="0"/>
              <a:t> </a:t>
            </a:r>
            <a:r>
              <a:rPr lang="nl-NL" b="0" dirty="0" err="1"/>
              <a:t>consumer</a:t>
            </a:r>
            <a:r>
              <a:rPr lang="nl-NL" b="0" dirty="0"/>
              <a:t> </a:t>
            </a:r>
            <a:r>
              <a:rPr lang="nl-NL" b="0" dirty="0" err="1"/>
              <a:t>satisfaction</a:t>
            </a:r>
            <a:r>
              <a:rPr lang="nl-NL" b="0" dirty="0"/>
              <a:t> in </a:t>
            </a:r>
            <a:r>
              <a:rPr lang="nl-NL" b="0" dirty="0" err="1"/>
              <a:t>the</a:t>
            </a:r>
            <a:r>
              <a:rPr lang="nl-NL" b="0" dirty="0"/>
              <a:t> service </a:t>
            </a:r>
            <a:r>
              <a:rPr lang="nl-NL" b="0" dirty="0" err="1"/>
              <a:t>industry</a:t>
            </a:r>
            <a:r>
              <a:rPr lang="nl-NL" b="0" dirty="0"/>
              <a:t>, </a:t>
            </a:r>
            <a:r>
              <a:rPr lang="nl-NL" b="0" dirty="0" err="1"/>
              <a:t>including</a:t>
            </a:r>
            <a:r>
              <a:rPr lang="nl-NL" b="0" dirty="0"/>
              <a:t> </a:t>
            </a:r>
            <a:r>
              <a:rPr lang="nl-NL" b="0" dirty="0" err="1"/>
              <a:t>tourism</a:t>
            </a:r>
            <a:r>
              <a:rPr lang="nl-NL" b="0" dirty="0"/>
              <a:t> </a:t>
            </a:r>
            <a:r>
              <a:rPr lang="nl-NL" b="0" dirty="0" err="1"/>
              <a:t>and</a:t>
            </a:r>
            <a:r>
              <a:rPr lang="nl-NL" b="0" dirty="0"/>
              <a:t> </a:t>
            </a:r>
            <a:r>
              <a:rPr lang="nl-NL" b="0" dirty="0" err="1"/>
              <a:t>hospitality</a:t>
            </a:r>
            <a:r>
              <a:rPr lang="nl-NL" b="0" dirty="0"/>
              <a:t>, are:</a:t>
            </a:r>
          </a:p>
          <a:p>
            <a:pPr lvl="3"/>
            <a:r>
              <a:rPr lang="nl-NL" dirty="0"/>
              <a:t>SERVQUAL</a:t>
            </a:r>
          </a:p>
          <a:p>
            <a:pPr lvl="3"/>
            <a:r>
              <a:rPr lang="en-GB" dirty="0"/>
              <a:t>- </a:t>
            </a:r>
            <a:r>
              <a:rPr lang="nl-NL" b="0" dirty="0"/>
              <a:t>A model </a:t>
            </a:r>
            <a:r>
              <a:rPr lang="nl-NL" b="0" dirty="0" err="1"/>
              <a:t>used</a:t>
            </a:r>
            <a:r>
              <a:rPr lang="nl-NL" b="0" dirty="0"/>
              <a:t> </a:t>
            </a:r>
            <a:r>
              <a:rPr lang="nl-NL" b="0" dirty="0" err="1"/>
              <a:t>to</a:t>
            </a:r>
            <a:r>
              <a:rPr lang="nl-NL" b="0" dirty="0"/>
              <a:t> </a:t>
            </a:r>
            <a:r>
              <a:rPr lang="nl-NL" b="0" dirty="0" err="1"/>
              <a:t>evaluate</a:t>
            </a:r>
            <a:r>
              <a:rPr lang="nl-NL" b="0" dirty="0"/>
              <a:t> service </a:t>
            </a:r>
            <a:r>
              <a:rPr lang="nl-NL" b="0" dirty="0" err="1"/>
              <a:t>quality</a:t>
            </a:r>
            <a:r>
              <a:rPr lang="nl-NL" b="0" dirty="0"/>
              <a:t> </a:t>
            </a:r>
            <a:r>
              <a:rPr lang="nl-NL" b="0" dirty="0" err="1"/>
              <a:t>by</a:t>
            </a:r>
            <a:r>
              <a:rPr lang="nl-NL" b="0" dirty="0"/>
              <a:t> </a:t>
            </a:r>
            <a:r>
              <a:rPr lang="nl-NL" b="0" dirty="0" err="1"/>
              <a:t>measuring</a:t>
            </a:r>
            <a:r>
              <a:rPr lang="nl-NL" b="0" dirty="0"/>
              <a:t> </a:t>
            </a:r>
            <a:r>
              <a:rPr lang="nl-NL" b="0" dirty="0" err="1"/>
              <a:t>the</a:t>
            </a:r>
            <a:r>
              <a:rPr lang="nl-NL" b="0" dirty="0"/>
              <a:t> gap </a:t>
            </a:r>
            <a:r>
              <a:rPr lang="nl-NL" b="0" dirty="0" err="1"/>
              <a:t>between</a:t>
            </a:r>
            <a:r>
              <a:rPr lang="nl-NL" b="0" dirty="0"/>
              <a:t> customer </a:t>
            </a:r>
            <a:r>
              <a:rPr lang="nl-NL" b="0" dirty="0" err="1"/>
              <a:t>expectations</a:t>
            </a:r>
            <a:r>
              <a:rPr lang="nl-NL" b="0" dirty="0"/>
              <a:t> </a:t>
            </a:r>
            <a:r>
              <a:rPr lang="nl-NL" b="0" dirty="0" err="1"/>
              <a:t>and</a:t>
            </a:r>
            <a:r>
              <a:rPr lang="nl-NL" b="0" dirty="0"/>
              <a:t> </a:t>
            </a:r>
            <a:r>
              <a:rPr lang="nl-NL" b="0" dirty="0" err="1"/>
              <a:t>their</a:t>
            </a:r>
            <a:r>
              <a:rPr lang="nl-NL" b="0" dirty="0"/>
              <a:t> </a:t>
            </a:r>
            <a:r>
              <a:rPr lang="nl-NL" b="0" dirty="0" err="1"/>
              <a:t>perceptions</a:t>
            </a:r>
            <a:r>
              <a:rPr lang="nl-NL" b="0" dirty="0"/>
              <a:t> of service delivery.</a:t>
            </a:r>
          </a:p>
          <a:p>
            <a:pPr lvl="3"/>
            <a:r>
              <a:rPr lang="nl-NL" dirty="0" err="1"/>
              <a:t>Importance</a:t>
            </a:r>
            <a:r>
              <a:rPr lang="nl-NL" dirty="0"/>
              <a:t>–Performance Analysis Model</a:t>
            </a:r>
          </a:p>
          <a:p>
            <a:pPr lvl="3"/>
            <a:r>
              <a:rPr lang="nl-NL" b="0" dirty="0"/>
              <a:t>A tool </a:t>
            </a:r>
            <a:r>
              <a:rPr lang="nl-NL" b="0" dirty="0" err="1"/>
              <a:t>used</a:t>
            </a:r>
            <a:r>
              <a:rPr lang="nl-NL" b="0" dirty="0"/>
              <a:t> </a:t>
            </a:r>
            <a:r>
              <a:rPr lang="nl-NL" b="0" dirty="0" err="1"/>
              <a:t>to</a:t>
            </a:r>
            <a:r>
              <a:rPr lang="nl-NL" b="0" dirty="0"/>
              <a:t> </a:t>
            </a:r>
            <a:r>
              <a:rPr lang="nl-NL" b="0" dirty="0" err="1"/>
              <a:t>assess</a:t>
            </a:r>
            <a:r>
              <a:rPr lang="nl-NL" b="0" dirty="0"/>
              <a:t> </a:t>
            </a:r>
            <a:r>
              <a:rPr lang="nl-NL" b="0" dirty="0" err="1"/>
              <a:t>the</a:t>
            </a:r>
            <a:r>
              <a:rPr lang="nl-NL" b="0" dirty="0"/>
              <a:t> </a:t>
            </a:r>
            <a:r>
              <a:rPr lang="nl-NL" b="0" dirty="0" err="1"/>
              <a:t>importance</a:t>
            </a:r>
            <a:r>
              <a:rPr lang="nl-NL" b="0" dirty="0"/>
              <a:t> of different service </a:t>
            </a:r>
            <a:r>
              <a:rPr lang="nl-NL" b="0" dirty="0" err="1"/>
              <a:t>attributes</a:t>
            </a:r>
            <a:r>
              <a:rPr lang="nl-NL" b="0" dirty="0"/>
              <a:t> </a:t>
            </a:r>
            <a:r>
              <a:rPr lang="nl-NL" b="0" dirty="0" err="1"/>
              <a:t>to</a:t>
            </a:r>
            <a:r>
              <a:rPr lang="nl-NL" b="0" dirty="0"/>
              <a:t> </a:t>
            </a:r>
            <a:r>
              <a:rPr lang="nl-NL" b="0" dirty="0" err="1"/>
              <a:t>customers</a:t>
            </a:r>
            <a:r>
              <a:rPr lang="nl-NL" b="0" dirty="0"/>
              <a:t> </a:t>
            </a:r>
            <a:r>
              <a:rPr lang="nl-NL" b="0" dirty="0" err="1"/>
              <a:t>and</a:t>
            </a:r>
            <a:r>
              <a:rPr lang="nl-NL" b="0" dirty="0"/>
              <a:t> </a:t>
            </a:r>
            <a:r>
              <a:rPr lang="nl-NL" b="0" dirty="0" err="1"/>
              <a:t>how</a:t>
            </a:r>
            <a:r>
              <a:rPr lang="nl-NL" b="0" dirty="0"/>
              <a:t> well </a:t>
            </a:r>
            <a:r>
              <a:rPr lang="nl-NL" b="0" dirty="0" err="1"/>
              <a:t>the</a:t>
            </a:r>
            <a:r>
              <a:rPr lang="nl-NL" b="0" dirty="0"/>
              <a:t> service is </a:t>
            </a:r>
            <a:r>
              <a:rPr lang="nl-NL" b="0" dirty="0" err="1"/>
              <a:t>performing</a:t>
            </a:r>
            <a:r>
              <a:rPr lang="nl-NL" b="0" dirty="0"/>
              <a:t> in </a:t>
            </a:r>
            <a:r>
              <a:rPr lang="nl-NL" b="0" dirty="0" err="1"/>
              <a:t>each</a:t>
            </a:r>
            <a:r>
              <a:rPr lang="nl-NL" b="0" dirty="0"/>
              <a:t> area.</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spTree>
    <p:extLst>
      <p:ext uri="{BB962C8B-B14F-4D97-AF65-F5344CB8AC3E}">
        <p14:creationId xmlns:p14="http://schemas.microsoft.com/office/powerpoint/2010/main" val="3001218000"/>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Usage of SERVQUAL</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SERVQUAL has been widely applied across a range of service sectors such as banks, call centers, television repair companies, airlines, and hotels.</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Components of SERVQUAL</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SERVQUAL scale includes a survey with 22 service attributes that are grouped into five key service quality dimensions, known as RATER: </a:t>
            </a:r>
          </a:p>
          <a:p>
            <a:pPr marL="0" indent="0">
              <a:buNone/>
            </a:pPr>
            <a:r>
              <a:rPr lang="en-GB" dirty="0"/>
              <a:t>- </a:t>
            </a:r>
            <a:r>
              <a:rPr lang="en-US" b="1" kern="100" dirty="0">
                <a:latin typeface="Calibri" panose="020F0502020204030204" pitchFamily="34" charset="0"/>
                <a:cs typeface="Arial" panose="020B0604020202020204" pitchFamily="34" charset="0"/>
              </a:rPr>
              <a:t>R</a:t>
            </a:r>
            <a:r>
              <a:rPr lang="en-US" sz="1800" b="1" kern="100" dirty="0">
                <a:effectLst/>
                <a:latin typeface="Calibri" panose="020F0502020204030204" pitchFamily="34" charset="0"/>
                <a:ea typeface="Calibri" panose="020F0502020204030204" pitchFamily="34" charset="0"/>
                <a:cs typeface="Arial" panose="020B0604020202020204" pitchFamily="34" charset="0"/>
              </a:rPr>
              <a:t>eliability</a:t>
            </a:r>
            <a:endParaRPr lang="en-US"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b="1" kern="100" dirty="0">
                <a:latin typeface="Calibri" panose="020F0502020204030204" pitchFamily="34" charset="0"/>
                <a:cs typeface="Arial" panose="020B0604020202020204" pitchFamily="34" charset="0"/>
              </a:rPr>
              <a:t>A</a:t>
            </a:r>
            <a:r>
              <a:rPr lang="en-US" sz="1800" b="1" kern="100" dirty="0">
                <a:effectLst/>
                <a:latin typeface="Calibri" panose="020F0502020204030204" pitchFamily="34" charset="0"/>
                <a:ea typeface="Calibri" panose="020F0502020204030204" pitchFamily="34" charset="0"/>
                <a:cs typeface="Arial" panose="020B0604020202020204" pitchFamily="34" charset="0"/>
              </a:rPr>
              <a:t>ssurance</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b="1" kern="100" dirty="0">
                <a:latin typeface="Calibri" panose="020F0502020204030204" pitchFamily="34" charset="0"/>
                <a:cs typeface="Arial" panose="020B0604020202020204" pitchFamily="34" charset="0"/>
              </a:rPr>
              <a:t>T</a:t>
            </a:r>
            <a:r>
              <a:rPr lang="en-US" sz="1800" b="1" kern="100" dirty="0">
                <a:effectLst/>
                <a:latin typeface="Calibri" panose="020F0502020204030204" pitchFamily="34" charset="0"/>
                <a:ea typeface="Calibri" panose="020F0502020204030204" pitchFamily="34" charset="0"/>
                <a:cs typeface="Arial" panose="020B0604020202020204" pitchFamily="34" charset="0"/>
              </a:rPr>
              <a:t>angibles</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b="1" kern="100" dirty="0">
                <a:latin typeface="Calibri" panose="020F0502020204030204" pitchFamily="34" charset="0"/>
                <a:cs typeface="Arial" panose="020B0604020202020204" pitchFamily="34" charset="0"/>
              </a:rPr>
              <a:t>E</a:t>
            </a:r>
            <a:r>
              <a:rPr lang="en-US" sz="1800" b="1" kern="100" dirty="0">
                <a:effectLst/>
                <a:latin typeface="Calibri" panose="020F0502020204030204" pitchFamily="34" charset="0"/>
                <a:ea typeface="Calibri" panose="020F0502020204030204" pitchFamily="34" charset="0"/>
                <a:cs typeface="Arial" panose="020B0604020202020204" pitchFamily="34" charset="0"/>
              </a:rPr>
              <a:t>mpathy</a:t>
            </a:r>
          </a:p>
          <a:p>
            <a:pPr marL="0" indent="0">
              <a:buNone/>
            </a:pPr>
            <a:r>
              <a:rPr lang="en-GB" b="1" dirty="0"/>
              <a:t>-</a:t>
            </a:r>
            <a:r>
              <a:rPr lang="en-US" sz="1800" b="1" kern="100" dirty="0">
                <a:effectLst/>
                <a:latin typeface="Calibri" panose="020F0502020204030204" pitchFamily="34" charset="0"/>
                <a:ea typeface="Calibri" panose="020F0502020204030204" pitchFamily="34" charset="0"/>
                <a:cs typeface="Arial" panose="020B0604020202020204" pitchFamily="34" charset="0"/>
              </a:rPr>
              <a:t> Responsiveness.  </a:t>
            </a:r>
            <a:endParaRPr lang="en-DE" sz="1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Tree>
    <p:extLst>
      <p:ext uri="{BB962C8B-B14F-4D97-AF65-F5344CB8AC3E}">
        <p14:creationId xmlns:p14="http://schemas.microsoft.com/office/powerpoint/2010/main" val="4270171819"/>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Reliability</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DE" sz="1800" b="1"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Reliability refers to the consistency and dependability of the service provided by an organization.</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Aspects</a:t>
            </a:r>
            <a:endParaRPr lang="en-DE" sz="1800" b="1"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Employees should deliver the desired service correctly the first time, without errors or delays.</a:t>
            </a:r>
            <a:endParaRPr lang="en-DE" kern="100" dirty="0">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organization should honor its promises, including:</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Accuracy in billing and charges.</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lvl="0" indent="0">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Performing the service at designated times (e.g., on time, as scheduled).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spTree>
    <p:extLst>
      <p:ext uri="{BB962C8B-B14F-4D97-AF65-F5344CB8AC3E}">
        <p14:creationId xmlns:p14="http://schemas.microsoft.com/office/powerpoint/2010/main" val="3525297739"/>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Assurance</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Assurance refers to the knowledge and courtesy of employees and their ability to instill trust and confidence in customers.</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Aspects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Employees should demonstrate competence and professionalism in their interactions.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Customers must feel assured that employees have the ability to provide the service reliably and address their concerns effectively.</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For example, hotel staff handling a guest’s financial and personal security must be trusted to maintain confidentiality and ensure the safety of the guest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45</a:t>
            </a:fld>
            <a:endParaRPr lang="nl-NL"/>
          </a:p>
        </p:txBody>
      </p:sp>
    </p:spTree>
    <p:extLst>
      <p:ext uri="{BB962C8B-B14F-4D97-AF65-F5344CB8AC3E}">
        <p14:creationId xmlns:p14="http://schemas.microsoft.com/office/powerpoint/2010/main" val="1316738330"/>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Tangibles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Tangibles refer to the physical aspects of the service, which help shape the customer’s perception of quality.</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Aspects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Includes hotel bedrooms and facilities, such as cleanliness, furniture, and amenities.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The presentation of staff uniforms and their overall appearance.</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The physical representation of the organization in items like brochures, signage, and frequent-guest cards.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46</a:t>
            </a:fld>
            <a:endParaRPr lang="nl-NL"/>
          </a:p>
        </p:txBody>
      </p:sp>
    </p:spTree>
    <p:extLst>
      <p:ext uri="{BB962C8B-B14F-4D97-AF65-F5344CB8AC3E}">
        <p14:creationId xmlns:p14="http://schemas.microsoft.com/office/powerpoint/2010/main" val="1458252513"/>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Empathy</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Empathy refers to the individualized, caring attention that employees provide to customers, making them feel valued and understood.</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Aspects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Employees should treat customers as individuals by offering personalized service.</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This can include addressing customers by their names, remembering their preferences and interests, and tailoring the service to meet their specific needs.</a:t>
            </a:r>
          </a:p>
          <a:p>
            <a:pPr marL="0" indent="0">
              <a:buNone/>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47</a:t>
            </a:fld>
            <a:endParaRPr lang="nl-NL"/>
          </a:p>
        </p:txBody>
      </p:sp>
    </p:spTree>
    <p:extLst>
      <p:ext uri="{BB962C8B-B14F-4D97-AF65-F5344CB8AC3E}">
        <p14:creationId xmlns:p14="http://schemas.microsoft.com/office/powerpoint/2010/main" val="1669210323"/>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Responsiveness</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Responsiveness refers to the promptness and willingness of staff to provide service and assist customers.</a:t>
            </a:r>
          </a:p>
          <a:p>
            <a:pPr marL="0" indent="0">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Key Aspects</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Services should be delivered quickly and efficiently.</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Employees must be ready and eager to help, addressing customer needs without delay.</a:t>
            </a:r>
          </a:p>
          <a:p>
            <a:pPr marL="0" indent="0">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Examples include responding promptly to customer requests and resolving issues or queries in a timely manner.</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48</a:t>
            </a:fld>
            <a:endParaRPr lang="nl-NL"/>
          </a:p>
        </p:txBody>
      </p:sp>
    </p:spTree>
    <p:extLst>
      <p:ext uri="{BB962C8B-B14F-4D97-AF65-F5344CB8AC3E}">
        <p14:creationId xmlns:p14="http://schemas.microsoft.com/office/powerpoint/2010/main" val="880569677"/>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SERVQUAL Survey and Gap Analysis</a:t>
            </a:r>
          </a:p>
          <a:p>
            <a:pPr lvl="3"/>
            <a:r>
              <a:rPr lang="en-GB" b="0" dirty="0"/>
              <a:t>The SERVQUAL survey asks customers to rate two aspects for each service dimension:</a:t>
            </a:r>
          </a:p>
          <a:p>
            <a:pPr lvl="3"/>
            <a:r>
              <a:rPr lang="en-GB" b="0" dirty="0"/>
              <a:t>Expected service: What customers expect from an excellent company in the sector.</a:t>
            </a:r>
          </a:p>
          <a:p>
            <a:pPr lvl="3"/>
            <a:r>
              <a:rPr lang="en-GB" b="0" dirty="0"/>
              <a:t>Perceived service: How customers perceive the actual service delivered by a specific company.</a:t>
            </a:r>
          </a:p>
          <a:p>
            <a:pPr lvl="3"/>
            <a:r>
              <a:rPr lang="en-GB" b="0" dirty="0"/>
              <a:t>Gap scores are calculated by comparing these two ratings for each of the five service quality dimensions. </a:t>
            </a:r>
          </a:p>
          <a:p>
            <a:pPr lvl="3"/>
            <a:r>
              <a:rPr lang="en-GB" b="0" dirty="0"/>
              <a:t>The results highlight areas for improvement and help companies understand where they are meeting or falling short of customer expectations.</a:t>
            </a:r>
          </a:p>
          <a:p>
            <a:pPr lvl="3"/>
            <a:endParaRPr lang="en-GB"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49</a:t>
            </a:fld>
            <a:endParaRPr lang="nl-NL"/>
          </a:p>
        </p:txBody>
      </p:sp>
    </p:spTree>
    <p:extLst>
      <p:ext uri="{BB962C8B-B14F-4D97-AF65-F5344CB8AC3E}">
        <p14:creationId xmlns:p14="http://schemas.microsoft.com/office/powerpoint/2010/main" val="1633102446"/>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en-GB" b="0" dirty="0"/>
          </a:p>
          <a:p>
            <a:pPr lvl="3"/>
            <a:r>
              <a:rPr lang="en-GB" dirty="0"/>
              <a:t>Data collected through a SERVQUAL survey can serve multiple purposes:</a:t>
            </a:r>
          </a:p>
          <a:p>
            <a:pPr lvl="3"/>
            <a:r>
              <a:rPr lang="en-GB" b="0" dirty="0"/>
              <a:t>•	To Determine the Average Gap Score</a:t>
            </a:r>
          </a:p>
          <a:p>
            <a:pPr lvl="3"/>
            <a:r>
              <a:rPr lang="en-GB" b="0" dirty="0"/>
              <a:t>•	To Assess a Company’s Service Quality Along Each SERVQUAL Dimension</a:t>
            </a:r>
          </a:p>
          <a:p>
            <a:pPr lvl="3"/>
            <a:r>
              <a:rPr lang="en-GB" b="0" dirty="0"/>
              <a:t>•	To Track Customers’ Expectations and Perceptions Over Time</a:t>
            </a:r>
          </a:p>
          <a:p>
            <a:pPr lvl="3"/>
            <a:r>
              <a:rPr lang="en-GB" b="0" dirty="0"/>
              <a:t>•	To Compare a Company’s SERVQUAL Scores Against Competitors </a:t>
            </a:r>
          </a:p>
          <a:p>
            <a:pPr lvl="3"/>
            <a:r>
              <a:rPr lang="en-GB" b="0" dirty="0"/>
              <a:t>•	To Identify and Examine Customer Segments with Differing Assessments of Service Quality.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50</a:t>
            </a:fld>
            <a:endParaRPr lang="nl-NL"/>
          </a:p>
        </p:txBody>
      </p:sp>
    </p:spTree>
    <p:extLst>
      <p:ext uri="{BB962C8B-B14F-4D97-AF65-F5344CB8AC3E}">
        <p14:creationId xmlns:p14="http://schemas.microsoft.com/office/powerpoint/2010/main" val="1594246709"/>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b="0" dirty="0"/>
              <a:t>The Importance–Performance Analysis (IPA)</a:t>
            </a:r>
          </a:p>
          <a:p>
            <a:pPr lvl="3"/>
            <a:r>
              <a:rPr lang="en-GB" b="0" dirty="0"/>
              <a:t>The Importance–Performance Analysis (IPA) is a method that compares service performance with the importance of various service elements to the consumer.</a:t>
            </a:r>
          </a:p>
          <a:p>
            <a:pPr lvl="3"/>
            <a:r>
              <a:rPr lang="en-GB" b="0" dirty="0"/>
              <a:t>Purpose</a:t>
            </a:r>
          </a:p>
          <a:p>
            <a:pPr lvl="3"/>
            <a:r>
              <a:rPr lang="en-GB" b="0" dirty="0"/>
              <a:t>The IPA model helps managers identify areas for improvement in service delivery by </a:t>
            </a:r>
            <a:r>
              <a:rPr lang="en-GB" b="0" dirty="0" err="1"/>
              <a:t>analyzing</a:t>
            </a:r>
            <a:r>
              <a:rPr lang="en-GB" b="0" dirty="0"/>
              <a:t> the relationship between how well a company performs on certain attributes and how important those attributes are to consumers.</a:t>
            </a:r>
          </a:p>
          <a:p>
            <a:pPr lvl="3"/>
            <a:r>
              <a:rPr lang="en-GB" b="0" dirty="0"/>
              <a:t>Quadrants in the IPA Model</a:t>
            </a:r>
          </a:p>
          <a:p>
            <a:pPr lvl="3"/>
            <a:r>
              <a:rPr lang="en-GB" b="0" dirty="0"/>
              <a:t>The IPA results are typically plotted on a two-dimensional grid with importance on the vertical axis and performance on the horizontal axis.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51</a:t>
            </a:fld>
            <a:endParaRPr lang="nl-NL"/>
          </a:p>
        </p:txBody>
      </p:sp>
    </p:spTree>
    <p:extLst>
      <p:ext uri="{BB962C8B-B14F-4D97-AF65-F5344CB8AC3E}">
        <p14:creationId xmlns:p14="http://schemas.microsoft.com/office/powerpoint/2010/main" val="3161667391"/>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b="0" dirty="0"/>
              <a:t>The grid is divided into four quadrants, each offering different management suggestions:</a:t>
            </a:r>
          </a:p>
          <a:p>
            <a:pPr lvl="3"/>
            <a:r>
              <a:rPr lang="en-GB" b="0" dirty="0"/>
              <a:t>Quadrant 1: "Concentrate Here"</a:t>
            </a:r>
          </a:p>
          <a:p>
            <a:pPr lvl="3"/>
            <a:r>
              <a:rPr lang="en-GB" b="0" dirty="0"/>
              <a:t>Attributes: Perceived as important by customers but showing low performance.</a:t>
            </a:r>
          </a:p>
          <a:p>
            <a:pPr lvl="3"/>
            <a:r>
              <a:rPr lang="en-GB" b="0" dirty="0"/>
              <a:t>Action: The company needs to focus on improving performance in these areas to meet customer expectations.</a:t>
            </a:r>
          </a:p>
          <a:p>
            <a:pPr lvl="3"/>
            <a:r>
              <a:rPr lang="en-GB" b="0" dirty="0"/>
              <a:t>Quadrant 2: "Keep Up the Good Work"</a:t>
            </a:r>
          </a:p>
          <a:p>
            <a:pPr lvl="3"/>
            <a:r>
              <a:rPr lang="en-GB" b="0" dirty="0"/>
              <a:t>Attributes: Highly important to customers and showing good performance.</a:t>
            </a:r>
          </a:p>
          <a:p>
            <a:pPr lvl="3"/>
            <a:r>
              <a:rPr lang="en-GB" b="0" dirty="0"/>
              <a:t>Action: The company is performing well in these areas and should maintain this level of service.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52</a:t>
            </a:fld>
            <a:endParaRPr lang="nl-NL"/>
          </a:p>
        </p:txBody>
      </p:sp>
    </p:spTree>
    <p:extLst>
      <p:ext uri="{BB962C8B-B14F-4D97-AF65-F5344CB8AC3E}">
        <p14:creationId xmlns:p14="http://schemas.microsoft.com/office/powerpoint/2010/main" val="2413868702"/>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5- </a:t>
            </a:r>
            <a:r>
              <a:rPr lang="nl-NL" sz="2800" dirty="0" err="1"/>
              <a:t>Measuring</a:t>
            </a:r>
            <a:r>
              <a:rPr lang="nl-NL" sz="2800" dirty="0"/>
              <a:t> </a:t>
            </a:r>
            <a:r>
              <a:rPr lang="nl-NL" sz="2800" dirty="0" err="1"/>
              <a:t>and</a:t>
            </a:r>
            <a:r>
              <a:rPr lang="nl-NL" sz="2800" dirty="0"/>
              <a:t> Controlling Service </a:t>
            </a:r>
            <a:r>
              <a:rPr lang="nl-NL" sz="2800" dirty="0" err="1"/>
              <a:t>Quality</a:t>
            </a:r>
            <a:r>
              <a:rPr lang="nl-NL" sz="2800" dirty="0"/>
              <a:t> in </a:t>
            </a:r>
            <a:r>
              <a:rPr lang="nl-NL" sz="2800" dirty="0" err="1"/>
              <a:t>Tourism</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b="0" dirty="0"/>
              <a:t>Quadrant 3: "Low Priority"</a:t>
            </a:r>
          </a:p>
          <a:p>
            <a:pPr lvl="3"/>
            <a:r>
              <a:rPr lang="en-GB" b="0" dirty="0"/>
              <a:t>Attributes: Both importance and performance ratings are lower than average.</a:t>
            </a:r>
          </a:p>
          <a:p>
            <a:pPr lvl="3"/>
            <a:r>
              <a:rPr lang="en-GB" b="0" dirty="0"/>
              <a:t>Action: These attributes may receive low priority in resource allocation decisions since they don’t significantly impact customer satisfaction.</a:t>
            </a:r>
          </a:p>
          <a:p>
            <a:pPr lvl="3"/>
            <a:r>
              <a:rPr lang="en-GB" b="0" dirty="0"/>
              <a:t>Quadrant 4: "Possible Overkill"</a:t>
            </a:r>
          </a:p>
          <a:p>
            <a:pPr lvl="3"/>
            <a:r>
              <a:rPr lang="en-GB" b="0" dirty="0"/>
              <a:t>Attributes: Low in importance but showing high performance.</a:t>
            </a:r>
          </a:p>
          <a:p>
            <a:pPr lvl="3"/>
            <a:r>
              <a:rPr lang="en-GB" b="0" dirty="0"/>
              <a:t>Action: The company is performing well on attributes that are of relatively low importance to customers. It may not be necessary to invest additional resources to improve these areas further.</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53</a:t>
            </a:fld>
            <a:endParaRPr lang="nl-NL"/>
          </a:p>
        </p:txBody>
      </p:sp>
    </p:spTree>
    <p:extLst>
      <p:ext uri="{BB962C8B-B14F-4D97-AF65-F5344CB8AC3E}">
        <p14:creationId xmlns:p14="http://schemas.microsoft.com/office/powerpoint/2010/main" val="3726812522"/>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6ABCAEF-D5A0-4535-AD83-587F03E189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254</TotalTime>
  <Words>5847</Words>
  <Application>Microsoft Macintosh PowerPoint</Application>
  <PresentationFormat>Custom</PresentationFormat>
  <Paragraphs>523</Paragraphs>
  <Slides>55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55</vt:i4>
      </vt:variant>
    </vt:vector>
  </HeadingPairs>
  <TitlesOfParts>
    <vt:vector size="60" baseType="lpstr">
      <vt:lpstr>Arial</vt:lpstr>
      <vt:lpstr>Georgia</vt:lpstr>
      <vt:lpstr>Calibri</vt:lpstr>
      <vt:lpstr>Minion</vt:lpstr>
      <vt:lpstr>Corporate template-set Universiteit Leiden</vt:lpstr>
      <vt:lpstr>Reseacrh on Tourism Services  European Institute of Innovation, Entrepreneurship and Technology Lessingstraße 79, 13158 Berlin, Germany </vt:lpstr>
      <vt:lpstr>Index</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1- Special Features of Tourism Services</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 2-Factors Influencing Consumer Behavior </vt:lpstr>
      <vt:lpstr>3-The Market Research and Customer Satisfaction </vt:lpstr>
      <vt:lpstr>3-The Market Research and Customer Satisfaction </vt:lpstr>
      <vt:lpstr>3-The Market Research and Customer Satisfaction </vt:lpstr>
      <vt:lpstr>3-The Market Research and Customer Satisfaction </vt:lpstr>
      <vt:lpstr>4-Customer satisfaction and service quality</vt:lpstr>
      <vt:lpstr>4-Customer satisfaction and service quality</vt:lpstr>
      <vt:lpstr>4-Customer satisfaction and service quality</vt:lpstr>
      <vt:lpstr>4-Customer satisfaction and service quality</vt:lpstr>
      <vt:lpstr>4-Customer satisfaction and service quality</vt:lpstr>
      <vt:lpstr>4-Customer satisfaction and service quality</vt:lpstr>
      <vt:lpstr>4-Customer satisfaction and service quality</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5- Measuring and Controlling Service Quality in Tourism</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198</cp:revision>
  <dcterms:created xsi:type="dcterms:W3CDTF">2023-10-18T00:40:52Z</dcterms:created>
  <dcterms:modified xsi:type="dcterms:W3CDTF">2024-12-14T21:41:06Z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