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Default Extension="svg" ContentType="image/svg+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colors3.xml" ContentType="application/vnd.openxmlformats-officedocument.drawingml.diagramColors+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revisionInfo.xml" ContentType="application/vnd.ms-powerpoint.revisioninfo+xml"/>
  <Override PartName="/ppt/slides/slide1.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7FA8B8-06FF-E39C-FE39-007AD83E4A1F}" v="352" dt="2025-05-03T14:54:49.069"/>
    <p1510:client id="{78D9229B-9DE3-E8AA-CB9E-E6A39C21BE09}" v="46" dt="2025-05-03T13:37:01.816"/>
    <p1510:client id="{E693AAC3-3E41-EE86-4EE2-90ECDB7839C4}" v="84" dt="2025-05-03T17:04:19.9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p:scale>
          <a:sx n="1" d="2"/>
          <a:sy n="1" d="2"/>
        </p:scale>
        <p:origin x="-1476" y="-480"/>
      </p:cViewPr>
      <p:guideLst>
        <p:guide orient="horz" pos="2160"/>
        <p:guide pos="384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3.png"/><Relationship Id="rId4" Type="http://schemas.openxmlformats.org/officeDocument/2006/relationships/image" Target="../media/image4.svg"/></Relationships>
</file>

<file path=ppt/diagrams/_rels/drawing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1.png"/><Relationship Id="rId7" Type="http://schemas.openxmlformats.org/officeDocument/2006/relationships/image" Target="../media/image71.png"/><Relationship Id="rId2" Type="http://schemas.openxmlformats.org/officeDocument/2006/relationships/image" Target="../media/image2.svg"/><Relationship Id="rId1" Type="http://schemas.openxmlformats.org/officeDocument/2006/relationships/image" Target="../media/image11.png"/><Relationship Id="rId6" Type="http://schemas.openxmlformats.org/officeDocument/2006/relationships/image" Target="../media/image6.svg"/><Relationship Id="rId5" Type="http://schemas.openxmlformats.org/officeDocument/2006/relationships/image" Target="../media/image51.png"/><Relationship Id="rId4" Type="http://schemas.openxmlformats.org/officeDocument/2006/relationships/image" Target="../media/image4.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69450E-D10C-48D8-86C5-851D5F90BFD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D5FEAECB-E2D9-4467-B8E9-03996FCC9CC1}">
      <dgm:prSet/>
      <dgm:spPr/>
      <dgm:t>
        <a:bodyPr/>
        <a:lstStyle/>
        <a:p>
          <a:r>
            <a:rPr lang="en-US" dirty="0">
              <a:latin typeface="Times New Roman"/>
              <a:cs typeface="Times New Roman"/>
            </a:rPr>
            <a:t>Recruitment plays an important role during digital transformation because companies in many industries need to hire employees with a global talent management strategy, who oppose IT-related skills, ability and knowledge.</a:t>
          </a:r>
        </a:p>
      </dgm:t>
    </dgm:pt>
    <dgm:pt modelId="{3990BBB6-A77B-4978-B04E-8EA865849DD1}" type="parTrans" cxnId="{588F7A38-6F99-4074-8E0F-22A2FD9CEDAD}">
      <dgm:prSet/>
      <dgm:spPr/>
      <dgm:t>
        <a:bodyPr/>
        <a:lstStyle/>
        <a:p>
          <a:endParaRPr lang="en-US"/>
        </a:p>
      </dgm:t>
    </dgm:pt>
    <dgm:pt modelId="{9FAAFC08-3C95-44BC-B0A4-B6FC8D4E49B6}" type="sibTrans" cxnId="{588F7A38-6F99-4074-8E0F-22A2FD9CEDAD}">
      <dgm:prSet/>
      <dgm:spPr/>
      <dgm:t>
        <a:bodyPr/>
        <a:lstStyle/>
        <a:p>
          <a:endParaRPr lang="en-US"/>
        </a:p>
      </dgm:t>
    </dgm:pt>
    <dgm:pt modelId="{E7742164-88E9-4B55-A3F1-08569B684A1C}">
      <dgm:prSet/>
      <dgm:spPr/>
      <dgm:t>
        <a:bodyPr/>
        <a:lstStyle/>
        <a:p>
          <a:r>
            <a:rPr lang="en-US" dirty="0">
              <a:latin typeface="Times New Roman"/>
              <a:cs typeface="Times New Roman"/>
            </a:rPr>
            <a:t>“</a:t>
          </a:r>
          <a:r>
            <a:rPr lang="en-US" dirty="0" err="1">
              <a:latin typeface="Times New Roman"/>
              <a:cs typeface="Times New Roman"/>
            </a:rPr>
            <a:t>Digitalisation</a:t>
          </a:r>
          <a:r>
            <a:rPr lang="en-US" dirty="0">
              <a:latin typeface="Times New Roman"/>
              <a:cs typeface="Times New Roman"/>
            </a:rPr>
            <a:t> strategy” is one of the most revolutionary developments in the perspective of business in the last few decades. </a:t>
          </a:r>
        </a:p>
      </dgm:t>
    </dgm:pt>
    <dgm:pt modelId="{D7A3A189-280C-4103-B063-7E5C7FD86E4C}" type="parTrans" cxnId="{91DE089C-92B4-4D3C-8261-DA719DCDDD16}">
      <dgm:prSet/>
      <dgm:spPr/>
      <dgm:t>
        <a:bodyPr/>
        <a:lstStyle/>
        <a:p>
          <a:endParaRPr lang="en-US"/>
        </a:p>
      </dgm:t>
    </dgm:pt>
    <dgm:pt modelId="{B9FEAFEE-D82F-403A-A7FC-C9789AD876BC}" type="sibTrans" cxnId="{91DE089C-92B4-4D3C-8261-DA719DCDDD16}">
      <dgm:prSet/>
      <dgm:spPr/>
      <dgm:t>
        <a:bodyPr/>
        <a:lstStyle/>
        <a:p>
          <a:endParaRPr lang="en-US"/>
        </a:p>
      </dgm:t>
    </dgm:pt>
    <dgm:pt modelId="{133CDAEF-D503-4656-A586-C6045FE932D7}">
      <dgm:prSet/>
      <dgm:spPr/>
      <dgm:t>
        <a:bodyPr/>
        <a:lstStyle/>
        <a:p>
          <a:r>
            <a:rPr lang="en-US" dirty="0">
              <a:latin typeface="Times New Roman"/>
              <a:cs typeface="Times New Roman"/>
            </a:rPr>
            <a:t>It becomes clear that recruitment plays an important role in digital transformation in pre-digital companies (</a:t>
          </a:r>
          <a:r>
            <a:rPr lang="en-US" dirty="0" err="1">
              <a:latin typeface="Times New Roman"/>
              <a:cs typeface="Times New Roman"/>
            </a:rPr>
            <a:t>Gilch</a:t>
          </a:r>
          <a:r>
            <a:rPr lang="en-US" dirty="0">
              <a:latin typeface="Times New Roman"/>
              <a:cs typeface="Times New Roman"/>
            </a:rPr>
            <a:t> &amp; </a:t>
          </a:r>
          <a:r>
            <a:rPr lang="en-US" dirty="0" err="1">
              <a:latin typeface="Times New Roman"/>
              <a:cs typeface="Times New Roman"/>
            </a:rPr>
            <a:t>Sieweke</a:t>
          </a:r>
          <a:r>
            <a:rPr lang="en-US" dirty="0">
              <a:latin typeface="Times New Roman"/>
              <a:cs typeface="Times New Roman"/>
            </a:rPr>
            <a:t>, 2021).</a:t>
          </a:r>
        </a:p>
      </dgm:t>
    </dgm:pt>
    <dgm:pt modelId="{D263B63D-CE94-41D0-B833-22C905FAAA81}" type="parTrans" cxnId="{0808F6A9-8935-4D77-9715-BF6D7283CAEC}">
      <dgm:prSet/>
      <dgm:spPr/>
      <dgm:t>
        <a:bodyPr/>
        <a:lstStyle/>
        <a:p>
          <a:endParaRPr lang="en-US"/>
        </a:p>
      </dgm:t>
    </dgm:pt>
    <dgm:pt modelId="{2B24AAF2-DEBA-44F0-B667-6C70DDEF0F6C}" type="sibTrans" cxnId="{0808F6A9-8935-4D77-9715-BF6D7283CAEC}">
      <dgm:prSet/>
      <dgm:spPr/>
      <dgm:t>
        <a:bodyPr/>
        <a:lstStyle/>
        <a:p>
          <a:endParaRPr lang="en-US"/>
        </a:p>
      </dgm:t>
    </dgm:pt>
    <dgm:pt modelId="{79064A43-35C2-4250-B955-35D120AB33E2}">
      <dgm:prSet/>
      <dgm:spPr/>
      <dgm:t>
        <a:bodyPr/>
        <a:lstStyle/>
        <a:p>
          <a:r>
            <a:rPr lang="en-US" dirty="0">
              <a:latin typeface="Times New Roman"/>
              <a:cs typeface="Times New Roman"/>
            </a:rPr>
            <a:t>In Four Season Hotel &amp; Resort, a place of luxury, hospitality vans generosity can implement this technique which will provide a dynamic and rapid environment, attract talents ensure employee commitment, increase the implementations in the department autonomy and introduce new roles in the job management (Martínez-Morán, 2021). </a:t>
          </a:r>
        </a:p>
      </dgm:t>
    </dgm:pt>
    <dgm:pt modelId="{EFA8A3AE-DD73-44D6-8AC4-06969566F914}" type="parTrans" cxnId="{3AEEB28A-0023-4D4C-8D1D-57286E2918B6}">
      <dgm:prSet/>
      <dgm:spPr/>
      <dgm:t>
        <a:bodyPr/>
        <a:lstStyle/>
        <a:p>
          <a:endParaRPr lang="en-US"/>
        </a:p>
      </dgm:t>
    </dgm:pt>
    <dgm:pt modelId="{0AFD4E50-07E1-4057-B20B-5F7E221C1893}" type="sibTrans" cxnId="{3AEEB28A-0023-4D4C-8D1D-57286E2918B6}">
      <dgm:prSet/>
      <dgm:spPr/>
      <dgm:t>
        <a:bodyPr/>
        <a:lstStyle/>
        <a:p>
          <a:endParaRPr lang="en-US"/>
        </a:p>
      </dgm:t>
    </dgm:pt>
    <dgm:pt modelId="{D4164E3B-0854-495D-B717-F59642FC8002}" type="pres">
      <dgm:prSet presAssocID="{1E69450E-D10C-48D8-86C5-851D5F90BFDA}" presName="root" presStyleCnt="0">
        <dgm:presLayoutVars>
          <dgm:dir/>
          <dgm:resizeHandles val="exact"/>
        </dgm:presLayoutVars>
      </dgm:prSet>
      <dgm:spPr/>
      <dgm:t>
        <a:bodyPr/>
        <a:lstStyle/>
        <a:p>
          <a:endParaRPr lang="en-US"/>
        </a:p>
      </dgm:t>
    </dgm:pt>
    <dgm:pt modelId="{5C227AFB-E114-4FAD-9D79-97FE24B15249}" type="pres">
      <dgm:prSet presAssocID="{D5FEAECB-E2D9-4467-B8E9-03996FCC9CC1}" presName="compNode" presStyleCnt="0"/>
      <dgm:spPr/>
    </dgm:pt>
    <dgm:pt modelId="{415C4348-BED7-42D6-9D9C-1C2FDA5B9929}" type="pres">
      <dgm:prSet presAssocID="{D5FEAECB-E2D9-4467-B8E9-03996FCC9CC1}" presName="bgRect" presStyleLbl="bgShp" presStyleIdx="0" presStyleCnt="4"/>
      <dgm:spPr/>
    </dgm:pt>
    <dgm:pt modelId="{2FD04D76-1F6E-4174-99BF-059FB8D06B14}" type="pres">
      <dgm:prSet presAssocID="{D5FEAECB-E2D9-4467-B8E9-03996FCC9CC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xmlns=""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xmlns="" id="0" name="" descr="Office Worker"/>
        </a:ext>
      </dgm:extLst>
    </dgm:pt>
    <dgm:pt modelId="{2E24EE51-6C56-4FDB-94E0-6A1652A339D5}" type="pres">
      <dgm:prSet presAssocID="{D5FEAECB-E2D9-4467-B8E9-03996FCC9CC1}" presName="spaceRect" presStyleCnt="0"/>
      <dgm:spPr/>
    </dgm:pt>
    <dgm:pt modelId="{01B06620-BB99-4B3D-95D9-D23DFCEAAE0A}" type="pres">
      <dgm:prSet presAssocID="{D5FEAECB-E2D9-4467-B8E9-03996FCC9CC1}" presName="parTx" presStyleLbl="revTx" presStyleIdx="0" presStyleCnt="4">
        <dgm:presLayoutVars>
          <dgm:chMax val="0"/>
          <dgm:chPref val="0"/>
        </dgm:presLayoutVars>
      </dgm:prSet>
      <dgm:spPr/>
      <dgm:t>
        <a:bodyPr/>
        <a:lstStyle/>
        <a:p>
          <a:endParaRPr lang="en-US"/>
        </a:p>
      </dgm:t>
    </dgm:pt>
    <dgm:pt modelId="{111B19F6-6927-403F-BB1A-6D68623C8B3C}" type="pres">
      <dgm:prSet presAssocID="{9FAAFC08-3C95-44BC-B0A4-B6FC8D4E49B6}" presName="sibTrans" presStyleCnt="0"/>
      <dgm:spPr/>
    </dgm:pt>
    <dgm:pt modelId="{FB3ECC05-917D-45A8-B0F9-F9F0A45F4615}" type="pres">
      <dgm:prSet presAssocID="{E7742164-88E9-4B55-A3F1-08569B684A1C}" presName="compNode" presStyleCnt="0"/>
      <dgm:spPr/>
    </dgm:pt>
    <dgm:pt modelId="{A1FC468F-261C-4015-AFA4-27381F7C1A12}" type="pres">
      <dgm:prSet presAssocID="{E7742164-88E9-4B55-A3F1-08569B684A1C}" presName="bgRect" presStyleLbl="bgShp" presStyleIdx="1" presStyleCnt="4"/>
      <dgm:spPr/>
    </dgm:pt>
    <dgm:pt modelId="{F5B6A793-C04F-4681-8050-67E30369AA33}" type="pres">
      <dgm:prSet presAssocID="{E7742164-88E9-4B55-A3F1-08569B684A1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xmlns="" val="0"/>
              </a:ext>
              <a:ext uri="{96DAC541-7B7A-43D3-8B79-37D633B846F1}">
                <asvg:svgBlip xmlns:asvg="http://schemas.microsoft.com/office/drawing/2016/SVG/main" xmlns="" r:embed="rId4"/>
              </a:ext>
            </a:extLst>
          </a:blip>
          <a:stretch>
            <a:fillRect/>
          </a:stretch>
        </a:blipFill>
        <a:ln>
          <a:noFill/>
        </a:ln>
      </dgm:spPr>
      <dgm:extLst>
        <a:ext uri="{E40237B7-FDA0-4F09-8148-C483321AD2D9}">
          <dgm14:cNvPr xmlns:dgm14="http://schemas.microsoft.com/office/drawing/2010/diagram" xmlns="" id="0" name="" descr="Maximize"/>
        </a:ext>
      </dgm:extLst>
    </dgm:pt>
    <dgm:pt modelId="{5DF11749-17DC-4DC2-8156-C41B2E73C402}" type="pres">
      <dgm:prSet presAssocID="{E7742164-88E9-4B55-A3F1-08569B684A1C}" presName="spaceRect" presStyleCnt="0"/>
      <dgm:spPr/>
    </dgm:pt>
    <dgm:pt modelId="{92F9BA73-427C-4C2F-A59F-31175DD08E81}" type="pres">
      <dgm:prSet presAssocID="{E7742164-88E9-4B55-A3F1-08569B684A1C}" presName="parTx" presStyleLbl="revTx" presStyleIdx="1" presStyleCnt="4">
        <dgm:presLayoutVars>
          <dgm:chMax val="0"/>
          <dgm:chPref val="0"/>
        </dgm:presLayoutVars>
      </dgm:prSet>
      <dgm:spPr/>
      <dgm:t>
        <a:bodyPr/>
        <a:lstStyle/>
        <a:p>
          <a:endParaRPr lang="en-US"/>
        </a:p>
      </dgm:t>
    </dgm:pt>
    <dgm:pt modelId="{369985E6-3E5B-400B-9965-BB4C2AAECBFE}" type="pres">
      <dgm:prSet presAssocID="{B9FEAFEE-D82F-403A-A7FC-C9789AD876BC}" presName="sibTrans" presStyleCnt="0"/>
      <dgm:spPr/>
    </dgm:pt>
    <dgm:pt modelId="{097A050D-B5D6-4F2B-ABC3-36D3ED36F55B}" type="pres">
      <dgm:prSet presAssocID="{133CDAEF-D503-4656-A586-C6045FE932D7}" presName="compNode" presStyleCnt="0"/>
      <dgm:spPr/>
    </dgm:pt>
    <dgm:pt modelId="{C2CE62F9-B1FD-4ED9-A9F9-E51115A219DB}" type="pres">
      <dgm:prSet presAssocID="{133CDAEF-D503-4656-A586-C6045FE932D7}" presName="bgRect" presStyleLbl="bgShp" presStyleIdx="2" presStyleCnt="4"/>
      <dgm:spPr/>
    </dgm:pt>
    <dgm:pt modelId="{3971D377-C0C9-437E-8539-159F077BE8A4}" type="pres">
      <dgm:prSet presAssocID="{133CDAEF-D503-4656-A586-C6045FE932D7}"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xmlns="" val="0"/>
              </a:ext>
              <a:ext uri="{96DAC541-7B7A-43D3-8B79-37D633B846F1}">
                <asvg:svgBlip xmlns:asvg="http://schemas.microsoft.com/office/drawing/2016/SVG/main" xmlns="" r:embed="rId6"/>
              </a:ext>
            </a:extLst>
          </a:blip>
          <a:stretch>
            <a:fillRect/>
          </a:stretch>
        </a:blipFill>
        <a:ln>
          <a:noFill/>
        </a:ln>
      </dgm:spPr>
      <dgm:extLst>
        <a:ext uri="{E40237B7-FDA0-4F09-8148-C483321AD2D9}">
          <dgm14:cNvPr xmlns:dgm14="http://schemas.microsoft.com/office/drawing/2010/diagram" xmlns="" id="0" name="" descr="Cheers"/>
        </a:ext>
      </dgm:extLst>
    </dgm:pt>
    <dgm:pt modelId="{BACD6E31-F908-442E-A68C-7771112CDB5F}" type="pres">
      <dgm:prSet presAssocID="{133CDAEF-D503-4656-A586-C6045FE932D7}" presName="spaceRect" presStyleCnt="0"/>
      <dgm:spPr/>
    </dgm:pt>
    <dgm:pt modelId="{767F50DD-20B4-40FE-B21A-EE0B098C21F6}" type="pres">
      <dgm:prSet presAssocID="{133CDAEF-D503-4656-A586-C6045FE932D7}" presName="parTx" presStyleLbl="revTx" presStyleIdx="2" presStyleCnt="4">
        <dgm:presLayoutVars>
          <dgm:chMax val="0"/>
          <dgm:chPref val="0"/>
        </dgm:presLayoutVars>
      </dgm:prSet>
      <dgm:spPr/>
      <dgm:t>
        <a:bodyPr/>
        <a:lstStyle/>
        <a:p>
          <a:endParaRPr lang="en-US"/>
        </a:p>
      </dgm:t>
    </dgm:pt>
    <dgm:pt modelId="{CAAE0274-37BC-4135-83A8-CB1ACC6F9D93}" type="pres">
      <dgm:prSet presAssocID="{2B24AAF2-DEBA-44F0-B667-6C70DDEF0F6C}" presName="sibTrans" presStyleCnt="0"/>
      <dgm:spPr/>
    </dgm:pt>
    <dgm:pt modelId="{50B5A57E-F8E6-48E6-8DAA-A7C99CA376E4}" type="pres">
      <dgm:prSet presAssocID="{79064A43-35C2-4250-B955-35D120AB33E2}" presName="compNode" presStyleCnt="0"/>
      <dgm:spPr/>
    </dgm:pt>
    <dgm:pt modelId="{59833021-B6B4-4859-8BFD-30518ADB0B98}" type="pres">
      <dgm:prSet presAssocID="{79064A43-35C2-4250-B955-35D120AB33E2}" presName="bgRect" presStyleLbl="bgShp" presStyleIdx="3" presStyleCnt="4"/>
      <dgm:spPr/>
    </dgm:pt>
    <dgm:pt modelId="{31E04341-88A6-40B4-89A0-C454CC16D53A}" type="pres">
      <dgm:prSet presAssocID="{79064A43-35C2-4250-B955-35D120AB33E2}"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xmlns="" val="0"/>
              </a:ext>
              <a:ext uri="{96DAC541-7B7A-43D3-8B79-37D633B846F1}">
                <asvg:svgBlip xmlns:asvg="http://schemas.microsoft.com/office/drawing/2016/SVG/main" xmlns="" r:embed="rId8"/>
              </a:ext>
            </a:extLst>
          </a:blip>
          <a:stretch>
            <a:fillRect/>
          </a:stretch>
        </a:blipFill>
        <a:ln>
          <a:noFill/>
        </a:ln>
      </dgm:spPr>
      <dgm:extLst>
        <a:ext uri="{E40237B7-FDA0-4F09-8148-C483321AD2D9}">
          <dgm14:cNvPr xmlns:dgm14="http://schemas.microsoft.com/office/drawing/2010/diagram" xmlns="" id="0" name="" descr="Trailer"/>
        </a:ext>
      </dgm:extLst>
    </dgm:pt>
    <dgm:pt modelId="{61F5A665-A9CC-4CDB-8756-8F39C33E3587}" type="pres">
      <dgm:prSet presAssocID="{79064A43-35C2-4250-B955-35D120AB33E2}" presName="spaceRect" presStyleCnt="0"/>
      <dgm:spPr/>
    </dgm:pt>
    <dgm:pt modelId="{D6DD0EB3-CF8C-484A-9C36-222F3292507B}" type="pres">
      <dgm:prSet presAssocID="{79064A43-35C2-4250-B955-35D120AB33E2}" presName="parTx" presStyleLbl="revTx" presStyleIdx="3" presStyleCnt="4">
        <dgm:presLayoutVars>
          <dgm:chMax val="0"/>
          <dgm:chPref val="0"/>
        </dgm:presLayoutVars>
      </dgm:prSet>
      <dgm:spPr/>
      <dgm:t>
        <a:bodyPr/>
        <a:lstStyle/>
        <a:p>
          <a:endParaRPr lang="en-US"/>
        </a:p>
      </dgm:t>
    </dgm:pt>
  </dgm:ptLst>
  <dgm:cxnLst>
    <dgm:cxn modelId="{7BFAF3CC-F081-433B-8CCC-B8677933B79B}" type="presOf" srcId="{E7742164-88E9-4B55-A3F1-08569B684A1C}" destId="{92F9BA73-427C-4C2F-A59F-31175DD08E81}" srcOrd="0" destOrd="0" presId="urn:microsoft.com/office/officeart/2018/2/layout/IconVerticalSolidList"/>
    <dgm:cxn modelId="{6BC89320-0FA6-4634-92BF-D6C523A233B4}" type="presOf" srcId="{79064A43-35C2-4250-B955-35D120AB33E2}" destId="{D6DD0EB3-CF8C-484A-9C36-222F3292507B}" srcOrd="0" destOrd="0" presId="urn:microsoft.com/office/officeart/2018/2/layout/IconVerticalSolidList"/>
    <dgm:cxn modelId="{588F7A38-6F99-4074-8E0F-22A2FD9CEDAD}" srcId="{1E69450E-D10C-48D8-86C5-851D5F90BFDA}" destId="{D5FEAECB-E2D9-4467-B8E9-03996FCC9CC1}" srcOrd="0" destOrd="0" parTransId="{3990BBB6-A77B-4978-B04E-8EA865849DD1}" sibTransId="{9FAAFC08-3C95-44BC-B0A4-B6FC8D4E49B6}"/>
    <dgm:cxn modelId="{52B736C3-CF66-418B-9280-EB64DD37D8D1}" type="presOf" srcId="{133CDAEF-D503-4656-A586-C6045FE932D7}" destId="{767F50DD-20B4-40FE-B21A-EE0B098C21F6}" srcOrd="0" destOrd="0" presId="urn:microsoft.com/office/officeart/2018/2/layout/IconVerticalSolidList"/>
    <dgm:cxn modelId="{E1617F0E-FA88-44DC-B013-F77FF6438028}" type="presOf" srcId="{1E69450E-D10C-48D8-86C5-851D5F90BFDA}" destId="{D4164E3B-0854-495D-B717-F59642FC8002}" srcOrd="0" destOrd="0" presId="urn:microsoft.com/office/officeart/2018/2/layout/IconVerticalSolidList"/>
    <dgm:cxn modelId="{0808F6A9-8935-4D77-9715-BF6D7283CAEC}" srcId="{1E69450E-D10C-48D8-86C5-851D5F90BFDA}" destId="{133CDAEF-D503-4656-A586-C6045FE932D7}" srcOrd="2" destOrd="0" parTransId="{D263B63D-CE94-41D0-B833-22C905FAAA81}" sibTransId="{2B24AAF2-DEBA-44F0-B667-6C70DDEF0F6C}"/>
    <dgm:cxn modelId="{91DE089C-92B4-4D3C-8261-DA719DCDDD16}" srcId="{1E69450E-D10C-48D8-86C5-851D5F90BFDA}" destId="{E7742164-88E9-4B55-A3F1-08569B684A1C}" srcOrd="1" destOrd="0" parTransId="{D7A3A189-280C-4103-B063-7E5C7FD86E4C}" sibTransId="{B9FEAFEE-D82F-403A-A7FC-C9789AD876BC}"/>
    <dgm:cxn modelId="{3AEEB28A-0023-4D4C-8D1D-57286E2918B6}" srcId="{1E69450E-D10C-48D8-86C5-851D5F90BFDA}" destId="{79064A43-35C2-4250-B955-35D120AB33E2}" srcOrd="3" destOrd="0" parTransId="{EFA8A3AE-DD73-44D6-8AC4-06969566F914}" sibTransId="{0AFD4E50-07E1-4057-B20B-5F7E221C1893}"/>
    <dgm:cxn modelId="{B533D901-FF27-426C-8354-98FB4423E832}" type="presOf" srcId="{D5FEAECB-E2D9-4467-B8E9-03996FCC9CC1}" destId="{01B06620-BB99-4B3D-95D9-D23DFCEAAE0A}" srcOrd="0" destOrd="0" presId="urn:microsoft.com/office/officeart/2018/2/layout/IconVerticalSolidList"/>
    <dgm:cxn modelId="{3DC2DFE2-5C13-4525-9F4D-3E132D37B791}" type="presParOf" srcId="{D4164E3B-0854-495D-B717-F59642FC8002}" destId="{5C227AFB-E114-4FAD-9D79-97FE24B15249}" srcOrd="0" destOrd="0" presId="urn:microsoft.com/office/officeart/2018/2/layout/IconVerticalSolidList"/>
    <dgm:cxn modelId="{4F1E8F0C-6645-4CDB-9FDC-256022A8EC7E}" type="presParOf" srcId="{5C227AFB-E114-4FAD-9D79-97FE24B15249}" destId="{415C4348-BED7-42D6-9D9C-1C2FDA5B9929}" srcOrd="0" destOrd="0" presId="urn:microsoft.com/office/officeart/2018/2/layout/IconVerticalSolidList"/>
    <dgm:cxn modelId="{53C1FF27-7802-4AE0-A411-E5CAC652AFDB}" type="presParOf" srcId="{5C227AFB-E114-4FAD-9D79-97FE24B15249}" destId="{2FD04D76-1F6E-4174-99BF-059FB8D06B14}" srcOrd="1" destOrd="0" presId="urn:microsoft.com/office/officeart/2018/2/layout/IconVerticalSolidList"/>
    <dgm:cxn modelId="{78E80072-7423-4A00-A65C-4A3366A61158}" type="presParOf" srcId="{5C227AFB-E114-4FAD-9D79-97FE24B15249}" destId="{2E24EE51-6C56-4FDB-94E0-6A1652A339D5}" srcOrd="2" destOrd="0" presId="urn:microsoft.com/office/officeart/2018/2/layout/IconVerticalSolidList"/>
    <dgm:cxn modelId="{28AE58F5-759E-45C8-A2C6-195241D66D2E}" type="presParOf" srcId="{5C227AFB-E114-4FAD-9D79-97FE24B15249}" destId="{01B06620-BB99-4B3D-95D9-D23DFCEAAE0A}" srcOrd="3" destOrd="0" presId="urn:microsoft.com/office/officeart/2018/2/layout/IconVerticalSolidList"/>
    <dgm:cxn modelId="{72181D0E-5DF9-45D8-B6C3-442BF0FDF1A9}" type="presParOf" srcId="{D4164E3B-0854-495D-B717-F59642FC8002}" destId="{111B19F6-6927-403F-BB1A-6D68623C8B3C}" srcOrd="1" destOrd="0" presId="urn:microsoft.com/office/officeart/2018/2/layout/IconVerticalSolidList"/>
    <dgm:cxn modelId="{22AAB535-254C-40C0-A037-6091A022DBA4}" type="presParOf" srcId="{D4164E3B-0854-495D-B717-F59642FC8002}" destId="{FB3ECC05-917D-45A8-B0F9-F9F0A45F4615}" srcOrd="2" destOrd="0" presId="urn:microsoft.com/office/officeart/2018/2/layout/IconVerticalSolidList"/>
    <dgm:cxn modelId="{7D9EFFDA-4639-44A3-B216-96E18AB6DABF}" type="presParOf" srcId="{FB3ECC05-917D-45A8-B0F9-F9F0A45F4615}" destId="{A1FC468F-261C-4015-AFA4-27381F7C1A12}" srcOrd="0" destOrd="0" presId="urn:microsoft.com/office/officeart/2018/2/layout/IconVerticalSolidList"/>
    <dgm:cxn modelId="{488447F8-FBEE-47BF-B4B3-E394EFF8403C}" type="presParOf" srcId="{FB3ECC05-917D-45A8-B0F9-F9F0A45F4615}" destId="{F5B6A793-C04F-4681-8050-67E30369AA33}" srcOrd="1" destOrd="0" presId="urn:microsoft.com/office/officeart/2018/2/layout/IconVerticalSolidList"/>
    <dgm:cxn modelId="{82C9DE54-4166-4A46-862D-334002DD250A}" type="presParOf" srcId="{FB3ECC05-917D-45A8-B0F9-F9F0A45F4615}" destId="{5DF11749-17DC-4DC2-8156-C41B2E73C402}" srcOrd="2" destOrd="0" presId="urn:microsoft.com/office/officeart/2018/2/layout/IconVerticalSolidList"/>
    <dgm:cxn modelId="{8F07E2B4-E5CB-4CAF-9635-C1FE0BB768A7}" type="presParOf" srcId="{FB3ECC05-917D-45A8-B0F9-F9F0A45F4615}" destId="{92F9BA73-427C-4C2F-A59F-31175DD08E81}" srcOrd="3" destOrd="0" presId="urn:microsoft.com/office/officeart/2018/2/layout/IconVerticalSolidList"/>
    <dgm:cxn modelId="{75E56A05-5FD1-4EDC-BDA2-3DB5CFB382A5}" type="presParOf" srcId="{D4164E3B-0854-495D-B717-F59642FC8002}" destId="{369985E6-3E5B-400B-9965-BB4C2AAECBFE}" srcOrd="3" destOrd="0" presId="urn:microsoft.com/office/officeart/2018/2/layout/IconVerticalSolidList"/>
    <dgm:cxn modelId="{570D9ECE-4270-438D-B540-1FF32C0A8292}" type="presParOf" srcId="{D4164E3B-0854-495D-B717-F59642FC8002}" destId="{097A050D-B5D6-4F2B-ABC3-36D3ED36F55B}" srcOrd="4" destOrd="0" presId="urn:microsoft.com/office/officeart/2018/2/layout/IconVerticalSolidList"/>
    <dgm:cxn modelId="{F87FA598-FCF1-4F74-8615-E416D42E7234}" type="presParOf" srcId="{097A050D-B5D6-4F2B-ABC3-36D3ED36F55B}" destId="{C2CE62F9-B1FD-4ED9-A9F9-E51115A219DB}" srcOrd="0" destOrd="0" presId="urn:microsoft.com/office/officeart/2018/2/layout/IconVerticalSolidList"/>
    <dgm:cxn modelId="{CC2B8D2C-7751-49CB-A771-7257220264CA}" type="presParOf" srcId="{097A050D-B5D6-4F2B-ABC3-36D3ED36F55B}" destId="{3971D377-C0C9-437E-8539-159F077BE8A4}" srcOrd="1" destOrd="0" presId="urn:microsoft.com/office/officeart/2018/2/layout/IconVerticalSolidList"/>
    <dgm:cxn modelId="{889084AF-E25A-4294-AEE9-C7589B7FA6C3}" type="presParOf" srcId="{097A050D-B5D6-4F2B-ABC3-36D3ED36F55B}" destId="{BACD6E31-F908-442E-A68C-7771112CDB5F}" srcOrd="2" destOrd="0" presId="urn:microsoft.com/office/officeart/2018/2/layout/IconVerticalSolidList"/>
    <dgm:cxn modelId="{30FAD569-AFB5-4066-BA8A-8652EE13247A}" type="presParOf" srcId="{097A050D-B5D6-4F2B-ABC3-36D3ED36F55B}" destId="{767F50DD-20B4-40FE-B21A-EE0B098C21F6}" srcOrd="3" destOrd="0" presId="urn:microsoft.com/office/officeart/2018/2/layout/IconVerticalSolidList"/>
    <dgm:cxn modelId="{646BD801-79E5-4E8B-B88F-33124CAA3353}" type="presParOf" srcId="{D4164E3B-0854-495D-B717-F59642FC8002}" destId="{CAAE0274-37BC-4135-83A8-CB1ACC6F9D93}" srcOrd="5" destOrd="0" presId="urn:microsoft.com/office/officeart/2018/2/layout/IconVerticalSolidList"/>
    <dgm:cxn modelId="{17B33CBC-F8DE-469C-9077-9B1BC13331A9}" type="presParOf" srcId="{D4164E3B-0854-495D-B717-F59642FC8002}" destId="{50B5A57E-F8E6-48E6-8DAA-A7C99CA376E4}" srcOrd="6" destOrd="0" presId="urn:microsoft.com/office/officeart/2018/2/layout/IconVerticalSolidList"/>
    <dgm:cxn modelId="{C199DF34-B23D-4F34-A5A1-F231B4E9AACB}" type="presParOf" srcId="{50B5A57E-F8E6-48E6-8DAA-A7C99CA376E4}" destId="{59833021-B6B4-4859-8BFD-30518ADB0B98}" srcOrd="0" destOrd="0" presId="urn:microsoft.com/office/officeart/2018/2/layout/IconVerticalSolidList"/>
    <dgm:cxn modelId="{70052077-FC7D-4F88-931C-7A183D0EDB07}" type="presParOf" srcId="{50B5A57E-F8E6-48E6-8DAA-A7C99CA376E4}" destId="{31E04341-88A6-40B4-89A0-C454CC16D53A}" srcOrd="1" destOrd="0" presId="urn:microsoft.com/office/officeart/2018/2/layout/IconVerticalSolidList"/>
    <dgm:cxn modelId="{5086098D-2FA6-4466-A2CD-3F15FC41ACA4}" type="presParOf" srcId="{50B5A57E-F8E6-48E6-8DAA-A7C99CA376E4}" destId="{61F5A665-A9CC-4CDB-8756-8F39C33E3587}" srcOrd="2" destOrd="0" presId="urn:microsoft.com/office/officeart/2018/2/layout/IconVerticalSolidList"/>
    <dgm:cxn modelId="{81BAF226-46E2-4B2C-894C-79354DB1F4CE}" type="presParOf" srcId="{50B5A57E-F8E6-48E6-8DAA-A7C99CA376E4}" destId="{D6DD0EB3-CF8C-484A-9C36-222F3292507B}" srcOrd="3" destOrd="0" presId="urn:microsoft.com/office/officeart/2018/2/layout/IconVerticalSolid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86E3BC1-B128-4868-93FD-A8A0581F9ADC}"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1F90F292-F362-4BAF-81B9-A57A22795687}">
      <dgm:prSet/>
      <dgm:spPr/>
      <dgm:t>
        <a:bodyPr/>
        <a:lstStyle/>
        <a:p>
          <a:r>
            <a:rPr lang="en-US" dirty="0">
              <a:latin typeface="Times New Roman"/>
              <a:cs typeface="Times New Roman"/>
            </a:rPr>
            <a:t>Employee retention strategy integrates some necessary steps and practices that make the employee stay for a longer period of time (Greenhouse.com, 2024).</a:t>
          </a:r>
        </a:p>
      </dgm:t>
    </dgm:pt>
    <dgm:pt modelId="{2AC46394-862B-48B4-BADB-3B1573506B4F}" type="parTrans" cxnId="{E5734844-05EA-4629-9873-986D1C01BF37}">
      <dgm:prSet/>
      <dgm:spPr/>
      <dgm:t>
        <a:bodyPr/>
        <a:lstStyle/>
        <a:p>
          <a:endParaRPr lang="en-US"/>
        </a:p>
      </dgm:t>
    </dgm:pt>
    <dgm:pt modelId="{D260FB4C-A74A-4A97-9044-83756B553E1F}" type="sibTrans" cxnId="{E5734844-05EA-4629-9873-986D1C01BF37}">
      <dgm:prSet/>
      <dgm:spPr/>
      <dgm:t>
        <a:bodyPr/>
        <a:lstStyle/>
        <a:p>
          <a:endParaRPr lang="en-US"/>
        </a:p>
      </dgm:t>
    </dgm:pt>
    <dgm:pt modelId="{13A45B14-3598-4975-8DEF-4A716AF7B60E}">
      <dgm:prSet/>
      <dgm:spPr/>
      <dgm:t>
        <a:bodyPr/>
        <a:lstStyle/>
        <a:p>
          <a:r>
            <a:rPr lang="en-US" dirty="0">
              <a:latin typeface="Times New Roman"/>
              <a:cs typeface="Times New Roman"/>
            </a:rPr>
            <a:t>Employee retention in this case primarily aims to create a positive work environment for the diverse team of this designated company. </a:t>
          </a:r>
        </a:p>
      </dgm:t>
    </dgm:pt>
    <dgm:pt modelId="{4E47EFD4-DE6C-4C83-8532-F37B693E3CE7}" type="parTrans" cxnId="{269C3320-EAA5-4914-9795-03A6BF0CD9FB}">
      <dgm:prSet/>
      <dgm:spPr/>
      <dgm:t>
        <a:bodyPr/>
        <a:lstStyle/>
        <a:p>
          <a:endParaRPr lang="en-US"/>
        </a:p>
      </dgm:t>
    </dgm:pt>
    <dgm:pt modelId="{092B8AFE-1456-4254-87AA-686BC989368C}" type="sibTrans" cxnId="{269C3320-EAA5-4914-9795-03A6BF0CD9FB}">
      <dgm:prSet/>
      <dgm:spPr/>
      <dgm:t>
        <a:bodyPr/>
        <a:lstStyle/>
        <a:p>
          <a:endParaRPr lang="en-US"/>
        </a:p>
      </dgm:t>
    </dgm:pt>
    <dgm:pt modelId="{7A59F879-83A5-4381-B052-68902025B623}">
      <dgm:prSet/>
      <dgm:spPr/>
      <dgm:t>
        <a:bodyPr/>
        <a:lstStyle/>
        <a:p>
          <a:r>
            <a:rPr lang="en-US" dirty="0">
              <a:latin typeface="Times New Roman"/>
              <a:cs typeface="Times New Roman"/>
            </a:rPr>
            <a:t>The need for robust employee retention is vital, as maintaining a highly skilled and talented workforce is important for the emerging highly competitive scenario of the hospitality industry. </a:t>
          </a:r>
        </a:p>
      </dgm:t>
    </dgm:pt>
    <dgm:pt modelId="{347DC234-15FD-45D8-B39B-5D80B2D10081}" type="parTrans" cxnId="{69EE3509-2118-4D09-AC4F-384664AD4BD1}">
      <dgm:prSet/>
      <dgm:spPr/>
      <dgm:t>
        <a:bodyPr/>
        <a:lstStyle/>
        <a:p>
          <a:endParaRPr lang="en-US"/>
        </a:p>
      </dgm:t>
    </dgm:pt>
    <dgm:pt modelId="{CE792EED-A20D-4C7C-B0D0-80A1378C9622}" type="sibTrans" cxnId="{69EE3509-2118-4D09-AC4F-384664AD4BD1}">
      <dgm:prSet/>
      <dgm:spPr/>
      <dgm:t>
        <a:bodyPr/>
        <a:lstStyle/>
        <a:p>
          <a:endParaRPr lang="en-US"/>
        </a:p>
      </dgm:t>
    </dgm:pt>
    <dgm:pt modelId="{D20F41E5-1091-4C36-A70F-048C206632E9}" type="pres">
      <dgm:prSet presAssocID="{886E3BC1-B128-4868-93FD-A8A0581F9ADC}" presName="linear" presStyleCnt="0">
        <dgm:presLayoutVars>
          <dgm:animLvl val="lvl"/>
          <dgm:resizeHandles val="exact"/>
        </dgm:presLayoutVars>
      </dgm:prSet>
      <dgm:spPr/>
      <dgm:t>
        <a:bodyPr/>
        <a:lstStyle/>
        <a:p>
          <a:endParaRPr lang="en-US"/>
        </a:p>
      </dgm:t>
    </dgm:pt>
    <dgm:pt modelId="{A610029E-EAED-4E1C-881F-94D31DC727A7}" type="pres">
      <dgm:prSet presAssocID="{1F90F292-F362-4BAF-81B9-A57A22795687}" presName="parentText" presStyleLbl="node1" presStyleIdx="0" presStyleCnt="3">
        <dgm:presLayoutVars>
          <dgm:chMax val="0"/>
          <dgm:bulletEnabled val="1"/>
        </dgm:presLayoutVars>
      </dgm:prSet>
      <dgm:spPr/>
      <dgm:t>
        <a:bodyPr/>
        <a:lstStyle/>
        <a:p>
          <a:endParaRPr lang="en-US"/>
        </a:p>
      </dgm:t>
    </dgm:pt>
    <dgm:pt modelId="{B9E8E3C9-9F1D-4ECE-988D-709117B4B679}" type="pres">
      <dgm:prSet presAssocID="{D260FB4C-A74A-4A97-9044-83756B553E1F}" presName="spacer" presStyleCnt="0"/>
      <dgm:spPr/>
    </dgm:pt>
    <dgm:pt modelId="{C3B1E066-71FC-4304-B742-3FAB1B1729B2}" type="pres">
      <dgm:prSet presAssocID="{13A45B14-3598-4975-8DEF-4A716AF7B60E}" presName="parentText" presStyleLbl="node1" presStyleIdx="1" presStyleCnt="3">
        <dgm:presLayoutVars>
          <dgm:chMax val="0"/>
          <dgm:bulletEnabled val="1"/>
        </dgm:presLayoutVars>
      </dgm:prSet>
      <dgm:spPr/>
      <dgm:t>
        <a:bodyPr/>
        <a:lstStyle/>
        <a:p>
          <a:endParaRPr lang="en-US"/>
        </a:p>
      </dgm:t>
    </dgm:pt>
    <dgm:pt modelId="{42716F7D-955D-443A-98A9-7DB7356CEB4D}" type="pres">
      <dgm:prSet presAssocID="{092B8AFE-1456-4254-87AA-686BC989368C}" presName="spacer" presStyleCnt="0"/>
      <dgm:spPr/>
    </dgm:pt>
    <dgm:pt modelId="{C9BB8D65-8791-42BF-90FF-36B9D9C3522A}" type="pres">
      <dgm:prSet presAssocID="{7A59F879-83A5-4381-B052-68902025B623}" presName="parentText" presStyleLbl="node1" presStyleIdx="2" presStyleCnt="3">
        <dgm:presLayoutVars>
          <dgm:chMax val="0"/>
          <dgm:bulletEnabled val="1"/>
        </dgm:presLayoutVars>
      </dgm:prSet>
      <dgm:spPr/>
      <dgm:t>
        <a:bodyPr/>
        <a:lstStyle/>
        <a:p>
          <a:endParaRPr lang="en-US"/>
        </a:p>
      </dgm:t>
    </dgm:pt>
  </dgm:ptLst>
  <dgm:cxnLst>
    <dgm:cxn modelId="{E5734844-05EA-4629-9873-986D1C01BF37}" srcId="{886E3BC1-B128-4868-93FD-A8A0581F9ADC}" destId="{1F90F292-F362-4BAF-81B9-A57A22795687}" srcOrd="0" destOrd="0" parTransId="{2AC46394-862B-48B4-BADB-3B1573506B4F}" sibTransId="{D260FB4C-A74A-4A97-9044-83756B553E1F}"/>
    <dgm:cxn modelId="{F3B47789-0D4D-46DB-957E-A7B0B16F3734}" type="presOf" srcId="{1F90F292-F362-4BAF-81B9-A57A22795687}" destId="{A610029E-EAED-4E1C-881F-94D31DC727A7}" srcOrd="0" destOrd="0" presId="urn:microsoft.com/office/officeart/2005/8/layout/vList2"/>
    <dgm:cxn modelId="{A8E8AC5F-9D4D-467A-B5DA-7FF1F8B49F45}" type="presOf" srcId="{7A59F879-83A5-4381-B052-68902025B623}" destId="{C9BB8D65-8791-42BF-90FF-36B9D9C3522A}" srcOrd="0" destOrd="0" presId="urn:microsoft.com/office/officeart/2005/8/layout/vList2"/>
    <dgm:cxn modelId="{AA65FCC6-1350-446B-B0CF-519A03D5E9C5}" type="presOf" srcId="{886E3BC1-B128-4868-93FD-A8A0581F9ADC}" destId="{D20F41E5-1091-4C36-A70F-048C206632E9}" srcOrd="0" destOrd="0" presId="urn:microsoft.com/office/officeart/2005/8/layout/vList2"/>
    <dgm:cxn modelId="{69EE3509-2118-4D09-AC4F-384664AD4BD1}" srcId="{886E3BC1-B128-4868-93FD-A8A0581F9ADC}" destId="{7A59F879-83A5-4381-B052-68902025B623}" srcOrd="2" destOrd="0" parTransId="{347DC234-15FD-45D8-B39B-5D80B2D10081}" sibTransId="{CE792EED-A20D-4C7C-B0D0-80A1378C9622}"/>
    <dgm:cxn modelId="{269C3320-EAA5-4914-9795-03A6BF0CD9FB}" srcId="{886E3BC1-B128-4868-93FD-A8A0581F9ADC}" destId="{13A45B14-3598-4975-8DEF-4A716AF7B60E}" srcOrd="1" destOrd="0" parTransId="{4E47EFD4-DE6C-4C83-8532-F37B693E3CE7}" sibTransId="{092B8AFE-1456-4254-87AA-686BC989368C}"/>
    <dgm:cxn modelId="{BB4F8AC2-EEAD-4136-884C-3D431717AAD1}" type="presOf" srcId="{13A45B14-3598-4975-8DEF-4A716AF7B60E}" destId="{C3B1E066-71FC-4304-B742-3FAB1B1729B2}" srcOrd="0" destOrd="0" presId="urn:microsoft.com/office/officeart/2005/8/layout/vList2"/>
    <dgm:cxn modelId="{041EB59A-4D3B-4ADB-B13D-81F9AB3CBC3D}" type="presParOf" srcId="{D20F41E5-1091-4C36-A70F-048C206632E9}" destId="{A610029E-EAED-4E1C-881F-94D31DC727A7}" srcOrd="0" destOrd="0" presId="urn:microsoft.com/office/officeart/2005/8/layout/vList2"/>
    <dgm:cxn modelId="{1DFE89A4-C90E-4189-9884-C2129040717C}" type="presParOf" srcId="{D20F41E5-1091-4C36-A70F-048C206632E9}" destId="{B9E8E3C9-9F1D-4ECE-988D-709117B4B679}" srcOrd="1" destOrd="0" presId="urn:microsoft.com/office/officeart/2005/8/layout/vList2"/>
    <dgm:cxn modelId="{CB59E544-DB5E-429C-8ADE-D40725187138}" type="presParOf" srcId="{D20F41E5-1091-4C36-A70F-048C206632E9}" destId="{C3B1E066-71FC-4304-B742-3FAB1B1729B2}" srcOrd="2" destOrd="0" presId="urn:microsoft.com/office/officeart/2005/8/layout/vList2"/>
    <dgm:cxn modelId="{97A0C095-4141-42CA-A93C-C4BE83E7C0AF}" type="presParOf" srcId="{D20F41E5-1091-4C36-A70F-048C206632E9}" destId="{42716F7D-955D-443A-98A9-7DB7356CEB4D}" srcOrd="3" destOrd="0" presId="urn:microsoft.com/office/officeart/2005/8/layout/vList2"/>
    <dgm:cxn modelId="{559528E1-201B-4461-A7CB-F7B4C24D010B}" type="presParOf" srcId="{D20F41E5-1091-4C36-A70F-048C206632E9}" destId="{C9BB8D65-8791-42BF-90FF-36B9D9C3522A}" srcOrd="4"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B9316B3-FC97-4EF6-9A55-0CFD01D472AF}" type="doc">
      <dgm:prSet loTypeId="urn:microsoft.com/office/officeart/2005/8/layout/vProcess5" loCatId="process" qsTypeId="urn:microsoft.com/office/officeart/2005/8/quickstyle/simple1" qsCatId="simple" csTypeId="urn:microsoft.com/office/officeart/2005/8/colors/colorful5" csCatId="colorful"/>
      <dgm:spPr/>
      <dgm:t>
        <a:bodyPr/>
        <a:lstStyle/>
        <a:p>
          <a:endParaRPr lang="en-US"/>
        </a:p>
      </dgm:t>
    </dgm:pt>
    <dgm:pt modelId="{2DAAEBB5-0768-419A-8DF2-F5AD5205E6D6}">
      <dgm:prSet/>
      <dgm:spPr/>
      <dgm:t>
        <a:bodyPr/>
        <a:lstStyle/>
        <a:p>
          <a:r>
            <a:rPr lang="en-US" dirty="0">
              <a:latin typeface="Times New Roman"/>
              <a:cs typeface="Times New Roman"/>
            </a:rPr>
            <a:t>For the "Four Seasons and Hotels &amp; Resorts" an ideal retention plan could be investing in employee development.</a:t>
          </a:r>
        </a:p>
      </dgm:t>
    </dgm:pt>
    <dgm:pt modelId="{D28F11F4-E7E7-43CA-B44B-990615F07A30}" type="parTrans" cxnId="{101311FB-5DD6-49AC-8E38-910B30490A05}">
      <dgm:prSet/>
      <dgm:spPr/>
      <dgm:t>
        <a:bodyPr/>
        <a:lstStyle/>
        <a:p>
          <a:endParaRPr lang="en-US"/>
        </a:p>
      </dgm:t>
    </dgm:pt>
    <dgm:pt modelId="{873DDA5F-A5C7-495F-A624-6FD48D34AC21}" type="sibTrans" cxnId="{101311FB-5DD6-49AC-8E38-910B30490A05}">
      <dgm:prSet/>
      <dgm:spPr/>
      <dgm:t>
        <a:bodyPr/>
        <a:lstStyle/>
        <a:p>
          <a:endParaRPr lang="en-US"/>
        </a:p>
      </dgm:t>
    </dgm:pt>
    <dgm:pt modelId="{120346F4-4870-405F-89F5-247BB719F672}">
      <dgm:prSet/>
      <dgm:spPr/>
      <dgm:t>
        <a:bodyPr/>
        <a:lstStyle/>
        <a:p>
          <a:r>
            <a:rPr lang="en-US" dirty="0">
              <a:latin typeface="Times New Roman"/>
              <a:cs typeface="Times New Roman"/>
            </a:rPr>
            <a:t>. Investing in employee development includes making them aware of multiculturalism and also empowering them with effective communication tools and skills so that they will be connected to each and maintain transparency.</a:t>
          </a:r>
        </a:p>
      </dgm:t>
    </dgm:pt>
    <dgm:pt modelId="{7905F438-CADA-4C9E-B74E-293AE7C0129B}" type="parTrans" cxnId="{D978373A-91D9-4556-A3ED-2B08734D18EE}">
      <dgm:prSet/>
      <dgm:spPr/>
      <dgm:t>
        <a:bodyPr/>
        <a:lstStyle/>
        <a:p>
          <a:endParaRPr lang="en-US"/>
        </a:p>
      </dgm:t>
    </dgm:pt>
    <dgm:pt modelId="{497C1D9B-824A-4614-9AB2-D3523C9CADB7}" type="sibTrans" cxnId="{D978373A-91D9-4556-A3ED-2B08734D18EE}">
      <dgm:prSet/>
      <dgm:spPr/>
      <dgm:t>
        <a:bodyPr/>
        <a:lstStyle/>
        <a:p>
          <a:endParaRPr lang="en-US"/>
        </a:p>
      </dgm:t>
    </dgm:pt>
    <dgm:pt modelId="{2A7A9A3F-A6FE-40E1-A2FC-C45D9D9C5BC1}">
      <dgm:prSet/>
      <dgm:spPr/>
      <dgm:t>
        <a:bodyPr/>
        <a:lstStyle/>
        <a:p>
          <a:r>
            <a:rPr lang="en-US" dirty="0">
              <a:latin typeface="Times New Roman"/>
              <a:cs typeface="Times New Roman"/>
            </a:rPr>
            <a:t>Transparent communication within a crisis situation can help them stay motivated and increase their morale, which can eventually affect employees (Erickson, 2021).</a:t>
          </a:r>
        </a:p>
      </dgm:t>
    </dgm:pt>
    <dgm:pt modelId="{91676809-DD0D-49FC-8BA3-779EBFAE6529}" type="parTrans" cxnId="{C9F05581-9063-4281-8933-4B6D2F5DA7CA}">
      <dgm:prSet/>
      <dgm:spPr/>
      <dgm:t>
        <a:bodyPr/>
        <a:lstStyle/>
        <a:p>
          <a:endParaRPr lang="en-US"/>
        </a:p>
      </dgm:t>
    </dgm:pt>
    <dgm:pt modelId="{3F083F71-D14E-408A-89F0-7259C170F765}" type="sibTrans" cxnId="{C9F05581-9063-4281-8933-4B6D2F5DA7CA}">
      <dgm:prSet/>
      <dgm:spPr/>
      <dgm:t>
        <a:bodyPr/>
        <a:lstStyle/>
        <a:p>
          <a:endParaRPr lang="en-US"/>
        </a:p>
      </dgm:t>
    </dgm:pt>
    <dgm:pt modelId="{3E5D7355-5EA0-471A-9B5A-47EE25CEAA27}">
      <dgm:prSet/>
      <dgm:spPr/>
      <dgm:t>
        <a:bodyPr/>
        <a:lstStyle/>
        <a:p>
          <a:r>
            <a:rPr lang="en-US" dirty="0">
              <a:latin typeface="Times New Roman"/>
              <a:cs typeface="Times New Roman"/>
            </a:rPr>
            <a:t>In this case, another plan in this regard could be offering enough compensation and recognition, which can eventually help them to stay encouraged and motivated even in the high-pressure workload. </a:t>
          </a:r>
        </a:p>
      </dgm:t>
    </dgm:pt>
    <dgm:pt modelId="{5B044775-9436-4C24-8A91-916CB5561F93}" type="parTrans" cxnId="{3F4DF3D2-DA57-4A4C-B295-0C8B1E33E75B}">
      <dgm:prSet/>
      <dgm:spPr/>
      <dgm:t>
        <a:bodyPr/>
        <a:lstStyle/>
        <a:p>
          <a:endParaRPr lang="en-US"/>
        </a:p>
      </dgm:t>
    </dgm:pt>
    <dgm:pt modelId="{EB3CF45D-21A3-499C-914B-57044A6CBB4D}" type="sibTrans" cxnId="{3F4DF3D2-DA57-4A4C-B295-0C8B1E33E75B}">
      <dgm:prSet/>
      <dgm:spPr/>
      <dgm:t>
        <a:bodyPr/>
        <a:lstStyle/>
        <a:p>
          <a:endParaRPr lang="en-US"/>
        </a:p>
      </dgm:t>
    </dgm:pt>
    <dgm:pt modelId="{331F2DCB-684C-4D69-83AE-551EF5348C0D}">
      <dgm:prSet/>
      <dgm:spPr/>
      <dgm:t>
        <a:bodyPr/>
        <a:lstStyle/>
        <a:p>
          <a:r>
            <a:rPr lang="en-US" dirty="0">
              <a:latin typeface="Times New Roman"/>
              <a:cs typeface="Times New Roman"/>
            </a:rPr>
            <a:t>Additionally, by making them </a:t>
          </a:r>
          <a:r>
            <a:rPr lang="en-US" dirty="0" err="1">
              <a:latin typeface="Times New Roman"/>
              <a:cs typeface="Times New Roman"/>
            </a:rPr>
            <a:t>recognise</a:t>
          </a:r>
          <a:r>
            <a:rPr lang="en-US" dirty="0">
              <a:latin typeface="Times New Roman"/>
              <a:cs typeface="Times New Roman"/>
            </a:rPr>
            <a:t> and fulfil their individual needs, the employer here can make them </a:t>
          </a:r>
          <a:r>
            <a:rPr lang="en-US" dirty="0" err="1">
              <a:latin typeface="Times New Roman"/>
              <a:cs typeface="Times New Roman"/>
            </a:rPr>
            <a:t>realise</a:t>
          </a:r>
          <a:r>
            <a:rPr lang="en-US" dirty="0">
              <a:latin typeface="Times New Roman"/>
              <a:cs typeface="Times New Roman"/>
            </a:rPr>
            <a:t> not to lead the employer and contribute their skills for the best outcome.</a:t>
          </a:r>
        </a:p>
      </dgm:t>
    </dgm:pt>
    <dgm:pt modelId="{A6D24436-EB72-4FAA-8124-EEB1E38DD979}" type="parTrans" cxnId="{C4BAF491-4B9B-4016-9E3C-85A457A2A62F}">
      <dgm:prSet/>
      <dgm:spPr/>
      <dgm:t>
        <a:bodyPr/>
        <a:lstStyle/>
        <a:p>
          <a:endParaRPr lang="en-US"/>
        </a:p>
      </dgm:t>
    </dgm:pt>
    <dgm:pt modelId="{51841DA3-FA42-423C-B404-03909AA7FECB}" type="sibTrans" cxnId="{C4BAF491-4B9B-4016-9E3C-85A457A2A62F}">
      <dgm:prSet/>
      <dgm:spPr/>
      <dgm:t>
        <a:bodyPr/>
        <a:lstStyle/>
        <a:p>
          <a:endParaRPr lang="en-US"/>
        </a:p>
      </dgm:t>
    </dgm:pt>
    <dgm:pt modelId="{440DD2D3-4CCE-4439-AD10-37B117999F31}" type="pres">
      <dgm:prSet presAssocID="{DB9316B3-FC97-4EF6-9A55-0CFD01D472AF}" presName="outerComposite" presStyleCnt="0">
        <dgm:presLayoutVars>
          <dgm:chMax val="5"/>
          <dgm:dir/>
          <dgm:resizeHandles val="exact"/>
        </dgm:presLayoutVars>
      </dgm:prSet>
      <dgm:spPr/>
      <dgm:t>
        <a:bodyPr/>
        <a:lstStyle/>
        <a:p>
          <a:endParaRPr lang="en-US"/>
        </a:p>
      </dgm:t>
    </dgm:pt>
    <dgm:pt modelId="{FA11FCFD-4D61-4A98-919E-2F05F2A053BB}" type="pres">
      <dgm:prSet presAssocID="{DB9316B3-FC97-4EF6-9A55-0CFD01D472AF}" presName="dummyMaxCanvas" presStyleCnt="0">
        <dgm:presLayoutVars/>
      </dgm:prSet>
      <dgm:spPr/>
    </dgm:pt>
    <dgm:pt modelId="{DF2EE3D4-A294-4779-97B9-3DF248AD6B49}" type="pres">
      <dgm:prSet presAssocID="{DB9316B3-FC97-4EF6-9A55-0CFD01D472AF}" presName="FiveNodes_1" presStyleLbl="node1" presStyleIdx="0" presStyleCnt="5">
        <dgm:presLayoutVars>
          <dgm:bulletEnabled val="1"/>
        </dgm:presLayoutVars>
      </dgm:prSet>
      <dgm:spPr/>
      <dgm:t>
        <a:bodyPr/>
        <a:lstStyle/>
        <a:p>
          <a:endParaRPr lang="en-US"/>
        </a:p>
      </dgm:t>
    </dgm:pt>
    <dgm:pt modelId="{42935D80-48E5-43E4-B50C-37CFD8F84841}" type="pres">
      <dgm:prSet presAssocID="{DB9316B3-FC97-4EF6-9A55-0CFD01D472AF}" presName="FiveNodes_2" presStyleLbl="node1" presStyleIdx="1" presStyleCnt="5">
        <dgm:presLayoutVars>
          <dgm:bulletEnabled val="1"/>
        </dgm:presLayoutVars>
      </dgm:prSet>
      <dgm:spPr/>
      <dgm:t>
        <a:bodyPr/>
        <a:lstStyle/>
        <a:p>
          <a:endParaRPr lang="en-US"/>
        </a:p>
      </dgm:t>
    </dgm:pt>
    <dgm:pt modelId="{72FB5E93-5A4F-4EB0-8784-5F884F82589B}" type="pres">
      <dgm:prSet presAssocID="{DB9316B3-FC97-4EF6-9A55-0CFD01D472AF}" presName="FiveNodes_3" presStyleLbl="node1" presStyleIdx="2" presStyleCnt="5">
        <dgm:presLayoutVars>
          <dgm:bulletEnabled val="1"/>
        </dgm:presLayoutVars>
      </dgm:prSet>
      <dgm:spPr/>
      <dgm:t>
        <a:bodyPr/>
        <a:lstStyle/>
        <a:p>
          <a:endParaRPr lang="en-US"/>
        </a:p>
      </dgm:t>
    </dgm:pt>
    <dgm:pt modelId="{7C77A911-DD3E-491A-8A83-2C405E3DD938}" type="pres">
      <dgm:prSet presAssocID="{DB9316B3-FC97-4EF6-9A55-0CFD01D472AF}" presName="FiveNodes_4" presStyleLbl="node1" presStyleIdx="3" presStyleCnt="5">
        <dgm:presLayoutVars>
          <dgm:bulletEnabled val="1"/>
        </dgm:presLayoutVars>
      </dgm:prSet>
      <dgm:spPr/>
      <dgm:t>
        <a:bodyPr/>
        <a:lstStyle/>
        <a:p>
          <a:endParaRPr lang="en-US"/>
        </a:p>
      </dgm:t>
    </dgm:pt>
    <dgm:pt modelId="{475FF51D-F044-4780-AC41-468ED20FA31E}" type="pres">
      <dgm:prSet presAssocID="{DB9316B3-FC97-4EF6-9A55-0CFD01D472AF}" presName="FiveNodes_5" presStyleLbl="node1" presStyleIdx="4" presStyleCnt="5">
        <dgm:presLayoutVars>
          <dgm:bulletEnabled val="1"/>
        </dgm:presLayoutVars>
      </dgm:prSet>
      <dgm:spPr/>
      <dgm:t>
        <a:bodyPr/>
        <a:lstStyle/>
        <a:p>
          <a:endParaRPr lang="en-US"/>
        </a:p>
      </dgm:t>
    </dgm:pt>
    <dgm:pt modelId="{8FA3791E-9737-4B64-8E26-024F6515D847}" type="pres">
      <dgm:prSet presAssocID="{DB9316B3-FC97-4EF6-9A55-0CFD01D472AF}" presName="FiveConn_1-2" presStyleLbl="fgAccFollowNode1" presStyleIdx="0" presStyleCnt="4">
        <dgm:presLayoutVars>
          <dgm:bulletEnabled val="1"/>
        </dgm:presLayoutVars>
      </dgm:prSet>
      <dgm:spPr/>
      <dgm:t>
        <a:bodyPr/>
        <a:lstStyle/>
        <a:p>
          <a:endParaRPr lang="en-US"/>
        </a:p>
      </dgm:t>
    </dgm:pt>
    <dgm:pt modelId="{072D5D34-A2FF-405A-A0C9-36C4AED5CF14}" type="pres">
      <dgm:prSet presAssocID="{DB9316B3-FC97-4EF6-9A55-0CFD01D472AF}" presName="FiveConn_2-3" presStyleLbl="fgAccFollowNode1" presStyleIdx="1" presStyleCnt="4">
        <dgm:presLayoutVars>
          <dgm:bulletEnabled val="1"/>
        </dgm:presLayoutVars>
      </dgm:prSet>
      <dgm:spPr/>
      <dgm:t>
        <a:bodyPr/>
        <a:lstStyle/>
        <a:p>
          <a:endParaRPr lang="en-US"/>
        </a:p>
      </dgm:t>
    </dgm:pt>
    <dgm:pt modelId="{05132A4A-7F84-41F7-836E-E4456157B41C}" type="pres">
      <dgm:prSet presAssocID="{DB9316B3-FC97-4EF6-9A55-0CFD01D472AF}" presName="FiveConn_3-4" presStyleLbl="fgAccFollowNode1" presStyleIdx="2" presStyleCnt="4">
        <dgm:presLayoutVars>
          <dgm:bulletEnabled val="1"/>
        </dgm:presLayoutVars>
      </dgm:prSet>
      <dgm:spPr/>
      <dgm:t>
        <a:bodyPr/>
        <a:lstStyle/>
        <a:p>
          <a:endParaRPr lang="en-US"/>
        </a:p>
      </dgm:t>
    </dgm:pt>
    <dgm:pt modelId="{7F184A27-FFD0-4B61-BA5A-8CEDE9250C14}" type="pres">
      <dgm:prSet presAssocID="{DB9316B3-FC97-4EF6-9A55-0CFD01D472AF}" presName="FiveConn_4-5" presStyleLbl="fgAccFollowNode1" presStyleIdx="3" presStyleCnt="4">
        <dgm:presLayoutVars>
          <dgm:bulletEnabled val="1"/>
        </dgm:presLayoutVars>
      </dgm:prSet>
      <dgm:spPr/>
      <dgm:t>
        <a:bodyPr/>
        <a:lstStyle/>
        <a:p>
          <a:endParaRPr lang="en-US"/>
        </a:p>
      </dgm:t>
    </dgm:pt>
    <dgm:pt modelId="{6A242D81-2D6F-44E4-9E85-4A3D01902663}" type="pres">
      <dgm:prSet presAssocID="{DB9316B3-FC97-4EF6-9A55-0CFD01D472AF}" presName="FiveNodes_1_text" presStyleLbl="node1" presStyleIdx="4" presStyleCnt="5">
        <dgm:presLayoutVars>
          <dgm:bulletEnabled val="1"/>
        </dgm:presLayoutVars>
      </dgm:prSet>
      <dgm:spPr/>
      <dgm:t>
        <a:bodyPr/>
        <a:lstStyle/>
        <a:p>
          <a:endParaRPr lang="en-US"/>
        </a:p>
      </dgm:t>
    </dgm:pt>
    <dgm:pt modelId="{9565AD32-61DA-4CCE-B4FD-C777CE256760}" type="pres">
      <dgm:prSet presAssocID="{DB9316B3-FC97-4EF6-9A55-0CFD01D472AF}" presName="FiveNodes_2_text" presStyleLbl="node1" presStyleIdx="4" presStyleCnt="5">
        <dgm:presLayoutVars>
          <dgm:bulletEnabled val="1"/>
        </dgm:presLayoutVars>
      </dgm:prSet>
      <dgm:spPr/>
      <dgm:t>
        <a:bodyPr/>
        <a:lstStyle/>
        <a:p>
          <a:endParaRPr lang="en-US"/>
        </a:p>
      </dgm:t>
    </dgm:pt>
    <dgm:pt modelId="{9CBCA333-AD44-4360-BB8E-13394B4A009B}" type="pres">
      <dgm:prSet presAssocID="{DB9316B3-FC97-4EF6-9A55-0CFD01D472AF}" presName="FiveNodes_3_text" presStyleLbl="node1" presStyleIdx="4" presStyleCnt="5">
        <dgm:presLayoutVars>
          <dgm:bulletEnabled val="1"/>
        </dgm:presLayoutVars>
      </dgm:prSet>
      <dgm:spPr/>
      <dgm:t>
        <a:bodyPr/>
        <a:lstStyle/>
        <a:p>
          <a:endParaRPr lang="en-US"/>
        </a:p>
      </dgm:t>
    </dgm:pt>
    <dgm:pt modelId="{A37FD780-C552-4BEE-8250-0EB727D4DA8C}" type="pres">
      <dgm:prSet presAssocID="{DB9316B3-FC97-4EF6-9A55-0CFD01D472AF}" presName="FiveNodes_4_text" presStyleLbl="node1" presStyleIdx="4" presStyleCnt="5">
        <dgm:presLayoutVars>
          <dgm:bulletEnabled val="1"/>
        </dgm:presLayoutVars>
      </dgm:prSet>
      <dgm:spPr/>
      <dgm:t>
        <a:bodyPr/>
        <a:lstStyle/>
        <a:p>
          <a:endParaRPr lang="en-US"/>
        </a:p>
      </dgm:t>
    </dgm:pt>
    <dgm:pt modelId="{6D327B52-2D61-4C0D-A364-8C83B032B5D0}" type="pres">
      <dgm:prSet presAssocID="{DB9316B3-FC97-4EF6-9A55-0CFD01D472AF}" presName="FiveNodes_5_text" presStyleLbl="node1" presStyleIdx="4" presStyleCnt="5">
        <dgm:presLayoutVars>
          <dgm:bulletEnabled val="1"/>
        </dgm:presLayoutVars>
      </dgm:prSet>
      <dgm:spPr/>
      <dgm:t>
        <a:bodyPr/>
        <a:lstStyle/>
        <a:p>
          <a:endParaRPr lang="en-US"/>
        </a:p>
      </dgm:t>
    </dgm:pt>
  </dgm:ptLst>
  <dgm:cxnLst>
    <dgm:cxn modelId="{16EF971B-CDD4-4D47-AA29-663DC70247DC}" type="presOf" srcId="{3F083F71-D14E-408A-89F0-7259C170F765}" destId="{05132A4A-7F84-41F7-836E-E4456157B41C}" srcOrd="0" destOrd="0" presId="urn:microsoft.com/office/officeart/2005/8/layout/vProcess5"/>
    <dgm:cxn modelId="{1945F9AE-775D-4923-AA64-4D4BEB4AB111}" type="presOf" srcId="{331F2DCB-684C-4D69-83AE-551EF5348C0D}" destId="{475FF51D-F044-4780-AC41-468ED20FA31E}" srcOrd="0" destOrd="0" presId="urn:microsoft.com/office/officeart/2005/8/layout/vProcess5"/>
    <dgm:cxn modelId="{55912B6F-0B6E-45B6-B5D0-94BA7556B889}" type="presOf" srcId="{2A7A9A3F-A6FE-40E1-A2FC-C45D9D9C5BC1}" destId="{72FB5E93-5A4F-4EB0-8784-5F884F82589B}" srcOrd="0" destOrd="0" presId="urn:microsoft.com/office/officeart/2005/8/layout/vProcess5"/>
    <dgm:cxn modelId="{C4BAF491-4B9B-4016-9E3C-85A457A2A62F}" srcId="{DB9316B3-FC97-4EF6-9A55-0CFD01D472AF}" destId="{331F2DCB-684C-4D69-83AE-551EF5348C0D}" srcOrd="4" destOrd="0" parTransId="{A6D24436-EB72-4FAA-8124-EEB1E38DD979}" sibTransId="{51841DA3-FA42-423C-B404-03909AA7FECB}"/>
    <dgm:cxn modelId="{D978373A-91D9-4556-A3ED-2B08734D18EE}" srcId="{DB9316B3-FC97-4EF6-9A55-0CFD01D472AF}" destId="{120346F4-4870-405F-89F5-247BB719F672}" srcOrd="1" destOrd="0" parTransId="{7905F438-CADA-4C9E-B74E-293AE7C0129B}" sibTransId="{497C1D9B-824A-4614-9AB2-D3523C9CADB7}"/>
    <dgm:cxn modelId="{9604082B-4E2E-4D57-B3E8-D872A3FC65A1}" type="presOf" srcId="{3E5D7355-5EA0-471A-9B5A-47EE25CEAA27}" destId="{A37FD780-C552-4BEE-8250-0EB727D4DA8C}" srcOrd="1" destOrd="0" presId="urn:microsoft.com/office/officeart/2005/8/layout/vProcess5"/>
    <dgm:cxn modelId="{234DBCA5-4C10-483D-A2BB-344F2DBEC0F9}" type="presOf" srcId="{120346F4-4870-405F-89F5-247BB719F672}" destId="{9565AD32-61DA-4CCE-B4FD-C777CE256760}" srcOrd="1" destOrd="0" presId="urn:microsoft.com/office/officeart/2005/8/layout/vProcess5"/>
    <dgm:cxn modelId="{E11FA547-2B44-482C-B970-B6462E862463}" type="presOf" srcId="{DB9316B3-FC97-4EF6-9A55-0CFD01D472AF}" destId="{440DD2D3-4CCE-4439-AD10-37B117999F31}" srcOrd="0" destOrd="0" presId="urn:microsoft.com/office/officeart/2005/8/layout/vProcess5"/>
    <dgm:cxn modelId="{714AA6B3-7D14-40A6-9D43-54E9F7E72014}" type="presOf" srcId="{2DAAEBB5-0768-419A-8DF2-F5AD5205E6D6}" destId="{6A242D81-2D6F-44E4-9E85-4A3D01902663}" srcOrd="1" destOrd="0" presId="urn:microsoft.com/office/officeart/2005/8/layout/vProcess5"/>
    <dgm:cxn modelId="{DF798480-870F-4D40-A9FE-5146E693016F}" type="presOf" srcId="{EB3CF45D-21A3-499C-914B-57044A6CBB4D}" destId="{7F184A27-FFD0-4B61-BA5A-8CEDE9250C14}" srcOrd="0" destOrd="0" presId="urn:microsoft.com/office/officeart/2005/8/layout/vProcess5"/>
    <dgm:cxn modelId="{5DC96818-6C6F-4149-866C-9B2B0D1B42FC}" type="presOf" srcId="{3E5D7355-5EA0-471A-9B5A-47EE25CEAA27}" destId="{7C77A911-DD3E-491A-8A83-2C405E3DD938}" srcOrd="0" destOrd="0" presId="urn:microsoft.com/office/officeart/2005/8/layout/vProcess5"/>
    <dgm:cxn modelId="{7E99AF92-F639-4FBA-97CC-952F0EC86995}" type="presOf" srcId="{2A7A9A3F-A6FE-40E1-A2FC-C45D9D9C5BC1}" destId="{9CBCA333-AD44-4360-BB8E-13394B4A009B}" srcOrd="1" destOrd="0" presId="urn:microsoft.com/office/officeart/2005/8/layout/vProcess5"/>
    <dgm:cxn modelId="{B8FD9A07-237D-49E2-877C-73C9AA86F8BD}" type="presOf" srcId="{497C1D9B-824A-4614-9AB2-D3523C9CADB7}" destId="{072D5D34-A2FF-405A-A0C9-36C4AED5CF14}" srcOrd="0" destOrd="0" presId="urn:microsoft.com/office/officeart/2005/8/layout/vProcess5"/>
    <dgm:cxn modelId="{C9F05581-9063-4281-8933-4B6D2F5DA7CA}" srcId="{DB9316B3-FC97-4EF6-9A55-0CFD01D472AF}" destId="{2A7A9A3F-A6FE-40E1-A2FC-C45D9D9C5BC1}" srcOrd="2" destOrd="0" parTransId="{91676809-DD0D-49FC-8BA3-779EBFAE6529}" sibTransId="{3F083F71-D14E-408A-89F0-7259C170F765}"/>
    <dgm:cxn modelId="{27CD5AE3-9BCE-40A7-A34B-325406CF6C52}" type="presOf" srcId="{331F2DCB-684C-4D69-83AE-551EF5348C0D}" destId="{6D327B52-2D61-4C0D-A364-8C83B032B5D0}" srcOrd="1" destOrd="0" presId="urn:microsoft.com/office/officeart/2005/8/layout/vProcess5"/>
    <dgm:cxn modelId="{B39512A7-2C51-4231-A475-C965A433044D}" type="presOf" srcId="{873DDA5F-A5C7-495F-A624-6FD48D34AC21}" destId="{8FA3791E-9737-4B64-8E26-024F6515D847}" srcOrd="0" destOrd="0" presId="urn:microsoft.com/office/officeart/2005/8/layout/vProcess5"/>
    <dgm:cxn modelId="{3F4DF3D2-DA57-4A4C-B295-0C8B1E33E75B}" srcId="{DB9316B3-FC97-4EF6-9A55-0CFD01D472AF}" destId="{3E5D7355-5EA0-471A-9B5A-47EE25CEAA27}" srcOrd="3" destOrd="0" parTransId="{5B044775-9436-4C24-8A91-916CB5561F93}" sibTransId="{EB3CF45D-21A3-499C-914B-57044A6CBB4D}"/>
    <dgm:cxn modelId="{101311FB-5DD6-49AC-8E38-910B30490A05}" srcId="{DB9316B3-FC97-4EF6-9A55-0CFD01D472AF}" destId="{2DAAEBB5-0768-419A-8DF2-F5AD5205E6D6}" srcOrd="0" destOrd="0" parTransId="{D28F11F4-E7E7-43CA-B44B-990615F07A30}" sibTransId="{873DDA5F-A5C7-495F-A624-6FD48D34AC21}"/>
    <dgm:cxn modelId="{ABC7E7DF-BEF8-48E2-AC88-33553297ED1E}" type="presOf" srcId="{2DAAEBB5-0768-419A-8DF2-F5AD5205E6D6}" destId="{DF2EE3D4-A294-4779-97B9-3DF248AD6B49}" srcOrd="0" destOrd="0" presId="urn:microsoft.com/office/officeart/2005/8/layout/vProcess5"/>
    <dgm:cxn modelId="{2E447304-8ABE-41C8-9C80-DDE82D5E07B0}" type="presOf" srcId="{120346F4-4870-405F-89F5-247BB719F672}" destId="{42935D80-48E5-43E4-B50C-37CFD8F84841}" srcOrd="0" destOrd="0" presId="urn:microsoft.com/office/officeart/2005/8/layout/vProcess5"/>
    <dgm:cxn modelId="{EC354FA6-BD86-437D-9756-6A08D9C47CE1}" type="presParOf" srcId="{440DD2D3-4CCE-4439-AD10-37B117999F31}" destId="{FA11FCFD-4D61-4A98-919E-2F05F2A053BB}" srcOrd="0" destOrd="0" presId="urn:microsoft.com/office/officeart/2005/8/layout/vProcess5"/>
    <dgm:cxn modelId="{8DE81AEA-671D-4AF5-B92D-47BBFB72B90A}" type="presParOf" srcId="{440DD2D3-4CCE-4439-AD10-37B117999F31}" destId="{DF2EE3D4-A294-4779-97B9-3DF248AD6B49}" srcOrd="1" destOrd="0" presId="urn:microsoft.com/office/officeart/2005/8/layout/vProcess5"/>
    <dgm:cxn modelId="{15CA274E-0EC0-4251-894B-40556AA9F467}" type="presParOf" srcId="{440DD2D3-4CCE-4439-AD10-37B117999F31}" destId="{42935D80-48E5-43E4-B50C-37CFD8F84841}" srcOrd="2" destOrd="0" presId="urn:microsoft.com/office/officeart/2005/8/layout/vProcess5"/>
    <dgm:cxn modelId="{A35A288F-19B3-4872-BD70-764EA7F6063F}" type="presParOf" srcId="{440DD2D3-4CCE-4439-AD10-37B117999F31}" destId="{72FB5E93-5A4F-4EB0-8784-5F884F82589B}" srcOrd="3" destOrd="0" presId="urn:microsoft.com/office/officeart/2005/8/layout/vProcess5"/>
    <dgm:cxn modelId="{7643EF92-E320-4E60-972F-FA3AC351455C}" type="presParOf" srcId="{440DD2D3-4CCE-4439-AD10-37B117999F31}" destId="{7C77A911-DD3E-491A-8A83-2C405E3DD938}" srcOrd="4" destOrd="0" presId="urn:microsoft.com/office/officeart/2005/8/layout/vProcess5"/>
    <dgm:cxn modelId="{8D6847A2-DD12-440A-B940-6DE2B8529F65}" type="presParOf" srcId="{440DD2D3-4CCE-4439-AD10-37B117999F31}" destId="{475FF51D-F044-4780-AC41-468ED20FA31E}" srcOrd="5" destOrd="0" presId="urn:microsoft.com/office/officeart/2005/8/layout/vProcess5"/>
    <dgm:cxn modelId="{928E4B8A-7B5C-472D-BD36-0B345EE6B780}" type="presParOf" srcId="{440DD2D3-4CCE-4439-AD10-37B117999F31}" destId="{8FA3791E-9737-4B64-8E26-024F6515D847}" srcOrd="6" destOrd="0" presId="urn:microsoft.com/office/officeart/2005/8/layout/vProcess5"/>
    <dgm:cxn modelId="{C41E4984-077D-4E70-9A4C-796C6288C3FD}" type="presParOf" srcId="{440DD2D3-4CCE-4439-AD10-37B117999F31}" destId="{072D5D34-A2FF-405A-A0C9-36C4AED5CF14}" srcOrd="7" destOrd="0" presId="urn:microsoft.com/office/officeart/2005/8/layout/vProcess5"/>
    <dgm:cxn modelId="{4C9CF58A-19F0-496F-8E54-6B7E703EFC44}" type="presParOf" srcId="{440DD2D3-4CCE-4439-AD10-37B117999F31}" destId="{05132A4A-7F84-41F7-836E-E4456157B41C}" srcOrd="8" destOrd="0" presId="urn:microsoft.com/office/officeart/2005/8/layout/vProcess5"/>
    <dgm:cxn modelId="{FEB0C6D6-0CEA-4B6E-A6DE-7465C17F09BC}" type="presParOf" srcId="{440DD2D3-4CCE-4439-AD10-37B117999F31}" destId="{7F184A27-FFD0-4B61-BA5A-8CEDE9250C14}" srcOrd="9" destOrd="0" presId="urn:microsoft.com/office/officeart/2005/8/layout/vProcess5"/>
    <dgm:cxn modelId="{AC47181D-64E4-4EB5-A843-42705FC37F4C}" type="presParOf" srcId="{440DD2D3-4CCE-4439-AD10-37B117999F31}" destId="{6A242D81-2D6F-44E4-9E85-4A3D01902663}" srcOrd="10" destOrd="0" presId="urn:microsoft.com/office/officeart/2005/8/layout/vProcess5"/>
    <dgm:cxn modelId="{0575BF46-4285-4EC7-A049-9F959F798087}" type="presParOf" srcId="{440DD2D3-4CCE-4439-AD10-37B117999F31}" destId="{9565AD32-61DA-4CCE-B4FD-C777CE256760}" srcOrd="11" destOrd="0" presId="urn:microsoft.com/office/officeart/2005/8/layout/vProcess5"/>
    <dgm:cxn modelId="{F9F49346-56F4-4A3D-AD7F-779D94B4B4B3}" type="presParOf" srcId="{440DD2D3-4CCE-4439-AD10-37B117999F31}" destId="{9CBCA333-AD44-4360-BB8E-13394B4A009B}" srcOrd="12" destOrd="0" presId="urn:microsoft.com/office/officeart/2005/8/layout/vProcess5"/>
    <dgm:cxn modelId="{C6E3F400-0E0A-4DBE-B3A2-8E787EE8D5D2}" type="presParOf" srcId="{440DD2D3-4CCE-4439-AD10-37B117999F31}" destId="{A37FD780-C552-4BEE-8250-0EB727D4DA8C}" srcOrd="13" destOrd="0" presId="urn:microsoft.com/office/officeart/2005/8/layout/vProcess5"/>
    <dgm:cxn modelId="{2B6F54EB-6AA1-4E9D-B747-BCADD17AD655}" type="presParOf" srcId="{440DD2D3-4CCE-4439-AD10-37B117999F31}" destId="{6D327B52-2D61-4C0D-A364-8C83B032B5D0}" srcOrd="14" destOrd="0" presId="urn:microsoft.com/office/officeart/2005/8/layout/vProcess5"/>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5C4348-BED7-42D6-9D9C-1C2FDA5B9929}">
      <dsp:nvSpPr>
        <dsp:cNvPr id="0" name=""/>
        <dsp:cNvSpPr/>
      </dsp:nvSpPr>
      <dsp:spPr>
        <a:xfrm>
          <a:off x="0" y="1808"/>
          <a:ext cx="10515600" cy="9166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D04D76-1F6E-4174-99BF-059FB8D06B14}">
      <dsp:nvSpPr>
        <dsp:cNvPr id="0" name=""/>
        <dsp:cNvSpPr/>
      </dsp:nvSpPr>
      <dsp:spPr>
        <a:xfrm>
          <a:off x="277275" y="208046"/>
          <a:ext cx="504136" cy="5041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1B06620-BB99-4B3D-95D9-D23DFCEAAE0A}">
      <dsp:nvSpPr>
        <dsp:cNvPr id="0" name=""/>
        <dsp:cNvSpPr/>
      </dsp:nvSpPr>
      <dsp:spPr>
        <a:xfrm>
          <a:off x="1058686" y="180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666750">
            <a:lnSpc>
              <a:spcPct val="90000"/>
            </a:lnSpc>
            <a:spcBef>
              <a:spcPct val="0"/>
            </a:spcBef>
            <a:spcAft>
              <a:spcPct val="35000"/>
            </a:spcAft>
            <a:buNone/>
          </a:pPr>
          <a:r>
            <a:rPr lang="en-US" sz="1500" kern="1200" dirty="0">
              <a:latin typeface="Times New Roman"/>
              <a:cs typeface="Times New Roman"/>
            </a:rPr>
            <a:t>Recruitment plays an important role during digital transformation because companies in many industries need to hire employees with a global talent management strategy, who oppose IT-related skills, ability and knowledge.</a:t>
          </a:r>
        </a:p>
      </dsp:txBody>
      <dsp:txXfrm>
        <a:off x="1058686" y="1808"/>
        <a:ext cx="9456913" cy="916611"/>
      </dsp:txXfrm>
    </dsp:sp>
    <dsp:sp modelId="{A1FC468F-261C-4015-AFA4-27381F7C1A12}">
      <dsp:nvSpPr>
        <dsp:cNvPr id="0" name=""/>
        <dsp:cNvSpPr/>
      </dsp:nvSpPr>
      <dsp:spPr>
        <a:xfrm>
          <a:off x="0" y="1147573"/>
          <a:ext cx="10515600" cy="9166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B6A793-C04F-4681-8050-67E30369AA33}">
      <dsp:nvSpPr>
        <dsp:cNvPr id="0" name=""/>
        <dsp:cNvSpPr/>
      </dsp:nvSpPr>
      <dsp:spPr>
        <a:xfrm>
          <a:off x="277275" y="1353811"/>
          <a:ext cx="504136" cy="50413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F9BA73-427C-4C2F-A59F-31175DD08E81}">
      <dsp:nvSpPr>
        <dsp:cNvPr id="0" name=""/>
        <dsp:cNvSpPr/>
      </dsp:nvSpPr>
      <dsp:spPr>
        <a:xfrm>
          <a:off x="1058686" y="114757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666750">
            <a:lnSpc>
              <a:spcPct val="90000"/>
            </a:lnSpc>
            <a:spcBef>
              <a:spcPct val="0"/>
            </a:spcBef>
            <a:spcAft>
              <a:spcPct val="35000"/>
            </a:spcAft>
            <a:buNone/>
          </a:pPr>
          <a:r>
            <a:rPr lang="en-US" sz="1500" kern="1200" dirty="0">
              <a:latin typeface="Times New Roman"/>
              <a:cs typeface="Times New Roman"/>
            </a:rPr>
            <a:t>“</a:t>
          </a:r>
          <a:r>
            <a:rPr lang="en-US" sz="1500" kern="1200" dirty="0" err="1">
              <a:latin typeface="Times New Roman"/>
              <a:cs typeface="Times New Roman"/>
            </a:rPr>
            <a:t>Digitalisation</a:t>
          </a:r>
          <a:r>
            <a:rPr lang="en-US" sz="1500" kern="1200" dirty="0">
              <a:latin typeface="Times New Roman"/>
              <a:cs typeface="Times New Roman"/>
            </a:rPr>
            <a:t> strategy” is one of the most revolutionary developments in the perspective of business in the last few decades. </a:t>
          </a:r>
        </a:p>
      </dsp:txBody>
      <dsp:txXfrm>
        <a:off x="1058686" y="1147573"/>
        <a:ext cx="9456913" cy="916611"/>
      </dsp:txXfrm>
    </dsp:sp>
    <dsp:sp modelId="{C2CE62F9-B1FD-4ED9-A9F9-E51115A219DB}">
      <dsp:nvSpPr>
        <dsp:cNvPr id="0" name=""/>
        <dsp:cNvSpPr/>
      </dsp:nvSpPr>
      <dsp:spPr>
        <a:xfrm>
          <a:off x="0" y="2293338"/>
          <a:ext cx="10515600" cy="9166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71D377-C0C9-437E-8539-159F077BE8A4}">
      <dsp:nvSpPr>
        <dsp:cNvPr id="0" name=""/>
        <dsp:cNvSpPr/>
      </dsp:nvSpPr>
      <dsp:spPr>
        <a:xfrm>
          <a:off x="277275" y="2499576"/>
          <a:ext cx="504136" cy="50413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7F50DD-20B4-40FE-B21A-EE0B098C21F6}">
      <dsp:nvSpPr>
        <dsp:cNvPr id="0" name=""/>
        <dsp:cNvSpPr/>
      </dsp:nvSpPr>
      <dsp:spPr>
        <a:xfrm>
          <a:off x="1058686" y="229333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666750">
            <a:lnSpc>
              <a:spcPct val="90000"/>
            </a:lnSpc>
            <a:spcBef>
              <a:spcPct val="0"/>
            </a:spcBef>
            <a:spcAft>
              <a:spcPct val="35000"/>
            </a:spcAft>
            <a:buNone/>
          </a:pPr>
          <a:r>
            <a:rPr lang="en-US" sz="1500" kern="1200" dirty="0">
              <a:latin typeface="Times New Roman"/>
              <a:cs typeface="Times New Roman"/>
            </a:rPr>
            <a:t>It becomes clear that recruitment plays an important role in digital transformation in pre-digital companies (</a:t>
          </a:r>
          <a:r>
            <a:rPr lang="en-US" sz="1500" kern="1200" dirty="0" err="1">
              <a:latin typeface="Times New Roman"/>
              <a:cs typeface="Times New Roman"/>
            </a:rPr>
            <a:t>Gilch</a:t>
          </a:r>
          <a:r>
            <a:rPr lang="en-US" sz="1500" kern="1200" dirty="0">
              <a:latin typeface="Times New Roman"/>
              <a:cs typeface="Times New Roman"/>
            </a:rPr>
            <a:t> &amp; </a:t>
          </a:r>
          <a:r>
            <a:rPr lang="en-US" sz="1500" kern="1200" dirty="0" err="1">
              <a:latin typeface="Times New Roman"/>
              <a:cs typeface="Times New Roman"/>
            </a:rPr>
            <a:t>Sieweke</a:t>
          </a:r>
          <a:r>
            <a:rPr lang="en-US" sz="1500" kern="1200" dirty="0">
              <a:latin typeface="Times New Roman"/>
              <a:cs typeface="Times New Roman"/>
            </a:rPr>
            <a:t>, 2021).</a:t>
          </a:r>
        </a:p>
      </dsp:txBody>
      <dsp:txXfrm>
        <a:off x="1058686" y="2293338"/>
        <a:ext cx="9456913" cy="916611"/>
      </dsp:txXfrm>
    </dsp:sp>
    <dsp:sp modelId="{59833021-B6B4-4859-8BFD-30518ADB0B98}">
      <dsp:nvSpPr>
        <dsp:cNvPr id="0" name=""/>
        <dsp:cNvSpPr/>
      </dsp:nvSpPr>
      <dsp:spPr>
        <a:xfrm>
          <a:off x="0" y="3439103"/>
          <a:ext cx="10515600" cy="91661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E04341-88A6-40B4-89A0-C454CC16D53A}">
      <dsp:nvSpPr>
        <dsp:cNvPr id="0" name=""/>
        <dsp:cNvSpPr/>
      </dsp:nvSpPr>
      <dsp:spPr>
        <a:xfrm>
          <a:off x="277275" y="3645341"/>
          <a:ext cx="504136" cy="50413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6DD0EB3-CF8C-484A-9C36-222F3292507B}">
      <dsp:nvSpPr>
        <dsp:cNvPr id="0" name=""/>
        <dsp:cNvSpPr/>
      </dsp:nvSpPr>
      <dsp:spPr>
        <a:xfrm>
          <a:off x="1058686" y="343910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666750">
            <a:lnSpc>
              <a:spcPct val="90000"/>
            </a:lnSpc>
            <a:spcBef>
              <a:spcPct val="0"/>
            </a:spcBef>
            <a:spcAft>
              <a:spcPct val="35000"/>
            </a:spcAft>
            <a:buNone/>
          </a:pPr>
          <a:r>
            <a:rPr lang="en-US" sz="1500" kern="1200" dirty="0">
              <a:latin typeface="Times New Roman"/>
              <a:cs typeface="Times New Roman"/>
            </a:rPr>
            <a:t>In Four Season Hotel &amp; Resort, a place of luxury, hospitality vans generosity can implement this technique which will provide a dynamic and rapid environment, attract talents ensure employee commitment, increase the implementations in the department autonomy and introduce new roles in the job management (Martínez-Morán, 2021). </a:t>
          </a:r>
        </a:p>
      </dsp:txBody>
      <dsp:txXfrm>
        <a:off x="1058686" y="3439103"/>
        <a:ext cx="9456913" cy="9166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10029E-EAED-4E1C-881F-94D31DC727A7}">
      <dsp:nvSpPr>
        <dsp:cNvPr id="0" name=""/>
        <dsp:cNvSpPr/>
      </dsp:nvSpPr>
      <dsp:spPr>
        <a:xfrm>
          <a:off x="0" y="96799"/>
          <a:ext cx="6666833" cy="170352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latin typeface="Times New Roman"/>
              <a:cs typeface="Times New Roman"/>
            </a:rPr>
            <a:t>Employee retention strategy integrates some necessary steps and practices that make the employee stay for a longer period of time (Greenhouse.com, 2024).</a:t>
          </a:r>
        </a:p>
      </dsp:txBody>
      <dsp:txXfrm>
        <a:off x="83159" y="179958"/>
        <a:ext cx="6500515" cy="1537202"/>
      </dsp:txXfrm>
    </dsp:sp>
    <dsp:sp modelId="{C3B1E066-71FC-4304-B742-3FAB1B1729B2}">
      <dsp:nvSpPr>
        <dsp:cNvPr id="0" name=""/>
        <dsp:cNvSpPr/>
      </dsp:nvSpPr>
      <dsp:spPr>
        <a:xfrm>
          <a:off x="0" y="1875199"/>
          <a:ext cx="6666833" cy="1703520"/>
        </a:xfrm>
        <a:prstGeom prst="roundRect">
          <a:avLst/>
        </a:prstGeom>
        <a:gradFill rotWithShape="0">
          <a:gsLst>
            <a:gs pos="0">
              <a:schemeClr val="accent2">
                <a:hueOff val="3221807"/>
                <a:satOff val="-9246"/>
                <a:lumOff val="-14805"/>
                <a:alphaOff val="0"/>
                <a:satMod val="103000"/>
                <a:lumMod val="102000"/>
                <a:tint val="94000"/>
              </a:schemeClr>
            </a:gs>
            <a:gs pos="50000">
              <a:schemeClr val="accent2">
                <a:hueOff val="3221807"/>
                <a:satOff val="-9246"/>
                <a:lumOff val="-14805"/>
                <a:alphaOff val="0"/>
                <a:satMod val="110000"/>
                <a:lumMod val="100000"/>
                <a:shade val="100000"/>
              </a:schemeClr>
            </a:gs>
            <a:gs pos="100000">
              <a:schemeClr val="accent2">
                <a:hueOff val="3221807"/>
                <a:satOff val="-9246"/>
                <a:lumOff val="-1480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latin typeface="Times New Roman"/>
              <a:cs typeface="Times New Roman"/>
            </a:rPr>
            <a:t>Employee retention in this case primarily aims to create a positive work environment for the diverse team of this designated company. </a:t>
          </a:r>
        </a:p>
      </dsp:txBody>
      <dsp:txXfrm>
        <a:off x="83159" y="1958358"/>
        <a:ext cx="6500515" cy="1537202"/>
      </dsp:txXfrm>
    </dsp:sp>
    <dsp:sp modelId="{C9BB8D65-8791-42BF-90FF-36B9D9C3522A}">
      <dsp:nvSpPr>
        <dsp:cNvPr id="0" name=""/>
        <dsp:cNvSpPr/>
      </dsp:nvSpPr>
      <dsp:spPr>
        <a:xfrm>
          <a:off x="0" y="3653600"/>
          <a:ext cx="6666833" cy="1703520"/>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latin typeface="Times New Roman"/>
              <a:cs typeface="Times New Roman"/>
            </a:rPr>
            <a:t>The need for robust employee retention is vital, as maintaining a highly skilled and talented workforce is important for the emerging highly competitive scenario of the hospitality industry. </a:t>
          </a:r>
        </a:p>
      </dsp:txBody>
      <dsp:txXfrm>
        <a:off x="83159" y="3736759"/>
        <a:ext cx="6500515" cy="15372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2EE3D4-A294-4779-97B9-3DF248AD6B49}">
      <dsp:nvSpPr>
        <dsp:cNvPr id="0" name=""/>
        <dsp:cNvSpPr/>
      </dsp:nvSpPr>
      <dsp:spPr>
        <a:xfrm>
          <a:off x="0" y="0"/>
          <a:ext cx="8097012" cy="783240"/>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Times New Roman"/>
              <a:cs typeface="Times New Roman"/>
            </a:rPr>
            <a:t>For the "Four Seasons and Hotels &amp; Resorts" an ideal retention plan could be investing in employee development.</a:t>
          </a:r>
        </a:p>
      </dsp:txBody>
      <dsp:txXfrm>
        <a:off x="22940" y="22940"/>
        <a:ext cx="7160195" cy="737360"/>
      </dsp:txXfrm>
    </dsp:sp>
    <dsp:sp modelId="{42935D80-48E5-43E4-B50C-37CFD8F84841}">
      <dsp:nvSpPr>
        <dsp:cNvPr id="0" name=""/>
        <dsp:cNvSpPr/>
      </dsp:nvSpPr>
      <dsp:spPr>
        <a:xfrm>
          <a:off x="604647" y="892024"/>
          <a:ext cx="8097012" cy="783240"/>
        </a:xfrm>
        <a:prstGeom prst="roundRect">
          <a:avLst>
            <a:gd name="adj" fmla="val 10000"/>
          </a:avLst>
        </a:prstGeom>
        <a:solidFill>
          <a:schemeClr val="accent5">
            <a:hueOff val="-3038037"/>
            <a:satOff val="-207"/>
            <a:lumOff val="49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Times New Roman"/>
              <a:cs typeface="Times New Roman"/>
            </a:rPr>
            <a:t>. Investing in employee development includes making them aware of multiculturalism and also empowering them with effective communication tools and skills so that they will be connected to each and maintain transparency.</a:t>
          </a:r>
        </a:p>
      </dsp:txBody>
      <dsp:txXfrm>
        <a:off x="627587" y="914964"/>
        <a:ext cx="6937378" cy="737360"/>
      </dsp:txXfrm>
    </dsp:sp>
    <dsp:sp modelId="{72FB5E93-5A4F-4EB0-8784-5F884F82589B}">
      <dsp:nvSpPr>
        <dsp:cNvPr id="0" name=""/>
        <dsp:cNvSpPr/>
      </dsp:nvSpPr>
      <dsp:spPr>
        <a:xfrm>
          <a:off x="1209293" y="1784048"/>
          <a:ext cx="8097012" cy="783240"/>
        </a:xfrm>
        <a:prstGeom prst="roundRect">
          <a:avLst>
            <a:gd name="adj" fmla="val 10000"/>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Times New Roman"/>
              <a:cs typeface="Times New Roman"/>
            </a:rPr>
            <a:t>Transparent communication within a crisis situation can help them stay motivated and increase their morale, which can eventually affect employees (Erickson, 2021).</a:t>
          </a:r>
        </a:p>
      </dsp:txBody>
      <dsp:txXfrm>
        <a:off x="1232233" y="1806988"/>
        <a:ext cx="6937378" cy="737360"/>
      </dsp:txXfrm>
    </dsp:sp>
    <dsp:sp modelId="{7C77A911-DD3E-491A-8A83-2C405E3DD938}">
      <dsp:nvSpPr>
        <dsp:cNvPr id="0" name=""/>
        <dsp:cNvSpPr/>
      </dsp:nvSpPr>
      <dsp:spPr>
        <a:xfrm>
          <a:off x="1813940" y="2676072"/>
          <a:ext cx="8097012" cy="783240"/>
        </a:xfrm>
        <a:prstGeom prst="roundRect">
          <a:avLst>
            <a:gd name="adj" fmla="val 10000"/>
          </a:avLst>
        </a:prstGeom>
        <a:solidFill>
          <a:schemeClr val="accent5">
            <a:hueOff val="-9114112"/>
            <a:satOff val="-620"/>
            <a:lumOff val="147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Times New Roman"/>
              <a:cs typeface="Times New Roman"/>
            </a:rPr>
            <a:t>In this case, another plan in this regard could be offering enough compensation and recognition, which can eventually help them to stay encouraged and motivated even in the high-pressure workload. </a:t>
          </a:r>
        </a:p>
      </dsp:txBody>
      <dsp:txXfrm>
        <a:off x="1836880" y="2699012"/>
        <a:ext cx="6937378" cy="737360"/>
      </dsp:txXfrm>
    </dsp:sp>
    <dsp:sp modelId="{475FF51D-F044-4780-AC41-468ED20FA31E}">
      <dsp:nvSpPr>
        <dsp:cNvPr id="0" name=""/>
        <dsp:cNvSpPr/>
      </dsp:nvSpPr>
      <dsp:spPr>
        <a:xfrm>
          <a:off x="2418587" y="3568097"/>
          <a:ext cx="8097012" cy="783240"/>
        </a:xfrm>
        <a:prstGeom prst="roundRect">
          <a:avLst>
            <a:gd name="adj" fmla="val 10000"/>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Times New Roman"/>
              <a:cs typeface="Times New Roman"/>
            </a:rPr>
            <a:t>Additionally, by making them </a:t>
          </a:r>
          <a:r>
            <a:rPr lang="en-US" sz="1600" kern="1200" dirty="0" err="1">
              <a:latin typeface="Times New Roman"/>
              <a:cs typeface="Times New Roman"/>
            </a:rPr>
            <a:t>recognise</a:t>
          </a:r>
          <a:r>
            <a:rPr lang="en-US" sz="1600" kern="1200" dirty="0">
              <a:latin typeface="Times New Roman"/>
              <a:cs typeface="Times New Roman"/>
            </a:rPr>
            <a:t> and fulfil their individual needs, the employer here can make them </a:t>
          </a:r>
          <a:r>
            <a:rPr lang="en-US" sz="1600" kern="1200" dirty="0" err="1">
              <a:latin typeface="Times New Roman"/>
              <a:cs typeface="Times New Roman"/>
            </a:rPr>
            <a:t>realise</a:t>
          </a:r>
          <a:r>
            <a:rPr lang="en-US" sz="1600" kern="1200" dirty="0">
              <a:latin typeface="Times New Roman"/>
              <a:cs typeface="Times New Roman"/>
            </a:rPr>
            <a:t> not to lead the employer and contribute their skills for the best outcome.</a:t>
          </a:r>
        </a:p>
      </dsp:txBody>
      <dsp:txXfrm>
        <a:off x="2441527" y="3591037"/>
        <a:ext cx="6937378" cy="737360"/>
      </dsp:txXfrm>
    </dsp:sp>
    <dsp:sp modelId="{8FA3791E-9737-4B64-8E26-024F6515D847}">
      <dsp:nvSpPr>
        <dsp:cNvPr id="0" name=""/>
        <dsp:cNvSpPr/>
      </dsp:nvSpPr>
      <dsp:spPr>
        <a:xfrm>
          <a:off x="7587905" y="572200"/>
          <a:ext cx="509106" cy="509106"/>
        </a:xfrm>
        <a:prstGeom prst="downArrow">
          <a:avLst>
            <a:gd name="adj1" fmla="val 55000"/>
            <a:gd name="adj2" fmla="val 45000"/>
          </a:avLst>
        </a:prstGeom>
        <a:solidFill>
          <a:schemeClr val="accent5">
            <a:tint val="40000"/>
            <a:alpha val="90000"/>
            <a:hueOff val="0"/>
            <a:satOff val="0"/>
            <a:lumOff val="0"/>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7702454" y="572200"/>
        <a:ext cx="280008" cy="383102"/>
      </dsp:txXfrm>
    </dsp:sp>
    <dsp:sp modelId="{072D5D34-A2FF-405A-A0C9-36C4AED5CF14}">
      <dsp:nvSpPr>
        <dsp:cNvPr id="0" name=""/>
        <dsp:cNvSpPr/>
      </dsp:nvSpPr>
      <dsp:spPr>
        <a:xfrm>
          <a:off x="8192552" y="1464225"/>
          <a:ext cx="509106" cy="509106"/>
        </a:xfrm>
        <a:prstGeom prst="downArrow">
          <a:avLst>
            <a:gd name="adj1" fmla="val 55000"/>
            <a:gd name="adj2" fmla="val 45000"/>
          </a:avLst>
        </a:prstGeom>
        <a:solidFill>
          <a:schemeClr val="accent5">
            <a:tint val="40000"/>
            <a:alpha val="90000"/>
            <a:hueOff val="-3981555"/>
            <a:satOff val="889"/>
            <a:lumOff val="134"/>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307101" y="1464225"/>
        <a:ext cx="280008" cy="383102"/>
      </dsp:txXfrm>
    </dsp:sp>
    <dsp:sp modelId="{05132A4A-7F84-41F7-836E-E4456157B41C}">
      <dsp:nvSpPr>
        <dsp:cNvPr id="0" name=""/>
        <dsp:cNvSpPr/>
      </dsp:nvSpPr>
      <dsp:spPr>
        <a:xfrm>
          <a:off x="8797199" y="2343195"/>
          <a:ext cx="509106" cy="509106"/>
        </a:xfrm>
        <a:prstGeom prst="downArrow">
          <a:avLst>
            <a:gd name="adj1" fmla="val 55000"/>
            <a:gd name="adj2" fmla="val 45000"/>
          </a:avLst>
        </a:prstGeom>
        <a:solidFill>
          <a:schemeClr val="accent5">
            <a:tint val="40000"/>
            <a:alpha val="90000"/>
            <a:hueOff val="-7963110"/>
            <a:satOff val="1778"/>
            <a:lumOff val="267"/>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911748" y="2343195"/>
        <a:ext cx="280008" cy="383102"/>
      </dsp:txXfrm>
    </dsp:sp>
    <dsp:sp modelId="{7F184A27-FFD0-4B61-BA5A-8CEDE9250C14}">
      <dsp:nvSpPr>
        <dsp:cNvPr id="0" name=""/>
        <dsp:cNvSpPr/>
      </dsp:nvSpPr>
      <dsp:spPr>
        <a:xfrm>
          <a:off x="9401846" y="3243922"/>
          <a:ext cx="509106" cy="509106"/>
        </a:xfrm>
        <a:prstGeom prst="downArrow">
          <a:avLst>
            <a:gd name="adj1" fmla="val 55000"/>
            <a:gd name="adj2" fmla="val 45000"/>
          </a:avLst>
        </a:prstGeom>
        <a:solidFill>
          <a:schemeClr val="accent5">
            <a:tint val="40000"/>
            <a:alpha val="90000"/>
            <a:hueOff val="-11944666"/>
            <a:satOff val="2667"/>
            <a:lumOff val="401"/>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9516395" y="3243922"/>
        <a:ext cx="280008" cy="38310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859573-E627-41D3-98A5-4247B91C342E}" type="datetimeFigureOut">
              <a:rPr/>
              <a:pPr/>
              <a:t>5/3/2025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D9E3E2-6F71-4D5B-82E1-5A6821DE8DA4}" type="slidenum">
              <a:rPr/>
              <a:pPr/>
              <a:t>‹#›</a:t>
            </a:fld>
            <a:endParaRPr lang="en-US"/>
          </a:p>
        </p:txBody>
      </p:sp>
    </p:spTree>
    <p:extLst>
      <p:ext uri="{BB962C8B-B14F-4D97-AF65-F5344CB8AC3E}">
        <p14:creationId xmlns:p14="http://schemas.microsoft.com/office/powerpoint/2010/main" xmlns="" val="26214542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 dirty="0"/>
              <a:t>Thus, it can be stated that with the help of a robust talent management strategy, hotels can lower their turnover rates and leverage customer service. This presentation is shaped from the perspective of the talent strategy consultant of </a:t>
            </a:r>
            <a:r>
              <a:rPr lang="en" b="1" i="1" dirty="0"/>
              <a:t>Four Seasons Hotels &amp; Resorts</a:t>
            </a:r>
            <a:r>
              <a:rPr lang="en" i="1" dirty="0"/>
              <a:t> </a:t>
            </a:r>
            <a:r>
              <a:rPr lang="en" dirty="0"/>
              <a:t>situated in Canada and highlights their global talent management strategy </a:t>
            </a:r>
            <a:r>
              <a:rPr lang="en" dirty="0" err="1"/>
              <a:t>emphasised</a:t>
            </a:r>
            <a:r>
              <a:rPr lang="en" dirty="0"/>
              <a:t> hiring, worker development and retention. The aim of the business is to expand in the new markets of Southeast Asia and Eastern Europe. The objective of the work is to exhibit the detailed press release and internal training mail along with the EVP campaign cultivated for the culturally diversified team. It showcases the </a:t>
            </a:r>
            <a:r>
              <a:rPr lang="en" dirty="0" err="1"/>
              <a:t>utilisation</a:t>
            </a:r>
            <a:r>
              <a:rPr lang="en" dirty="0"/>
              <a:t> of AI within the recruitment, and internal mobility and ways it can contribute towards the digital employee engagement. </a:t>
            </a:r>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DD9E3E2-6F71-4D5B-82E1-5A6821DE8DA4}" type="slidenum">
              <a:rPr lang="en-US"/>
              <a:pPr/>
              <a:t>2</a:t>
            </a:fld>
            <a:endParaRPr lang="en-US"/>
          </a:p>
        </p:txBody>
      </p:sp>
    </p:spTree>
    <p:extLst>
      <p:ext uri="{BB962C8B-B14F-4D97-AF65-F5344CB8AC3E}">
        <p14:creationId xmlns:p14="http://schemas.microsoft.com/office/powerpoint/2010/main" xmlns="" val="29912014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By implementing </a:t>
            </a:r>
            <a:r>
              <a:rPr lang="en-US" err="1"/>
              <a:t>Digitalisation</a:t>
            </a:r>
            <a:r>
              <a:rPr lang="en-US"/>
              <a:t>, Four Season Hotel &amp; Resorts can develop and expand their luxurious hotel and introduce many new roles with developed skills through the process of recruitment. This is one of the finest Global talent management Strategies to enhance growth in a long-term road and expand and develop for the upcoming challenges.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DD9E3E2-6F71-4D5B-82E1-5A6821DE8DA4}" type="slidenum">
              <a:rPr/>
              <a:pPr/>
              <a:t>3</a:t>
            </a:fld>
            <a:endParaRPr lang="en-US"/>
          </a:p>
        </p:txBody>
      </p:sp>
    </p:spTree>
    <p:extLst>
      <p:ext uri="{BB962C8B-B14F-4D97-AF65-F5344CB8AC3E}">
        <p14:creationId xmlns:p14="http://schemas.microsoft.com/office/powerpoint/2010/main" xmlns="" val="26214891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main objective is to provide practical and innovative approaches to leadership development and adapt new approaches for availing advanced management. Effective leadership contribution is not just a matter of </a:t>
            </a:r>
            <a:r>
              <a:rPr lang="en-US" dirty="0" err="1"/>
              <a:t>organisational</a:t>
            </a:r>
            <a:r>
              <a:rPr lang="en-US" dirty="0"/>
              <a:t> success, it is a matter of equity and sustainability. It contributes to introducing new approaches to the implant for the development of the employees to attain new skills to enhance and attract new talents to perform globally. Another key objective is to adopt the system approach to HR management, which is embedded with an </a:t>
            </a:r>
            <a:r>
              <a:rPr lang="en-US" dirty="0" err="1"/>
              <a:t>organisational</a:t>
            </a:r>
            <a:r>
              <a:rPr lang="en-US" dirty="0"/>
              <a:t> framework that aligns leadership practices with strategic goals.   </a:t>
            </a:r>
          </a:p>
        </p:txBody>
      </p:sp>
      <p:sp>
        <p:nvSpPr>
          <p:cNvPr id="4" name="Slide Number Placeholder 3"/>
          <p:cNvSpPr>
            <a:spLocks noGrp="1"/>
          </p:cNvSpPr>
          <p:nvPr>
            <p:ph type="sldNum" sz="quarter" idx="5"/>
          </p:nvPr>
        </p:nvSpPr>
        <p:spPr/>
        <p:txBody>
          <a:bodyPr/>
          <a:lstStyle/>
          <a:p>
            <a:fld id="{7DD9E3E2-6F71-4D5B-82E1-5A6821DE8DA4}" type="slidenum">
              <a:rPr/>
              <a:pPr/>
              <a:t>4</a:t>
            </a:fld>
            <a:endParaRPr lang="en-US"/>
          </a:p>
        </p:txBody>
      </p:sp>
    </p:spTree>
    <p:extLst>
      <p:ext uri="{BB962C8B-B14F-4D97-AF65-F5344CB8AC3E}">
        <p14:creationId xmlns:p14="http://schemas.microsoft.com/office/powerpoint/2010/main" xmlns="" val="12059427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“talent retention strategy” incorporates the practices as well as the policies of a company that mostly adopts to reduce and prevent employees from resigning from the office or organisation. A retention strategy here aims to foster an engaging as well as a positive work environment that motivates employees to stay with the employer in the long term. For the “Four Seasons and Hotels &amp; Resorts”. A strategic and robust retention strategy is utterly crucial for maintaining a skilled workforce within this competitive industry of hospitality.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DD9E3E2-6F71-4D5B-82E1-5A6821DE8DA4}" type="slidenum">
              <a:rPr/>
              <a:pPr/>
              <a:t>5</a:t>
            </a:fld>
            <a:endParaRPr lang="en-US"/>
          </a:p>
        </p:txBody>
      </p:sp>
    </p:spTree>
    <p:extLst>
      <p:ext uri="{BB962C8B-B14F-4D97-AF65-F5344CB8AC3E}">
        <p14:creationId xmlns:p14="http://schemas.microsoft.com/office/powerpoint/2010/main" xmlns="" val="683454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retention strategy mostly focuses on improving employee morale for bith new and old hires. In order to secure robust retention practices by the designated company, the company is suggested to prioritise crisis support. Besides this, the approach towards ethical leaders while maintaining emotional intelligence is also suggested here. Apart from this, a good investment in employee development is also suggested here. Offering several opportunities for training, internal mobility, and growth can help them feel supported and empowered, which eventually makes them realise that they should stay for a longer period of time.</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DD9E3E2-6F71-4D5B-82E1-5A6821DE8DA4}" type="slidenum">
              <a:rPr/>
              <a:pPr/>
              <a:t>6</a:t>
            </a:fld>
            <a:endParaRPr lang="en-US"/>
          </a:p>
        </p:txBody>
      </p:sp>
    </p:spTree>
    <p:extLst>
      <p:ext uri="{BB962C8B-B14F-4D97-AF65-F5344CB8AC3E}">
        <p14:creationId xmlns:p14="http://schemas.microsoft.com/office/powerpoint/2010/main" xmlns="" val="31943600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mentioned retention plan is directly aligned to the social exchange theory, which suggests that the commitment of employees towards their organisation is grounded on the perception or understanding of the balance between contribution and recognition. It means that by offering enough rewards and recognitions, the employee finds enough reward for what they contribute, and thus their commitment towards the organisation will be increased gradually.</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DD9E3E2-6F71-4D5B-82E1-5A6821DE8DA4}" type="slidenum">
              <a:rPr/>
              <a:pPr/>
              <a:t>7</a:t>
            </a:fld>
            <a:endParaRPr lang="en-US"/>
          </a:p>
        </p:txBody>
      </p:sp>
    </p:spTree>
    <p:extLst>
      <p:ext uri="{BB962C8B-B14F-4D97-AF65-F5344CB8AC3E}">
        <p14:creationId xmlns:p14="http://schemas.microsoft.com/office/powerpoint/2010/main" xmlns="" val="7904305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Using different forms of recruitment using Artificial intelligence in recruiting also makes the process more engaging, for example hiring candidates through gaming that helps analyse the performance of the candidate. It is a form of engaging the hiring process as well as a form of distraction for the player. Using tools supported by artificial intelligence makes it easier to identification of talent, recruit efficient employees and retain them. AI tools like chatbots, humanly, fetcher, higher value, hired scores, and Jobsite can analyse data, reduce biases, exclude using any external source while hiring and help make informed decisions using these tools the tourism companies first attract new candidates to apply for the job through any advertisement on social or job sites.</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DD9E3E2-6F71-4D5B-82E1-5A6821DE8DA4}" type="slidenum">
              <a:rPr/>
              <a:pPr/>
              <a:t>11</a:t>
            </a:fld>
            <a:endParaRPr lang="en-US"/>
          </a:p>
        </p:txBody>
      </p:sp>
    </p:spTree>
    <p:extLst>
      <p:ext uri="{BB962C8B-B14F-4D97-AF65-F5344CB8AC3E}">
        <p14:creationId xmlns:p14="http://schemas.microsoft.com/office/powerpoint/2010/main" xmlns="" val="3240734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AI tools extract data from the applicant's resume and match it with the applicant's experience or work history. With this, each candidate receives work recommendations according to their skills or needed coaching path for the career of the applicant. This opens new opportunities for applicants to enhance their skills. Often it is difficult for the leader or employer of the company to identify the skills of the applicant through traditional ways of recruiting. The employer by using these tools can understand the skills of the applicant and suggest how learning new things will enhance their capability. </a:t>
            </a:r>
          </a:p>
          <a:p>
            <a:r>
              <a:rPr lang="en-US"/>
              <a:t>The use of AI enhances digital employee management by providing the employees of tourism companies in Southeast Asia and Eastern European countries with fact-based information, by automatically responding to the employees to their queries, and helps with strategic ideas in decision-making. Artificial intelligence also analyses the performance of the employees and suggests areas for improvement. This improves the efficiency of the employee and increases their productivity as well. All this helps the tourism companies of Southeast Asia and Eastern Europe to stay connected digitally and helps to outperform in the competitive market.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DD9E3E2-6F71-4D5B-82E1-5A6821DE8DA4}" type="slidenum">
              <a:rPr/>
              <a:pPr/>
              <a:t>12</a:t>
            </a:fld>
            <a:endParaRPr lang="en-US"/>
          </a:p>
        </p:txBody>
      </p:sp>
    </p:spTree>
    <p:extLst>
      <p:ext uri="{BB962C8B-B14F-4D97-AF65-F5344CB8AC3E}">
        <p14:creationId xmlns:p14="http://schemas.microsoft.com/office/powerpoint/2010/main" xmlns="" val="10714681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 b="1" dirty="0"/>
              <a:t>Conclusion</a:t>
            </a:r>
            <a:r>
              <a:rPr lang="en" dirty="0"/>
              <a:t>: </a:t>
            </a:r>
            <a:endParaRPr lang="en-US" dirty="0"/>
          </a:p>
          <a:p>
            <a:r>
              <a:rPr lang="en" dirty="0"/>
              <a:t>Retaining of the employees becomes essential for the businesses so as to thrive in the competitive business landscape. It is by providing beneficial and attractive compensation and rewards the hotel business can effectively retain their skilled workforce. Such practices can motivate the workers to better contribute towards the performance of the organization.</a:t>
            </a:r>
            <a:endParaRPr lang="en-US" dirty="0"/>
          </a:p>
          <a:p>
            <a:r>
              <a:rPr lang="en" b="1" dirty="0"/>
              <a:t>Recommendations</a:t>
            </a:r>
            <a:r>
              <a:rPr lang="en" dirty="0"/>
              <a:t>: </a:t>
            </a:r>
            <a:endParaRPr lang="en-US" dirty="0"/>
          </a:p>
          <a:p>
            <a:r>
              <a:rPr lang="en" dirty="0"/>
              <a:t>To improve the skills of the workers, the hotel can empower the staff to take ownership of their respective work. They can offer regular feedback to the staff which can assist them to identify areas in which they need to improve. As per the view of Batool et al., (2021) for management positions distinct technology training tends to positively contribute towards worker development. The author asserts that technology training ensures that staff can improve their decision-making skills and acknowledge ways to better run the operations. Therefore, Four Seasons Hotel &amp; Resorts can also offer regular technology training that can enable the workers to stay proficient with the modern hotel management system and better perform their roles.</a:t>
            </a:r>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DD9E3E2-6F71-4D5B-82E1-5A6821DE8DA4}" type="slidenum">
              <a:rPr lang="en-US"/>
              <a:pPr/>
              <a:t>13</a:t>
            </a:fld>
            <a:endParaRPr lang="en-US"/>
          </a:p>
        </p:txBody>
      </p:sp>
    </p:spTree>
    <p:extLst>
      <p:ext uri="{BB962C8B-B14F-4D97-AF65-F5344CB8AC3E}">
        <p14:creationId xmlns:p14="http://schemas.microsoft.com/office/powerpoint/2010/main" xmlns="" val="3996949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pPr/>
              <a:t>5/5/2025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pPr/>
              <a:t>5/5/2025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pPr/>
              <a:t>5/5/2025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pPr/>
              <a:t>5/5/2025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pPr/>
              <a:t>5/5/2025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pPr/>
              <a:t>5/5/2025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pPr/>
              <a:t>5/5/2025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jpeg"/><Relationship Id="rId7" Type="http://schemas.openxmlformats.org/officeDocument/2006/relationships/diagramColors" Target="../diagrams/colors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www.greenhouse.com/resources/glossary/what-is-talent-retention-strategy" TargetMode="External"/><Relationship Id="rId3" Type="http://schemas.openxmlformats.org/officeDocument/2006/relationships/hyperlink" Target="https://doi.org/10.3389/fpsyg.2022.1015921" TargetMode="External"/><Relationship Id="rId7" Type="http://schemas.openxmlformats.org/officeDocument/2006/relationships/hyperlink" Target="https://doi.org/10.1177/2397002220952734" TargetMode="External"/><Relationship Id="rId2" Type="http://schemas.openxmlformats.org/officeDocument/2006/relationships/hyperlink" Target="https://jaauth.journals.ekb.eg/article_394785.html" TargetMode="External"/><Relationship Id="rId1" Type="http://schemas.openxmlformats.org/officeDocument/2006/relationships/slideLayout" Target="../slideLayouts/slideLayout2.xml"/><Relationship Id="rId6" Type="http://schemas.openxmlformats.org/officeDocument/2006/relationships/hyperlink" Target="https://doi.org/10.1080/01930826.2021.1906556" TargetMode="External"/><Relationship Id="rId11" Type="http://schemas.openxmlformats.org/officeDocument/2006/relationships/hyperlink" Target="https://www.netsuite.com/portal/resource/articles/erp/hospitality-industry-challenges.shtml" TargetMode="External"/><Relationship Id="rId5" Type="http://schemas.openxmlformats.org/officeDocument/2006/relationships/hyperlink" Target="https://doi.org/10.3390/su13042264" TargetMode="External"/><Relationship Id="rId10" Type="http://schemas.openxmlformats.org/officeDocument/2006/relationships/hyperlink" Target="https://doi.org/10.1007/s42979-023-01733-0" TargetMode="External"/><Relationship Id="rId4" Type="http://schemas.openxmlformats.org/officeDocument/2006/relationships/hyperlink" Target="https://www.researchgate.net/profile/K-M-Anwarul-Islam/publication/350545257_ROLE_OF_HR_TECHNOLOGY_AND_TRAINING_FOR_THE_DEVELOPMENT_OF_EMPLOYEES/links/606582cb458515614d27a848/ROLE-OF-HR-TECHNOLOGY-AND-TRAINING-FOR-THE-DEVELOPMENT-OF-EMPLOYEES.pdf" TargetMode="External"/><Relationship Id="rId9" Type="http://schemas.openxmlformats.org/officeDocument/2006/relationships/hyperlink" Target="https://doi.org/10.57219/crrj.2024.2.2.003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1A3C89F8-0D2F-47FF-B903-151248265F4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gradFill flip="none" rotWithShape="1">
            <a:gsLst>
              <a:gs pos="0">
                <a:schemeClr val="accent1"/>
              </a:gs>
              <a:gs pos="100000">
                <a:schemeClr val="accent2"/>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ctrTitle"/>
          </p:nvPr>
        </p:nvSpPr>
        <p:spPr>
          <a:xfrm>
            <a:off x="2318955" y="1482755"/>
            <a:ext cx="7160357" cy="2228591"/>
          </a:xfrm>
        </p:spPr>
        <p:txBody>
          <a:bodyPr anchor="t">
            <a:normAutofit/>
          </a:bodyPr>
          <a:lstStyle/>
          <a:p>
            <a:r>
              <a:rPr lang="en-US" sz="3600" b="1" dirty="0">
                <a:solidFill>
                  <a:srgbClr val="FFFFFF"/>
                </a:solidFill>
                <a:latin typeface="Times New Roman"/>
                <a:cs typeface="Times New Roman"/>
              </a:rPr>
              <a:t>GLOBAL TALENT STRATEGY FOR A TOURISM ENTERPRISE</a:t>
            </a:r>
            <a:endParaRPr lang="en-US" sz="3600" dirty="0">
              <a:solidFill>
                <a:srgbClr val="FFFFFF"/>
              </a:solidFill>
            </a:endParaRPr>
          </a:p>
          <a:p>
            <a:endParaRPr lang="en-US" sz="3600" dirty="0">
              <a:solidFill>
                <a:srgbClr val="FFFFFF"/>
              </a:solidFill>
            </a:endParaRPr>
          </a:p>
        </p:txBody>
      </p:sp>
      <p:sp>
        <p:nvSpPr>
          <p:cNvPr id="3" name="Subtitle 2"/>
          <p:cNvSpPr>
            <a:spLocks noGrp="1"/>
          </p:cNvSpPr>
          <p:nvPr>
            <p:ph type="subTitle" idx="1"/>
          </p:nvPr>
        </p:nvSpPr>
        <p:spPr>
          <a:xfrm>
            <a:off x="2270031" y="4485649"/>
            <a:ext cx="8578699" cy="692202"/>
          </a:xfrm>
        </p:spPr>
        <p:txBody>
          <a:bodyPr vert="horz" lIns="91440" tIns="45720" rIns="91440" bIns="45720" rtlCol="0" anchor="t">
            <a:noAutofit/>
          </a:bodyPr>
          <a:lstStyle/>
          <a:p>
            <a:r>
              <a:rPr lang="en-US" sz="1800" dirty="0">
                <a:solidFill>
                  <a:srgbClr val="FFFFFF"/>
                </a:solidFill>
                <a:latin typeface="Times New Roman"/>
                <a:cs typeface="Times New Roman"/>
              </a:rPr>
              <a:t>Student Name-</a:t>
            </a:r>
            <a:endParaRPr lang="en-US"/>
          </a:p>
          <a:p>
            <a:r>
              <a:rPr lang="en-US" sz="1800" dirty="0">
                <a:solidFill>
                  <a:srgbClr val="FFFFFF"/>
                </a:solidFill>
                <a:latin typeface="Times New Roman"/>
                <a:cs typeface="Times New Roman"/>
              </a:rPr>
              <a:t>Student ID-</a:t>
            </a:r>
          </a:p>
        </p:txBody>
      </p:sp>
      <p:sp>
        <p:nvSpPr>
          <p:cNvPr id="10" name="Graphic 13">
            <a:extLst>
              <a:ext uri="{FF2B5EF4-FFF2-40B4-BE49-F238E27FC236}">
                <a16:creationId xmlns:a16="http://schemas.microsoft.com/office/drawing/2014/main" xmlns="" id="{C5CB530E-515E-412C-9DF1-5F8FFBD6F38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12" name="Graphic 12">
            <a:extLst>
              <a:ext uri="{FF2B5EF4-FFF2-40B4-BE49-F238E27FC236}">
                <a16:creationId xmlns:a16="http://schemas.microsoft.com/office/drawing/2014/main" xmlns="" id="{712D4376-A578-4FF1-94FC-245E7A6A48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14" name="Graphic 15">
            <a:extLst>
              <a:ext uri="{FF2B5EF4-FFF2-40B4-BE49-F238E27FC236}">
                <a16:creationId xmlns:a16="http://schemas.microsoft.com/office/drawing/2014/main" xmlns="" id="{AEA7509D-F04F-40CB-A0B3-EEF16499CC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16" name="Straight Connector 15">
            <a:extLst>
              <a:ext uri="{FF2B5EF4-FFF2-40B4-BE49-F238E27FC236}">
                <a16:creationId xmlns:a16="http://schemas.microsoft.com/office/drawing/2014/main" xmlns="" id="{56020367-4FD5-4596-8E10-C5F095CD8DB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856114" y="3503032"/>
            <a:ext cx="0" cy="334609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18" name="Graphic 22">
            <a:extLst>
              <a:ext uri="{FF2B5EF4-FFF2-40B4-BE49-F238E27FC236}">
                <a16:creationId xmlns:a16="http://schemas.microsoft.com/office/drawing/2014/main" xmlns="" id="{508BEF50-7B1E-49A4-BC19-5F4F1D755E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endParaRPr lang="en-US">
              <a:solidFill>
                <a:srgbClr val="FFFFFF"/>
              </a:solidFill>
            </a:endParaRPr>
          </a:p>
        </p:txBody>
      </p:sp>
      <p:sp>
        <p:nvSpPr>
          <p:cNvPr id="20" name="Graphic 23">
            <a:extLst>
              <a:ext uri="{FF2B5EF4-FFF2-40B4-BE49-F238E27FC236}">
                <a16:creationId xmlns:a16="http://schemas.microsoft.com/office/drawing/2014/main" xmlns="" id="{3FBAD350-5664-4811-A208-657FB882D35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endParaRPr lang="en-US">
              <a:solidFill>
                <a:srgbClr val="FFFFFF"/>
              </a:solidFill>
            </a:endParaRPr>
          </a:p>
        </p:txBody>
      </p:sp>
      <p:sp>
        <p:nvSpPr>
          <p:cNvPr id="22" name="Graphic 21">
            <a:extLst>
              <a:ext uri="{FF2B5EF4-FFF2-40B4-BE49-F238E27FC236}">
                <a16:creationId xmlns:a16="http://schemas.microsoft.com/office/drawing/2014/main" xmlns="" id="{C39ADB8F-D187-49D7-BDCF-C1B6DC72706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endParaRPr lang="en-US">
              <a:solidFill>
                <a:srgbClr val="FFFFFF"/>
              </a:solidFill>
            </a:endParaRPr>
          </a:p>
        </p:txBody>
      </p:sp>
    </p:spTree>
    <p:extLst>
      <p:ext uri="{BB962C8B-B14F-4D97-AF65-F5344CB8AC3E}">
        <p14:creationId xmlns:p14="http://schemas.microsoft.com/office/powerpoint/2010/main" xmlns=""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CD2C38E-563B-89F0-31AF-FD38199D101F}"/>
              </a:ext>
            </a:extLst>
          </p:cNvPr>
          <p:cNvSpPr>
            <a:spLocks noGrp="1"/>
          </p:cNvSpPr>
          <p:nvPr>
            <p:ph type="title"/>
          </p:nvPr>
        </p:nvSpPr>
        <p:spPr>
          <a:xfrm>
            <a:off x="838200" y="806283"/>
            <a:ext cx="10515600" cy="1325563"/>
          </a:xfrm>
        </p:spPr>
        <p:txBody>
          <a:bodyPr>
            <a:normAutofit/>
          </a:bodyPr>
          <a:lstStyle/>
          <a:p>
            <a:pPr algn="ctr"/>
            <a:r>
              <a:rPr lang="en" sz="3600" b="1" dirty="0">
                <a:latin typeface="Times New Roman"/>
                <a:cs typeface="Times New Roman"/>
              </a:rPr>
              <a:t>Introduction </a:t>
            </a:r>
            <a:endParaRPr lang="en-US" sz="3600">
              <a:latin typeface="Times New Roman"/>
              <a:cs typeface="Times New Roman"/>
            </a:endParaRPr>
          </a:p>
        </p:txBody>
      </p:sp>
      <p:sp>
        <p:nvSpPr>
          <p:cNvPr id="3" name="Content Placeholder 2">
            <a:extLst>
              <a:ext uri="{FF2B5EF4-FFF2-40B4-BE49-F238E27FC236}">
                <a16:creationId xmlns:a16="http://schemas.microsoft.com/office/drawing/2014/main" xmlns="" id="{6DA771A6-323B-0337-A1FE-ABD146F5563C}"/>
              </a:ext>
            </a:extLst>
          </p:cNvPr>
          <p:cNvSpPr>
            <a:spLocks noGrp="1"/>
          </p:cNvSpPr>
          <p:nvPr>
            <p:ph idx="1"/>
          </p:nvPr>
        </p:nvSpPr>
        <p:spPr>
          <a:xfrm>
            <a:off x="838200" y="2127787"/>
            <a:ext cx="10515600" cy="3641530"/>
          </a:xfrm>
        </p:spPr>
        <p:txBody>
          <a:bodyPr vert="horz" lIns="91440" tIns="45720" rIns="91440" bIns="45720" rtlCol="0" anchor="t">
            <a:normAutofit/>
          </a:bodyPr>
          <a:lstStyle/>
          <a:p>
            <a:pPr algn="just"/>
            <a:r>
              <a:rPr lang="en" sz="2000" dirty="0">
                <a:latin typeface="Times New Roman"/>
                <a:cs typeface="Times New Roman"/>
              </a:rPr>
              <a:t>A global talent management strategy is essential for the businesses since it aids them in effectively attracting, improving and retaining knowledgeable employees. </a:t>
            </a:r>
            <a:endParaRPr lang="en-US" sz="2000" dirty="0">
              <a:latin typeface="Times New Roman"/>
              <a:cs typeface="Times New Roman"/>
            </a:endParaRPr>
          </a:p>
          <a:p>
            <a:pPr algn="just"/>
            <a:r>
              <a:rPr lang="en" sz="2000" dirty="0">
                <a:latin typeface="Times New Roman"/>
                <a:cs typeface="Times New Roman"/>
              </a:rPr>
              <a:t>Such practices allow the hotel businesses to improve their performance and initiate productive creativity. </a:t>
            </a:r>
            <a:endParaRPr lang="en-US" sz="2000" dirty="0">
              <a:latin typeface="Times New Roman"/>
              <a:cs typeface="Times New Roman"/>
            </a:endParaRPr>
          </a:p>
          <a:p>
            <a:pPr algn="just"/>
            <a:r>
              <a:rPr lang="en" sz="2000" dirty="0">
                <a:latin typeface="Times New Roman"/>
                <a:cs typeface="Times New Roman"/>
              </a:rPr>
              <a:t>It is found that the hotel industry globally experienced several problems including </a:t>
            </a:r>
            <a:r>
              <a:rPr lang="en" sz="2000" err="1">
                <a:latin typeface="Times New Roman"/>
                <a:cs typeface="Times New Roman"/>
              </a:rPr>
              <a:t>labour</a:t>
            </a:r>
            <a:r>
              <a:rPr lang="en" sz="2000" dirty="0">
                <a:latin typeface="Times New Roman"/>
                <a:cs typeface="Times New Roman"/>
              </a:rPr>
              <a:t> shortages and others (Schwarz, 2025). </a:t>
            </a:r>
            <a:endParaRPr lang="en-US" sz="2000" dirty="0">
              <a:latin typeface="Times New Roman"/>
              <a:cs typeface="Times New Roman"/>
            </a:endParaRPr>
          </a:p>
          <a:p>
            <a:pPr algn="just"/>
            <a:r>
              <a:rPr lang="en" sz="2000" dirty="0">
                <a:latin typeface="Times New Roman"/>
                <a:cs typeface="Times New Roman"/>
              </a:rPr>
              <a:t>Such practices hamper the service delivery to the guests and lower their reputation. </a:t>
            </a:r>
            <a:endParaRPr lang="en-US" sz="2000" dirty="0">
              <a:latin typeface="Times New Roman"/>
              <a:cs typeface="Times New Roman"/>
            </a:endParaRPr>
          </a:p>
          <a:p>
            <a:pPr algn="just"/>
            <a:endParaRPr lang="en-US" sz="2000" dirty="0">
              <a:latin typeface="Times New Roman"/>
              <a:cs typeface="Times New Roman"/>
            </a:endParaRPr>
          </a:p>
        </p:txBody>
      </p:sp>
    </p:spTree>
    <p:extLst>
      <p:ext uri="{BB962C8B-B14F-4D97-AF65-F5344CB8AC3E}">
        <p14:creationId xmlns:p14="http://schemas.microsoft.com/office/powerpoint/2010/main" xmlns="" val="2696184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53B021B3-DE93-4AB7-8A18-CF5F1CED88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31549728-E2B4-68DE-6681-975B86AF686F}"/>
              </a:ext>
            </a:extLst>
          </p:cNvPr>
          <p:cNvSpPr>
            <a:spLocks noGrp="1"/>
          </p:cNvSpPr>
          <p:nvPr>
            <p:ph type="title"/>
          </p:nvPr>
        </p:nvSpPr>
        <p:spPr>
          <a:xfrm>
            <a:off x="653870" y="293508"/>
            <a:ext cx="10493964" cy="1627082"/>
          </a:xfrm>
        </p:spPr>
        <p:txBody>
          <a:bodyPr vert="horz" lIns="91440" tIns="45720" rIns="91440" bIns="45720" rtlCol="0" anchor="b">
            <a:noAutofit/>
          </a:bodyPr>
          <a:lstStyle/>
          <a:p>
            <a:pPr algn="ctr"/>
            <a:r>
              <a:rPr lang="en-US" sz="3600" b="1" dirty="0">
                <a:latin typeface="Times New Roman"/>
                <a:cs typeface="Times New Roman"/>
              </a:rPr>
              <a:t/>
            </a:r>
            <a:br>
              <a:rPr lang="en-US" sz="3600" b="1" dirty="0">
                <a:latin typeface="Times New Roman"/>
                <a:cs typeface="Times New Roman"/>
              </a:rPr>
            </a:br>
            <a:r>
              <a:rPr lang="en-US" sz="3600" b="1" dirty="0">
                <a:latin typeface="Times New Roman"/>
                <a:cs typeface="Times New Roman"/>
              </a:rPr>
              <a:t/>
            </a:r>
            <a:br>
              <a:rPr lang="en-US" sz="3600" b="1" dirty="0">
                <a:latin typeface="Times New Roman"/>
                <a:cs typeface="Times New Roman"/>
              </a:rPr>
            </a:br>
            <a:r>
              <a:rPr lang="en-US" sz="3600" b="1" dirty="0">
                <a:latin typeface="Times New Roman"/>
                <a:cs typeface="Times New Roman"/>
              </a:rPr>
              <a:t>Global Talent Management Strategy focused on recruitment, employee development, and retention </a:t>
            </a:r>
            <a:endParaRPr lang="en-US" sz="3600" dirty="0">
              <a:latin typeface="Times New Roman"/>
              <a:cs typeface="Times New Roman"/>
            </a:endParaRPr>
          </a:p>
          <a:p>
            <a:pPr algn="ctr"/>
            <a:endParaRPr lang="en-US" sz="3600" dirty="0">
              <a:latin typeface="Times New Roman"/>
              <a:cs typeface="Times New Roman"/>
            </a:endParaRPr>
          </a:p>
        </p:txBody>
      </p:sp>
      <p:sp>
        <p:nvSpPr>
          <p:cNvPr id="11" name="Rectangle 10">
            <a:extLst>
              <a:ext uri="{FF2B5EF4-FFF2-40B4-BE49-F238E27FC236}">
                <a16:creationId xmlns:a16="http://schemas.microsoft.com/office/drawing/2014/main" xmlns="" id="{52D502E5-F6B4-4D58-B4AE-FC466FF15EE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xmlns="" id="{9DECDBF4-02B6-4BB4-B65B-B8107AD6A9E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xmlns="" id="{63DBE3EE-496B-A660-9A33-0874EBD2061D}"/>
              </a:ext>
            </a:extLst>
          </p:cNvPr>
          <p:cNvGraphicFramePr>
            <a:graphicFrameLocks noGrp="1"/>
          </p:cNvGraphicFramePr>
          <p:nvPr>
            <p:ph idx="1"/>
            <p:extLst>
              <p:ext uri="{D42A27DB-BD31-4B8C-83A1-F6EECF244321}">
                <p14:modId xmlns:p14="http://schemas.microsoft.com/office/powerpoint/2010/main" xmlns="" val="1959444466"/>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4152769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xmlns="" id="{45D37F4E-DDB4-456B-97E0-9937730A03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1C3DFBC9-A0CA-EC3E-8BC0-D01C51771E5D}"/>
              </a:ext>
            </a:extLst>
          </p:cNvPr>
          <p:cNvSpPr>
            <a:spLocks noGrp="1"/>
          </p:cNvSpPr>
          <p:nvPr>
            <p:ph type="title"/>
          </p:nvPr>
        </p:nvSpPr>
        <p:spPr>
          <a:xfrm>
            <a:off x="572493" y="238539"/>
            <a:ext cx="11018520" cy="1434415"/>
          </a:xfrm>
        </p:spPr>
        <p:txBody>
          <a:bodyPr anchor="b">
            <a:normAutofit/>
          </a:bodyPr>
          <a:lstStyle/>
          <a:p>
            <a:pPr algn="ctr"/>
            <a:r>
              <a:rPr lang="en-US" sz="3600" b="1" dirty="0">
                <a:latin typeface="Times New Roman"/>
                <a:cs typeface="Times New Roman"/>
              </a:rPr>
              <a:t>Employee development</a:t>
            </a:r>
            <a:endParaRPr lang="en-US" sz="3600">
              <a:latin typeface="Times New Roman"/>
              <a:cs typeface="Times New Roman"/>
            </a:endParaRPr>
          </a:p>
          <a:p>
            <a:pPr algn="ctr"/>
            <a:endParaRPr lang="en-US" sz="3600" dirty="0">
              <a:latin typeface="Times New Roman"/>
              <a:cs typeface="Times New Roman"/>
            </a:endParaRPr>
          </a:p>
        </p:txBody>
      </p:sp>
      <p:sp>
        <p:nvSpPr>
          <p:cNvPr id="23" name="sketchy line">
            <a:extLst>
              <a:ext uri="{FF2B5EF4-FFF2-40B4-BE49-F238E27FC236}">
                <a16:creationId xmlns:a16="http://schemas.microsoft.com/office/drawing/2014/main" xmlns="" id="{B2DD41CD-8F47-4F56-AD12-4E2FF76969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5E65DAED-4584-1603-34F2-5E6B830E4B49}"/>
              </a:ext>
            </a:extLst>
          </p:cNvPr>
          <p:cNvSpPr>
            <a:spLocks noGrp="1"/>
          </p:cNvSpPr>
          <p:nvPr>
            <p:ph idx="1"/>
          </p:nvPr>
        </p:nvSpPr>
        <p:spPr>
          <a:xfrm>
            <a:off x="572493" y="2071316"/>
            <a:ext cx="6713552" cy="4119172"/>
          </a:xfrm>
        </p:spPr>
        <p:txBody>
          <a:bodyPr vert="horz" lIns="91440" tIns="45720" rIns="91440" bIns="45720" rtlCol="0" anchor="t">
            <a:normAutofit/>
          </a:bodyPr>
          <a:lstStyle/>
          <a:p>
            <a:pPr algn="just">
              <a:lnSpc>
                <a:spcPct val="100000"/>
              </a:lnSpc>
            </a:pPr>
            <a:r>
              <a:rPr lang="en-US" sz="2000" dirty="0">
                <a:latin typeface="Times New Roman"/>
                <a:cs typeface="Times New Roman"/>
              </a:rPr>
              <a:t>“The transformational Leadership strategy” is crucial for the development of </a:t>
            </a:r>
            <a:r>
              <a:rPr lang="en-US" sz="2000" err="1">
                <a:latin typeface="Times New Roman"/>
                <a:cs typeface="Times New Roman"/>
              </a:rPr>
              <a:t>organisation</a:t>
            </a:r>
            <a:r>
              <a:rPr lang="en-US" sz="2000" dirty="0">
                <a:latin typeface="Times New Roman"/>
                <a:cs typeface="Times New Roman"/>
              </a:rPr>
              <a:t> as well as skills in employees for the long-term growth.</a:t>
            </a:r>
            <a:endParaRPr lang="en-US"/>
          </a:p>
          <a:p>
            <a:pPr algn="just">
              <a:lnSpc>
                <a:spcPct val="100000"/>
              </a:lnSpc>
            </a:pPr>
            <a:r>
              <a:rPr lang="en-US" sz="2000" dirty="0">
                <a:latin typeface="Times New Roman"/>
                <a:cs typeface="Times New Roman"/>
              </a:rPr>
              <a:t>It aims to provide strategic HR strategies and plans such as long-time planning,</a:t>
            </a:r>
            <a:r>
              <a:rPr lang="en-US" sz="2000" dirty="0">
                <a:latin typeface="Times New Roman"/>
                <a:ea typeface="+mn-lt"/>
                <a:cs typeface="Times New Roman"/>
              </a:rPr>
              <a:t> </a:t>
            </a:r>
            <a:r>
              <a:rPr lang="en-US" sz="2000" dirty="0">
                <a:latin typeface="Times New Roman"/>
                <a:cs typeface="Times New Roman"/>
              </a:rPr>
              <a:t>resource optimization, and the integration of cost-cutting with impactful results.</a:t>
            </a:r>
          </a:p>
          <a:p>
            <a:pPr algn="just">
              <a:lnSpc>
                <a:spcPct val="100000"/>
              </a:lnSpc>
            </a:pPr>
            <a:r>
              <a:rPr lang="en-US" sz="2000" dirty="0">
                <a:latin typeface="Times New Roman"/>
                <a:cs typeface="Times New Roman"/>
              </a:rPr>
              <a:t>For Four Season Hotel &amp; Resort, it is a bridge which fills the gap between organizational aspirations and resource reality, providing theoretically grounded and practical relevant insights (</a:t>
            </a:r>
            <a:r>
              <a:rPr lang="en-US" sz="2000" err="1">
                <a:latin typeface="Times New Roman"/>
                <a:cs typeface="Times New Roman"/>
              </a:rPr>
              <a:t>BBristol-Alagbariya</a:t>
            </a:r>
            <a:r>
              <a:rPr lang="en-US" sz="2000" dirty="0">
                <a:latin typeface="Times New Roman"/>
                <a:cs typeface="Times New Roman"/>
              </a:rPr>
              <a:t>, </a:t>
            </a:r>
            <a:r>
              <a:rPr lang="en-US" sz="2000" err="1">
                <a:latin typeface="Times New Roman"/>
                <a:cs typeface="Times New Roman"/>
              </a:rPr>
              <a:t>Ayanponle</a:t>
            </a:r>
            <a:r>
              <a:rPr lang="en-US" sz="2000" dirty="0">
                <a:latin typeface="Times New Roman"/>
                <a:cs typeface="Times New Roman"/>
              </a:rPr>
              <a:t> &amp; </a:t>
            </a:r>
            <a:r>
              <a:rPr lang="en-US" sz="2000" err="1">
                <a:latin typeface="Times New Roman"/>
                <a:cs typeface="Times New Roman"/>
              </a:rPr>
              <a:t>Ogedengbe</a:t>
            </a:r>
            <a:r>
              <a:rPr lang="en-US" sz="2000" dirty="0">
                <a:latin typeface="Times New Roman"/>
                <a:cs typeface="Times New Roman"/>
              </a:rPr>
              <a:t>, 2024). </a:t>
            </a:r>
          </a:p>
        </p:txBody>
      </p:sp>
      <p:pic>
        <p:nvPicPr>
          <p:cNvPr id="4" name="Picture 3" descr="Transformational Leadership Characteristics">
            <a:extLst>
              <a:ext uri="{FF2B5EF4-FFF2-40B4-BE49-F238E27FC236}">
                <a16:creationId xmlns:a16="http://schemas.microsoft.com/office/drawing/2014/main" xmlns="" id="{C8DCD14B-6380-1F70-D92A-7218DB51BCDE}"/>
              </a:ext>
            </a:extLst>
          </p:cNvPr>
          <p:cNvPicPr>
            <a:picLocks noChangeAspect="1"/>
          </p:cNvPicPr>
          <p:nvPr/>
        </p:nvPicPr>
        <p:blipFill>
          <a:blip r:embed="rId3"/>
          <a:srcRect l="1937" r="1859" b="2"/>
          <a:stretch/>
        </p:blipFill>
        <p:spPr>
          <a:xfrm>
            <a:off x="7675658" y="2093976"/>
            <a:ext cx="3941064" cy="4096512"/>
          </a:xfrm>
          <a:prstGeom prst="rect">
            <a:avLst/>
          </a:prstGeom>
        </p:spPr>
      </p:pic>
      <p:sp>
        <p:nvSpPr>
          <p:cNvPr id="5" name="TextBox 4">
            <a:extLst>
              <a:ext uri="{FF2B5EF4-FFF2-40B4-BE49-F238E27FC236}">
                <a16:creationId xmlns:a16="http://schemas.microsoft.com/office/drawing/2014/main" xmlns="" id="{528B1ACB-1718-72C2-68AD-4575A16864FE}"/>
              </a:ext>
            </a:extLst>
          </p:cNvPr>
          <p:cNvSpPr txBox="1"/>
          <p:nvPr/>
        </p:nvSpPr>
        <p:spPr>
          <a:xfrm>
            <a:off x="7672466" y="6185941"/>
            <a:ext cx="405483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Times New Roman"/>
                <a:cs typeface="Times New Roman"/>
              </a:rPr>
              <a:t>(Source: Explorepsychology.com, 2024)</a:t>
            </a:r>
          </a:p>
        </p:txBody>
      </p:sp>
    </p:spTree>
    <p:extLst>
      <p:ext uri="{BB962C8B-B14F-4D97-AF65-F5344CB8AC3E}">
        <p14:creationId xmlns:p14="http://schemas.microsoft.com/office/powerpoint/2010/main" xmlns="" val="449140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BACC6370-2D7E-4714-9D71-7542949D7D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256B2C21-A230-48C0-8DF1-C46611373C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3847E18C-932D-4C95-AABA-FEC7C9499A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xmlns="" id="{3150CB11-0C61-439E-910F-5787759E72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xmlns="" id="{43F8A58B-5155-44CE-A5FF-7647B47D0A7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xmlns="" id="{443F2ACA-E6D6-4028-82DD-F03C262D5DE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12B0BDA5-D374-1404-AA71-D24B249A16F1}"/>
              </a:ext>
            </a:extLst>
          </p:cNvPr>
          <p:cNvSpPr>
            <a:spLocks noGrp="1"/>
          </p:cNvSpPr>
          <p:nvPr>
            <p:ph type="title"/>
          </p:nvPr>
        </p:nvSpPr>
        <p:spPr>
          <a:xfrm>
            <a:off x="586478" y="1683756"/>
            <a:ext cx="3115265" cy="2396359"/>
          </a:xfrm>
        </p:spPr>
        <p:txBody>
          <a:bodyPr anchor="b">
            <a:normAutofit/>
          </a:bodyPr>
          <a:lstStyle/>
          <a:p>
            <a:pPr algn="r"/>
            <a:r>
              <a:rPr lang="en-US" sz="3600" b="1" dirty="0">
                <a:solidFill>
                  <a:srgbClr val="FFFFFF"/>
                </a:solidFill>
                <a:latin typeface="Times New Roman"/>
                <a:cs typeface="Times New Roman"/>
              </a:rPr>
              <a:t>Retention </a:t>
            </a:r>
            <a:endParaRPr lang="en-US" sz="3600" dirty="0">
              <a:solidFill>
                <a:srgbClr val="FFFFFF"/>
              </a:solidFill>
              <a:latin typeface="Times New Roman"/>
              <a:cs typeface="Times New Roman"/>
            </a:endParaRPr>
          </a:p>
          <a:p>
            <a:pPr algn="r"/>
            <a:endParaRPr lang="en-US" sz="3600" dirty="0">
              <a:solidFill>
                <a:srgbClr val="FFFFFF"/>
              </a:solidFill>
              <a:latin typeface="Times New Roman"/>
              <a:cs typeface="Times New Roman"/>
            </a:endParaRPr>
          </a:p>
        </p:txBody>
      </p:sp>
      <p:graphicFrame>
        <p:nvGraphicFramePr>
          <p:cNvPr id="5" name="Content Placeholder 2">
            <a:extLst>
              <a:ext uri="{FF2B5EF4-FFF2-40B4-BE49-F238E27FC236}">
                <a16:creationId xmlns:a16="http://schemas.microsoft.com/office/drawing/2014/main" xmlns="" id="{E897DF3C-BAF0-99AC-D248-D23EF8C64869}"/>
              </a:ext>
            </a:extLst>
          </p:cNvPr>
          <p:cNvGraphicFramePr>
            <a:graphicFrameLocks noGrp="1"/>
          </p:cNvGraphicFramePr>
          <p:nvPr>
            <p:ph idx="1"/>
            <p:extLst>
              <p:ext uri="{D42A27DB-BD31-4B8C-83A1-F6EECF244321}">
                <p14:modId xmlns:p14="http://schemas.microsoft.com/office/powerpoint/2010/main" xmlns="" val="1352242589"/>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572899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2" name="Picture 41">
            <a:extLst>
              <a:ext uri="{FF2B5EF4-FFF2-40B4-BE49-F238E27FC236}">
                <a16:creationId xmlns:a16="http://schemas.microsoft.com/office/drawing/2014/main" xmlns="" id="{A71F8798-DBA6-E782-AC18-18EE85223505}"/>
              </a:ext>
            </a:extLst>
          </p:cNvPr>
          <p:cNvPicPr>
            <a:picLocks noChangeAspect="1"/>
          </p:cNvPicPr>
          <p:nvPr/>
        </p:nvPicPr>
        <p:blipFill>
          <a:blip r:embed="rId3">
            <a:duotone>
              <a:schemeClr val="bg2">
                <a:shade val="45000"/>
                <a:satMod val="135000"/>
              </a:schemeClr>
              <a:prstClr val="white"/>
            </a:duotone>
          </a:blip>
          <a:srcRect t="9092" r="9085" b="-7"/>
          <a:stretch/>
        </p:blipFill>
        <p:spPr>
          <a:xfrm>
            <a:off x="20" y="10"/>
            <a:ext cx="12191980" cy="6857990"/>
          </a:xfrm>
          <a:prstGeom prst="rect">
            <a:avLst/>
          </a:prstGeom>
        </p:spPr>
      </p:pic>
      <p:sp>
        <p:nvSpPr>
          <p:cNvPr id="46" name="Rectangle 45">
            <a:extLst>
              <a:ext uri="{FF2B5EF4-FFF2-40B4-BE49-F238E27FC236}">
                <a16:creationId xmlns:a16="http://schemas.microsoft.com/office/drawing/2014/main" xmlns="" id="{B50AB553-2A96-4A92-96F2-93548E0969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F5BE5A18-B426-8D1C-15BD-E2E83BD8CA77}"/>
              </a:ext>
            </a:extLst>
          </p:cNvPr>
          <p:cNvSpPr>
            <a:spLocks noGrp="1"/>
          </p:cNvSpPr>
          <p:nvPr>
            <p:ph type="title"/>
          </p:nvPr>
        </p:nvSpPr>
        <p:spPr>
          <a:xfrm>
            <a:off x="838200" y="365125"/>
            <a:ext cx="10515600" cy="1325563"/>
          </a:xfrm>
        </p:spPr>
        <p:txBody>
          <a:bodyPr>
            <a:normAutofit/>
          </a:bodyPr>
          <a:lstStyle/>
          <a:p>
            <a:pPr algn="ctr"/>
            <a:r>
              <a:rPr lang="en-US" sz="3600" b="1" dirty="0">
                <a:latin typeface="Times New Roman"/>
                <a:cs typeface="Times New Roman"/>
              </a:rPr>
              <a:t>Retention (contd.)</a:t>
            </a:r>
            <a:endParaRPr lang="en-US" sz="3600" dirty="0">
              <a:latin typeface="Times New Roman"/>
              <a:cs typeface="Times New Roman"/>
            </a:endParaRPr>
          </a:p>
          <a:p>
            <a:pPr algn="ctr"/>
            <a:endParaRPr lang="en-US" sz="3600" dirty="0">
              <a:latin typeface="Times New Roman"/>
              <a:cs typeface="Times New Roman"/>
            </a:endParaRPr>
          </a:p>
        </p:txBody>
      </p:sp>
      <p:graphicFrame>
        <p:nvGraphicFramePr>
          <p:cNvPr id="41" name="Content Placeholder 2">
            <a:extLst>
              <a:ext uri="{FF2B5EF4-FFF2-40B4-BE49-F238E27FC236}">
                <a16:creationId xmlns:a16="http://schemas.microsoft.com/office/drawing/2014/main" xmlns="" id="{65179C87-F2C0-5070-4DAD-9C687913B399}"/>
              </a:ext>
            </a:extLst>
          </p:cNvPr>
          <p:cNvGraphicFramePr>
            <a:graphicFrameLocks noGrp="1"/>
          </p:cNvGraphicFramePr>
          <p:nvPr>
            <p:ph idx="1"/>
            <p:extLst>
              <p:ext uri="{D42A27DB-BD31-4B8C-83A1-F6EECF244321}">
                <p14:modId xmlns:p14="http://schemas.microsoft.com/office/powerpoint/2010/main" xmlns="" val="412888305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22763670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058A14AF-9FB5-4CC7-BA35-E8E85D3EDF0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1806DBE3-1ECD-C4CA-F721-CB47EC65F703}"/>
              </a:ext>
            </a:extLst>
          </p:cNvPr>
          <p:cNvSpPr>
            <a:spLocks noGrp="1"/>
          </p:cNvSpPr>
          <p:nvPr>
            <p:ph type="title"/>
          </p:nvPr>
        </p:nvSpPr>
        <p:spPr>
          <a:xfrm>
            <a:off x="793662" y="386930"/>
            <a:ext cx="10066122" cy="1298448"/>
          </a:xfrm>
        </p:spPr>
        <p:txBody>
          <a:bodyPr anchor="b">
            <a:normAutofit/>
          </a:bodyPr>
          <a:lstStyle/>
          <a:p>
            <a:r>
              <a:rPr lang="en-US" sz="4800" b="1">
                <a:latin typeface="Times New Roman"/>
                <a:cs typeface="Times New Roman"/>
              </a:rPr>
              <a:t>Retention (contd.)</a:t>
            </a:r>
            <a:endParaRPr lang="en-US" sz="4800"/>
          </a:p>
          <a:p>
            <a:endParaRPr lang="en-US" sz="4800"/>
          </a:p>
        </p:txBody>
      </p:sp>
      <p:sp>
        <p:nvSpPr>
          <p:cNvPr id="11" name="Rectangle 10">
            <a:extLst>
              <a:ext uri="{FF2B5EF4-FFF2-40B4-BE49-F238E27FC236}">
                <a16:creationId xmlns:a16="http://schemas.microsoft.com/office/drawing/2014/main" xmlns="" id="{3A9A4357-BD1D-4622-A4FE-766E6AB8DE8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E659831F-0D9A-4C63-9EBB-8435B85A440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65BDF848-F7C9-07FC-E291-F8A2C675415F}"/>
              </a:ext>
            </a:extLst>
          </p:cNvPr>
          <p:cNvSpPr>
            <a:spLocks noGrp="1"/>
          </p:cNvSpPr>
          <p:nvPr>
            <p:ph idx="1"/>
          </p:nvPr>
        </p:nvSpPr>
        <p:spPr>
          <a:xfrm>
            <a:off x="793661" y="2599509"/>
            <a:ext cx="5155488" cy="3639450"/>
          </a:xfrm>
        </p:spPr>
        <p:txBody>
          <a:bodyPr vert="horz" lIns="91440" tIns="45720" rIns="91440" bIns="45720" rtlCol="0" anchor="ctr">
            <a:noAutofit/>
          </a:bodyPr>
          <a:lstStyle/>
          <a:p>
            <a:r>
              <a:rPr lang="en-US" sz="2000" dirty="0">
                <a:latin typeface="Times New Roman"/>
                <a:cs typeface="Times New Roman"/>
              </a:rPr>
              <a:t>The retention plan for Four Seasons and Hotels &amp; Resorts aligns with the "Social Exchange theory"</a:t>
            </a:r>
            <a:endParaRPr lang="en-US" sz="2000">
              <a:latin typeface="Times New Roman"/>
              <a:cs typeface="Times New Roman"/>
            </a:endParaRPr>
          </a:p>
          <a:p>
            <a:r>
              <a:rPr lang="en-US" sz="2000" dirty="0">
                <a:latin typeface="Times New Roman"/>
                <a:cs typeface="Times New Roman"/>
              </a:rPr>
              <a:t>According to the theory, employees are likely to stay within an </a:t>
            </a:r>
            <a:r>
              <a:rPr lang="en-US" sz="2000" err="1">
                <a:latin typeface="Times New Roman"/>
                <a:cs typeface="Times New Roman"/>
              </a:rPr>
              <a:t>organisation</a:t>
            </a:r>
            <a:r>
              <a:rPr lang="en-US" sz="2000" dirty="0">
                <a:latin typeface="Times New Roman"/>
                <a:cs typeface="Times New Roman"/>
              </a:rPr>
              <a:t> by finding that their contributions are </a:t>
            </a:r>
            <a:r>
              <a:rPr lang="en-US" sz="2000" err="1">
                <a:latin typeface="Times New Roman"/>
                <a:cs typeface="Times New Roman"/>
              </a:rPr>
              <a:t>recognised</a:t>
            </a:r>
            <a:r>
              <a:rPr lang="en-US" sz="2000" dirty="0">
                <a:latin typeface="Times New Roman"/>
                <a:cs typeface="Times New Roman"/>
              </a:rPr>
              <a:t> and rewarded(Ahmad et al. 2023)</a:t>
            </a:r>
            <a:endParaRPr lang="en-US" sz="2000">
              <a:latin typeface="Times New Roman"/>
              <a:cs typeface="Times New Roman"/>
            </a:endParaRPr>
          </a:p>
          <a:p>
            <a:r>
              <a:rPr lang="en-US" sz="2000" dirty="0">
                <a:latin typeface="Times New Roman"/>
                <a:cs typeface="Times New Roman"/>
              </a:rPr>
              <a:t>By offering perks, rewards and enough compensation to the diverse team according to their contribution can increase their long term commitment towards their </a:t>
            </a:r>
            <a:r>
              <a:rPr lang="en-US" sz="2000" err="1">
                <a:latin typeface="Times New Roman"/>
                <a:cs typeface="Times New Roman"/>
              </a:rPr>
              <a:t>organisations</a:t>
            </a:r>
            <a:r>
              <a:rPr lang="en-US" sz="2000" dirty="0">
                <a:latin typeface="Times New Roman"/>
                <a:cs typeface="Times New Roman"/>
              </a:rPr>
              <a:t>. </a:t>
            </a:r>
            <a:endParaRPr lang="en-US" sz="2000">
              <a:latin typeface="Times New Roman"/>
              <a:cs typeface="Times New Roman"/>
            </a:endParaRPr>
          </a:p>
          <a:p>
            <a:endParaRPr lang="en-US" sz="2000" dirty="0">
              <a:latin typeface="Times New Roman"/>
              <a:cs typeface="Times New Roman"/>
            </a:endParaRPr>
          </a:p>
        </p:txBody>
      </p:sp>
      <p:pic>
        <p:nvPicPr>
          <p:cNvPr id="4" name="Picture 3" descr="Social Exchange Theory and ...">
            <a:extLst>
              <a:ext uri="{FF2B5EF4-FFF2-40B4-BE49-F238E27FC236}">
                <a16:creationId xmlns:a16="http://schemas.microsoft.com/office/drawing/2014/main" xmlns="" id="{D7D12384-1DE6-68B8-75B8-1D24B4AA5F4D}"/>
              </a:ext>
            </a:extLst>
          </p:cNvPr>
          <p:cNvPicPr>
            <a:picLocks noChangeAspect="1"/>
          </p:cNvPicPr>
          <p:nvPr/>
        </p:nvPicPr>
        <p:blipFill>
          <a:blip r:embed="rId3"/>
          <a:stretch>
            <a:fillRect/>
          </a:stretch>
        </p:blipFill>
        <p:spPr>
          <a:xfrm>
            <a:off x="6098909" y="2899299"/>
            <a:ext cx="4962900" cy="2884155"/>
          </a:xfrm>
          <a:prstGeom prst="rect">
            <a:avLst/>
          </a:prstGeom>
        </p:spPr>
      </p:pic>
      <p:sp>
        <p:nvSpPr>
          <p:cNvPr id="15" name="Rectangle 14">
            <a:extLst>
              <a:ext uri="{FF2B5EF4-FFF2-40B4-BE49-F238E27FC236}">
                <a16:creationId xmlns:a16="http://schemas.microsoft.com/office/drawing/2014/main" xmlns="" id="{E6995CE5-F890-4ABA-82A2-26507CE8D2A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xmlns="" id="{A775EE8D-0FA4-377C-12AA-05E0D572D9E0}"/>
              </a:ext>
            </a:extLst>
          </p:cNvPr>
          <p:cNvSpPr txBox="1"/>
          <p:nvPr/>
        </p:nvSpPr>
        <p:spPr>
          <a:xfrm>
            <a:off x="6823024" y="6036040"/>
            <a:ext cx="390493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Times New Roman"/>
                <a:cs typeface="Times New Roman"/>
              </a:rPr>
              <a:t>(Source: News.nnlm.gov, 2024)</a:t>
            </a:r>
          </a:p>
        </p:txBody>
      </p:sp>
    </p:spTree>
    <p:extLst>
      <p:ext uri="{BB962C8B-B14F-4D97-AF65-F5344CB8AC3E}">
        <p14:creationId xmlns:p14="http://schemas.microsoft.com/office/powerpoint/2010/main" xmlns="" val="37849605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xmlns="" id="{D4771268-CB57-404A-9271-370EB28F609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95290EA1-1555-4E5A-903E-AAF15ADB682D}"/>
              </a:ext>
            </a:extLst>
          </p:cNvPr>
          <p:cNvSpPr>
            <a:spLocks noGrp="1"/>
          </p:cNvSpPr>
          <p:nvPr>
            <p:ph type="title"/>
          </p:nvPr>
        </p:nvSpPr>
        <p:spPr>
          <a:xfrm>
            <a:off x="1028700" y="1967266"/>
            <a:ext cx="2628900" cy="2547257"/>
          </a:xfrm>
          <a:noFill/>
        </p:spPr>
        <p:txBody>
          <a:bodyPr vert="horz" lIns="91440" tIns="45720" rIns="91440" bIns="45720" rtlCol="0" anchor="ctr">
            <a:noAutofit/>
          </a:bodyPr>
          <a:lstStyle/>
          <a:p>
            <a:pPr algn="ctr"/>
            <a:r>
              <a:rPr lang="en-US" sz="2800" b="1" kern="1200" dirty="0">
                <a:solidFill>
                  <a:srgbClr val="FFFFFF"/>
                </a:solidFill>
                <a:latin typeface="Times New Roman"/>
                <a:cs typeface="Times New Roman"/>
              </a:rPr>
              <a:t>Detailed press release, internal training emails, and EVP campaign copy tailored for culturally diverse teams</a:t>
            </a:r>
            <a:endParaRPr lang="en-US" sz="2800" kern="1200">
              <a:solidFill>
                <a:srgbClr val="FFFFFF"/>
              </a:solidFill>
              <a:latin typeface="Times New Roman"/>
              <a:cs typeface="Times New Roman"/>
            </a:endParaRPr>
          </a:p>
        </p:txBody>
      </p:sp>
      <p:pic>
        <p:nvPicPr>
          <p:cNvPr id="4" name="Picture 3" descr="A blue text on a blue background&#10;&#10;AI-generated content may be incorrect.">
            <a:extLst>
              <a:ext uri="{FF2B5EF4-FFF2-40B4-BE49-F238E27FC236}">
                <a16:creationId xmlns:a16="http://schemas.microsoft.com/office/drawing/2014/main" xmlns="" id="{3D87EDFA-9DEE-17F9-B0E0-5417891F9150}"/>
              </a:ext>
            </a:extLst>
          </p:cNvPr>
          <p:cNvPicPr>
            <a:picLocks noChangeAspect="1"/>
          </p:cNvPicPr>
          <p:nvPr/>
        </p:nvPicPr>
        <p:blipFill>
          <a:blip r:embed="rId2"/>
          <a:stretch>
            <a:fillRect/>
          </a:stretch>
        </p:blipFill>
        <p:spPr>
          <a:xfrm>
            <a:off x="4777316" y="1482715"/>
            <a:ext cx="6780700" cy="3890240"/>
          </a:xfrm>
          <a:prstGeom prst="rect">
            <a:avLst/>
          </a:prstGeom>
        </p:spPr>
      </p:pic>
    </p:spTree>
    <p:extLst>
      <p:ext uri="{BB962C8B-B14F-4D97-AF65-F5344CB8AC3E}">
        <p14:creationId xmlns:p14="http://schemas.microsoft.com/office/powerpoint/2010/main" xmlns="" val="33234281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A8384FB5-9ADC-4DDC-881B-597D56F5B1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91E5A9A7-95C6-4F4F-B00E-C82E07FE62E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xmlns="" id="{D07DD2DE-F619-49DD-B5E7-03A290FF4ED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xmlns="" id="{85149191-5F60-4A28-AAFF-039F96B0F3E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xmlns="" id="{F8260ED5-17F7-4158-B241-D51DD4CF1B7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xmlns="" id="{DC5BF8B7-2610-8951-DCC1-6B0C84F4B493}"/>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b="1" kern="1200" dirty="0">
                <a:solidFill>
                  <a:srgbClr val="FFFFFF"/>
                </a:solidFill>
                <a:latin typeface="+mj-lt"/>
                <a:ea typeface="+mj-ea"/>
                <a:cs typeface="+mj-cs"/>
              </a:rPr>
              <a:t>Internal training </a:t>
            </a:r>
            <a:r>
              <a:rPr lang="en-US" sz="4000" b="1" dirty="0">
                <a:solidFill>
                  <a:srgbClr val="FFFFFF"/>
                </a:solidFill>
              </a:rPr>
              <a:t>email</a:t>
            </a:r>
            <a:endParaRPr lang="en-US" sz="4000" kern="1200" dirty="0">
              <a:solidFill>
                <a:srgbClr val="FFFFFF"/>
              </a:solidFill>
              <a:latin typeface="+mj-lt"/>
              <a:ea typeface="+mj-ea"/>
              <a:cs typeface="+mj-cs"/>
            </a:endParaRPr>
          </a:p>
        </p:txBody>
      </p:sp>
      <p:pic>
        <p:nvPicPr>
          <p:cNvPr id="4" name="Picture 3" descr="A green and black email&#10;&#10;AI-generated content may be incorrect.">
            <a:extLst>
              <a:ext uri="{FF2B5EF4-FFF2-40B4-BE49-F238E27FC236}">
                <a16:creationId xmlns:a16="http://schemas.microsoft.com/office/drawing/2014/main" xmlns="" id="{BDFC9305-E066-62F1-C979-92AC5931C56F}"/>
              </a:ext>
            </a:extLst>
          </p:cNvPr>
          <p:cNvPicPr>
            <a:picLocks noChangeAspect="1"/>
          </p:cNvPicPr>
          <p:nvPr/>
        </p:nvPicPr>
        <p:blipFill>
          <a:blip r:embed="rId2"/>
          <a:stretch>
            <a:fillRect/>
          </a:stretch>
        </p:blipFill>
        <p:spPr>
          <a:xfrm>
            <a:off x="4505618" y="467208"/>
            <a:ext cx="7219367" cy="5923584"/>
          </a:xfrm>
          <a:prstGeom prst="rect">
            <a:avLst/>
          </a:prstGeom>
        </p:spPr>
      </p:pic>
    </p:spTree>
    <p:extLst>
      <p:ext uri="{BB962C8B-B14F-4D97-AF65-F5344CB8AC3E}">
        <p14:creationId xmlns:p14="http://schemas.microsoft.com/office/powerpoint/2010/main" xmlns="" val="36416831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lowchart: Document 8">
            <a:extLst>
              <a:ext uri="{FF2B5EF4-FFF2-40B4-BE49-F238E27FC236}">
                <a16:creationId xmlns:a16="http://schemas.microsoft.com/office/drawing/2014/main" xmlns="" id="{D12DDE76-C203-4047-9998-63900085B5E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38175" y="0"/>
            <a:ext cx="3248025" cy="3400426"/>
          </a:xfrm>
          <a:prstGeom prst="flowChartDocument">
            <a:avLst/>
          </a:prstGeom>
          <a:solidFill>
            <a:srgbClr val="474A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817C1B52-91C0-81D6-6AE2-CD24F6293561}"/>
              </a:ext>
            </a:extLst>
          </p:cNvPr>
          <p:cNvSpPr>
            <a:spLocks noGrp="1"/>
          </p:cNvSpPr>
          <p:nvPr>
            <p:ph type="title"/>
          </p:nvPr>
        </p:nvSpPr>
        <p:spPr>
          <a:xfrm>
            <a:off x="838200" y="171162"/>
            <a:ext cx="2840182" cy="2371148"/>
          </a:xfrm>
        </p:spPr>
        <p:txBody>
          <a:bodyPr vert="horz" lIns="91440" tIns="45720" rIns="91440" bIns="45720" rtlCol="0" anchor="ctr">
            <a:noAutofit/>
          </a:bodyPr>
          <a:lstStyle/>
          <a:p>
            <a:pPr algn="ctr"/>
            <a:r>
              <a:rPr lang="en-US" sz="3600" b="1" kern="1200" dirty="0">
                <a:solidFill>
                  <a:srgbClr val="FFFFFF"/>
                </a:solidFill>
                <a:latin typeface="Times New Roman"/>
                <a:cs typeface="Times New Roman"/>
              </a:rPr>
              <a:t>EVP campaign copy tailored for culturally diverse teams</a:t>
            </a:r>
            <a:endParaRPr lang="en-US" sz="3600" kern="1200">
              <a:solidFill>
                <a:srgbClr val="FFFFFF"/>
              </a:solidFill>
              <a:latin typeface="Times New Roman"/>
              <a:cs typeface="Times New Roman"/>
            </a:endParaRPr>
          </a:p>
        </p:txBody>
      </p:sp>
      <p:pic>
        <p:nvPicPr>
          <p:cNvPr id="4" name="Picture 3" descr="A poster with arrows pointing to a target&#10;&#10;AI-generated content may be incorrect.">
            <a:extLst>
              <a:ext uri="{FF2B5EF4-FFF2-40B4-BE49-F238E27FC236}">
                <a16:creationId xmlns:a16="http://schemas.microsoft.com/office/drawing/2014/main" xmlns="" id="{00ED71B8-2166-8A1E-C698-433DA52CC97C}"/>
              </a:ext>
            </a:extLst>
          </p:cNvPr>
          <p:cNvPicPr>
            <a:picLocks noChangeAspect="1"/>
          </p:cNvPicPr>
          <p:nvPr/>
        </p:nvPicPr>
        <p:blipFill>
          <a:blip r:embed="rId2"/>
          <a:stretch>
            <a:fillRect/>
          </a:stretch>
        </p:blipFill>
        <p:spPr>
          <a:xfrm>
            <a:off x="4911694" y="368860"/>
            <a:ext cx="6430794" cy="6056680"/>
          </a:xfrm>
          <a:prstGeom prst="rect">
            <a:avLst/>
          </a:prstGeom>
        </p:spPr>
      </p:pic>
    </p:spTree>
    <p:extLst>
      <p:ext uri="{BB962C8B-B14F-4D97-AF65-F5344CB8AC3E}">
        <p14:creationId xmlns:p14="http://schemas.microsoft.com/office/powerpoint/2010/main" xmlns="" val="9916907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081EA652-8C6A-4E69-BEB9-1708094745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xmlns="" id="{5298780A-33B9-4EA2-8F67-DE68AD62841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xmlns="" id="{7F488E8B-4E1E-4402-8935-D4E6C02615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A964B4F9-0C3F-B6BD-19C6-21BBDDC5BC7C}"/>
              </a:ext>
            </a:extLst>
          </p:cNvPr>
          <p:cNvSpPr>
            <a:spLocks noGrp="1"/>
          </p:cNvSpPr>
          <p:nvPr>
            <p:ph type="title"/>
          </p:nvPr>
        </p:nvSpPr>
        <p:spPr>
          <a:xfrm>
            <a:off x="1297731" y="900694"/>
            <a:ext cx="9923602" cy="1406129"/>
          </a:xfrm>
        </p:spPr>
        <p:txBody>
          <a:bodyPr vert="horz" lIns="91440" tIns="45720" rIns="91440" bIns="45720" rtlCol="0" anchor="ctr">
            <a:noAutofit/>
          </a:bodyPr>
          <a:lstStyle/>
          <a:p>
            <a:pPr algn="ctr"/>
            <a:r>
              <a:rPr lang="en-US" sz="3600" b="1" dirty="0">
                <a:latin typeface="Times New Roman"/>
                <a:cs typeface="Times New Roman"/>
              </a:rPr>
              <a:t>The use of AI in recruitment, internal mobility, and digital employee</a:t>
            </a:r>
          </a:p>
          <a:p>
            <a:pPr algn="ctr"/>
            <a:endParaRPr lang="en-US" sz="3600" b="1" dirty="0">
              <a:latin typeface="Times New Roman"/>
              <a:cs typeface="Times New Roman"/>
            </a:endParaRPr>
          </a:p>
        </p:txBody>
      </p:sp>
      <p:sp>
        <p:nvSpPr>
          <p:cNvPr id="3" name="Content Placeholder 2">
            <a:extLst>
              <a:ext uri="{FF2B5EF4-FFF2-40B4-BE49-F238E27FC236}">
                <a16:creationId xmlns:a16="http://schemas.microsoft.com/office/drawing/2014/main" xmlns="" id="{BB662474-C178-7CB4-E211-1359970B5496}"/>
              </a:ext>
            </a:extLst>
          </p:cNvPr>
          <p:cNvSpPr>
            <a:spLocks noGrp="1"/>
          </p:cNvSpPr>
          <p:nvPr>
            <p:ph idx="1"/>
          </p:nvPr>
        </p:nvSpPr>
        <p:spPr>
          <a:xfrm>
            <a:off x="1085371" y="2319896"/>
            <a:ext cx="9573830" cy="3749771"/>
          </a:xfrm>
        </p:spPr>
        <p:txBody>
          <a:bodyPr vert="horz" lIns="91440" tIns="45720" rIns="91440" bIns="45720" rtlCol="0" anchor="t">
            <a:noAutofit/>
          </a:bodyPr>
          <a:lstStyle/>
          <a:p>
            <a:r>
              <a:rPr lang="en-US" sz="2000" dirty="0">
                <a:latin typeface="Times New Roman"/>
                <a:cs typeface="Times New Roman"/>
              </a:rPr>
              <a:t>Using artificial intelligence to recruit new employees in tourism helps human resource management to hire employees according to their roles</a:t>
            </a:r>
          </a:p>
          <a:p>
            <a:r>
              <a:rPr lang="en-US" sz="2000" dirty="0">
                <a:latin typeface="Times New Roman"/>
                <a:cs typeface="Times New Roman"/>
              </a:rPr>
              <a:t>This reduces the chances of turnover among the employees and boosts the performance of the </a:t>
            </a:r>
            <a:r>
              <a:rPr lang="en-US" sz="2000" err="1">
                <a:latin typeface="Times New Roman"/>
                <a:cs typeface="Times New Roman"/>
              </a:rPr>
              <a:t>organisation</a:t>
            </a:r>
            <a:r>
              <a:rPr lang="en-US" sz="2000" dirty="0">
                <a:latin typeface="Times New Roman"/>
                <a:cs typeface="Times New Roman"/>
              </a:rPr>
              <a:t> because of hiring eligible employees for their assigned roles. . </a:t>
            </a:r>
          </a:p>
          <a:p>
            <a:r>
              <a:rPr lang="en-US" sz="2000" dirty="0">
                <a:latin typeface="Times New Roman"/>
                <a:cs typeface="Times New Roman"/>
              </a:rPr>
              <a:t>In the traditional way of recruiting tourism companies in Southeast Asia or Eastern Europe, employees often go through step-by-step processes like managing the submission of applications, selecting eligible applicants, and looking if they are suitable for their assigned role. </a:t>
            </a:r>
          </a:p>
          <a:p>
            <a:r>
              <a:rPr lang="en-US" sz="2000" dirty="0">
                <a:latin typeface="Times New Roman"/>
                <a:cs typeface="Times New Roman"/>
              </a:rPr>
              <a:t>Using artificial intelligence tools makes the work easier by automatically checking the resumes applied by the candidates, and higher them according to their talent and experience (Abaza &amp; </a:t>
            </a:r>
            <a:r>
              <a:rPr lang="en-US" sz="2000" err="1">
                <a:latin typeface="Times New Roman"/>
                <a:cs typeface="Times New Roman"/>
              </a:rPr>
              <a:t>Eltobgy</a:t>
            </a:r>
            <a:r>
              <a:rPr lang="en-US" sz="2000" dirty="0">
                <a:latin typeface="Times New Roman"/>
                <a:cs typeface="Times New Roman"/>
              </a:rPr>
              <a:t>, 2025).</a:t>
            </a:r>
          </a:p>
          <a:p>
            <a:endParaRPr lang="en-US" sz="2000" dirty="0">
              <a:latin typeface="Times New Roman"/>
              <a:cs typeface="Times New Roman"/>
            </a:endParaRPr>
          </a:p>
        </p:txBody>
      </p:sp>
    </p:spTree>
    <p:extLst>
      <p:ext uri="{BB962C8B-B14F-4D97-AF65-F5344CB8AC3E}">
        <p14:creationId xmlns:p14="http://schemas.microsoft.com/office/powerpoint/2010/main" xmlns="" val="34055890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45D37F4E-DDB4-456B-97E0-9937730A03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04F42C90-ED41-A404-F4B6-74F1F2D16198}"/>
              </a:ext>
            </a:extLst>
          </p:cNvPr>
          <p:cNvSpPr>
            <a:spLocks noGrp="1"/>
          </p:cNvSpPr>
          <p:nvPr>
            <p:ph type="title"/>
          </p:nvPr>
        </p:nvSpPr>
        <p:spPr>
          <a:xfrm>
            <a:off x="572493" y="238539"/>
            <a:ext cx="11018520" cy="1434415"/>
          </a:xfrm>
        </p:spPr>
        <p:txBody>
          <a:bodyPr vert="horz" lIns="91440" tIns="45720" rIns="91440" bIns="45720" rtlCol="0" anchor="b">
            <a:noAutofit/>
          </a:bodyPr>
          <a:lstStyle/>
          <a:p>
            <a:pPr algn="ctr"/>
            <a:r>
              <a:rPr lang="en-US" sz="3600" b="1" dirty="0">
                <a:latin typeface="Times New Roman"/>
                <a:cs typeface="Times New Roman"/>
              </a:rPr>
              <a:t/>
            </a:r>
            <a:br>
              <a:rPr lang="en-US" sz="3600" b="1" dirty="0">
                <a:latin typeface="Times New Roman"/>
                <a:cs typeface="Times New Roman"/>
              </a:rPr>
            </a:br>
            <a:r>
              <a:rPr lang="en-US" sz="3600" b="1" dirty="0">
                <a:latin typeface="Times New Roman"/>
                <a:cs typeface="Times New Roman"/>
              </a:rPr>
              <a:t/>
            </a:r>
            <a:br>
              <a:rPr lang="en-US" sz="3600" b="1" dirty="0">
                <a:latin typeface="Times New Roman"/>
                <a:cs typeface="Times New Roman"/>
              </a:rPr>
            </a:br>
            <a:r>
              <a:rPr lang="en-US" sz="3600" b="1" dirty="0">
                <a:latin typeface="Times New Roman"/>
                <a:cs typeface="Times New Roman"/>
              </a:rPr>
              <a:t/>
            </a:r>
            <a:br>
              <a:rPr lang="en-US" sz="3600" b="1" dirty="0">
                <a:latin typeface="Times New Roman"/>
                <a:cs typeface="Times New Roman"/>
              </a:rPr>
            </a:br>
            <a:r>
              <a:rPr lang="en-US" sz="3600" b="1" dirty="0">
                <a:latin typeface="Times New Roman"/>
                <a:cs typeface="Times New Roman"/>
              </a:rPr>
              <a:t>The use of AI in recruitment, internal mobility, and digital employee </a:t>
            </a:r>
            <a:endParaRPr lang="en-US" sz="3600" dirty="0">
              <a:latin typeface="Times New Roman"/>
              <a:cs typeface="Times New Roman"/>
            </a:endParaRPr>
          </a:p>
          <a:p>
            <a:pPr algn="ctr"/>
            <a:endParaRPr lang="en-US" sz="3600" dirty="0">
              <a:latin typeface="Times New Roman"/>
              <a:cs typeface="Times New Roman"/>
            </a:endParaRPr>
          </a:p>
        </p:txBody>
      </p:sp>
      <p:sp>
        <p:nvSpPr>
          <p:cNvPr id="11" name="sketchy line">
            <a:extLst>
              <a:ext uri="{FF2B5EF4-FFF2-40B4-BE49-F238E27FC236}">
                <a16:creationId xmlns:a16="http://schemas.microsoft.com/office/drawing/2014/main" xmlns="" id="{B2DD41CD-8F47-4F56-AD12-4E2FF76969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20AE00DF-28AC-BF6E-671B-B93E8FBC8DFB}"/>
              </a:ext>
            </a:extLst>
          </p:cNvPr>
          <p:cNvSpPr>
            <a:spLocks noGrp="1"/>
          </p:cNvSpPr>
          <p:nvPr>
            <p:ph idx="1"/>
          </p:nvPr>
        </p:nvSpPr>
        <p:spPr>
          <a:xfrm>
            <a:off x="172756" y="2096298"/>
            <a:ext cx="7250698" cy="4344026"/>
          </a:xfrm>
        </p:spPr>
        <p:txBody>
          <a:bodyPr vert="horz" lIns="91440" tIns="45720" rIns="91440" bIns="45720" rtlCol="0" anchor="t">
            <a:normAutofit/>
          </a:bodyPr>
          <a:lstStyle/>
          <a:p>
            <a:pPr algn="just">
              <a:lnSpc>
                <a:spcPct val="100000"/>
              </a:lnSpc>
            </a:pPr>
            <a:r>
              <a:rPr lang="en-US" sz="2000" dirty="0">
                <a:latin typeface="Times New Roman"/>
                <a:cs typeface="Times New Roman"/>
              </a:rPr>
              <a:t>Further, the AI tools guide the candidate to follow the steps of applying for a job in tourism companies in Southeast Asia or Eastern Europe. </a:t>
            </a:r>
            <a:endParaRPr lang="en-US" dirty="0"/>
          </a:p>
          <a:p>
            <a:pPr algn="just">
              <a:lnSpc>
                <a:spcPct val="100000"/>
              </a:lnSpc>
            </a:pPr>
            <a:r>
              <a:rPr lang="en-US" sz="2000" dirty="0">
                <a:latin typeface="Times New Roman"/>
                <a:cs typeface="Times New Roman"/>
              </a:rPr>
              <a:t>Finally, the employer can make a decision after seeing the resumes of the applicants using machine learning tools. </a:t>
            </a:r>
          </a:p>
          <a:p>
            <a:pPr algn="just">
              <a:lnSpc>
                <a:spcPct val="100000"/>
              </a:lnSpc>
            </a:pPr>
            <a:r>
              <a:rPr lang="en-US" sz="2000" dirty="0">
                <a:latin typeface="Times New Roman"/>
                <a:cs typeface="Times New Roman"/>
              </a:rPr>
              <a:t>There is an option of a CV test for the employer through which the employer can understand how much ethnicity of the applicant and the hiring process fairer. </a:t>
            </a:r>
          </a:p>
          <a:p>
            <a:pPr algn="just">
              <a:lnSpc>
                <a:spcPct val="100000"/>
              </a:lnSpc>
            </a:pPr>
            <a:r>
              <a:rPr lang="en-US" sz="2000" dirty="0">
                <a:latin typeface="Times New Roman"/>
                <a:cs typeface="Times New Roman"/>
              </a:rPr>
              <a:t>By using AI tools, the internal mobility of the company increases. It not only makes the process of applying for the job easier, but the process of hiring adopted by the Human Resource Management becomes easier as well. (Peña et al. 2023).  </a:t>
            </a:r>
          </a:p>
        </p:txBody>
      </p:sp>
      <p:pic>
        <p:nvPicPr>
          <p:cNvPr id="4" name="Picture 3" descr="Role of AI in Human Resource Management">
            <a:extLst>
              <a:ext uri="{FF2B5EF4-FFF2-40B4-BE49-F238E27FC236}">
                <a16:creationId xmlns:a16="http://schemas.microsoft.com/office/drawing/2014/main" xmlns="" id="{703091C8-3BC6-AFCC-893F-DC229AA9C683}"/>
              </a:ext>
            </a:extLst>
          </p:cNvPr>
          <p:cNvPicPr>
            <a:picLocks noChangeAspect="1"/>
          </p:cNvPicPr>
          <p:nvPr/>
        </p:nvPicPr>
        <p:blipFill>
          <a:blip r:embed="rId3"/>
          <a:srcRect l="286" r="3506" b="-3"/>
          <a:stretch/>
        </p:blipFill>
        <p:spPr>
          <a:xfrm>
            <a:off x="7800576" y="1894107"/>
            <a:ext cx="3941064" cy="4096512"/>
          </a:xfrm>
          <a:prstGeom prst="rect">
            <a:avLst/>
          </a:prstGeom>
        </p:spPr>
      </p:pic>
      <p:sp>
        <p:nvSpPr>
          <p:cNvPr id="5" name="TextBox 4">
            <a:extLst>
              <a:ext uri="{FF2B5EF4-FFF2-40B4-BE49-F238E27FC236}">
                <a16:creationId xmlns:a16="http://schemas.microsoft.com/office/drawing/2014/main" xmlns="" id="{091FD34D-2A27-77AA-7F35-D40EAA86341E}"/>
              </a:ext>
            </a:extLst>
          </p:cNvPr>
          <p:cNvSpPr txBox="1"/>
          <p:nvPr/>
        </p:nvSpPr>
        <p:spPr>
          <a:xfrm>
            <a:off x="7834859" y="6073515"/>
            <a:ext cx="390493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Times New Roman"/>
                <a:cs typeface="Times New Roman"/>
              </a:rPr>
              <a:t>(Source: Linkedin.com, 2024)</a:t>
            </a:r>
          </a:p>
        </p:txBody>
      </p:sp>
    </p:spTree>
    <p:extLst>
      <p:ext uri="{BB962C8B-B14F-4D97-AF65-F5344CB8AC3E}">
        <p14:creationId xmlns:p14="http://schemas.microsoft.com/office/powerpoint/2010/main" xmlns="" val="36447278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C29F78D-5A91-19B1-9FB8-DE0436DF5A9C}"/>
              </a:ext>
            </a:extLst>
          </p:cNvPr>
          <p:cNvSpPr>
            <a:spLocks noGrp="1"/>
          </p:cNvSpPr>
          <p:nvPr>
            <p:ph type="title"/>
          </p:nvPr>
        </p:nvSpPr>
        <p:spPr>
          <a:xfrm>
            <a:off x="838200" y="1046914"/>
            <a:ext cx="10515600" cy="1325563"/>
          </a:xfrm>
        </p:spPr>
        <p:txBody>
          <a:bodyPr/>
          <a:lstStyle/>
          <a:p>
            <a:pPr algn="ctr"/>
            <a:r>
              <a:rPr lang="en" sz="3600" b="1" dirty="0">
                <a:latin typeface="Times New Roman"/>
                <a:cs typeface="Times New Roman"/>
              </a:rPr>
              <a:t>Conclusion and recommendations </a:t>
            </a:r>
            <a:endParaRPr lang="en-US" sz="3600" dirty="0">
              <a:latin typeface="Times New Roman"/>
              <a:cs typeface="Times New Roman"/>
            </a:endParaRPr>
          </a:p>
          <a:p>
            <a:pPr algn="ctr"/>
            <a:endParaRPr lang="en-US" sz="3600" dirty="0">
              <a:latin typeface="Times New Roman"/>
              <a:cs typeface="Times New Roman"/>
            </a:endParaRPr>
          </a:p>
        </p:txBody>
      </p:sp>
      <p:sp>
        <p:nvSpPr>
          <p:cNvPr id="3" name="Content Placeholder 2">
            <a:extLst>
              <a:ext uri="{FF2B5EF4-FFF2-40B4-BE49-F238E27FC236}">
                <a16:creationId xmlns:a16="http://schemas.microsoft.com/office/drawing/2014/main" xmlns="" id="{C40B3EEE-FBE6-B78F-C537-AC116C78B5E7}"/>
              </a:ext>
            </a:extLst>
          </p:cNvPr>
          <p:cNvSpPr>
            <a:spLocks noGrp="1"/>
          </p:cNvSpPr>
          <p:nvPr>
            <p:ph idx="1"/>
          </p:nvPr>
        </p:nvSpPr>
        <p:spPr>
          <a:xfrm>
            <a:off x="838200" y="2133098"/>
            <a:ext cx="10515600" cy="3402181"/>
          </a:xfrm>
        </p:spPr>
        <p:txBody>
          <a:bodyPr vert="horz" lIns="91440" tIns="45720" rIns="91440" bIns="45720" rtlCol="0" anchor="t">
            <a:normAutofit/>
          </a:bodyPr>
          <a:lstStyle/>
          <a:p>
            <a:pPr algn="just"/>
            <a:r>
              <a:rPr lang="en" sz="2000" dirty="0">
                <a:latin typeface="Times New Roman"/>
                <a:cs typeface="Times New Roman"/>
              </a:rPr>
              <a:t>It can be concluded that with the aid of </a:t>
            </a:r>
            <a:r>
              <a:rPr lang="en" sz="2000" dirty="0" err="1">
                <a:latin typeface="Times New Roman"/>
                <a:cs typeface="Times New Roman"/>
              </a:rPr>
              <a:t>digitalisation</a:t>
            </a:r>
            <a:r>
              <a:rPr lang="en" sz="2000" dirty="0">
                <a:latin typeface="Times New Roman"/>
                <a:cs typeface="Times New Roman"/>
              </a:rPr>
              <a:t> and technologies the hotel businesses such as Four-Season Hotel &amp; Resorts can acquire a skilled workforce. Such practices will enable them to effectively expand in many new markets. </a:t>
            </a:r>
            <a:endParaRPr lang="en-US" sz="2000" dirty="0">
              <a:latin typeface="Times New Roman"/>
              <a:cs typeface="Times New Roman"/>
            </a:endParaRPr>
          </a:p>
          <a:p>
            <a:pPr algn="just"/>
            <a:r>
              <a:rPr lang="en" sz="2000" dirty="0">
                <a:latin typeface="Times New Roman"/>
                <a:cs typeface="Times New Roman"/>
              </a:rPr>
              <a:t>It is through the practice of transformational leadership that the hotel can initiate better approaches to </a:t>
            </a:r>
            <a:r>
              <a:rPr lang="en" sz="2000">
                <a:latin typeface="Times New Roman"/>
                <a:cs typeface="Times New Roman"/>
              </a:rPr>
              <a:t>improve the knowledge and competencies of the workforce. </a:t>
            </a:r>
            <a:endParaRPr lang="en-US" sz="2000" dirty="0">
              <a:latin typeface="Times New Roman"/>
              <a:cs typeface="Times New Roman"/>
            </a:endParaRPr>
          </a:p>
          <a:p>
            <a:pPr algn="just"/>
            <a:r>
              <a:rPr lang="en" sz="2000" dirty="0">
                <a:latin typeface="Times New Roman"/>
                <a:cs typeface="Times New Roman"/>
              </a:rPr>
              <a:t>It can be suggested that Four Seasons Hotel &amp; Resorts can provide the workers with competitive wages </a:t>
            </a:r>
            <a:r>
              <a:rPr lang="en" sz="2000">
                <a:latin typeface="Times New Roman"/>
                <a:cs typeface="Times New Roman"/>
              </a:rPr>
              <a:t>along with distinct unique perks. </a:t>
            </a:r>
            <a:endParaRPr lang="en-US" sz="2000">
              <a:latin typeface="Times New Roman"/>
              <a:cs typeface="Times New Roman"/>
            </a:endParaRPr>
          </a:p>
          <a:p>
            <a:pPr algn="just"/>
            <a:r>
              <a:rPr lang="en" sz="2000" dirty="0">
                <a:latin typeface="Times New Roman"/>
                <a:cs typeface="Times New Roman"/>
              </a:rPr>
              <a:t>The hotel business can offer employees discounts on dining experiences which can leverage the compensation package. </a:t>
            </a:r>
            <a:endParaRPr lang="en-US" sz="2000" dirty="0">
              <a:latin typeface="Times New Roman"/>
              <a:cs typeface="Times New Roman"/>
            </a:endParaRPr>
          </a:p>
          <a:p>
            <a:pPr algn="just"/>
            <a:endParaRPr lang="en-US" sz="2000" dirty="0">
              <a:latin typeface="Times New Roman"/>
              <a:cs typeface="Times New Roman"/>
            </a:endParaRPr>
          </a:p>
        </p:txBody>
      </p:sp>
    </p:spTree>
    <p:extLst>
      <p:ext uri="{BB962C8B-B14F-4D97-AF65-F5344CB8AC3E}">
        <p14:creationId xmlns:p14="http://schemas.microsoft.com/office/powerpoint/2010/main" xmlns="" val="37597967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67D435C-D83E-B5A9-B489-DBFC5FF8A0C9}"/>
              </a:ext>
            </a:extLst>
          </p:cNvPr>
          <p:cNvSpPr>
            <a:spLocks noGrp="1"/>
          </p:cNvSpPr>
          <p:nvPr>
            <p:ph type="title"/>
          </p:nvPr>
        </p:nvSpPr>
        <p:spPr/>
        <p:txBody>
          <a:bodyPr>
            <a:normAutofit/>
          </a:bodyPr>
          <a:lstStyle/>
          <a:p>
            <a:pPr algn="ctr"/>
            <a:r>
              <a:rPr lang="en-GB" sz="3600" b="1" dirty="0">
                <a:latin typeface="Times New Roman"/>
                <a:cs typeface="Arial"/>
              </a:rPr>
              <a:t>References </a:t>
            </a:r>
            <a:endParaRPr lang="en-US" sz="3600">
              <a:latin typeface="Times New Roman"/>
              <a:cs typeface="Times New Roman"/>
            </a:endParaRPr>
          </a:p>
        </p:txBody>
      </p:sp>
      <p:sp>
        <p:nvSpPr>
          <p:cNvPr id="3" name="Content Placeholder 2">
            <a:extLst>
              <a:ext uri="{FF2B5EF4-FFF2-40B4-BE49-F238E27FC236}">
                <a16:creationId xmlns:a16="http://schemas.microsoft.com/office/drawing/2014/main" xmlns="" id="{982D6181-9307-3C53-67B7-5C3B1D4638B4}"/>
              </a:ext>
            </a:extLst>
          </p:cNvPr>
          <p:cNvSpPr>
            <a:spLocks noGrp="1"/>
          </p:cNvSpPr>
          <p:nvPr>
            <p:ph idx="1"/>
          </p:nvPr>
        </p:nvSpPr>
        <p:spPr>
          <a:xfrm>
            <a:off x="838200" y="1464678"/>
            <a:ext cx="10515600" cy="4712285"/>
          </a:xfrm>
        </p:spPr>
        <p:txBody>
          <a:bodyPr vert="horz" lIns="91440" tIns="45720" rIns="91440" bIns="45720" rtlCol="0" anchor="t">
            <a:normAutofit fontScale="92500" lnSpcReduction="10000"/>
          </a:bodyPr>
          <a:lstStyle/>
          <a:p>
            <a:r>
              <a:rPr lang="en-GB" sz="1200">
                <a:solidFill>
                  <a:srgbClr val="222222"/>
                </a:solidFill>
                <a:latin typeface="Times New Roman"/>
                <a:cs typeface="Times New Roman"/>
              </a:rPr>
              <a:t>Abaza, W. A., &amp; </a:t>
            </a:r>
            <a:r>
              <a:rPr lang="en-GB" sz="1200" err="1">
                <a:solidFill>
                  <a:srgbClr val="222222"/>
                </a:solidFill>
                <a:latin typeface="Times New Roman"/>
                <a:cs typeface="Times New Roman"/>
              </a:rPr>
              <a:t>Eltobgy</a:t>
            </a:r>
            <a:r>
              <a:rPr lang="en-GB" sz="1200">
                <a:solidFill>
                  <a:srgbClr val="222222"/>
                </a:solidFill>
                <a:latin typeface="Times New Roman"/>
                <a:cs typeface="Times New Roman"/>
              </a:rPr>
              <a:t>, A. E. (2025). Examining the Intention to use Artificial Intelligence in Recruitment and Selection within Human Resource Management: A Case Study of Egyptian Tourism and Travel Agencies. </a:t>
            </a:r>
            <a:r>
              <a:rPr lang="en-GB" sz="1200" i="1">
                <a:solidFill>
                  <a:srgbClr val="222222"/>
                </a:solidFill>
                <a:latin typeface="Times New Roman"/>
                <a:cs typeface="Times New Roman"/>
              </a:rPr>
              <a:t>Journal of Association of Arab Universities for Tourism and Hospitality</a:t>
            </a:r>
            <a:r>
              <a:rPr lang="en-GB" sz="1200">
                <a:solidFill>
                  <a:srgbClr val="222222"/>
                </a:solidFill>
                <a:latin typeface="Times New Roman"/>
                <a:cs typeface="Times New Roman"/>
              </a:rPr>
              <a:t>, </a:t>
            </a:r>
            <a:r>
              <a:rPr lang="en-GB" sz="1200" i="1">
                <a:solidFill>
                  <a:srgbClr val="222222"/>
                </a:solidFill>
                <a:latin typeface="Times New Roman"/>
                <a:cs typeface="Times New Roman"/>
              </a:rPr>
              <a:t>28</a:t>
            </a:r>
            <a:r>
              <a:rPr lang="en-GB" sz="1200">
                <a:solidFill>
                  <a:srgbClr val="222222"/>
                </a:solidFill>
                <a:latin typeface="Times New Roman"/>
                <a:cs typeface="Times New Roman"/>
              </a:rPr>
              <a:t>(1), 83-105. Retrieved from: </a:t>
            </a:r>
            <a:r>
              <a:rPr lang="en-GB" sz="1200" dirty="0">
                <a:solidFill>
                  <a:srgbClr val="1155CC"/>
                </a:solidFill>
                <a:latin typeface="Times New Roman"/>
                <a:cs typeface="Times New Roman"/>
                <a:hlinkClick r:id="rId2"/>
              </a:rPr>
              <a:t>https://jaauth.journals.ekb.eg/article_394785.html</a:t>
            </a:r>
            <a:endParaRPr lang="en-US"/>
          </a:p>
          <a:p>
            <a:r>
              <a:rPr lang="en-GB" sz="1200">
                <a:latin typeface="Times New Roman"/>
                <a:cs typeface="Times New Roman"/>
              </a:rPr>
              <a:t>Ahmad, R., Nawaz, M. R., Ishaq, M. I., Khan, M. M., &amp; Ashraf, H. A. (2023). Social exchange theory: Systematic review and future directions. Frontiers in Psychology, 13, 1015921. Retrieved From: </a:t>
            </a:r>
            <a:r>
              <a:rPr lang="en-GB" sz="1200" dirty="0">
                <a:latin typeface="Times New Roman"/>
                <a:cs typeface="Times New Roman"/>
                <a:hlinkClick r:id="rId3"/>
              </a:rPr>
              <a:t>https://doi.org/10.3389/fpsyg.2022.1015921</a:t>
            </a:r>
            <a:r>
              <a:rPr lang="en-GB" sz="1200" dirty="0">
                <a:latin typeface="Times New Roman"/>
                <a:cs typeface="Times New Roman"/>
              </a:rPr>
              <a:t>  </a:t>
            </a:r>
            <a:endParaRPr lang="en-US" dirty="0"/>
          </a:p>
          <a:p>
            <a:r>
              <a:rPr lang="en-US" sz="1200" dirty="0">
                <a:latin typeface="Times New Roman"/>
                <a:cs typeface="Times New Roman"/>
              </a:rPr>
              <a:t>Batool, N., Hussain, S., Baqir, M., Islam, K. A., &amp; Hanif, M. (2021). Role of HR technology and training for the development of employees. </a:t>
            </a:r>
            <a:r>
              <a:rPr lang="en-US" sz="1200" i="1" dirty="0">
                <a:latin typeface="Times New Roman"/>
                <a:cs typeface="Times New Roman"/>
              </a:rPr>
              <a:t>International Journal of Business and Management</a:t>
            </a:r>
            <a:r>
              <a:rPr lang="en-US" sz="1200" dirty="0">
                <a:latin typeface="Times New Roman"/>
                <a:cs typeface="Times New Roman"/>
              </a:rPr>
              <a:t>, </a:t>
            </a:r>
            <a:r>
              <a:rPr lang="en-US" sz="1200" i="1" dirty="0">
                <a:latin typeface="Times New Roman"/>
                <a:cs typeface="Times New Roman"/>
              </a:rPr>
              <a:t>5</a:t>
            </a:r>
            <a:r>
              <a:rPr lang="en-US" sz="1200" dirty="0">
                <a:latin typeface="Times New Roman"/>
                <a:cs typeface="Times New Roman"/>
              </a:rPr>
              <a:t>(1). </a:t>
            </a:r>
            <a:r>
              <a:rPr lang="en-GB" sz="1200" dirty="0">
                <a:solidFill>
                  <a:srgbClr val="222222"/>
                </a:solidFill>
                <a:latin typeface="Times New Roman"/>
                <a:cs typeface="Times New Roman"/>
              </a:rPr>
              <a:t>Retrieved from: </a:t>
            </a:r>
            <a:r>
              <a:rPr lang="en-US" sz="1200" dirty="0">
                <a:latin typeface="Times New Roman"/>
                <a:cs typeface="Times New Roman"/>
                <a:hlinkClick r:id="rId4"/>
              </a:rPr>
              <a:t>https://www.researchgate.net/profile/K-M-Anwarul-Islam/publication/350545257_ROLE_OF_HR_TECHNOLOGY_AND_TRAINING_FOR_THE_DEVELOPMENT_OF_EMPLOYEES/links/606582cb458515614d27a848/ROLE-OF-HR-TECHNOLOGY-AND-TRAINING-FOR-THE-DEVELOPMENT-OF-EMPLOYEES.pdf</a:t>
            </a:r>
            <a:endParaRPr lang="en-US"/>
          </a:p>
          <a:p>
            <a:r>
              <a:rPr lang="en-GB" sz="1200" dirty="0">
                <a:solidFill>
                  <a:srgbClr val="222222"/>
                </a:solidFill>
                <a:latin typeface="Times New Roman"/>
                <a:cs typeface="Times New Roman"/>
              </a:rPr>
              <a:t>Bristol-</a:t>
            </a:r>
            <a:r>
              <a:rPr lang="en-GB" sz="1200" dirty="0" err="1">
                <a:solidFill>
                  <a:srgbClr val="222222"/>
                </a:solidFill>
                <a:latin typeface="Times New Roman"/>
                <a:cs typeface="Times New Roman"/>
              </a:rPr>
              <a:t>Alagbariya</a:t>
            </a:r>
            <a:r>
              <a:rPr lang="en-GB" sz="1200" dirty="0">
                <a:solidFill>
                  <a:srgbClr val="222222"/>
                </a:solidFill>
                <a:latin typeface="Times New Roman"/>
                <a:cs typeface="Times New Roman"/>
              </a:rPr>
              <a:t>, B., </a:t>
            </a:r>
            <a:r>
              <a:rPr lang="en-GB" sz="1200" dirty="0" err="1">
                <a:solidFill>
                  <a:srgbClr val="222222"/>
                </a:solidFill>
                <a:latin typeface="Times New Roman"/>
                <a:cs typeface="Times New Roman"/>
              </a:rPr>
              <a:t>Ayanponle</a:t>
            </a:r>
            <a:r>
              <a:rPr lang="en-GB" sz="1200" dirty="0">
                <a:solidFill>
                  <a:srgbClr val="222222"/>
                </a:solidFill>
                <a:latin typeface="Times New Roman"/>
                <a:cs typeface="Times New Roman"/>
              </a:rPr>
              <a:t>, O. L., &amp; </a:t>
            </a:r>
            <a:r>
              <a:rPr lang="en-GB" sz="1200" dirty="0" err="1">
                <a:solidFill>
                  <a:srgbClr val="222222"/>
                </a:solidFill>
                <a:latin typeface="Times New Roman"/>
                <a:cs typeface="Times New Roman"/>
              </a:rPr>
              <a:t>Ogedengbe</a:t>
            </a:r>
            <a:r>
              <a:rPr lang="en-GB" sz="1200" dirty="0">
                <a:solidFill>
                  <a:srgbClr val="222222"/>
                </a:solidFill>
                <a:latin typeface="Times New Roman"/>
                <a:cs typeface="Times New Roman"/>
              </a:rPr>
              <a:t>, D. E. (2024). Leadership development and talent management in constrained resource settings: A strategic HR perspective. </a:t>
            </a:r>
            <a:r>
              <a:rPr lang="en-GB" sz="1200" i="1" dirty="0">
                <a:solidFill>
                  <a:srgbClr val="222222"/>
                </a:solidFill>
                <a:latin typeface="Times New Roman"/>
                <a:cs typeface="Times New Roman"/>
              </a:rPr>
              <a:t>Comprehensive Research and Reviews Journal</a:t>
            </a:r>
            <a:r>
              <a:rPr lang="en-GB" sz="1200" dirty="0">
                <a:solidFill>
                  <a:srgbClr val="222222"/>
                </a:solidFill>
                <a:latin typeface="Times New Roman"/>
                <a:cs typeface="Times New Roman"/>
              </a:rPr>
              <a:t>, </a:t>
            </a:r>
            <a:r>
              <a:rPr lang="en-GB" sz="1200" i="1" dirty="0">
                <a:solidFill>
                  <a:srgbClr val="222222"/>
                </a:solidFill>
                <a:latin typeface="Times New Roman"/>
                <a:cs typeface="Times New Roman"/>
              </a:rPr>
              <a:t>2</a:t>
            </a:r>
            <a:r>
              <a:rPr lang="en-GB" sz="1200" dirty="0">
                <a:solidFill>
                  <a:srgbClr val="222222"/>
                </a:solidFill>
                <a:latin typeface="Times New Roman"/>
                <a:cs typeface="Times New Roman"/>
              </a:rPr>
              <a:t>(2), 13-22. Retrieved From: </a:t>
            </a:r>
            <a:r>
              <a:rPr lang="en-GB" sz="1200" dirty="0">
                <a:solidFill>
                  <a:srgbClr val="1155CC"/>
                </a:solidFill>
                <a:latin typeface="Times New Roman"/>
                <a:cs typeface="Times New Roman"/>
                <a:hlinkClick r:id="rId5"/>
              </a:rPr>
              <a:t>https://doi.org/10.3390/su13042264</a:t>
            </a:r>
            <a:r>
              <a:rPr lang="en-US" sz="1200" dirty="0">
                <a:solidFill>
                  <a:srgbClr val="222222"/>
                </a:solidFill>
                <a:latin typeface="Times New Roman"/>
                <a:cs typeface="Times New Roman"/>
              </a:rPr>
              <a:t> </a:t>
            </a:r>
            <a:endParaRPr lang="en-US" dirty="0"/>
          </a:p>
          <a:p>
            <a:r>
              <a:rPr lang="en-GB" sz="1200" dirty="0">
                <a:latin typeface="Times New Roman"/>
                <a:cs typeface="Times New Roman"/>
              </a:rPr>
              <a:t>Erickson, S. (2021). Communication in a crisis and the importance of authenticity and transparency. Journal of Library Administration, 61(4), 476-483. Retrieved From: </a:t>
            </a:r>
            <a:r>
              <a:rPr lang="en-GB" sz="1200" dirty="0">
                <a:latin typeface="Times New Roman"/>
                <a:cs typeface="Times New Roman"/>
                <a:hlinkClick r:id="rId6"/>
              </a:rPr>
              <a:t>https://doi.org/10.1080/01930826.2021.1906556</a:t>
            </a:r>
            <a:endParaRPr lang="en-US"/>
          </a:p>
          <a:p>
            <a:r>
              <a:rPr lang="en-GB" sz="1200" dirty="0" err="1">
                <a:solidFill>
                  <a:srgbClr val="222222"/>
                </a:solidFill>
                <a:latin typeface="Times New Roman"/>
                <a:cs typeface="Times New Roman"/>
              </a:rPr>
              <a:t>Gilch</a:t>
            </a:r>
            <a:r>
              <a:rPr lang="en-GB" sz="1200" dirty="0">
                <a:solidFill>
                  <a:srgbClr val="222222"/>
                </a:solidFill>
                <a:latin typeface="Times New Roman"/>
                <a:cs typeface="Times New Roman"/>
              </a:rPr>
              <a:t>, P. M., &amp; </a:t>
            </a:r>
            <a:r>
              <a:rPr lang="en-GB" sz="1200" dirty="0" err="1">
                <a:solidFill>
                  <a:srgbClr val="222222"/>
                </a:solidFill>
                <a:latin typeface="Times New Roman"/>
                <a:cs typeface="Times New Roman"/>
              </a:rPr>
              <a:t>Sieweke</a:t>
            </a:r>
            <a:r>
              <a:rPr lang="en-GB" sz="1200" dirty="0">
                <a:solidFill>
                  <a:srgbClr val="222222"/>
                </a:solidFill>
                <a:latin typeface="Times New Roman"/>
                <a:cs typeface="Times New Roman"/>
              </a:rPr>
              <a:t>, J. (2021). Recruiting digital talent: The strategic role of recruitment in organisations’ digital transformation. </a:t>
            </a:r>
            <a:r>
              <a:rPr lang="en-GB" sz="1200" i="1" dirty="0">
                <a:solidFill>
                  <a:srgbClr val="222222"/>
                </a:solidFill>
                <a:latin typeface="Times New Roman"/>
                <a:cs typeface="Times New Roman"/>
              </a:rPr>
              <a:t>German Journal of Human Resource Management</a:t>
            </a:r>
            <a:r>
              <a:rPr lang="en-GB" sz="1200" dirty="0">
                <a:solidFill>
                  <a:srgbClr val="222222"/>
                </a:solidFill>
                <a:latin typeface="Times New Roman"/>
                <a:cs typeface="Times New Roman"/>
              </a:rPr>
              <a:t>, </a:t>
            </a:r>
            <a:r>
              <a:rPr lang="en-GB" sz="1200" i="1" dirty="0">
                <a:solidFill>
                  <a:srgbClr val="222222"/>
                </a:solidFill>
                <a:latin typeface="Times New Roman"/>
                <a:cs typeface="Times New Roman"/>
              </a:rPr>
              <a:t>35</a:t>
            </a:r>
            <a:r>
              <a:rPr lang="en-GB" sz="1200" dirty="0">
                <a:solidFill>
                  <a:srgbClr val="222222"/>
                </a:solidFill>
                <a:latin typeface="Times New Roman"/>
                <a:cs typeface="Times New Roman"/>
              </a:rPr>
              <a:t>(1), 53-82</a:t>
            </a:r>
            <a:r>
              <a:rPr lang="en-GB" sz="1000" dirty="0">
                <a:solidFill>
                  <a:srgbClr val="222222"/>
                </a:solidFill>
                <a:ea typeface="+mn-lt"/>
                <a:cs typeface="+mn-lt"/>
              </a:rPr>
              <a:t>. </a:t>
            </a:r>
            <a:r>
              <a:rPr lang="en-GB" sz="1200" dirty="0">
                <a:solidFill>
                  <a:srgbClr val="222222"/>
                </a:solidFill>
                <a:latin typeface="Times New Roman"/>
                <a:cs typeface="Times New Roman"/>
              </a:rPr>
              <a:t>Retrieved From: </a:t>
            </a:r>
            <a:r>
              <a:rPr lang="en-GB" sz="1200" dirty="0">
                <a:solidFill>
                  <a:srgbClr val="1155CC"/>
                </a:solidFill>
                <a:latin typeface="Times New Roman"/>
                <a:cs typeface="Times New Roman"/>
                <a:hlinkClick r:id="rId7"/>
              </a:rPr>
              <a:t>https://doi.org/10.1177/2397002220952734</a:t>
            </a:r>
            <a:r>
              <a:rPr lang="en-US" sz="1200" dirty="0">
                <a:solidFill>
                  <a:srgbClr val="222222"/>
                </a:solidFill>
                <a:latin typeface="Times New Roman"/>
                <a:cs typeface="Times New Roman"/>
              </a:rPr>
              <a:t> </a:t>
            </a:r>
            <a:endParaRPr lang="en-US" dirty="0"/>
          </a:p>
          <a:p>
            <a:r>
              <a:rPr lang="en-GB" sz="1200" dirty="0">
                <a:latin typeface="Times New Roman"/>
                <a:cs typeface="Times New Roman"/>
              </a:rPr>
              <a:t>Greenhouse.com, (2024)  What is talent retention strategy? Retrieved From: </a:t>
            </a:r>
            <a:r>
              <a:rPr lang="en-GB" sz="1200" dirty="0">
                <a:latin typeface="Times New Roman"/>
                <a:cs typeface="Times New Roman"/>
                <a:hlinkClick r:id="rId8"/>
              </a:rPr>
              <a:t>https://www.greenhouse.com/resources/glossary/what-is-talent-retention-strategy#:~:text=Talent%20retention%20strategies%20identify%2C%20develop,%E2%80%8D</a:t>
            </a:r>
            <a:r>
              <a:rPr lang="en-GB" sz="1200" dirty="0">
                <a:latin typeface="Times New Roman"/>
                <a:cs typeface="Times New Roman"/>
              </a:rPr>
              <a:t> Accessed on 03.05.2025</a:t>
            </a:r>
            <a:endParaRPr lang="en-US" dirty="0"/>
          </a:p>
          <a:p>
            <a:r>
              <a:rPr lang="en-GB" sz="1200" dirty="0">
                <a:solidFill>
                  <a:srgbClr val="222222"/>
                </a:solidFill>
                <a:latin typeface="Times New Roman"/>
                <a:cs typeface="Times New Roman"/>
              </a:rPr>
              <a:t>Martínez-Morán, P. C., </a:t>
            </a:r>
            <a:r>
              <a:rPr lang="en-GB" sz="1200" dirty="0" err="1">
                <a:solidFill>
                  <a:srgbClr val="222222"/>
                </a:solidFill>
                <a:latin typeface="Times New Roman"/>
                <a:cs typeface="Times New Roman"/>
              </a:rPr>
              <a:t>Urgoiti</a:t>
            </a:r>
            <a:r>
              <a:rPr lang="en-GB" sz="1200" dirty="0">
                <a:solidFill>
                  <a:srgbClr val="222222"/>
                </a:solidFill>
                <a:latin typeface="Times New Roman"/>
                <a:cs typeface="Times New Roman"/>
              </a:rPr>
              <a:t>, J. M. F. R., Díez, F., &amp; </a:t>
            </a:r>
            <a:r>
              <a:rPr lang="en-GB" sz="1200" dirty="0" err="1">
                <a:solidFill>
                  <a:srgbClr val="222222"/>
                </a:solidFill>
                <a:latin typeface="Times New Roman"/>
                <a:cs typeface="Times New Roman"/>
              </a:rPr>
              <a:t>Solabarrieta</a:t>
            </a:r>
            <a:r>
              <a:rPr lang="en-GB" sz="1200" dirty="0">
                <a:solidFill>
                  <a:srgbClr val="222222"/>
                </a:solidFill>
                <a:latin typeface="Times New Roman"/>
                <a:cs typeface="Times New Roman"/>
              </a:rPr>
              <a:t>, J. (2021). The digital transformation of the talent management process: A Spanish business case. </a:t>
            </a:r>
            <a:r>
              <a:rPr lang="en-GB" sz="1200" i="1" dirty="0">
                <a:solidFill>
                  <a:srgbClr val="222222"/>
                </a:solidFill>
                <a:latin typeface="Times New Roman"/>
                <a:cs typeface="Times New Roman"/>
              </a:rPr>
              <a:t>Sustainability</a:t>
            </a:r>
            <a:r>
              <a:rPr lang="en-GB" sz="1200" dirty="0">
                <a:solidFill>
                  <a:srgbClr val="222222"/>
                </a:solidFill>
                <a:latin typeface="Times New Roman"/>
                <a:cs typeface="Times New Roman"/>
              </a:rPr>
              <a:t>, </a:t>
            </a:r>
            <a:r>
              <a:rPr lang="en-GB" sz="1200" i="1" dirty="0">
                <a:solidFill>
                  <a:srgbClr val="222222"/>
                </a:solidFill>
                <a:latin typeface="Times New Roman"/>
                <a:cs typeface="Times New Roman"/>
              </a:rPr>
              <a:t>13</a:t>
            </a:r>
            <a:r>
              <a:rPr lang="en-GB" sz="1200" dirty="0">
                <a:solidFill>
                  <a:srgbClr val="222222"/>
                </a:solidFill>
                <a:latin typeface="Times New Roman"/>
                <a:cs typeface="Times New Roman"/>
              </a:rPr>
              <a:t>(4), 2264</a:t>
            </a:r>
            <a:r>
              <a:rPr lang="en-GB" sz="1000" dirty="0">
                <a:solidFill>
                  <a:srgbClr val="222222"/>
                </a:solidFill>
                <a:ea typeface="+mn-lt"/>
                <a:cs typeface="+mn-lt"/>
              </a:rPr>
              <a:t>. </a:t>
            </a:r>
            <a:r>
              <a:rPr lang="en-GB" sz="1200" dirty="0">
                <a:solidFill>
                  <a:srgbClr val="222222"/>
                </a:solidFill>
                <a:latin typeface="Times New Roman"/>
                <a:cs typeface="Times New Roman"/>
              </a:rPr>
              <a:t>Retrieved From:</a:t>
            </a:r>
            <a:r>
              <a:rPr lang="en-GB" dirty="0">
                <a:ea typeface="+mn-lt"/>
                <a:cs typeface="+mn-lt"/>
              </a:rPr>
              <a:t> </a:t>
            </a:r>
            <a:r>
              <a:rPr lang="en-GB" sz="1200" dirty="0">
                <a:solidFill>
                  <a:srgbClr val="1155CC"/>
                </a:solidFill>
                <a:latin typeface="Times New Roman"/>
                <a:cs typeface="Times New Roman"/>
                <a:hlinkClick r:id="rId9"/>
              </a:rPr>
              <a:t>https://doi.org/10.57219/crrj.2024.2.2.0031</a:t>
            </a:r>
            <a:r>
              <a:rPr lang="en-US" sz="1200" dirty="0">
                <a:latin typeface="Times New Roman"/>
                <a:cs typeface="Times New Roman"/>
              </a:rPr>
              <a:t> </a:t>
            </a:r>
            <a:endParaRPr lang="en-US" dirty="0"/>
          </a:p>
          <a:p>
            <a:r>
              <a:rPr lang="en-GB" sz="1200" dirty="0">
                <a:solidFill>
                  <a:srgbClr val="222222"/>
                </a:solidFill>
                <a:latin typeface="Times New Roman"/>
                <a:cs typeface="Times New Roman"/>
              </a:rPr>
              <a:t>Peña, A., Serna, I., Morales, A., </a:t>
            </a:r>
            <a:r>
              <a:rPr lang="en-GB" sz="1200" dirty="0" err="1">
                <a:solidFill>
                  <a:srgbClr val="222222"/>
                </a:solidFill>
                <a:latin typeface="Times New Roman"/>
                <a:cs typeface="Times New Roman"/>
              </a:rPr>
              <a:t>Fierrez</a:t>
            </a:r>
            <a:r>
              <a:rPr lang="en-GB" sz="1200" dirty="0">
                <a:solidFill>
                  <a:srgbClr val="222222"/>
                </a:solidFill>
                <a:latin typeface="Times New Roman"/>
                <a:cs typeface="Times New Roman"/>
              </a:rPr>
              <a:t>, J., Ortega, A., Herrarte, A., ... &amp; Ortega-Garcia, J. (2023). Human-centric multimodal machine learning: Recent advances and testbed on AI-based recruitment. </a:t>
            </a:r>
            <a:r>
              <a:rPr lang="en-GB" sz="1200" i="1" dirty="0">
                <a:solidFill>
                  <a:srgbClr val="222222"/>
                </a:solidFill>
                <a:latin typeface="Times New Roman"/>
                <a:cs typeface="Times New Roman"/>
              </a:rPr>
              <a:t>SN Computer Science</a:t>
            </a:r>
            <a:r>
              <a:rPr lang="en-GB" sz="1200" dirty="0">
                <a:solidFill>
                  <a:srgbClr val="222222"/>
                </a:solidFill>
                <a:latin typeface="Times New Roman"/>
                <a:cs typeface="Times New Roman"/>
              </a:rPr>
              <a:t>, </a:t>
            </a:r>
            <a:r>
              <a:rPr lang="en-GB" sz="1200" i="1" dirty="0">
                <a:solidFill>
                  <a:srgbClr val="222222"/>
                </a:solidFill>
                <a:latin typeface="Times New Roman"/>
                <a:cs typeface="Times New Roman"/>
              </a:rPr>
              <a:t>4</a:t>
            </a:r>
            <a:r>
              <a:rPr lang="en-GB" sz="1200" dirty="0">
                <a:solidFill>
                  <a:srgbClr val="222222"/>
                </a:solidFill>
                <a:latin typeface="Times New Roman"/>
                <a:cs typeface="Times New Roman"/>
              </a:rPr>
              <a:t>(5), 434. Retrieved from: </a:t>
            </a:r>
            <a:r>
              <a:rPr lang="en-GB" sz="1200" dirty="0">
                <a:solidFill>
                  <a:srgbClr val="1155CC"/>
                </a:solidFill>
                <a:latin typeface="Times New Roman"/>
                <a:cs typeface="Times New Roman"/>
                <a:hlinkClick r:id="rId10"/>
              </a:rPr>
              <a:t>https://doi.org/10.1007/s42979-023-01733-0</a:t>
            </a:r>
            <a:endParaRPr lang="en-US"/>
          </a:p>
          <a:p>
            <a:r>
              <a:rPr lang="en-US" sz="1200" dirty="0">
                <a:latin typeface="Times New Roman"/>
                <a:cs typeface="Times New Roman"/>
              </a:rPr>
              <a:t>Schwarz, L., (2025) 13 Common Challenges in the Hospitality Industry in 2025 </a:t>
            </a:r>
            <a:r>
              <a:rPr lang="en-GB" sz="1200" dirty="0">
                <a:solidFill>
                  <a:srgbClr val="222222"/>
                </a:solidFill>
                <a:latin typeface="Times New Roman"/>
                <a:cs typeface="Times New Roman"/>
              </a:rPr>
              <a:t>Retrieved from: </a:t>
            </a:r>
            <a:r>
              <a:rPr lang="en-US" sz="1200" dirty="0">
                <a:latin typeface="Times New Roman"/>
                <a:cs typeface="Times New Roman"/>
                <a:hlinkClick r:id="rId11"/>
              </a:rPr>
              <a:t>https://www.netsuite.com/portal/resource/articles/erp/hospitality-industry-challenges.shtml</a:t>
            </a:r>
            <a:r>
              <a:rPr lang="en-US" sz="1200" dirty="0">
                <a:latin typeface="Times New Roman"/>
                <a:cs typeface="Times New Roman"/>
              </a:rPr>
              <a:t> </a:t>
            </a:r>
            <a:endParaRPr lang="en-US" dirty="0"/>
          </a:p>
          <a:p>
            <a:endParaRPr lang="en-US" dirty="0"/>
          </a:p>
        </p:txBody>
      </p:sp>
    </p:spTree>
    <p:extLst>
      <p:ext uri="{BB962C8B-B14F-4D97-AF65-F5344CB8AC3E}">
        <p14:creationId xmlns:p14="http://schemas.microsoft.com/office/powerpoint/2010/main" xmlns="" val="15115641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2235</Words>
  <Application>Microsoft Office PowerPoint</Application>
  <PresentationFormat>Custom</PresentationFormat>
  <Paragraphs>85</Paragraphs>
  <Slides>14</Slides>
  <Notes>9</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GLOBAL TALENT STRATEGY FOR A TOURISM ENTERPRISE </vt:lpstr>
      <vt:lpstr>Introduction </vt:lpstr>
      <vt:lpstr>  Global Talent Management Strategy focused on recruitment, employee development, and retention  </vt:lpstr>
      <vt:lpstr>Employee development </vt:lpstr>
      <vt:lpstr>Retention  </vt:lpstr>
      <vt:lpstr>Retention (contd.) </vt:lpstr>
      <vt:lpstr>Retention (contd.) </vt:lpstr>
      <vt:lpstr>Detailed press release, internal training emails, and EVP campaign copy tailored for culturally diverse teams</vt:lpstr>
      <vt:lpstr>Internal training email</vt:lpstr>
      <vt:lpstr>EVP campaign copy tailored for culturally diverse teams</vt:lpstr>
      <vt:lpstr>The use of AI in recruitment, internal mobility, and digital employee </vt:lpstr>
      <vt:lpstr>   The use of AI in recruitment, internal mobility, and digital employee  </vt:lpstr>
      <vt:lpstr>Conclusion and recommendations  </vt:lpstr>
      <vt:lpstr>References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TALENT STRATEGY FOR A TOURISM ENTERPRISE </dc:title>
  <dc:creator>THIND</dc:creator>
  <cp:lastModifiedBy>THIND</cp:lastModifiedBy>
  <cp:revision>230</cp:revision>
  <dcterms:created xsi:type="dcterms:W3CDTF">2025-05-03T12:04:56Z</dcterms:created>
  <dcterms:modified xsi:type="dcterms:W3CDTF">2025-05-05T19:46:44Z</dcterms:modified>
</cp:coreProperties>
</file>