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77"/>
  </p:notesMasterIdLst>
  <p:handoutMasterIdLst>
    <p:handoutMasterId r:id="rId78"/>
  </p:handoutMasterIdLst>
  <p:sldIdLst>
    <p:sldId id="256" r:id="rId5"/>
    <p:sldId id="257" r:id="rId6"/>
    <p:sldId id="270" r:id="rId7"/>
    <p:sldId id="268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9" r:id="rId16"/>
    <p:sldId id="278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306" r:id="rId44"/>
    <p:sldId id="307" r:id="rId45"/>
    <p:sldId id="308" r:id="rId46"/>
    <p:sldId id="309" r:id="rId47"/>
    <p:sldId id="310" r:id="rId48"/>
    <p:sldId id="311" r:id="rId49"/>
    <p:sldId id="312" r:id="rId50"/>
    <p:sldId id="313" r:id="rId51"/>
    <p:sldId id="314" r:id="rId52"/>
    <p:sldId id="315" r:id="rId53"/>
    <p:sldId id="316" r:id="rId54"/>
    <p:sldId id="317" r:id="rId55"/>
    <p:sldId id="318" r:id="rId56"/>
    <p:sldId id="319" r:id="rId57"/>
    <p:sldId id="320" r:id="rId58"/>
    <p:sldId id="321" r:id="rId59"/>
    <p:sldId id="322" r:id="rId60"/>
    <p:sldId id="323" r:id="rId61"/>
    <p:sldId id="324" r:id="rId62"/>
    <p:sldId id="325" r:id="rId63"/>
    <p:sldId id="326" r:id="rId64"/>
    <p:sldId id="327" r:id="rId65"/>
    <p:sldId id="328" r:id="rId66"/>
    <p:sldId id="329" r:id="rId67"/>
    <p:sldId id="330" r:id="rId68"/>
    <p:sldId id="331" r:id="rId69"/>
    <p:sldId id="332" r:id="rId70"/>
    <p:sldId id="333" r:id="rId71"/>
    <p:sldId id="334" r:id="rId72"/>
    <p:sldId id="335" r:id="rId73"/>
    <p:sldId id="336" r:id="rId74"/>
    <p:sldId id="337" r:id="rId75"/>
    <p:sldId id="269" r:id="rId76"/>
  </p:sldIdLst>
  <p:sldSz cx="12198350" cy="6858000"/>
  <p:notesSz cx="6858000" cy="9144000"/>
  <p:embeddedFontLst>
    <p:embeddedFont>
      <p:font typeface="Calibri" panose="020F0502020204030204" pitchFamily="34" charset="0"/>
      <p:regular r:id="rId79"/>
      <p:bold r:id="rId80"/>
      <p:italic r:id="rId81"/>
      <p:boldItalic r:id="rId82"/>
    </p:embeddedFont>
    <p:embeddedFont>
      <p:font typeface="Georgia" panose="02040502050405020303" pitchFamily="18" charset="0"/>
      <p:regular r:id="rId83"/>
      <p:bold r:id="rId84"/>
      <p:italic r:id="rId85"/>
      <p:boldItalic r:id="rId86"/>
    </p:embeddedFont>
    <p:embeddedFont>
      <p:font typeface="Minion" panose="02000503070000020003" pitchFamily="2" charset="0"/>
      <p:regular r:id="rId87"/>
      <p:bold r:id="rId88"/>
      <p:italic r:id="rId89"/>
      <p:boldItalic r:id="rId90"/>
    </p:embeddedFont>
  </p:embeddedFontLst>
  <p:custDataLst>
    <p:tags r:id="rId91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font" Target="fonts/font6.fntdata"/><Relationship Id="rId89" Type="http://schemas.openxmlformats.org/officeDocument/2006/relationships/font" Target="fonts/font11.fntdata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font" Target="fonts/font1.fntdata"/><Relationship Id="rId5" Type="http://schemas.openxmlformats.org/officeDocument/2006/relationships/slide" Target="slides/slide1.xml"/><Relationship Id="rId90" Type="http://schemas.openxmlformats.org/officeDocument/2006/relationships/font" Target="fonts/font12.fntdata"/><Relationship Id="rId95" Type="http://schemas.openxmlformats.org/officeDocument/2006/relationships/tableStyles" Target="tableStyles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font" Target="fonts/font2.fntdata"/><Relationship Id="rId85" Type="http://schemas.openxmlformats.org/officeDocument/2006/relationships/font" Target="fonts/font7.fntdata"/><Relationship Id="rId93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font" Target="fonts/font5.fntdata"/><Relationship Id="rId88" Type="http://schemas.openxmlformats.org/officeDocument/2006/relationships/font" Target="fonts/font10.fntdata"/><Relationship Id="rId91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handoutMaster" Target="handoutMasters/handoutMaster1.xml"/><Relationship Id="rId81" Type="http://schemas.openxmlformats.org/officeDocument/2006/relationships/font" Target="fonts/font3.fntdata"/><Relationship Id="rId86" Type="http://schemas.openxmlformats.org/officeDocument/2006/relationships/font" Target="fonts/font8.fntdata"/><Relationship Id="rId9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presProps" Target="presProps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font" Target="fonts/font9.fntdata"/><Relationship Id="rId61" Type="http://schemas.openxmlformats.org/officeDocument/2006/relationships/slide" Target="slides/slide57.xml"/><Relationship Id="rId82" Type="http://schemas.openxmlformats.org/officeDocument/2006/relationships/font" Target="fonts/font4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16-05-2025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16-05-2025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16-05-2025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Regions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Attractions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The </a:t>
            </a:r>
            <a:r>
              <a:rPr lang="nl-NL" dirty="0" err="1"/>
              <a:t>Demand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: </a:t>
            </a:r>
            <a:r>
              <a:rPr lang="nl-NL" dirty="0" err="1"/>
              <a:t>Definitions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Concepts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Determinants</a:t>
            </a:r>
            <a:r>
              <a:rPr lang="nl-NL" dirty="0"/>
              <a:t> of Travel </a:t>
            </a:r>
            <a:r>
              <a:rPr lang="nl-NL" dirty="0" err="1"/>
              <a:t>Propensity</a:t>
            </a:r>
            <a:endParaRPr lang="nl-NL" dirty="0"/>
          </a:p>
          <a:p>
            <a:r>
              <a:rPr lang="nl-NL" dirty="0"/>
              <a:t>- Forms of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597B2D-C76F-4AE5-CC1F-D0ACD68D60F5}"/>
              </a:ext>
            </a:extLst>
          </p:cNvPr>
          <p:cNvSpPr txBox="1"/>
          <p:nvPr/>
        </p:nvSpPr>
        <p:spPr>
          <a:xfrm>
            <a:off x="1237785" y="142735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Demand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r>
              <a:rPr lang="nl-NL" sz="3200" dirty="0"/>
              <a:t>: </a:t>
            </a:r>
            <a:r>
              <a:rPr lang="nl-NL" sz="3200" dirty="0" err="1"/>
              <a:t>Definitions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Concepts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Tourist demand can be described as: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“The total number of persons who travel, or wish to travel, to use tourist facilities and services at places away from their places of work and residence” (Boniface &amp; Cooper, 2009: p. 22).</a:t>
            </a:r>
          </a:p>
          <a:p>
            <a:pPr lvl="2">
              <a:lnSpc>
                <a:spcPct val="100000"/>
              </a:lnSpc>
            </a:pPr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- The definition implies a wide range of influences as determinants of demand: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Tourism demand is shaped by multiple factors beyond price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 and income- 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Tourism demand includes both actual and potential </a:t>
            </a:r>
            <a:r>
              <a:rPr lang="en-GB" dirty="0" err="1"/>
              <a:t>travelers</a:t>
            </a:r>
            <a:r>
              <a:rPr lang="en-GB" dirty="0"/>
              <a:t>.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Therefore, the concept of demand encompasses both actual 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and potential tourists.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pic>
        <p:nvPicPr>
          <p:cNvPr id="1026" name="Picture 2" descr="Multicollinearity in Tourism Demand ...">
            <a:extLst>
              <a:ext uri="{FF2B5EF4-FFF2-40B4-BE49-F238E27FC236}">
                <a16:creationId xmlns:a16="http://schemas.microsoft.com/office/drawing/2014/main" id="{1A73791C-8571-3006-A26F-202C6B1887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4532" y="3429000"/>
            <a:ext cx="5324883" cy="3047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4484182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Demand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r>
              <a:rPr lang="nl-NL" sz="3200" dirty="0"/>
              <a:t>: </a:t>
            </a:r>
            <a:r>
              <a:rPr lang="nl-NL" sz="3200" dirty="0" err="1"/>
              <a:t>Definitions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Concepts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>
              <a:lnSpc>
                <a:spcPct val="150000"/>
              </a:lnSpc>
            </a:pPr>
            <a:r>
              <a:rPr lang="en-GB" b="1" dirty="0"/>
              <a:t>The “effective” and “suppressed” demand for tourism: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Effective (or actual) demand refers to people who are currently traveling.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It is the most measurable aspect of tourism demand.</a:t>
            </a:r>
          </a:p>
          <a:p>
            <a:pPr lvl="2">
              <a:lnSpc>
                <a:spcPct val="150000"/>
              </a:lnSpc>
            </a:pPr>
            <a:r>
              <a:rPr lang="en-GB" dirty="0"/>
              <a:t>- Most tourism statistics are based on effective demand.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Demand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r>
              <a:rPr lang="nl-NL" sz="3200" dirty="0"/>
              <a:t>: </a:t>
            </a:r>
            <a:r>
              <a:rPr lang="nl-NL" sz="3200" dirty="0" err="1"/>
              <a:t>Definitions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Concepts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The “effective” and “suppressed” demand for tourism: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Suppressed demand includes people who are not currently traveling for various reasons.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It consists of two elements: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Potential demand:</a:t>
            </a:r>
            <a:r>
              <a:rPr lang="en-GB" dirty="0"/>
              <a:t> 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Individuals who may travel in the future if their personal circumstances (e.g., income) improve.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Deferred demand: 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Travel postponed due to external factors (e.g., natural disasters).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-Both potential and deferred demand can become effective demand in the future.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-There is also a group with </a:t>
            </a:r>
            <a:r>
              <a:rPr lang="en-GB" b="1" dirty="0"/>
              <a:t>no demand</a:t>
            </a:r>
            <a:r>
              <a:rPr lang="en-GB" dirty="0"/>
              <a:t>, made up of those who have no desire to travel at all.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14479439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Travel propensity is influenced by a range of factors, grouped into two main categories: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b="1" dirty="0"/>
              <a:t>A- National-level factors: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These include broad, large-scale influences such as economic development, population traits, and political systems.</a:t>
            </a:r>
          </a:p>
          <a:p>
            <a:pPr lvl="2">
              <a:lnSpc>
                <a:spcPct val="100000"/>
              </a:lnSpc>
            </a:pPr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B- Individual-level factors (the personal aspect) 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These involve personal aspects like lifestyle, life cycle stage, and personality.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25929493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A. 1- National-level factors: Economic Factors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dirty="0"/>
              <a:t>- A country's level of economic development significantly affects tourist demand. 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As societies develop into advanced economies, several key transformations occur: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Employment shifts from primary sectors (agriculture, fishing) to secondary (manufacturing) and tertiary sectors (services like tourism).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Affluent societies emerge as the economically active population grows from 30% to over 50%.</a:t>
            </a:r>
            <a:endParaRPr lang="en-GB" b="1" dirty="0"/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9328604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A. 1- National-level factors: Economic Factors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dirty="0"/>
              <a:t>- The emerging market stage leads to growing demand for consumer goods and leisure activities, including tourism (e.g., China’s example).</a:t>
            </a:r>
            <a:endParaRPr lang="en-GB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growth</a:t>
            </a:r>
            <a:r>
              <a:rPr lang="nl-NL" dirty="0"/>
              <a:t> </a:t>
            </a:r>
            <a:r>
              <a:rPr lang="nl-NL" dirty="0" err="1"/>
              <a:t>improves</a:t>
            </a:r>
            <a:r>
              <a:rPr lang="nl-NL" dirty="0"/>
              <a:t> health, </a:t>
            </a:r>
            <a:r>
              <a:rPr lang="nl-NL" dirty="0" err="1"/>
              <a:t>education</a:t>
            </a:r>
            <a:r>
              <a:rPr lang="nl-NL" dirty="0"/>
              <a:t>, </a:t>
            </a:r>
            <a:r>
              <a:rPr lang="nl-NL" dirty="0" err="1"/>
              <a:t>mobility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leisure</a:t>
            </a:r>
            <a:r>
              <a:rPr lang="nl-NL" dirty="0"/>
              <a:t> time—</a:t>
            </a:r>
            <a:r>
              <a:rPr lang="nl-NL" dirty="0" err="1"/>
              <a:t>fostering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demand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Industrialization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development </a:t>
            </a:r>
            <a:r>
              <a:rPr lang="nl-NL" dirty="0" err="1"/>
              <a:t>increase</a:t>
            </a:r>
            <a:r>
              <a:rPr lang="nl-NL" dirty="0"/>
              <a:t> </a:t>
            </a:r>
            <a:r>
              <a:rPr lang="nl-NL" dirty="0" err="1"/>
              <a:t>both</a:t>
            </a:r>
            <a:r>
              <a:rPr lang="nl-NL" dirty="0"/>
              <a:t> </a:t>
            </a:r>
            <a:r>
              <a:rPr lang="nl-NL" dirty="0" err="1"/>
              <a:t>leisure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business </a:t>
            </a:r>
            <a:r>
              <a:rPr lang="nl-NL" dirty="0" err="1"/>
              <a:t>travel</a:t>
            </a:r>
            <a:r>
              <a:rPr lang="nl-NL" dirty="0"/>
              <a:t>, as </a:t>
            </a:r>
            <a:r>
              <a:rPr lang="nl-NL" dirty="0" err="1"/>
              <a:t>seen</a:t>
            </a:r>
            <a:r>
              <a:rPr lang="nl-NL" dirty="0"/>
              <a:t> in </a:t>
            </a:r>
            <a:r>
              <a:rPr lang="nl-NL" dirty="0" err="1"/>
              <a:t>countries</a:t>
            </a:r>
            <a:r>
              <a:rPr lang="nl-NL" dirty="0"/>
              <a:t> like India.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46795221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A. 2- National-level factors: Population Factors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dirty="0"/>
              <a:t>- Population growth, distribution, and density influence travel propensity.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These demographic factors affect how likely people are to travel.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Population growth is tied to economic development stages.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This is explained through the demographic transition model, which has four phases of population change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72247186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A. 2- National-level factors: Population Factors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The demographic transition: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b="1" dirty="0"/>
              <a:t>A- The High Stationary Phase</a:t>
            </a:r>
          </a:p>
          <a:p>
            <a:pPr lvl="2">
              <a:lnSpc>
                <a:spcPct val="100000"/>
              </a:lnSpc>
            </a:pPr>
            <a:r>
              <a:rPr lang="nl-NL" dirty="0"/>
              <a:t>- It is </a:t>
            </a:r>
            <a:r>
              <a:rPr lang="nl-NL" dirty="0" err="1"/>
              <a:t>typical</a:t>
            </a:r>
            <a:r>
              <a:rPr lang="nl-NL" dirty="0"/>
              <a:t> of </a:t>
            </a:r>
            <a:r>
              <a:rPr lang="nl-NL" dirty="0" err="1"/>
              <a:t>least</a:t>
            </a:r>
            <a:r>
              <a:rPr lang="nl-NL" dirty="0"/>
              <a:t> </a:t>
            </a:r>
            <a:r>
              <a:rPr lang="nl-NL" dirty="0" err="1"/>
              <a:t>developed</a:t>
            </a:r>
            <a:r>
              <a:rPr lang="nl-NL" dirty="0"/>
              <a:t> </a:t>
            </a:r>
            <a:r>
              <a:rPr lang="nl-NL" dirty="0" err="1"/>
              <a:t>countries</a:t>
            </a:r>
            <a:r>
              <a:rPr lang="nl-NL" dirty="0"/>
              <a:t> (</a:t>
            </a:r>
            <a:r>
              <a:rPr lang="nl-NL" dirty="0" err="1"/>
              <a:t>LDCs</a:t>
            </a:r>
            <a:r>
              <a:rPr lang="nl-NL" dirty="0"/>
              <a:t>).</a:t>
            </a:r>
          </a:p>
          <a:p>
            <a:pPr lvl="2">
              <a:lnSpc>
                <a:spcPct val="100000"/>
              </a:lnSpc>
            </a:pPr>
            <a:r>
              <a:rPr lang="nl-NL" dirty="0"/>
              <a:t>- These </a:t>
            </a:r>
            <a:r>
              <a:rPr lang="nl-NL" dirty="0" err="1"/>
              <a:t>countries</a:t>
            </a:r>
            <a:r>
              <a:rPr lang="nl-NL" dirty="0"/>
              <a:t> have high </a:t>
            </a:r>
            <a:r>
              <a:rPr lang="nl-NL" dirty="0" err="1"/>
              <a:t>birth</a:t>
            </a:r>
            <a:r>
              <a:rPr lang="nl-NL" dirty="0"/>
              <a:t> </a:t>
            </a:r>
            <a:r>
              <a:rPr lang="nl-NL" dirty="0" err="1"/>
              <a:t>rates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high </a:t>
            </a:r>
            <a:r>
              <a:rPr lang="nl-NL" dirty="0" err="1"/>
              <a:t>death</a:t>
            </a:r>
            <a:r>
              <a:rPr lang="nl-NL" dirty="0"/>
              <a:t> </a:t>
            </a:r>
            <a:r>
              <a:rPr lang="nl-NL" dirty="0" err="1"/>
              <a:t>rates</a:t>
            </a:r>
            <a:r>
              <a:rPr lang="nl-NL" dirty="0"/>
              <a:t>.</a:t>
            </a:r>
          </a:p>
          <a:p>
            <a:pPr lvl="2">
              <a:lnSpc>
                <a:spcPct val="100000"/>
              </a:lnSpc>
            </a:pPr>
            <a:r>
              <a:rPr lang="nl-NL" dirty="0"/>
              <a:t>- As a </a:t>
            </a:r>
            <a:r>
              <a:rPr lang="nl-NL" dirty="0" err="1"/>
              <a:t>result</a:t>
            </a:r>
            <a:r>
              <a:rPr lang="nl-NL" dirty="0"/>
              <a:t>, </a:t>
            </a:r>
            <a:r>
              <a:rPr lang="nl-NL" dirty="0" err="1"/>
              <a:t>population</a:t>
            </a:r>
            <a:r>
              <a:rPr lang="nl-NL" dirty="0"/>
              <a:t> </a:t>
            </a:r>
            <a:r>
              <a:rPr lang="nl-NL" dirty="0" err="1"/>
              <a:t>growth</a:t>
            </a:r>
            <a:r>
              <a:rPr lang="nl-NL" dirty="0"/>
              <a:t> </a:t>
            </a:r>
            <a:r>
              <a:rPr lang="nl-NL" dirty="0" err="1"/>
              <a:t>remains</a:t>
            </a:r>
            <a:r>
              <a:rPr lang="nl-NL" dirty="0"/>
              <a:t> low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unstable</a:t>
            </a:r>
            <a:r>
              <a:rPr lang="nl-NL" dirty="0"/>
              <a:t>.</a:t>
            </a:r>
          </a:p>
          <a:p>
            <a:pPr lvl="2">
              <a:lnSpc>
                <a:spcPct val="100000"/>
              </a:lnSpc>
            </a:pP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0B473B-E9E3-AB72-7939-3212621D95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5578" y="1147177"/>
            <a:ext cx="5153799" cy="527673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AB36DF8-F8C9-988B-C7E5-2DAD968A158B}"/>
              </a:ext>
            </a:extLst>
          </p:cNvPr>
          <p:cNvSpPr txBox="1"/>
          <p:nvPr/>
        </p:nvSpPr>
        <p:spPr>
          <a:xfrm>
            <a:off x="9915599" y="6174461"/>
            <a:ext cx="307216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/>
              <a:t>(Boniface &amp; Cooper, 2009)</a:t>
            </a:r>
            <a:endParaRPr lang="en-DE" sz="1400" dirty="0"/>
          </a:p>
        </p:txBody>
      </p:sp>
    </p:spTree>
    <p:extLst>
      <p:ext uri="{BB962C8B-B14F-4D97-AF65-F5344CB8AC3E}">
        <p14:creationId xmlns:p14="http://schemas.microsoft.com/office/powerpoint/2010/main" val="129135093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A. 2- National-level factors: Population Factors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The demographic transition: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b="1" dirty="0"/>
              <a:t>B- The </a:t>
            </a:r>
            <a:r>
              <a:rPr lang="nl-NL" b="1" dirty="0" err="1"/>
              <a:t>Early</a:t>
            </a:r>
            <a:r>
              <a:rPr lang="nl-NL" b="1" dirty="0"/>
              <a:t> </a:t>
            </a:r>
            <a:r>
              <a:rPr lang="nl-NL" b="1" dirty="0" err="1"/>
              <a:t>Expanding</a:t>
            </a:r>
            <a:r>
              <a:rPr lang="nl-NL" b="1" dirty="0"/>
              <a:t> </a:t>
            </a:r>
            <a:r>
              <a:rPr lang="en-GB" b="1" dirty="0"/>
              <a:t>Phase</a:t>
            </a:r>
          </a:p>
          <a:p>
            <a:pPr lvl="2">
              <a:lnSpc>
                <a:spcPct val="100000"/>
              </a:lnSpc>
            </a:pPr>
            <a:r>
              <a:rPr lang="nl-NL" dirty="0"/>
              <a:t>- </a:t>
            </a:r>
            <a:r>
              <a:rPr lang="nl-NL" dirty="0" err="1"/>
              <a:t>Birth</a:t>
            </a:r>
            <a:r>
              <a:rPr lang="nl-NL" dirty="0"/>
              <a:t> </a:t>
            </a:r>
            <a:r>
              <a:rPr lang="nl-NL" dirty="0" err="1"/>
              <a:t>rates</a:t>
            </a:r>
            <a:r>
              <a:rPr lang="nl-NL" dirty="0"/>
              <a:t> </a:t>
            </a:r>
            <a:r>
              <a:rPr lang="nl-NL" dirty="0" err="1"/>
              <a:t>remain</a:t>
            </a:r>
            <a:r>
              <a:rPr lang="nl-NL" dirty="0"/>
              <a:t> high</a:t>
            </a:r>
          </a:p>
          <a:p>
            <a:pPr lvl="2">
              <a:lnSpc>
                <a:spcPct val="100000"/>
              </a:lnSpc>
            </a:pPr>
            <a:r>
              <a:rPr lang="nl-NL" dirty="0"/>
              <a:t>- </a:t>
            </a:r>
            <a:r>
              <a:rPr lang="nl-NL" dirty="0" err="1"/>
              <a:t>Death</a:t>
            </a:r>
            <a:r>
              <a:rPr lang="nl-NL" dirty="0"/>
              <a:t> </a:t>
            </a:r>
            <a:r>
              <a:rPr lang="nl-NL" dirty="0" err="1"/>
              <a:t>rates</a:t>
            </a:r>
            <a:r>
              <a:rPr lang="nl-NL" dirty="0"/>
              <a:t> </a:t>
            </a:r>
            <a:r>
              <a:rPr lang="nl-NL" dirty="0" err="1"/>
              <a:t>decline</a:t>
            </a:r>
            <a:r>
              <a:rPr lang="nl-NL" dirty="0"/>
              <a:t> </a:t>
            </a:r>
            <a:r>
              <a:rPr lang="nl-NL" dirty="0" err="1"/>
              <a:t>due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improved</a:t>
            </a:r>
            <a:r>
              <a:rPr lang="nl-NL" dirty="0"/>
              <a:t> health care, </a:t>
            </a:r>
            <a:r>
              <a:rPr lang="nl-NL" dirty="0" err="1"/>
              <a:t>sanitation</a:t>
            </a:r>
            <a:r>
              <a:rPr lang="nl-NL" dirty="0"/>
              <a:t>, </a:t>
            </a:r>
          </a:p>
          <a:p>
            <a:pPr lvl="2">
              <a:lnSpc>
                <a:spcPct val="100000"/>
              </a:lnSpc>
            </a:pP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stability</a:t>
            </a:r>
            <a:endParaRPr lang="nl-NL" dirty="0"/>
          </a:p>
          <a:p>
            <a:pPr lvl="2">
              <a:lnSpc>
                <a:spcPct val="100000"/>
              </a:lnSpc>
            </a:pPr>
            <a:r>
              <a:rPr lang="nl-NL" dirty="0"/>
              <a:t>- </a:t>
            </a:r>
            <a:r>
              <a:rPr lang="nl-NL" dirty="0" err="1"/>
              <a:t>Results</a:t>
            </a:r>
            <a:r>
              <a:rPr lang="nl-NL" dirty="0"/>
              <a:t> in </a:t>
            </a:r>
            <a:r>
              <a:rPr lang="nl-NL" dirty="0" err="1"/>
              <a:t>rapid</a:t>
            </a:r>
            <a:r>
              <a:rPr lang="nl-NL" dirty="0"/>
              <a:t> </a:t>
            </a:r>
            <a:r>
              <a:rPr lang="nl-NL" dirty="0" err="1"/>
              <a:t>population</a:t>
            </a:r>
            <a:r>
              <a:rPr lang="nl-NL" dirty="0"/>
              <a:t> </a:t>
            </a:r>
            <a:r>
              <a:rPr lang="nl-NL" dirty="0" err="1"/>
              <a:t>growth</a:t>
            </a:r>
            <a:r>
              <a:rPr lang="nl-NL" dirty="0"/>
              <a:t>, </a:t>
            </a:r>
            <a:r>
              <a:rPr lang="nl-NL" dirty="0" err="1"/>
              <a:t>especially</a:t>
            </a:r>
            <a:r>
              <a:rPr lang="nl-NL" dirty="0"/>
              <a:t> </a:t>
            </a:r>
            <a:r>
              <a:rPr lang="nl-NL" dirty="0" err="1"/>
              <a:t>among</a:t>
            </a:r>
            <a:r>
              <a:rPr lang="nl-NL" dirty="0"/>
              <a:t> </a:t>
            </a:r>
            <a:r>
              <a:rPr lang="nl-NL" dirty="0" err="1"/>
              <a:t>young</a:t>
            </a:r>
            <a:r>
              <a:rPr lang="nl-NL" dirty="0"/>
              <a:t>, </a:t>
            </a:r>
          </a:p>
          <a:p>
            <a:pPr lvl="2">
              <a:lnSpc>
                <a:spcPct val="100000"/>
              </a:lnSpc>
            </a:pPr>
            <a:r>
              <a:rPr lang="nl-NL" dirty="0"/>
              <a:t>large families</a:t>
            </a:r>
          </a:p>
          <a:p>
            <a:pPr lvl="2">
              <a:lnSpc>
                <a:spcPct val="100000"/>
              </a:lnSpc>
            </a:pPr>
            <a:r>
              <a:rPr lang="nl-NL" dirty="0"/>
              <a:t>- </a:t>
            </a:r>
            <a:r>
              <a:rPr lang="nl-NL" dirty="0" err="1"/>
              <a:t>Hence</a:t>
            </a:r>
            <a:r>
              <a:rPr lang="nl-NL" dirty="0"/>
              <a:t>, </a:t>
            </a:r>
            <a:r>
              <a:rPr lang="nl-NL" dirty="0" err="1"/>
              <a:t>some</a:t>
            </a:r>
            <a:r>
              <a:rPr lang="nl-NL" dirty="0"/>
              <a:t> </a:t>
            </a:r>
            <a:r>
              <a:rPr lang="nl-NL" dirty="0" err="1"/>
              <a:t>governments</a:t>
            </a:r>
            <a:r>
              <a:rPr lang="nl-NL" dirty="0"/>
              <a:t> </a:t>
            </a:r>
            <a:r>
              <a:rPr lang="nl-NL" dirty="0" err="1"/>
              <a:t>invest</a:t>
            </a:r>
            <a:r>
              <a:rPr lang="nl-NL" dirty="0"/>
              <a:t> in </a:t>
            </a:r>
            <a:r>
              <a:rPr lang="nl-NL" dirty="0" err="1"/>
              <a:t>attracting</a:t>
            </a:r>
            <a:r>
              <a:rPr lang="nl-NL" dirty="0"/>
              <a:t> </a:t>
            </a:r>
            <a:r>
              <a:rPr lang="nl-NL" dirty="0" err="1"/>
              <a:t>foreign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CE62B8-F863-B99F-8673-1D6FB01304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3271" y="1046697"/>
            <a:ext cx="5059045" cy="520811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D0A6B20-F964-1962-874B-73D85574940C}"/>
              </a:ext>
            </a:extLst>
          </p:cNvPr>
          <p:cNvSpPr txBox="1"/>
          <p:nvPr/>
        </p:nvSpPr>
        <p:spPr>
          <a:xfrm>
            <a:off x="9822086" y="6175159"/>
            <a:ext cx="237626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/>
              <a:t>(Boniface &amp; Cooper, 2009)</a:t>
            </a:r>
            <a:endParaRPr lang="en-DE" sz="1400" dirty="0"/>
          </a:p>
        </p:txBody>
      </p:sp>
    </p:spTree>
    <p:extLst>
      <p:ext uri="{BB962C8B-B14F-4D97-AF65-F5344CB8AC3E}">
        <p14:creationId xmlns:p14="http://schemas.microsoft.com/office/powerpoint/2010/main" val="2299871176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A. 2- National-level factors: Population Factors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The demographic transition: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b="1" dirty="0"/>
              <a:t>C- The </a:t>
            </a:r>
            <a:r>
              <a:rPr lang="nl-NL" b="1" dirty="0"/>
              <a:t>Late </a:t>
            </a:r>
            <a:r>
              <a:rPr lang="nl-NL" b="1" dirty="0" err="1"/>
              <a:t>Expanding</a:t>
            </a:r>
            <a:r>
              <a:rPr lang="nl-NL" b="1" dirty="0"/>
              <a:t> </a:t>
            </a:r>
            <a:r>
              <a:rPr lang="en-GB" b="1" dirty="0"/>
              <a:t>Phase</a:t>
            </a:r>
          </a:p>
          <a:p>
            <a:pPr lvl="2">
              <a:lnSpc>
                <a:spcPct val="100000"/>
              </a:lnSpc>
            </a:pPr>
            <a:r>
              <a:rPr lang="nl-NL" dirty="0"/>
              <a:t>- </a:t>
            </a:r>
            <a:r>
              <a:rPr lang="nl-NL" dirty="0" err="1"/>
              <a:t>Birth</a:t>
            </a:r>
            <a:r>
              <a:rPr lang="nl-NL" dirty="0"/>
              <a:t> </a:t>
            </a:r>
            <a:r>
              <a:rPr lang="nl-NL" dirty="0" err="1"/>
              <a:t>rates</a:t>
            </a:r>
            <a:r>
              <a:rPr lang="nl-NL" dirty="0"/>
              <a:t> begin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decline</a:t>
            </a:r>
            <a:r>
              <a:rPr lang="nl-NL" dirty="0"/>
              <a:t> </a:t>
            </a:r>
            <a:r>
              <a:rPr lang="nl-NL" dirty="0" err="1"/>
              <a:t>due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:</a:t>
            </a:r>
          </a:p>
          <a:p>
            <a:pPr marL="285750" lvl="2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dirty="0" err="1"/>
              <a:t>Industrialization</a:t>
            </a:r>
            <a:endParaRPr lang="nl-NL" dirty="0"/>
          </a:p>
          <a:p>
            <a:pPr marL="285750" lvl="2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dirty="0" err="1"/>
              <a:t>Improved</a:t>
            </a:r>
            <a:r>
              <a:rPr lang="nl-NL" dirty="0"/>
              <a:t> access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birth</a:t>
            </a:r>
            <a:r>
              <a:rPr lang="nl-NL" dirty="0"/>
              <a:t> control</a:t>
            </a:r>
          </a:p>
          <a:p>
            <a:pPr marL="285750" lvl="2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dirty="0" err="1"/>
              <a:t>Changing</a:t>
            </a:r>
            <a:r>
              <a:rPr lang="nl-NL" dirty="0"/>
              <a:t>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values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ACCE26-5759-E00E-9E22-6B6D8F9E97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7247" y="933018"/>
            <a:ext cx="5341037" cy="5457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378339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A. 2- National-level factors: Population Factors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The demographic transition: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b="1" dirty="0"/>
              <a:t>D- The Low Stationary Phase</a:t>
            </a:r>
          </a:p>
          <a:p>
            <a:pPr lvl="2">
              <a:lnSpc>
                <a:spcPct val="100000"/>
              </a:lnSpc>
            </a:pPr>
            <a:r>
              <a:rPr lang="nl-NL" dirty="0"/>
              <a:t>- Low, </a:t>
            </a:r>
            <a:r>
              <a:rPr lang="nl-NL" dirty="0" err="1"/>
              <a:t>stable</a:t>
            </a:r>
            <a:r>
              <a:rPr lang="nl-NL" dirty="0"/>
              <a:t> </a:t>
            </a:r>
            <a:r>
              <a:rPr lang="nl-NL" dirty="0" err="1"/>
              <a:t>birth</a:t>
            </a:r>
            <a:r>
              <a:rPr lang="nl-NL" dirty="0"/>
              <a:t>/</a:t>
            </a:r>
            <a:r>
              <a:rPr lang="nl-NL" dirty="0" err="1"/>
              <a:t>death</a:t>
            </a:r>
            <a:r>
              <a:rPr lang="nl-NL" dirty="0"/>
              <a:t> </a:t>
            </a:r>
            <a:r>
              <a:rPr lang="nl-NL" dirty="0" err="1"/>
              <a:t>rates</a:t>
            </a:r>
            <a:r>
              <a:rPr lang="nl-NL" dirty="0"/>
              <a:t>.</a:t>
            </a:r>
          </a:p>
          <a:p>
            <a:pPr lvl="2">
              <a:lnSpc>
                <a:spcPct val="100000"/>
              </a:lnSpc>
            </a:pPr>
            <a:r>
              <a:rPr lang="nl-NL" dirty="0"/>
              <a:t>- </a:t>
            </a:r>
            <a:r>
              <a:rPr lang="nl-NL" dirty="0" err="1"/>
              <a:t>Ageing</a:t>
            </a:r>
            <a:r>
              <a:rPr lang="nl-NL" dirty="0"/>
              <a:t>, </a:t>
            </a:r>
            <a:r>
              <a:rPr lang="nl-NL" dirty="0" err="1"/>
              <a:t>affluent</a:t>
            </a:r>
            <a:r>
              <a:rPr lang="nl-NL" dirty="0"/>
              <a:t> </a:t>
            </a:r>
            <a:r>
              <a:rPr lang="nl-NL" dirty="0" err="1"/>
              <a:t>population</a:t>
            </a:r>
            <a:r>
              <a:rPr lang="nl-NL" dirty="0"/>
              <a:t> </a:t>
            </a:r>
            <a:r>
              <a:rPr lang="nl-NL" dirty="0" err="1"/>
              <a:t>boosts</a:t>
            </a:r>
            <a:r>
              <a:rPr lang="nl-NL" dirty="0"/>
              <a:t> </a:t>
            </a:r>
            <a:r>
              <a:rPr lang="nl-NL" dirty="0" err="1"/>
              <a:t>demand</a:t>
            </a:r>
            <a:r>
              <a:rPr lang="nl-NL" dirty="0"/>
              <a:t>.</a:t>
            </a:r>
          </a:p>
          <a:p>
            <a:pPr lvl="2">
              <a:lnSpc>
                <a:spcPct val="100000"/>
              </a:lnSpc>
            </a:pPr>
            <a:r>
              <a:rPr lang="nl-NL" dirty="0"/>
              <a:t>- Baby </a:t>
            </a:r>
            <a:r>
              <a:rPr lang="nl-NL" dirty="0" err="1"/>
              <a:t>boomers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new </a:t>
            </a:r>
            <a:r>
              <a:rPr lang="nl-NL" dirty="0" err="1"/>
              <a:t>household</a:t>
            </a:r>
            <a:r>
              <a:rPr lang="nl-NL" dirty="0"/>
              <a:t> trends </a:t>
            </a:r>
          </a:p>
          <a:p>
            <a:pPr lvl="2">
              <a:lnSpc>
                <a:spcPct val="100000"/>
              </a:lnSpc>
            </a:pPr>
            <a:r>
              <a:rPr lang="nl-NL" dirty="0" err="1"/>
              <a:t>reshape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markets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0DEF62-FE6C-79A7-3654-430A961C1D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1263" y="964146"/>
            <a:ext cx="5180972" cy="537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786301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A. 3- National-level factors: Political Factors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Democratic nations vary in their approach to tourism based on political ideology: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Conservative / Neo-liberal governments: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</a:t>
            </a:r>
            <a:r>
              <a:rPr lang="en-GB" dirty="0" err="1"/>
              <a:t>Favor</a:t>
            </a:r>
            <a:r>
              <a:rPr lang="en-GB" dirty="0"/>
              <a:t> free-market principles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Focus on enabling tourism growth through regulation and environment creation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Limited direct involvement in tourism services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16790039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A. 3- National-level factors: Political Factors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Socialist governments: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Promote government involvement in tourism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Aim to increase access for disadvantaged groups</a:t>
            </a:r>
          </a:p>
          <a:p>
            <a:pPr lvl="2">
              <a:lnSpc>
                <a:spcPct val="100000"/>
              </a:lnSpc>
            </a:pPr>
            <a:endParaRPr lang="en-GB" dirty="0"/>
          </a:p>
          <a:p>
            <a:pPr lvl="2">
              <a:lnSpc>
                <a:spcPct val="100000"/>
              </a:lnSpc>
            </a:pPr>
            <a:r>
              <a:rPr lang="en-GB" dirty="0"/>
              <a:t>- States may restrict outbound travel by limiting foreign currency allowances especially when: </a:t>
            </a:r>
          </a:p>
          <a:p>
            <a:pPr marL="285750" lvl="2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GB" dirty="0"/>
              <a:t>The currency is weak.</a:t>
            </a:r>
          </a:p>
          <a:p>
            <a:pPr marL="285750" lvl="2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GB" dirty="0"/>
              <a:t>The economy is unstable.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80360397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A. 3- National-level factors: Political Factors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Socialist governments: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Promote government involvement in tourism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Aim to increase access for disadvantaged groups</a:t>
            </a:r>
          </a:p>
          <a:p>
            <a:pPr lvl="2">
              <a:lnSpc>
                <a:spcPct val="100000"/>
              </a:lnSpc>
            </a:pPr>
            <a:endParaRPr lang="en-GB" dirty="0"/>
          </a:p>
          <a:p>
            <a:pPr lvl="2">
              <a:lnSpc>
                <a:spcPct val="100000"/>
              </a:lnSpc>
            </a:pPr>
            <a:r>
              <a:rPr lang="en-GB" dirty="0"/>
              <a:t>- States may restrict outbound travel by limiting foreign currency allowances especially when: </a:t>
            </a:r>
          </a:p>
          <a:p>
            <a:pPr marL="285750" lvl="2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GB" dirty="0"/>
              <a:t>The currency is weak.</a:t>
            </a:r>
          </a:p>
          <a:p>
            <a:pPr marL="285750" lvl="2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GB" dirty="0"/>
              <a:t>The economy is unstable.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62323342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B- The Personal Aspect: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Travel propensity is influenced by both lifestyle and life cycle factors.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Lifestyle Factors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Income                                            - Employment status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Holiday entitlement                      - Education level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Physical mobility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Life Cycle Factors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Age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Family and domestic circumstances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24226722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1- The Personal Aspect: Income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Tourism is a luxury: It requires a minimum income level to afford.</a:t>
            </a:r>
          </a:p>
          <a:p>
            <a:pPr lvl="2">
              <a:lnSpc>
                <a:spcPct val="100000"/>
              </a:lnSpc>
            </a:pPr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Key Income Types: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Gross Income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Total earnings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Doesn't reflect actual spending power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63049828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1- The Personal Aspect: Income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Key Income Types: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Disposable Income: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 -Income after taxes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Still used for essentials (e.g. housing, food)</a:t>
            </a:r>
          </a:p>
          <a:p>
            <a:pPr lvl="2">
              <a:lnSpc>
                <a:spcPct val="100000"/>
              </a:lnSpc>
            </a:pPr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Discretionary Income: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Income left after all essential expenses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Best indicator of ability to spend on tourism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Two people with the same gross income may have very different discretionary income</a:t>
            </a:r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04811641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1- The Personal Aspect: Employment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dirty="0"/>
              <a:t>-Employment and unemployment affect travel propensity differently. </a:t>
            </a:r>
          </a:p>
          <a:p>
            <a:pPr lvl="2">
              <a:lnSpc>
                <a:spcPct val="100000"/>
              </a:lnSpc>
            </a:pPr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Employment Status Influences: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Income level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Holiday entitlement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Type of holiday chosen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33829635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1- The Personal Aspect: Employment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b="1" dirty="0"/>
              <a:t>Unemployment Effects: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Lower overall demand for tourism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Shifts in travel </a:t>
            </a:r>
            <a:r>
              <a:rPr lang="en-GB" dirty="0" err="1"/>
              <a:t>behavior</a:t>
            </a:r>
            <a:r>
              <a:rPr lang="en-GB" dirty="0"/>
              <a:t>:</a:t>
            </a:r>
          </a:p>
          <a:p>
            <a:pPr marL="285750" lvl="2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GB" dirty="0"/>
              <a:t>Later bookings</a:t>
            </a:r>
          </a:p>
          <a:p>
            <a:pPr marL="285750" lvl="2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GB" dirty="0"/>
              <a:t>Preference for domestic and visiting friends and relatives(VFR) trips</a:t>
            </a:r>
          </a:p>
          <a:p>
            <a:pPr marL="285750" lvl="2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GB" dirty="0"/>
              <a:t>Shorter stays</a:t>
            </a:r>
          </a:p>
          <a:p>
            <a:pPr marL="285750" lvl="2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GB" dirty="0"/>
              <a:t>Reduced spending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68593475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1- The Personal Aspect: Paid-Holiday Entitlement 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dirty="0"/>
              <a:t>- National holidays and paid leave vary globally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Entitlement may arise from law or employer- trade union agreements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Low holiday entitlement = travel constraint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Fewer days off limits opportunity to travel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-High entitlement encourages travel, but:</a:t>
            </a:r>
          </a:p>
          <a:p>
            <a:pPr marL="285750" lvl="2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GB" dirty="0"/>
              <a:t>Other factors (job status, income, mobility) also play a role</a:t>
            </a:r>
          </a:p>
          <a:p>
            <a:pPr marL="285750" lvl="2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GB" dirty="0"/>
              <a:t>Some may opt for leisure at home due to tourism costs</a:t>
            </a:r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85596386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1- The Personal Aspect: The Life Cycle Aspect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b="1" dirty="0"/>
              <a:t>B.1.1- Age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Travel habits are shaped more by life stage than actual age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Chronological age (actual age) is commonly used but limited in predicting travel </a:t>
            </a:r>
            <a:r>
              <a:rPr lang="en-GB" dirty="0" err="1"/>
              <a:t>behavior</a:t>
            </a:r>
            <a:r>
              <a:rPr lang="en-GB" dirty="0"/>
              <a:t>.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Domestic age (life cycle stage) is more effective for understanding tourism demand.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This approach is known as life course analysis 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The different life stages (e.g. single, married, with children, retired) show:</a:t>
            </a:r>
          </a:p>
          <a:p>
            <a:pPr marL="285750" lvl="2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GB" dirty="0"/>
              <a:t>Varying travel propensities</a:t>
            </a:r>
          </a:p>
          <a:p>
            <a:pPr marL="285750" lvl="2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GB" dirty="0"/>
              <a:t>Distinct holiday preferences and needs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42989552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3- The Personal Aspect: The Personality Aspect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People vary in attitudes, perceptions, and motivations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These differences strongly shape travel decisions</a:t>
            </a:r>
          </a:p>
          <a:p>
            <a:pPr lvl="2">
              <a:lnSpc>
                <a:spcPct val="100000"/>
              </a:lnSpc>
            </a:pPr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Travel Motivators: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Intrinsic motivators: Personal needs or desires (relaxation, adventure, cultural enrichment)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Extrinsic motivators: social recognition, prestige, or obligations 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(Traveling for business, family gatherings, or to showcase status through luxury vacations).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36665511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3- The Personal Aspect: The Personality Aspect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Gray’s (1971) Classification:</a:t>
            </a:r>
          </a:p>
          <a:p>
            <a:pPr lvl="2">
              <a:lnSpc>
                <a:spcPct val="100000"/>
              </a:lnSpc>
            </a:pPr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Wanderlust</a:t>
            </a:r>
            <a:r>
              <a:rPr lang="en-GB" dirty="0"/>
              <a:t>: Desire for the unknown and cultural exploration</a:t>
            </a:r>
          </a:p>
          <a:p>
            <a:pPr lvl="2">
              <a:lnSpc>
                <a:spcPct val="100000"/>
              </a:lnSpc>
            </a:pPr>
            <a:r>
              <a:rPr lang="en-GB" b="1" dirty="0" err="1"/>
              <a:t>Sunlust</a:t>
            </a:r>
            <a:r>
              <a:rPr lang="en-GB" dirty="0"/>
              <a:t>: Desire for better climate and recreational amenities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58570302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3- The Personal Aspect: The Personality Aspect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b="1" dirty="0"/>
              <a:t>- Cohen’s (1972) Tourist Typology: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Based on balance between novelty and familiarity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Tourists range across a spectrum from: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Risk-seeking adventurers to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Comfort-seeking traditionalists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pic>
        <p:nvPicPr>
          <p:cNvPr id="1028" name="Picture 4" descr="Cohen's Typology of Tourists || Institutionalized || Non-Institutionalized">
            <a:extLst>
              <a:ext uri="{FF2B5EF4-FFF2-40B4-BE49-F238E27FC236}">
                <a16:creationId xmlns:a16="http://schemas.microsoft.com/office/drawing/2014/main" id="{4EDB2A67-1A65-EA8A-26D3-B6154F022D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75" b="13775"/>
          <a:stretch/>
        </p:blipFill>
        <p:spPr bwMode="auto">
          <a:xfrm>
            <a:off x="6027167" y="2996952"/>
            <a:ext cx="609600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4826904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3- The Personal Aspect: The Personality Aspect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b="1" dirty="0"/>
              <a:t>- The Organized Mass Tourist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Least adventurous </a:t>
            </a:r>
            <a:r>
              <a:rPr lang="en-GB" dirty="0" err="1"/>
              <a:t>traveler</a:t>
            </a:r>
            <a:r>
              <a:rPr lang="en-GB" dirty="0"/>
              <a:t> type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Seeks maximum comfort and convenience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Relies on prearranged package holidays with fixed itineraries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Stays within the “tourist bubble” (controlled, familiar environment)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pic>
        <p:nvPicPr>
          <p:cNvPr id="1028" name="Picture 4" descr="Cohen's Typology of Tourists || Institutionalized || Non-Institutionalized">
            <a:extLst>
              <a:ext uri="{FF2B5EF4-FFF2-40B4-BE49-F238E27FC236}">
                <a16:creationId xmlns:a16="http://schemas.microsoft.com/office/drawing/2014/main" id="{4EDB2A67-1A65-EA8A-26D3-B6154F022D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75" b="13775"/>
          <a:stretch/>
        </p:blipFill>
        <p:spPr bwMode="auto">
          <a:xfrm>
            <a:off x="6027167" y="2996952"/>
            <a:ext cx="609600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4718283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3- The Personal Aspect: The Personality Aspect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b="1" dirty="0"/>
              <a:t>Key Characteristics</a:t>
            </a:r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Preference for Familiarity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Chooses Western-style hotels, food, and attractions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Dependence on the Industry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Prefers all-inclusive packages; avoids independent planning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Controlled Experiences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Any "unique" activities are carefully curated to minimize risk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Destination Choices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</a:t>
            </a:r>
            <a:r>
              <a:rPr lang="en-GB" dirty="0" err="1"/>
              <a:t>Favors</a:t>
            </a:r>
            <a:r>
              <a:rPr lang="en-GB" dirty="0"/>
              <a:t> popular, well-developed tourist areas, domestic or international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Selects locations with established mass tourism infrastructure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pic>
        <p:nvPicPr>
          <p:cNvPr id="1028" name="Picture 4" descr="Cohen's Typology of Tourists || Institutionalized || Non-Institutionalized">
            <a:extLst>
              <a:ext uri="{FF2B5EF4-FFF2-40B4-BE49-F238E27FC236}">
                <a16:creationId xmlns:a16="http://schemas.microsoft.com/office/drawing/2014/main" id="{4EDB2A67-1A65-EA8A-26D3-B6154F022D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75" b="13775"/>
          <a:stretch/>
        </p:blipFill>
        <p:spPr bwMode="auto">
          <a:xfrm>
            <a:off x="7068026" y="2256928"/>
            <a:ext cx="5130324" cy="278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4472157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3- The Personal Aspect: The Personality Aspect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b="1" dirty="0"/>
              <a:t>The Individual Mass Tourist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Relies on institutionalized services (flights, bookings, transfers)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More freedom and flexibility than organized mass tourists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Balances structure with independence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pic>
        <p:nvPicPr>
          <p:cNvPr id="1028" name="Picture 4" descr="Cohen's Typology of Tourists || Institutionalized || Non-Institutionalized">
            <a:extLst>
              <a:ext uri="{FF2B5EF4-FFF2-40B4-BE49-F238E27FC236}">
                <a16:creationId xmlns:a16="http://schemas.microsoft.com/office/drawing/2014/main" id="{4EDB2A67-1A65-EA8A-26D3-B6154F022D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75" b="13775"/>
          <a:stretch/>
        </p:blipFill>
        <p:spPr bwMode="auto">
          <a:xfrm>
            <a:off x="6891263" y="3665685"/>
            <a:ext cx="5130324" cy="278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1423984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3- The Personal Aspect: The Personality Aspect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The Individual Mass Tourist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b="1" dirty="0"/>
              <a:t>Key Characteristics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Greater Independence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Does not follow a rigid package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Chooses own destinations and activities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Prearranged Travel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Flights, hotels, and transfers are booked in advance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Flexibility in planning day-to-day itinerary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Familiar Destinations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Visits popular attractions but on their own schedule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pic>
        <p:nvPicPr>
          <p:cNvPr id="1028" name="Picture 4" descr="Cohen's Typology of Tourists || Institutionalized || Non-Institutionalized">
            <a:extLst>
              <a:ext uri="{FF2B5EF4-FFF2-40B4-BE49-F238E27FC236}">
                <a16:creationId xmlns:a16="http://schemas.microsoft.com/office/drawing/2014/main" id="{4EDB2A67-1A65-EA8A-26D3-B6154F022D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75" b="13775"/>
          <a:stretch/>
        </p:blipFill>
        <p:spPr bwMode="auto">
          <a:xfrm>
            <a:off x="6051778" y="2912653"/>
            <a:ext cx="6162011" cy="3348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660034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3- The Personal Aspect: The Personality Aspect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b="1" dirty="0"/>
              <a:t>The Explorer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dirty="0"/>
              <a:t>- Independent </a:t>
            </a:r>
            <a:r>
              <a:rPr lang="en-GB" dirty="0" err="1"/>
              <a:t>traveler</a:t>
            </a:r>
            <a:r>
              <a:rPr lang="en-GB" dirty="0"/>
              <a:t> seeking autonomy and authentic experiences.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Often avoids heavily touristed areas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Immerses in local culture and seeks off-the-beaten-path 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Destinations.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pic>
        <p:nvPicPr>
          <p:cNvPr id="1028" name="Picture 4" descr="Cohen's Typology of Tourists || Institutionalized || Non-Institutionalized">
            <a:extLst>
              <a:ext uri="{FF2B5EF4-FFF2-40B4-BE49-F238E27FC236}">
                <a16:creationId xmlns:a16="http://schemas.microsoft.com/office/drawing/2014/main" id="{4EDB2A67-1A65-EA8A-26D3-B6154F022D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75" b="13775"/>
          <a:stretch/>
        </p:blipFill>
        <p:spPr bwMode="auto">
          <a:xfrm>
            <a:off x="6243191" y="3202566"/>
            <a:ext cx="5955159" cy="3235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944341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3- The Personal Aspect: The Personality Aspect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The Explorer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b="1" dirty="0"/>
              <a:t>Key Characteristics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Independence in Travel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Plans own itinerary based on personal research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Customizes travel for authenticity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Off the Beaten Track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Seeks remote and less-known destinations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Prioritizes local culture and genuine interactions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pic>
        <p:nvPicPr>
          <p:cNvPr id="1028" name="Picture 4" descr="Cohen's Typology of Tourists || Institutionalized || Non-Institutionalized">
            <a:extLst>
              <a:ext uri="{FF2B5EF4-FFF2-40B4-BE49-F238E27FC236}">
                <a16:creationId xmlns:a16="http://schemas.microsoft.com/office/drawing/2014/main" id="{4EDB2A67-1A65-EA8A-26D3-B6154F022D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75" b="13775"/>
          <a:stretch/>
        </p:blipFill>
        <p:spPr bwMode="auto">
          <a:xfrm>
            <a:off x="6239618" y="3140968"/>
            <a:ext cx="5958732" cy="323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0107492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3- The Personal Aspect: The Personality Aspect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The Explorer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b="1" dirty="0"/>
              <a:t>Key Characteristics</a:t>
            </a:r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Escaping the Tourist Bubble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Avoids traditional tourist spaces but flexible if necessary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Uses tourist infrastructure only when logistically essential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Temporary Return to the Bubble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Returns to familiar spaces only when needed due to 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challenging conditions.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pic>
        <p:nvPicPr>
          <p:cNvPr id="1028" name="Picture 4" descr="Cohen's Typology of Tourists || Institutionalized || Non-Institutionalized">
            <a:extLst>
              <a:ext uri="{FF2B5EF4-FFF2-40B4-BE49-F238E27FC236}">
                <a16:creationId xmlns:a16="http://schemas.microsoft.com/office/drawing/2014/main" id="{4EDB2A67-1A65-EA8A-26D3-B6154F022D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75" b="13775"/>
          <a:stretch/>
        </p:blipFill>
        <p:spPr bwMode="auto">
          <a:xfrm>
            <a:off x="6531223" y="3341378"/>
            <a:ext cx="5667127" cy="307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2175459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3- The Personal Aspect: The Personality Aspect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The Drifter</a:t>
            </a:r>
            <a:endParaRPr lang="en-GB" dirty="0"/>
          </a:p>
          <a:p>
            <a:pPr lvl="2">
              <a:lnSpc>
                <a:spcPct val="100000"/>
              </a:lnSpc>
            </a:pPr>
            <a:r>
              <a:rPr lang="en-GB" dirty="0"/>
              <a:t>- The most independent and immersive type of tourist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Rejects structured tourism; seeks authentic, off-grid experiences</a:t>
            </a:r>
          </a:p>
          <a:p>
            <a:pPr lvl="2">
              <a:lnSpc>
                <a:spcPct val="100000"/>
              </a:lnSpc>
            </a:pPr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Key Characteristics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Complete Independence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No fixed itinerary; travels spontaneously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Avoids prearranged plans or schedules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pic>
        <p:nvPicPr>
          <p:cNvPr id="1028" name="Picture 4" descr="Cohen's Typology of Tourists || Institutionalized || Non-Institutionalized">
            <a:extLst>
              <a:ext uri="{FF2B5EF4-FFF2-40B4-BE49-F238E27FC236}">
                <a16:creationId xmlns:a16="http://schemas.microsoft.com/office/drawing/2014/main" id="{4EDB2A67-1A65-EA8A-26D3-B6154F022D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75" b="13775"/>
          <a:stretch/>
        </p:blipFill>
        <p:spPr bwMode="auto">
          <a:xfrm>
            <a:off x="6531223" y="3341378"/>
            <a:ext cx="5667127" cy="307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4410714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3- The Personal Aspect: The Personality Aspect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The Drifter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Key Characteristics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Strong Local Interaction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Lives like a local: works, stays, and eats within communities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Deep cultural immersion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Avoidance of Tourism Hotspots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Actively avoids popular destinations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Rejects mainstream tourism infrastructure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Motivated by Novelty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Seeks unique, challenging, and unfamiliar experiences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Welcomes discomfort and unpredictability as part of the journey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pic>
        <p:nvPicPr>
          <p:cNvPr id="1028" name="Picture 4" descr="Cohen's Typology of Tourists || Institutionalized || Non-Institutionalized">
            <a:extLst>
              <a:ext uri="{FF2B5EF4-FFF2-40B4-BE49-F238E27FC236}">
                <a16:creationId xmlns:a16="http://schemas.microsoft.com/office/drawing/2014/main" id="{4EDB2A67-1A65-EA8A-26D3-B6154F022D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75" b="13775"/>
          <a:stretch/>
        </p:blipFill>
        <p:spPr bwMode="auto">
          <a:xfrm>
            <a:off x="7107287" y="2973494"/>
            <a:ext cx="4843261" cy="2631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0925659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3- Suppressed Demand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 Potential Demand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b="1" dirty="0"/>
              <a:t>Tourism as a Luxury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For much of the global population, tourism remains an unattainable luxury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Affects individuals in both developing and developed countries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Highlights inequalities in access to tourism</a:t>
            </a:r>
          </a:p>
          <a:p>
            <a:pPr lvl="2">
              <a:lnSpc>
                <a:spcPct val="100000"/>
              </a:lnSpc>
            </a:pPr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Potential Demand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Refers to those who would like to travel but are unable to do so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Barriers often linked to personal and socio-economic circumstances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53517194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3- Suppressed Demand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 Potential Demand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b="1" dirty="0"/>
              <a:t>Barriers to Travel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Expense of travel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Lack of time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Physical limitations (e.g. ill health)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Family responsibilities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Lack of interest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66736452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3- Suppressed Demand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 Potential Demand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Often, people experience more than one barrier simultaneously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A single parent or caregiver may face time, income, and family-related constraints</a:t>
            </a:r>
          </a:p>
          <a:p>
            <a:pPr lvl="2">
              <a:lnSpc>
                <a:spcPct val="100000"/>
              </a:lnSpc>
            </a:pPr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Social Tourism Movement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Aims to enable travel for disadvantaged or handicapped individuals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Seeks to remove barriers and promote inclusion in tourism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Actors Supporting Social Tourism</a:t>
            </a:r>
          </a:p>
          <a:p>
            <a:pPr lvl="2">
              <a:lnSpc>
                <a:spcPct val="100000"/>
              </a:lnSpc>
            </a:pPr>
            <a:endParaRPr lang="en-GB" dirty="0"/>
          </a:p>
          <a:p>
            <a:pPr lvl="2">
              <a:lnSpc>
                <a:spcPct val="100000"/>
              </a:lnSpc>
            </a:pPr>
            <a:r>
              <a:rPr lang="en-GB" dirty="0"/>
              <a:t>- In state-led systems: government and public agencies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In other contexts: </a:t>
            </a:r>
            <a:r>
              <a:rPr lang="en-GB" dirty="0" err="1"/>
              <a:t>labor</a:t>
            </a:r>
            <a:r>
              <a:rPr lang="en-GB" dirty="0"/>
              <a:t> unions, church groups, and voluntary organizations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08983664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3- Suppressed Demand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b="1" dirty="0"/>
              <a:t> Deferred Demand in Tourism</a:t>
            </a:r>
            <a:endParaRPr lang="en-GB" dirty="0"/>
          </a:p>
          <a:p>
            <a:pPr lvl="2">
              <a:lnSpc>
                <a:spcPct val="100000"/>
              </a:lnSpc>
            </a:pPr>
            <a:r>
              <a:rPr lang="en-GB" dirty="0"/>
              <a:t>- Barriers in the supply environment can delay or discourage travel decisions.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These lead to deferred demand, where potential tourists postpone or alter travel plans.</a:t>
            </a:r>
          </a:p>
          <a:p>
            <a:pPr lvl="2">
              <a:lnSpc>
                <a:spcPct val="100000"/>
              </a:lnSpc>
            </a:pPr>
            <a:endParaRPr lang="en-GB" dirty="0"/>
          </a:p>
          <a:p>
            <a:pPr lvl="2">
              <a:lnSpc>
                <a:spcPct val="100000"/>
              </a:lnSpc>
            </a:pPr>
            <a:r>
              <a:rPr lang="en-GB" b="1" dirty="0"/>
              <a:t>Major Global Events Influencing Deferred Demand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- 2004 Asian tsunami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Terrorist attacks at destinations and events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Ongoing conflicts (e.g. Syria, Afghanistan)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Global pandemics (e.g. COVID-19)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Rising awareness of tourism's role in climate change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88587380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Determinants</a:t>
            </a:r>
            <a:r>
              <a:rPr lang="nl-NL" sz="3200" dirty="0"/>
              <a:t> of Travel </a:t>
            </a:r>
            <a:r>
              <a:rPr lang="nl-NL" sz="3200" dirty="0" err="1"/>
              <a:t>Propensity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en-GB" b="1" dirty="0"/>
              <a:t>B. 3- Suppressed Demand</a:t>
            </a:r>
          </a:p>
          <a:p>
            <a:pPr lvl="2">
              <a:lnSpc>
                <a:spcPct val="100000"/>
              </a:lnSpc>
            </a:pPr>
            <a:r>
              <a:rPr lang="en-GB" b="1" dirty="0"/>
              <a:t> Deferred Demand in Tourism</a:t>
            </a:r>
          </a:p>
          <a:p>
            <a:pPr lvl="2">
              <a:lnSpc>
                <a:spcPct val="100000"/>
              </a:lnSpc>
            </a:pPr>
            <a:endParaRPr lang="en-GB" b="1" dirty="0"/>
          </a:p>
          <a:p>
            <a:pPr lvl="2">
              <a:lnSpc>
                <a:spcPct val="100000"/>
              </a:lnSpc>
            </a:pPr>
            <a:r>
              <a:rPr lang="en-GB" b="1" dirty="0"/>
              <a:t>Tourist </a:t>
            </a:r>
            <a:r>
              <a:rPr lang="en-GB" b="1" dirty="0" err="1"/>
              <a:t>Behavior</a:t>
            </a:r>
            <a:r>
              <a:rPr lang="en-GB" b="1" dirty="0"/>
              <a:t> Changes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Postpone travel or adjust plans in response to risk and uncertainty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</a:t>
            </a:r>
            <a:r>
              <a:rPr lang="en-GB" dirty="0" err="1"/>
              <a:t>Opt</a:t>
            </a:r>
            <a:r>
              <a:rPr lang="en-GB" dirty="0"/>
              <a:t> for destinations perceived as safer and closer to home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Choose surface transport (e.g. rail) over air travel for environmental reasons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Book trips later and use flexible, online booking platforms</a:t>
            </a:r>
          </a:p>
          <a:p>
            <a:pPr lvl="2">
              <a:lnSpc>
                <a:spcPct val="100000"/>
              </a:lnSpc>
            </a:pPr>
            <a:r>
              <a:rPr lang="en-GB" dirty="0"/>
              <a:t>- Take shorter, lower-cost, lower-emission trips</a:t>
            </a:r>
          </a:p>
          <a:p>
            <a:pPr lvl="2">
              <a:lnSpc>
                <a:spcPct val="100000"/>
              </a:lnSpc>
            </a:pPr>
            <a:r>
              <a:rPr lang="en-GB"/>
              <a:t>- Avoid </a:t>
            </a:r>
            <a:r>
              <a:rPr lang="en-GB" dirty="0"/>
              <a:t>long-haul travel or stop traveling entirely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19050720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dirty="0"/>
              <a:t>- The geographical components of tourism, combined with concepts like spatial scale and tourist flows, result in a diverse range of tourism forms. </a:t>
            </a:r>
          </a:p>
          <a:p>
            <a:pPr lvl="2"/>
            <a:r>
              <a:rPr lang="en-GB" b="1" dirty="0"/>
              <a:t>These can be categorized based on the following criteria:</a:t>
            </a:r>
          </a:p>
          <a:p>
            <a:pPr lvl="2"/>
            <a:r>
              <a:rPr lang="en-GB" dirty="0"/>
              <a:t>- Type of Destination</a:t>
            </a:r>
          </a:p>
          <a:p>
            <a:pPr lvl="2"/>
            <a:r>
              <a:rPr lang="en-GB" dirty="0"/>
              <a:t>- The characteristics of the tourism system</a:t>
            </a:r>
          </a:p>
          <a:p>
            <a:pPr lvl="2"/>
            <a:r>
              <a:rPr lang="en-GB" dirty="0"/>
              <a:t>- The market</a:t>
            </a:r>
          </a:p>
          <a:p>
            <a:pPr lvl="2"/>
            <a:r>
              <a:rPr lang="en-GB" dirty="0"/>
              <a:t>- The distance travelled.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63922267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3.1. Type of Destination</a:t>
            </a:r>
          </a:p>
          <a:p>
            <a:pPr lvl="2"/>
            <a:r>
              <a:rPr lang="en-GB" dirty="0"/>
              <a:t>- Distinction Between International and Domestic Tourism</a:t>
            </a:r>
          </a:p>
          <a:p>
            <a:pPr lvl="2"/>
            <a:r>
              <a:rPr lang="en-GB" b="1" dirty="0"/>
              <a:t>Domestic Tourism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Involves individuals travelling within their own country.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Tourists do not cross national borders.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Often more accessible and cost-effective.</a:t>
            </a:r>
          </a:p>
          <a:p>
            <a:pPr lvl="2"/>
            <a:r>
              <a:rPr lang="en-GB" b="1" dirty="0"/>
              <a:t>International Tourism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Involves travel to a country other than the one in which the tourist normally resides.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5769174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3.1. Type of Destination</a:t>
            </a:r>
          </a:p>
          <a:p>
            <a:pPr lvl="2"/>
            <a:r>
              <a:rPr lang="en-GB" b="1" dirty="0"/>
              <a:t>International Tourism can be further divided into:</a:t>
            </a:r>
          </a:p>
          <a:p>
            <a:pPr lvl="2"/>
            <a:r>
              <a:rPr lang="en-GB" b="1" dirty="0"/>
              <a:t>Inbound Tourism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Non-residents traveling into a specific country.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Example: A French tourist visiting Germany contributes to Germany’s inbound tourism.</a:t>
            </a:r>
          </a:p>
          <a:p>
            <a:pPr lvl="2"/>
            <a:r>
              <a:rPr lang="en-GB" b="1" dirty="0"/>
              <a:t>Outbound Tourism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Residents of a country traveling abroad to other countries.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Example: A German tourist visiting Thailand contributes to Germany’s outbound tourism.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14346986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3.1. Type of Destination</a:t>
            </a:r>
          </a:p>
          <a:p>
            <a:pPr lvl="2"/>
            <a:r>
              <a:rPr lang="en-GB" b="1" dirty="0"/>
              <a:t>- Factors Affecting International vs. Domestic Tourism</a:t>
            </a:r>
          </a:p>
          <a:p>
            <a:pPr lvl="2"/>
            <a:r>
              <a:rPr lang="en-GB" b="1" dirty="0"/>
              <a:t>- International Tourism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Involves crossing national borders.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May require: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Use of different currencies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Navigating language barriers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Complying with immigration and visa requirements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04839830"/>
      </p:ext>
    </p:extLst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3.1. Type of Destination</a:t>
            </a:r>
          </a:p>
          <a:p>
            <a:pPr lvl="2"/>
            <a:r>
              <a:rPr lang="en-GB" b="1" dirty="0"/>
              <a:t>- Factors Affecting International vs. Domestic Tourism</a:t>
            </a:r>
          </a:p>
          <a:p>
            <a:pPr lvl="2"/>
            <a:r>
              <a:rPr lang="en-GB" b="1" dirty="0"/>
              <a:t>- Domestic Tourism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Easier to undertake due to: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Familiarity with language and customs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No border crossings or currency exchange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Greater convenience and lower cost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1377058"/>
      </p:ext>
    </p:extLst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3.1. Type of Destination</a:t>
            </a:r>
          </a:p>
          <a:p>
            <a:pPr lvl="2"/>
            <a:r>
              <a:rPr lang="en-GB" b="1" dirty="0"/>
              <a:t>Factors Affecting International vs. Domestic Tourism</a:t>
            </a:r>
          </a:p>
          <a:p>
            <a:pPr lvl="2"/>
            <a:r>
              <a:rPr lang="en-GB" b="1" dirty="0"/>
              <a:t>- Influence of Country Size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Larger countries (e.g., United States):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Tend to have a greater variety of attractions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Offer extensive domestic tourism opportunities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High percentage of tourism is domestic (e.g., 90% in the U.S.)</a:t>
            </a:r>
          </a:p>
          <a:p>
            <a:pPr lvl="2"/>
            <a:r>
              <a:rPr lang="en-GB" b="1" dirty="0"/>
              <a:t>Smaller countries (e.g., the Netherlands):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Easier access to </a:t>
            </a:r>
            <a:r>
              <a:rPr lang="en-GB" dirty="0" err="1"/>
              <a:t>neighboring</a:t>
            </a:r>
            <a:r>
              <a:rPr lang="en-GB" dirty="0"/>
              <a:t> nations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Higher proportion of international travel (e.g., around 50% domestic tourism)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7466747"/>
      </p:ext>
    </p:extLst>
  </p:cSld>
  <p:clrMapOvr>
    <a:masterClrMapping/>
  </p:clrMapOvr>
  <p:transition spd="slow"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Classification of Tourists: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Explorer: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Travel in small numbers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Fully accept and adapt to local conditions.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Self-sufficient and well-prepared.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Typically engage in non-mainstream, </a:t>
            </a:r>
          </a:p>
          <a:p>
            <a:pPr lvl="2"/>
            <a:r>
              <a:rPr lang="en-GB" dirty="0"/>
              <a:t>niche tourism activities.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Often motivated by research, adventure, </a:t>
            </a:r>
          </a:p>
          <a:p>
            <a:pPr lvl="2"/>
            <a:r>
              <a:rPr lang="en-GB" dirty="0"/>
              <a:t>or exploration rather  than leisure or </a:t>
            </a:r>
          </a:p>
          <a:p>
            <a:pPr lvl="2"/>
            <a:r>
              <a:rPr lang="en-GB" dirty="0"/>
              <a:t>Comfort.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46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635C7-1C28-877E-5136-AEB8E23AA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698" y="2132856"/>
            <a:ext cx="7276717" cy="394126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0DE84A-9B51-5ED8-2999-08C7F91A9543}"/>
              </a:ext>
            </a:extLst>
          </p:cNvPr>
          <p:cNvSpPr txBox="1"/>
          <p:nvPr/>
        </p:nvSpPr>
        <p:spPr>
          <a:xfrm>
            <a:off x="5019055" y="6098830"/>
            <a:ext cx="3739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Boniface, Cooper And Cooper, 2021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403982"/>
      </p:ext>
    </p:extLst>
  </p:cSld>
  <p:clrMapOvr>
    <a:masterClrMapping/>
  </p:clrMapOvr>
  <p:transition spd="slow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Classification of Tourists: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Elite: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Travel off the beaten track for pleasure.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Have extensive travel experience – "they have done it all"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Now seek something different or unique.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Use tourist facilities (e.g., accommodation, transport).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Adapt easily to local conditions.</a:t>
            </a:r>
          </a:p>
          <a:p>
            <a:pPr lvl="2"/>
            <a:r>
              <a:rPr lang="en-GB" b="1" dirty="0"/>
              <a:t>Often motivated by a desire for: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Authentic cultural experiences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Personal enrichment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Escaping mass tourism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47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635C7-1C28-877E-5136-AEB8E23AA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1680" y="3130033"/>
            <a:ext cx="5822208" cy="3153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0DE84A-9B51-5ED8-2999-08C7F91A9543}"/>
              </a:ext>
            </a:extLst>
          </p:cNvPr>
          <p:cNvSpPr txBox="1"/>
          <p:nvPr/>
        </p:nvSpPr>
        <p:spPr>
          <a:xfrm>
            <a:off x="6243600" y="6168924"/>
            <a:ext cx="3739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Boniface, Cooper And Cooper, 2021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53469"/>
      </p:ext>
    </p:extLst>
  </p:cSld>
  <p:clrMapOvr>
    <a:masterClrMapping/>
  </p:clrMapOvr>
  <p:transition spd="slow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Classification of Tourists: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Off-beat: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Not as wealthy as elite tourists.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Seek an "added extra" or unique experience within a standard tour.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Interested in going slightly beyond mainstream tourism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Adapt well to local conditions.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Can cope with local environments for a few days.</a:t>
            </a:r>
          </a:p>
          <a:p>
            <a:pPr lvl="2"/>
            <a:r>
              <a:rPr lang="en-GB" b="1" dirty="0"/>
              <a:t>Likely motivated by: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 desire for novelty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 taste of authenticity without full immersion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48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635C7-1C28-877E-5136-AEB8E23AA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3505" y="3033489"/>
            <a:ext cx="5822208" cy="3153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0DE84A-9B51-5ED8-2999-08C7F91A9543}"/>
              </a:ext>
            </a:extLst>
          </p:cNvPr>
          <p:cNvSpPr txBox="1"/>
          <p:nvPr/>
        </p:nvSpPr>
        <p:spPr>
          <a:xfrm>
            <a:off x="6243600" y="6168924"/>
            <a:ext cx="3739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Boniface, Cooper And Cooper, 2021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004521"/>
      </p:ext>
    </p:extLst>
  </p:cSld>
  <p:clrMapOvr>
    <a:masterClrMapping/>
  </p:clrMapOvr>
  <p:transition spd="slow">
    <p:wipe dir="r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Classification of Tourists: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Incipient mass: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Travel in a steady flow, typically as small groups or individuals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Prefer comfort and amenities such as: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Central heating, air conditioning, and modern facilities.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Willing to tolerate the absence of amenities for a short </a:t>
            </a:r>
          </a:p>
          <a:p>
            <a:pPr lvl="2"/>
            <a:r>
              <a:rPr lang="en-GB" dirty="0"/>
              <a:t>time.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View discomfort as part of the travel experience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Seek a balance between comfort and authentic </a:t>
            </a:r>
          </a:p>
          <a:p>
            <a:pPr lvl="2"/>
            <a:r>
              <a:rPr lang="en-GB" dirty="0"/>
              <a:t>experiences.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49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635C7-1C28-877E-5136-AEB8E23AA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1680" y="2931801"/>
            <a:ext cx="5976670" cy="323712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0DE84A-9B51-5ED8-2999-08C7F91A9543}"/>
              </a:ext>
            </a:extLst>
          </p:cNvPr>
          <p:cNvSpPr txBox="1"/>
          <p:nvPr/>
        </p:nvSpPr>
        <p:spPr>
          <a:xfrm>
            <a:off x="6243600" y="6168924"/>
            <a:ext cx="3739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Boniface, Cooper And Cooper, 2021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740456"/>
      </p:ext>
    </p:extLst>
  </p:cSld>
  <p:clrMapOvr>
    <a:masterClrMapping/>
  </p:clrMapOvr>
  <p:transition spd="slow">
    <p:wipe dir="r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Classification of Tourists: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Mass: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Consists of large numbers of tourists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Often from Europe, North America, or Asia.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Typically have middle-class values and relatively</a:t>
            </a:r>
          </a:p>
          <a:p>
            <a:pPr lvl="2"/>
            <a:r>
              <a:rPr lang="en-GB" dirty="0"/>
              <a:t> high incomes.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Highly seasonal travel patterns </a:t>
            </a:r>
          </a:p>
          <a:p>
            <a:pPr lvl="2"/>
            <a:r>
              <a:rPr lang="en-GB" dirty="0"/>
              <a:t>(e.g. summer or holiday periods).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50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635C7-1C28-877E-5136-AEB8E23AA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9135" y="2743775"/>
            <a:ext cx="6323819" cy="34251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0DE84A-9B51-5ED8-2999-08C7F91A9543}"/>
              </a:ext>
            </a:extLst>
          </p:cNvPr>
          <p:cNvSpPr txBox="1"/>
          <p:nvPr/>
        </p:nvSpPr>
        <p:spPr>
          <a:xfrm>
            <a:off x="6243600" y="6168924"/>
            <a:ext cx="3739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Boniface, Cooper And Cooper, 2021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355562"/>
      </p:ext>
    </p:extLst>
  </p:cSld>
  <p:clrMapOvr>
    <a:masterClrMapping/>
  </p:clrMapOvr>
  <p:transition spd="slow">
    <p:wipe dir="r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Classification of Tourists: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Mass: </a:t>
            </a:r>
          </a:p>
          <a:p>
            <a:pPr lvl="2"/>
            <a:r>
              <a:rPr lang="en-GB" b="1" dirty="0"/>
              <a:t>Expect</a:t>
            </a:r>
            <a:r>
              <a:rPr lang="en-GB" dirty="0"/>
              <a:t>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Western-style amenities (e.g., modern hotels, familiar food)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Multi-lingual guides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Organized, structured experiences</a:t>
            </a:r>
          </a:p>
          <a:p>
            <a:pPr lvl="2"/>
            <a:r>
              <a:rPr lang="en-GB" b="1" dirty="0"/>
              <a:t>Motivated by: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Comfort and convenience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Leisure and relaxation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Safe, predictable environments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51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635C7-1C28-877E-5136-AEB8E23AA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4449" y="3116466"/>
            <a:ext cx="5976670" cy="323712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0DE84A-9B51-5ED8-2999-08C7F91A9543}"/>
              </a:ext>
            </a:extLst>
          </p:cNvPr>
          <p:cNvSpPr txBox="1"/>
          <p:nvPr/>
        </p:nvSpPr>
        <p:spPr>
          <a:xfrm>
            <a:off x="6243600" y="6168924"/>
            <a:ext cx="3739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Boniface, Cooper And Cooper, 2021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225145"/>
      </p:ext>
    </p:extLst>
  </p:cSld>
  <p:clrMapOvr>
    <a:masterClrMapping/>
  </p:clrMapOvr>
  <p:transition spd="slow">
    <p:wipe dir="r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Classification of Tourists:</a:t>
            </a:r>
          </a:p>
          <a:p>
            <a:pPr lvl="2"/>
            <a:r>
              <a:rPr lang="en-GB" b="1" dirty="0"/>
              <a:t>Charter: </a:t>
            </a:r>
            <a:endParaRPr lang="en-GB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Represents full-blown, mass-market tourism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Involves high volumes of tourists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Totally dependent on the travel trade (e.g., package tours, tour operators)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52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635C7-1C28-877E-5136-AEB8E23AA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4449" y="3116466"/>
            <a:ext cx="5976670" cy="323712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0DE84A-9B51-5ED8-2999-08C7F91A9543}"/>
              </a:ext>
            </a:extLst>
          </p:cNvPr>
          <p:cNvSpPr txBox="1"/>
          <p:nvPr/>
        </p:nvSpPr>
        <p:spPr>
          <a:xfrm>
            <a:off x="6243600" y="6168924"/>
            <a:ext cx="3739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Boniface, Cooper And Cooper, 2021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234121"/>
      </p:ext>
    </p:extLst>
  </p:cSld>
  <p:clrMapOvr>
    <a:masterClrMapping/>
  </p:clrMapOvr>
  <p:transition spd="slow">
    <p:wipe dir="r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Classification of Tourists:</a:t>
            </a:r>
          </a:p>
          <a:p>
            <a:pPr lvl="2"/>
            <a:r>
              <a:rPr lang="en-GB" b="1" dirty="0"/>
              <a:t>Charter: </a:t>
            </a:r>
          </a:p>
          <a:p>
            <a:pPr lvl="2"/>
            <a:r>
              <a:rPr lang="en-GB" b="1" dirty="0"/>
              <a:t>Tourists have:</a:t>
            </a:r>
            <a:endParaRPr lang="en-GB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Standardised tastes and expectations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Little to no interest in the uniqueness of the destination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country of destination is largely irrelevant to the tourist experience</a:t>
            </a:r>
          </a:p>
          <a:p>
            <a:pPr lvl="2"/>
            <a:r>
              <a:rPr lang="en-GB" b="1" dirty="0"/>
              <a:t>Focus is on: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Low cost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Convenience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All-inclusive, familiar offerings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53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635C7-1C28-877E-5136-AEB8E23AA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4449" y="3429000"/>
            <a:ext cx="5976670" cy="29245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0DE84A-9B51-5ED8-2999-08C7F91A9543}"/>
              </a:ext>
            </a:extLst>
          </p:cNvPr>
          <p:cNvSpPr txBox="1"/>
          <p:nvPr/>
        </p:nvSpPr>
        <p:spPr>
          <a:xfrm>
            <a:off x="6243600" y="6168924"/>
            <a:ext cx="3739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Boniface, Cooper And Cooper, 2021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154530"/>
      </p:ext>
    </p:extLst>
  </p:cSld>
  <p:clrMapOvr>
    <a:masterClrMapping/>
  </p:clrMapOvr>
  <p:transition spd="slow">
    <p:wipe dir="r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3.2. The Characteristics of the Tourism System</a:t>
            </a:r>
          </a:p>
          <a:p>
            <a:pPr lvl="2"/>
            <a:r>
              <a:rPr lang="en-GB" dirty="0"/>
              <a:t>- Tourism types are shaped by the destination, which in turn affects:</a:t>
            </a:r>
          </a:p>
          <a:p>
            <a:pPr lvl="2"/>
            <a:endParaRPr lang="en-GB" b="1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market (types of tourists and their motivations)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transportation modes used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overall tourism product and experience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573935"/>
      </p:ext>
    </p:extLst>
  </p:cSld>
  <p:clrMapOvr>
    <a:masterClrMapping/>
  </p:clrMapOvr>
  <p:transition spd="slow">
    <p:wipe dir="r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Forms of Tourism by Destination Type</a:t>
            </a:r>
          </a:p>
          <a:p>
            <a:pPr lvl="2"/>
            <a:r>
              <a:rPr lang="en-GB" b="1" dirty="0"/>
              <a:t>Rural Tourism:</a:t>
            </a:r>
          </a:p>
          <a:p>
            <a:pPr lvl="2"/>
            <a:r>
              <a:rPr lang="en-GB" dirty="0"/>
              <a:t>- Tourism focused on the countryside, often involving farm stays, nature walks, and village life.</a:t>
            </a:r>
          </a:p>
          <a:p>
            <a:pPr lvl="2"/>
            <a:r>
              <a:rPr lang="en-GB" b="1" dirty="0"/>
              <a:t>Urban Tourism:</a:t>
            </a:r>
          </a:p>
          <a:p>
            <a:pPr lvl="2"/>
            <a:r>
              <a:rPr lang="en-GB" dirty="0"/>
              <a:t>- Tourism </a:t>
            </a:r>
            <a:r>
              <a:rPr lang="en-GB" dirty="0" err="1"/>
              <a:t>centered</a:t>
            </a:r>
            <a:r>
              <a:rPr lang="en-GB" dirty="0"/>
              <a:t> in towns and cities, featuring shopping, cultural sites, events, and nightlife.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Village Tourism: Influx into Rural ...">
            <a:extLst>
              <a:ext uri="{FF2B5EF4-FFF2-40B4-BE49-F238E27FC236}">
                <a16:creationId xmlns:a16="http://schemas.microsoft.com/office/drawing/2014/main" id="{42EBB967-B92E-C989-3F0C-255E84C6A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151" y="3513450"/>
            <a:ext cx="5637474" cy="2936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ities central to EU sustainability ...">
            <a:extLst>
              <a:ext uri="{FF2B5EF4-FFF2-40B4-BE49-F238E27FC236}">
                <a16:creationId xmlns:a16="http://schemas.microsoft.com/office/drawing/2014/main" id="{2B8C5E94-7B0D-5B12-F17E-DE81636A9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8655" y="3532172"/>
            <a:ext cx="4356596" cy="2899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078718"/>
      </p:ext>
    </p:extLst>
  </p:cSld>
  <p:clrMapOvr>
    <a:masterClrMapping/>
  </p:clrMapOvr>
  <p:transition spd="slow">
    <p:wipe dir="r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Forms of Tourism by Destination Type</a:t>
            </a:r>
          </a:p>
          <a:p>
            <a:pPr lvl="2"/>
            <a:r>
              <a:rPr lang="en-GB" b="1" dirty="0"/>
              <a:t>Health and Wellness Tourism:</a:t>
            </a:r>
          </a:p>
          <a:p>
            <a:pPr lvl="2"/>
            <a:r>
              <a:rPr lang="en-GB" dirty="0"/>
              <a:t>- Travel aimed at improving physical, mental, and spiritual well-being.</a:t>
            </a:r>
          </a:p>
          <a:p>
            <a:pPr lvl="2"/>
            <a:r>
              <a:rPr lang="en-GB" dirty="0"/>
              <a:t>- Includes spas, beauty treatments, fitness retreats, and mindfulness practices.</a:t>
            </a:r>
          </a:p>
          <a:p>
            <a:pPr lvl="2"/>
            <a:r>
              <a:rPr lang="en-GB" dirty="0"/>
              <a:t>- Traditionally </a:t>
            </a:r>
            <a:r>
              <a:rPr lang="en-GB" dirty="0" err="1"/>
              <a:t>centered</a:t>
            </a:r>
            <a:r>
              <a:rPr lang="en-GB" dirty="0"/>
              <a:t> on thermal resorts and spa towns.</a:t>
            </a:r>
          </a:p>
          <a:p>
            <a:pPr lvl="2"/>
            <a:r>
              <a:rPr lang="en-GB" b="1" dirty="0"/>
              <a:t>Heritage Tourism:</a:t>
            </a:r>
          </a:p>
          <a:p>
            <a:pPr lvl="2"/>
            <a:r>
              <a:rPr lang="en-GB" dirty="0"/>
              <a:t>- Focuses on experiencing tangible historical elements (e.g. monuments, architecture, ruins).</a:t>
            </a:r>
          </a:p>
          <a:p>
            <a:pPr lvl="2"/>
            <a:r>
              <a:rPr lang="en-GB" dirty="0"/>
              <a:t>and travel to sacred places.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Health and Wellness Tourism">
            <a:extLst>
              <a:ext uri="{FF2B5EF4-FFF2-40B4-BE49-F238E27FC236}">
                <a16:creationId xmlns:a16="http://schemas.microsoft.com/office/drawing/2014/main" id="{8BEF5F96-4092-4B05-A3AC-C5E6B9236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5986" y="4077072"/>
            <a:ext cx="5768640" cy="2307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What is Cultural Heritage Management ...">
            <a:extLst>
              <a:ext uri="{FF2B5EF4-FFF2-40B4-BE49-F238E27FC236}">
                <a16:creationId xmlns:a16="http://schemas.microsoft.com/office/drawing/2014/main" id="{C5530439-E452-F3DA-F2E4-5405BFC34D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671" y="4293096"/>
            <a:ext cx="4255202" cy="2127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783772"/>
      </p:ext>
    </p:extLst>
  </p:cSld>
  <p:clrMapOvr>
    <a:masterClrMapping/>
  </p:clrMapOvr>
  <p:transition spd="slow">
    <p:wipe dir="r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Forms of Tourism by Destination Type</a:t>
            </a:r>
          </a:p>
          <a:p>
            <a:pPr lvl="2"/>
            <a:r>
              <a:rPr lang="en-GB" b="1" dirty="0"/>
              <a:t>Cultural Tourism:</a:t>
            </a:r>
          </a:p>
          <a:p>
            <a:pPr lvl="2"/>
            <a:r>
              <a:rPr lang="en-GB" dirty="0"/>
              <a:t>- Involves discovering and engaging with a different way of life, customs, arts, festivals, and local traditions.</a:t>
            </a:r>
          </a:p>
          <a:p>
            <a:pPr lvl="2"/>
            <a:r>
              <a:rPr lang="en-GB" b="1" dirty="0"/>
              <a:t>Sport Tourism:</a:t>
            </a:r>
          </a:p>
          <a:p>
            <a:pPr lvl="2"/>
            <a:r>
              <a:rPr lang="en-GB" dirty="0"/>
              <a:t>- Can involve spectators attending events (like the Olympics or football matches) or participants in sporting activities.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6" name="Picture 4" descr="Spotlighting the first Hainan Dongpo ...">
            <a:extLst>
              <a:ext uri="{FF2B5EF4-FFF2-40B4-BE49-F238E27FC236}">
                <a16:creationId xmlns:a16="http://schemas.microsoft.com/office/drawing/2014/main" id="{D40D43EB-E7A7-06CA-6D92-975E63F33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271" y="3284984"/>
            <a:ext cx="4536504" cy="301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he Remarkable Growth Of Sport Tourism">
            <a:extLst>
              <a:ext uri="{FF2B5EF4-FFF2-40B4-BE49-F238E27FC236}">
                <a16:creationId xmlns:a16="http://schemas.microsoft.com/office/drawing/2014/main" id="{056BE64F-A8EB-EE8E-7DD9-893168E32D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711" y="3383181"/>
            <a:ext cx="4930972" cy="2822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445332"/>
      </p:ext>
    </p:extLst>
  </p:cSld>
  <p:clrMapOvr>
    <a:masterClrMapping/>
  </p:clrMapOvr>
  <p:transition spd="slow">
    <p:wipe dir="r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Forms of Tourism by Destination Type</a:t>
            </a:r>
          </a:p>
          <a:p>
            <a:pPr lvl="2"/>
            <a:r>
              <a:rPr lang="en-GB" b="1" dirty="0"/>
              <a:t>Dark Tourism:</a:t>
            </a:r>
          </a:p>
          <a:p>
            <a:pPr lvl="2"/>
            <a:r>
              <a:rPr lang="en-GB" dirty="0"/>
              <a:t>- Visits to sites associated with tragedy, death, or disaster, such as battlefields, genocide memorials, or former prisons.</a:t>
            </a:r>
          </a:p>
          <a:p>
            <a:pPr lvl="2"/>
            <a:r>
              <a:rPr lang="en-GB" b="1" dirty="0"/>
              <a:t>Faith-Based Tourism:</a:t>
            </a:r>
          </a:p>
          <a:p>
            <a:pPr lvl="2"/>
            <a:r>
              <a:rPr lang="en-GB" dirty="0"/>
              <a:t>- Motivated by religious beliefs, involving pilgrimages and travel to sacred places.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What is Dark Tourism? And What Are the ...">
            <a:extLst>
              <a:ext uri="{FF2B5EF4-FFF2-40B4-BE49-F238E27FC236}">
                <a16:creationId xmlns:a16="http://schemas.microsoft.com/office/drawing/2014/main" id="{D04C257A-6B52-F609-494A-F47D64CF4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357" y="3399574"/>
            <a:ext cx="4645620" cy="302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What Is Religious Tourism And What Are ...">
            <a:extLst>
              <a:ext uri="{FF2B5EF4-FFF2-40B4-BE49-F238E27FC236}">
                <a16:creationId xmlns:a16="http://schemas.microsoft.com/office/drawing/2014/main" id="{4E547EE7-88FA-AD9D-AA9D-AA957067F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759" y="3429000"/>
            <a:ext cx="4428604" cy="2947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846818"/>
      </p:ext>
    </p:extLst>
  </p:cSld>
  <p:clrMapOvr>
    <a:masterClrMapping/>
  </p:clrMapOvr>
  <p:transition spd="slow">
    <p:wipe dir="r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The Market </a:t>
            </a:r>
          </a:p>
          <a:p>
            <a:pPr lvl="2"/>
            <a:r>
              <a:rPr lang="en-GB" dirty="0"/>
              <a:t>- The tourism market can be defined as a segment of the population expressing a demand for specific tourism products or experiences.</a:t>
            </a:r>
          </a:p>
          <a:p>
            <a:pPr lvl="2"/>
            <a:r>
              <a:rPr lang="en-GB" dirty="0"/>
              <a:t>- This demand is often linked to the purpose of the visit</a:t>
            </a:r>
            <a:r>
              <a:rPr lang="en-GB" b="1" dirty="0"/>
              <a:t>:</a:t>
            </a:r>
          </a:p>
          <a:p>
            <a:pPr lvl="2"/>
            <a:r>
              <a:rPr lang="en-GB" b="1" dirty="0"/>
              <a:t>Holiday Tourism:</a:t>
            </a:r>
          </a:p>
          <a:p>
            <a:pPr lvl="2"/>
            <a:r>
              <a:rPr lang="en-GB" dirty="0"/>
              <a:t>This is the most common form of tourism, primarily driven by leisure and recreation.</a:t>
            </a:r>
          </a:p>
          <a:p>
            <a:pPr lvl="2"/>
            <a:r>
              <a:rPr lang="en-GB" b="1" dirty="0"/>
              <a:t>Sun, Sand, and Sea Tourism:</a:t>
            </a:r>
          </a:p>
          <a:p>
            <a:pPr lvl="2"/>
            <a:r>
              <a:rPr lang="en-GB" dirty="0"/>
              <a:t>- Focuses on destinations with beaches and good weather.</a:t>
            </a:r>
          </a:p>
          <a:p>
            <a:pPr lvl="2"/>
            <a:r>
              <a:rPr lang="en-GB" dirty="0"/>
              <a:t>- Tourists are drawn to beach-related activities like swimming, sunbathing, and water sports.</a:t>
            </a:r>
          </a:p>
          <a:p>
            <a:pPr lvl="2"/>
            <a:r>
              <a:rPr lang="en-GB" b="1" dirty="0"/>
              <a:t>Touring, Sightseeing, and Culture Tourism:</a:t>
            </a:r>
          </a:p>
          <a:p>
            <a:pPr lvl="2"/>
            <a:r>
              <a:rPr lang="en-GB" dirty="0"/>
              <a:t>- Focuses on exploring new destinations.</a:t>
            </a:r>
          </a:p>
          <a:p>
            <a:pPr lvl="2"/>
            <a:r>
              <a:rPr lang="en-GB" dirty="0"/>
              <a:t>- Tourists are interested in experiencing different cultures, lifestyles, and historical or cultural attractions.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394151"/>
      </p:ext>
    </p:extLst>
  </p:cSld>
  <p:clrMapOvr>
    <a:masterClrMapping/>
  </p:clrMapOvr>
  <p:transition spd="slow">
    <p:wipe dir="r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The Market </a:t>
            </a:r>
          </a:p>
          <a:p>
            <a:pPr lvl="2"/>
            <a:r>
              <a:rPr lang="en-GB" b="1" dirty="0"/>
              <a:t>B- Common-Interest Tourism</a:t>
            </a:r>
          </a:p>
          <a:p>
            <a:pPr lvl="2"/>
            <a:r>
              <a:rPr lang="en-GB" dirty="0"/>
              <a:t>- This type of tourism involves </a:t>
            </a:r>
            <a:r>
              <a:rPr lang="en-GB" dirty="0" err="1"/>
              <a:t>travelers</a:t>
            </a:r>
            <a:r>
              <a:rPr lang="en-GB" dirty="0"/>
              <a:t> who visit destinations with a specific purpose that they share with the people or places at the destination. </a:t>
            </a:r>
          </a:p>
          <a:p>
            <a:pPr lvl="2"/>
            <a:r>
              <a:rPr lang="en-GB" dirty="0"/>
              <a:t>- It includes various categories, such as: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Visiting Friends and Relatives (VFR):</a:t>
            </a:r>
          </a:p>
          <a:p>
            <a:pPr lvl="2"/>
            <a:r>
              <a:rPr lang="en-GB" dirty="0"/>
              <a:t>- Tourists travel to reconnect with family or friends, often resulting in less demand for serviced accommodation or standard tourist services.</a:t>
            </a:r>
          </a:p>
          <a:p>
            <a:pPr lvl="2"/>
            <a:r>
              <a:rPr lang="en-GB" b="1" dirty="0"/>
              <a:t>Religious Tourism:</a:t>
            </a:r>
          </a:p>
          <a:p>
            <a:pPr lvl="2"/>
            <a:r>
              <a:rPr lang="en-GB" dirty="0"/>
              <a:t>- Travel motivated by religious practices, pilgrimages, or visits to sacred sites.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174488"/>
      </p:ext>
    </p:extLst>
  </p:cSld>
  <p:clrMapOvr>
    <a:masterClrMapping/>
  </p:clrMapOvr>
  <p:transition spd="slow">
    <p:wipe dir="r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The Market </a:t>
            </a:r>
          </a:p>
          <a:p>
            <a:pPr lvl="2"/>
            <a:r>
              <a:rPr lang="en-GB" b="1" dirty="0"/>
              <a:t>Health Tourism:</a:t>
            </a:r>
          </a:p>
          <a:p>
            <a:pPr lvl="2"/>
            <a:r>
              <a:rPr lang="en-GB" dirty="0"/>
              <a:t>- Travel for medical treatment, wellness, or holistic health experiences.</a:t>
            </a:r>
          </a:p>
          <a:p>
            <a:pPr lvl="2"/>
            <a:r>
              <a:rPr lang="en-GB" b="1" dirty="0"/>
              <a:t>- Educational Tourism:</a:t>
            </a:r>
          </a:p>
          <a:p>
            <a:pPr lvl="2"/>
            <a:r>
              <a:rPr lang="en-GB" dirty="0"/>
              <a:t>Travel motivated by learning or study, including academic exchanges, conferences, or specialized courses.</a:t>
            </a:r>
          </a:p>
          <a:p>
            <a:pPr lvl="2"/>
            <a:r>
              <a:rPr lang="en-GB" b="1" dirty="0"/>
              <a:t>Key Characteristics:</a:t>
            </a:r>
          </a:p>
          <a:p>
            <a:pPr lvl="2"/>
            <a:r>
              <a:rPr lang="en-GB" b="1" dirty="0"/>
              <a:t>Limited Demand:</a:t>
            </a:r>
          </a:p>
          <a:p>
            <a:pPr lvl="2"/>
            <a:r>
              <a:rPr lang="en-GB" dirty="0"/>
              <a:t>- Common-interest tourists, especially VFR visitors, may not require traditional tourist services such as hotels, restaurants, or guided tours, as their focus is more personal or purpose-driven.</a:t>
            </a:r>
          </a:p>
          <a:p>
            <a:pPr lvl="2"/>
            <a:r>
              <a:rPr lang="en-GB" b="1" dirty="0"/>
              <a:t>Cultural or Emotional Connection:</a:t>
            </a:r>
          </a:p>
          <a:p>
            <a:pPr lvl="2"/>
            <a:r>
              <a:rPr lang="en-GB" dirty="0"/>
              <a:t>- It often relies on deep personal connections to the destination, whether family ties, religious beliefs, or shared interests in health or education.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401772"/>
      </p:ext>
    </p:extLst>
  </p:cSld>
  <p:clrMapOvr>
    <a:masterClrMapping/>
  </p:clrMapOvr>
  <p:transition spd="slow">
    <p:wipe dir="r"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The Market </a:t>
            </a:r>
          </a:p>
          <a:p>
            <a:pPr lvl="2"/>
            <a:r>
              <a:rPr lang="en-GB" b="1" dirty="0"/>
              <a:t>Business and Professional Tourism</a:t>
            </a:r>
          </a:p>
          <a:p>
            <a:pPr lvl="2"/>
            <a:r>
              <a:rPr lang="en-GB" dirty="0"/>
              <a:t>- This category of tourism is primarily driven by work-related or professional purposes</a:t>
            </a:r>
          </a:p>
          <a:p>
            <a:pPr lvl="2"/>
            <a:r>
              <a:rPr lang="en-GB" dirty="0"/>
              <a:t>- It includes activities such as:</a:t>
            </a:r>
          </a:p>
          <a:p>
            <a:pPr lvl="2"/>
            <a:r>
              <a:rPr lang="en-GB" b="1" dirty="0"/>
              <a:t>A- MICE Tourism:</a:t>
            </a:r>
          </a:p>
          <a:p>
            <a:pPr lvl="2"/>
            <a:r>
              <a:rPr lang="en-GB" dirty="0"/>
              <a:t>MICE stands for Meetings, Incentives, Conferences, and Exhibitions.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705800"/>
      </p:ext>
    </p:extLst>
  </p:cSld>
  <p:clrMapOvr>
    <a:masterClrMapping/>
  </p:clrMapOvr>
  <p:transition spd="slow">
    <p:wipe dir="r"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The Market </a:t>
            </a:r>
          </a:p>
          <a:p>
            <a:pPr lvl="2"/>
            <a:r>
              <a:rPr lang="en-GB" b="1" dirty="0"/>
              <a:t>Business and Professional Tourism</a:t>
            </a:r>
          </a:p>
          <a:p>
            <a:pPr lvl="2"/>
            <a:r>
              <a:rPr lang="en-GB" b="1" dirty="0"/>
              <a:t>B- Corporate Travel:</a:t>
            </a:r>
          </a:p>
          <a:p>
            <a:pPr lvl="2"/>
            <a:r>
              <a:rPr lang="en-GB" dirty="0"/>
              <a:t>-Employees or executives traveling for business-related purposes</a:t>
            </a:r>
          </a:p>
          <a:p>
            <a:pPr lvl="2"/>
            <a:r>
              <a:rPr lang="en-GB" b="1" dirty="0"/>
              <a:t>Key Characteristics:</a:t>
            </a:r>
          </a:p>
          <a:p>
            <a:pPr lvl="2"/>
            <a:r>
              <a:rPr lang="en-GB" b="1" dirty="0"/>
              <a:t>Work-Oriented:</a:t>
            </a:r>
          </a:p>
          <a:p>
            <a:pPr lvl="2"/>
            <a:r>
              <a:rPr lang="en-GB" dirty="0"/>
              <a:t>- Business tourism is focused on professional activities, meaning there is often limited leisure time for tourists during their stay.</a:t>
            </a:r>
          </a:p>
          <a:p>
            <a:pPr lvl="2"/>
            <a:r>
              <a:rPr lang="en-GB" b="1" dirty="0"/>
              <a:t>Demand for Specific Services:</a:t>
            </a:r>
          </a:p>
          <a:p>
            <a:pPr lvl="2"/>
            <a:r>
              <a:rPr lang="en-GB" dirty="0"/>
              <a:t>- Business tourists typically require conferencing facilities, event management services, and high-quality business amenities like Wi-Fi, meeting rooms, and transportation.</a:t>
            </a:r>
          </a:p>
          <a:p>
            <a:pPr lvl="2"/>
            <a:r>
              <a:rPr lang="en-GB" b="1" dirty="0"/>
              <a:t>Economic Impact:</a:t>
            </a:r>
          </a:p>
          <a:p>
            <a:pPr lvl="2"/>
            <a:r>
              <a:rPr lang="en-GB" dirty="0"/>
              <a:t>- Business tourism, especially MICE, often brings higher spending due to the nature of the industry (luxury hotels, high-end services, etc.).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188155"/>
      </p:ext>
    </p:extLst>
  </p:cSld>
  <p:clrMapOvr>
    <a:masterClrMapping/>
  </p:clrMapOvr>
  <p:transition spd="slow">
    <p:wipe dir="r"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The Market </a:t>
            </a:r>
          </a:p>
          <a:p>
            <a:pPr lvl="2"/>
            <a:r>
              <a:rPr lang="en-GB" dirty="0"/>
              <a:t>- Tourism can also be </a:t>
            </a:r>
            <a:r>
              <a:rPr lang="en-GB" dirty="0" err="1"/>
              <a:t>analyzed</a:t>
            </a:r>
            <a:r>
              <a:rPr lang="en-GB" dirty="0"/>
              <a:t> based on the type of travel arrangements purchased. </a:t>
            </a:r>
            <a:endParaRPr lang="en-GB" b="1" dirty="0"/>
          </a:p>
          <a:p>
            <a:pPr lvl="2"/>
            <a:r>
              <a:rPr lang="en-GB" b="1" dirty="0"/>
              <a:t>A- Inclusive Tours:</a:t>
            </a:r>
          </a:p>
          <a:p>
            <a:pPr lvl="2"/>
            <a:r>
              <a:rPr lang="en-GB" dirty="0"/>
              <a:t>An inclusive tour bundles two or more components of the trip together, such as transport, accommodation, and activities at a single price.</a:t>
            </a:r>
          </a:p>
          <a:p>
            <a:pPr lvl="2"/>
            <a:r>
              <a:rPr lang="en-GB" b="1" dirty="0"/>
              <a:t>Characteristics:</a:t>
            </a:r>
          </a:p>
          <a:p>
            <a:pPr lvl="2"/>
            <a:r>
              <a:rPr lang="en-GB" dirty="0"/>
              <a:t>- Typically offered by tour operators.</a:t>
            </a:r>
          </a:p>
          <a:p>
            <a:pPr lvl="2"/>
            <a:r>
              <a:rPr lang="en-GB" dirty="0"/>
              <a:t>- Provides a set itinerary with pre-arranged accommodations and activities.</a:t>
            </a:r>
          </a:p>
          <a:p>
            <a:pPr lvl="2"/>
            <a:r>
              <a:rPr lang="en-GB" dirty="0"/>
              <a:t>- Popular for group tours or packaged vacations.</a:t>
            </a:r>
          </a:p>
          <a:p>
            <a:pPr lvl="2"/>
            <a:r>
              <a:rPr lang="en-GB" dirty="0"/>
              <a:t>- Convenient and cost-effective for </a:t>
            </a:r>
            <a:r>
              <a:rPr lang="en-GB" dirty="0" err="1"/>
              <a:t>travelers</a:t>
            </a:r>
            <a:r>
              <a:rPr lang="en-GB" dirty="0"/>
              <a:t> who prefer a hassle-free experience.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321585"/>
      </p:ext>
    </p:extLst>
  </p:cSld>
  <p:clrMapOvr>
    <a:masterClrMapping/>
  </p:clrMapOvr>
  <p:transition spd="slow">
    <p:wipe dir="r"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The Market </a:t>
            </a:r>
          </a:p>
          <a:p>
            <a:pPr lvl="2"/>
            <a:r>
              <a:rPr lang="en-GB" b="1" dirty="0"/>
              <a:t>B- Independent Travel:</a:t>
            </a:r>
          </a:p>
          <a:p>
            <a:pPr lvl="2"/>
            <a:r>
              <a:rPr lang="en-GB" dirty="0"/>
              <a:t>- Independent </a:t>
            </a:r>
            <a:r>
              <a:rPr lang="en-GB" dirty="0" err="1"/>
              <a:t>travelers</a:t>
            </a:r>
            <a:r>
              <a:rPr lang="en-GB" dirty="0"/>
              <a:t> purchase various elements of their trip separately, such as flights, hotel bookings, and activities.</a:t>
            </a:r>
          </a:p>
          <a:p>
            <a:pPr lvl="2"/>
            <a:r>
              <a:rPr lang="en-GB" b="1" dirty="0"/>
              <a:t>Characteristics:</a:t>
            </a:r>
          </a:p>
          <a:p>
            <a:pPr lvl="2"/>
            <a:r>
              <a:rPr lang="en-GB" dirty="0"/>
              <a:t>- Offers greater flexibility and personalization.</a:t>
            </a:r>
          </a:p>
          <a:p>
            <a:pPr lvl="2"/>
            <a:r>
              <a:rPr lang="en-GB" dirty="0"/>
              <a:t>- Travelers make their own arrangements for transportation, accommodation, and other trip details.</a:t>
            </a:r>
          </a:p>
          <a:p>
            <a:pPr lvl="2"/>
            <a:r>
              <a:rPr lang="en-GB" dirty="0"/>
              <a:t>- Often preferred by individuals or couples who enjoy exploring destinations on their own schedule.</a:t>
            </a:r>
          </a:p>
          <a:p>
            <a:pPr lvl="2"/>
            <a:r>
              <a:rPr lang="en-GB" dirty="0"/>
              <a:t>- Can be more time-consuming and require more effort in planning.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08318"/>
      </p:ext>
    </p:extLst>
  </p:cSld>
  <p:clrMapOvr>
    <a:masterClrMapping/>
  </p:clrMapOvr>
  <p:transition spd="slow">
    <p:wipe dir="r"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The Market </a:t>
            </a:r>
          </a:p>
          <a:p>
            <a:pPr lvl="2"/>
            <a:r>
              <a:rPr lang="en-GB" b="1" dirty="0"/>
              <a:t>C- Tailor-Made Travel:</a:t>
            </a:r>
          </a:p>
          <a:p>
            <a:pPr lvl="2"/>
            <a:r>
              <a:rPr lang="en-GB" dirty="0"/>
              <a:t>- A combination of both inclusive tours and independent travel, where elements are customized to the </a:t>
            </a:r>
            <a:r>
              <a:rPr lang="en-GB" dirty="0" err="1"/>
              <a:t>traveler’s</a:t>
            </a:r>
            <a:r>
              <a:rPr lang="en-GB" dirty="0"/>
              <a:t> preferences.</a:t>
            </a:r>
          </a:p>
          <a:p>
            <a:pPr lvl="2"/>
            <a:r>
              <a:rPr lang="en-GB" b="1" dirty="0"/>
              <a:t>Characteristics:</a:t>
            </a:r>
          </a:p>
          <a:p>
            <a:pPr lvl="2"/>
            <a:r>
              <a:rPr lang="en-GB" dirty="0"/>
              <a:t>- Travelers can select individual components (like accommodation, activities, or transportation) but have the flexibility of customized itineraries.</a:t>
            </a:r>
          </a:p>
          <a:p>
            <a:pPr lvl="2"/>
            <a:r>
              <a:rPr lang="en-GB" dirty="0"/>
              <a:t>- Common in luxury travel or for those who want a personalized experience without the full complexity of independent travel.</a:t>
            </a:r>
          </a:p>
          <a:p>
            <a:pPr lvl="2"/>
            <a:r>
              <a:rPr lang="en-GB" dirty="0"/>
              <a:t>- The Internet has made it easier for </a:t>
            </a:r>
            <a:r>
              <a:rPr lang="en-GB" dirty="0" err="1"/>
              <a:t>travelers</a:t>
            </a:r>
            <a:r>
              <a:rPr lang="en-GB" dirty="0"/>
              <a:t> to mix and match services (e.g., booking flights, hotels, and activities online).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443137"/>
      </p:ext>
    </p:extLst>
  </p:cSld>
  <p:clrMapOvr>
    <a:masterClrMapping/>
  </p:clrMapOvr>
  <p:transition spd="slow">
    <p:wipe dir="r"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3.3. Distance </a:t>
            </a:r>
            <a:r>
              <a:rPr lang="en-GB" b="1" dirty="0" err="1"/>
              <a:t>Traveled</a:t>
            </a:r>
            <a:endParaRPr lang="en-GB" b="1" dirty="0"/>
          </a:p>
          <a:p>
            <a:pPr lvl="2"/>
            <a:r>
              <a:rPr lang="en-GB" dirty="0"/>
              <a:t>The distance </a:t>
            </a:r>
            <a:r>
              <a:rPr lang="en-GB" dirty="0" err="1"/>
              <a:t>traveled</a:t>
            </a:r>
            <a:r>
              <a:rPr lang="en-GB" dirty="0"/>
              <a:t> is a key factor in defining types of tourism.</a:t>
            </a:r>
          </a:p>
          <a:p>
            <a:pPr lvl="2"/>
            <a:r>
              <a:rPr lang="en-GB" dirty="0"/>
              <a:t>- It is often categorized into long-haul, medium-haul, and short-haul tourism.</a:t>
            </a:r>
          </a:p>
          <a:p>
            <a:pPr lvl="2"/>
            <a:r>
              <a:rPr lang="en-GB" dirty="0"/>
              <a:t>- This distinction is important for various aspects, such as aircraft operations, marketing strategies, and understanding tourist </a:t>
            </a:r>
            <a:r>
              <a:rPr lang="en-GB" dirty="0" err="1"/>
              <a:t>behaviors</a:t>
            </a:r>
            <a:r>
              <a:rPr lang="en-GB" dirty="0"/>
              <a:t>.</a:t>
            </a:r>
          </a:p>
          <a:p>
            <a:pPr lvl="2"/>
            <a:endParaRPr lang="en-GB" b="1" dirty="0"/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976241"/>
      </p:ext>
    </p:extLst>
  </p:cSld>
  <p:clrMapOvr>
    <a:masterClrMapping/>
  </p:clrMapOvr>
  <p:transition spd="slow">
    <p:wipe dir="r"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Distance </a:t>
            </a:r>
            <a:r>
              <a:rPr lang="en-GB" b="1" dirty="0" err="1"/>
              <a:t>Traveled</a:t>
            </a:r>
            <a:endParaRPr lang="en-GB" b="1" dirty="0"/>
          </a:p>
          <a:p>
            <a:pPr lvl="2"/>
            <a:endParaRPr lang="en-GB" b="1" dirty="0"/>
          </a:p>
          <a:p>
            <a:pPr lvl="2"/>
            <a:r>
              <a:rPr lang="en-GB" b="1" dirty="0"/>
              <a:t>A- Long-Haul Tourism:</a:t>
            </a:r>
          </a:p>
          <a:p>
            <a:pPr lvl="2"/>
            <a:r>
              <a:rPr lang="en-GB" dirty="0"/>
              <a:t>- Travel that typically covers a distance of at least 3,000 </a:t>
            </a:r>
            <a:r>
              <a:rPr lang="en-GB" dirty="0" err="1"/>
              <a:t>kilometers</a:t>
            </a:r>
            <a:r>
              <a:rPr lang="en-GB" dirty="0"/>
              <a:t>.</a:t>
            </a:r>
          </a:p>
          <a:p>
            <a:pPr lvl="2"/>
            <a:r>
              <a:rPr lang="en-GB" b="1" dirty="0"/>
              <a:t>Characteristics:</a:t>
            </a:r>
          </a:p>
          <a:p>
            <a:pPr lvl="2"/>
            <a:r>
              <a:rPr lang="en-GB" dirty="0"/>
              <a:t>- Often involves international travel, usually between continents (e.g., Europe to Asia, North America to Australia).</a:t>
            </a:r>
          </a:p>
          <a:p>
            <a:pPr lvl="2"/>
            <a:r>
              <a:rPr lang="en-GB" dirty="0"/>
              <a:t>- Requires longer flights, often intercontinental.</a:t>
            </a:r>
          </a:p>
          <a:p>
            <a:pPr lvl="2"/>
            <a:r>
              <a:rPr lang="en-GB" dirty="0"/>
              <a:t>- More expensive due to the length of travel and higher airfares.</a:t>
            </a:r>
          </a:p>
          <a:p>
            <a:pPr lvl="2"/>
            <a:r>
              <a:rPr lang="en-GB" dirty="0"/>
              <a:t>- Tourists are often seeking unique or exotic destinations far from home, such as tropical islands, historical landmarks, or large cultural cities.</a:t>
            </a:r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528399"/>
      </p:ext>
    </p:extLst>
  </p:cSld>
  <p:clrMapOvr>
    <a:masterClrMapping/>
  </p:clrMapOvr>
  <p:transition spd="slow">
    <p:wipe dir="r"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Distance </a:t>
            </a:r>
            <a:r>
              <a:rPr lang="en-GB" b="1" dirty="0" err="1"/>
              <a:t>Traveled</a:t>
            </a:r>
            <a:endParaRPr lang="en-GB" b="1" dirty="0"/>
          </a:p>
          <a:p>
            <a:pPr lvl="2"/>
            <a:endParaRPr lang="en-GB" b="1" dirty="0"/>
          </a:p>
          <a:p>
            <a:pPr lvl="2"/>
            <a:r>
              <a:rPr lang="en-GB" b="1" dirty="0"/>
              <a:t>Medium-Haul Tourism:</a:t>
            </a:r>
          </a:p>
          <a:p>
            <a:pPr lvl="2"/>
            <a:r>
              <a:rPr lang="en-GB" dirty="0"/>
              <a:t>- Travel distances between 1,000 km (620 miles) and 3,000 km (2,000 miles).</a:t>
            </a:r>
          </a:p>
          <a:p>
            <a:pPr lvl="2"/>
            <a:r>
              <a:rPr lang="en-GB" b="1" dirty="0"/>
              <a:t>Characteristics:</a:t>
            </a:r>
          </a:p>
          <a:p>
            <a:pPr lvl="2"/>
            <a:r>
              <a:rPr lang="en-GB" dirty="0"/>
              <a:t>- Typically involves regional international travel.</a:t>
            </a:r>
          </a:p>
          <a:p>
            <a:pPr lvl="2"/>
            <a:r>
              <a:rPr lang="en-GB" dirty="0"/>
              <a:t>- Flights are generally moderate in duration, neither too short nor extremely long.</a:t>
            </a:r>
          </a:p>
          <a:p>
            <a:pPr lvl="2"/>
            <a:r>
              <a:rPr lang="en-GB" dirty="0"/>
              <a:t>- The destination is likely within the same continent or </a:t>
            </a:r>
            <a:r>
              <a:rPr lang="en-GB" dirty="0" err="1"/>
              <a:t>neighboring</a:t>
            </a:r>
            <a:r>
              <a:rPr lang="en-GB" dirty="0"/>
              <a:t> continents, such as Europe to the Middle East or Europe to North Africa.</a:t>
            </a:r>
          </a:p>
          <a:p>
            <a:pPr lvl="2"/>
            <a:r>
              <a:rPr lang="en-GB" dirty="0"/>
              <a:t>- Culturally rich destinations or well-known tourist regions are popular for medium-haul </a:t>
            </a:r>
            <a:r>
              <a:rPr lang="en-GB" dirty="0" err="1"/>
              <a:t>travelers</a:t>
            </a:r>
            <a:r>
              <a:rPr lang="en-GB" dirty="0"/>
              <a:t>.</a:t>
            </a:r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394602"/>
      </p:ext>
    </p:extLst>
  </p:cSld>
  <p:clrMapOvr>
    <a:masterClrMapping/>
  </p:clrMapOvr>
  <p:transition spd="slow">
    <p:wipe dir="r"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Distance </a:t>
            </a:r>
            <a:r>
              <a:rPr lang="en-GB" b="1" dirty="0" err="1"/>
              <a:t>Traveled</a:t>
            </a:r>
            <a:endParaRPr lang="en-GB" b="1" dirty="0"/>
          </a:p>
          <a:p>
            <a:pPr lvl="2"/>
            <a:endParaRPr lang="en-GB" b="1" dirty="0"/>
          </a:p>
          <a:p>
            <a:pPr lvl="2"/>
            <a:r>
              <a:rPr lang="en-GB" b="1" dirty="0"/>
              <a:t>Short-Haul Tourism:</a:t>
            </a:r>
          </a:p>
          <a:p>
            <a:pPr lvl="2"/>
            <a:r>
              <a:rPr lang="en-GB" dirty="0"/>
              <a:t>Travel covering distances of less than 1,000 </a:t>
            </a:r>
            <a:r>
              <a:rPr lang="en-GB" dirty="0" err="1"/>
              <a:t>kilometers</a:t>
            </a:r>
            <a:r>
              <a:rPr lang="en-GB" dirty="0"/>
              <a:t> (620 miles), typically considered domestic or regional travel.</a:t>
            </a:r>
          </a:p>
          <a:p>
            <a:pPr lvl="2"/>
            <a:r>
              <a:rPr lang="en-GB" b="1" dirty="0"/>
              <a:t>Characteristics:</a:t>
            </a:r>
          </a:p>
          <a:p>
            <a:pPr lvl="2"/>
            <a:r>
              <a:rPr lang="en-GB" dirty="0"/>
              <a:t>- Often involves easy and quick access, such as weekend trips or short vacations.</a:t>
            </a:r>
          </a:p>
          <a:p>
            <a:pPr lvl="2"/>
            <a:r>
              <a:rPr lang="en-GB" dirty="0"/>
              <a:t>- Cost-effective due to the short flight durations.</a:t>
            </a:r>
          </a:p>
          <a:p>
            <a:pPr lvl="2"/>
            <a:r>
              <a:rPr lang="en-GB" dirty="0"/>
              <a:t>- Low-cost carriers and regional transport (e.g., trains, buses) are often used for this type of travel.</a:t>
            </a:r>
          </a:p>
          <a:p>
            <a:pPr lvl="2"/>
            <a:r>
              <a:rPr lang="en-GB" dirty="0"/>
              <a:t>- Destinations are usually within a country or a </a:t>
            </a:r>
            <a:r>
              <a:rPr lang="en-GB" dirty="0" err="1"/>
              <a:t>neighboring</a:t>
            </a:r>
            <a:r>
              <a:rPr lang="en-GB" dirty="0"/>
              <a:t> country, appealing to people seeking quick getaways or short-term vacations.</a:t>
            </a:r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269624"/>
      </p:ext>
    </p:extLst>
  </p:cSld>
  <p:clrMapOvr>
    <a:masterClrMapping/>
  </p:clrMapOvr>
  <p:transition spd="slow">
    <p:wipe dir="r"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468</TotalTime>
  <Words>4906</Words>
  <Application>Microsoft Macintosh PowerPoint</Application>
  <PresentationFormat>Custom</PresentationFormat>
  <Paragraphs>772</Paragraphs>
  <Slides>72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72</vt:i4>
      </vt:variant>
    </vt:vector>
  </HeadingPairs>
  <TitlesOfParts>
    <vt:vector size="78" baseType="lpstr">
      <vt:lpstr>Georgia</vt:lpstr>
      <vt:lpstr>Calibri</vt:lpstr>
      <vt:lpstr>Wingdings</vt:lpstr>
      <vt:lpstr>Minion</vt:lpstr>
      <vt:lpstr>Arial</vt:lpstr>
      <vt:lpstr>Corporate template-set Universiteit Leiden</vt:lpstr>
      <vt:lpstr>Tourist Regions and Attractions  European Institute of Innovation, Entrepreneurship and Technology Lessingstraße 79, 13158 Berlin, Germany </vt:lpstr>
      <vt:lpstr>Index</vt:lpstr>
      <vt:lpstr>1- The Demand for Tourism: Definitions and Concepts</vt:lpstr>
      <vt:lpstr>1- The Demand for Tourism: Definitions and Concepts</vt:lpstr>
      <vt:lpstr>1- The Demand for Tourism: Definitions and Concepts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2- Determinants of Travel Propensity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199</cp:revision>
  <dcterms:created xsi:type="dcterms:W3CDTF">2023-10-18T00:40:52Z</dcterms:created>
  <dcterms:modified xsi:type="dcterms:W3CDTF">2025-05-16T10:05:31Z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