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37"/>
  </p:notesMasterIdLst>
  <p:handoutMasterIdLst>
    <p:handoutMasterId r:id="rId38"/>
  </p:handoutMasterIdLst>
  <p:sldIdLst>
    <p:sldId id="256" r:id="rId5"/>
    <p:sldId id="482" r:id="rId6"/>
    <p:sldId id="355" r:id="rId7"/>
    <p:sldId id="412" r:id="rId8"/>
    <p:sldId id="546" r:id="rId9"/>
    <p:sldId id="547" r:id="rId10"/>
    <p:sldId id="529" r:id="rId11"/>
    <p:sldId id="545" r:id="rId12"/>
    <p:sldId id="548" r:id="rId13"/>
    <p:sldId id="549" r:id="rId14"/>
    <p:sldId id="550" r:id="rId15"/>
    <p:sldId id="551" r:id="rId16"/>
    <p:sldId id="552" r:id="rId17"/>
    <p:sldId id="553" r:id="rId18"/>
    <p:sldId id="554" r:id="rId19"/>
    <p:sldId id="555" r:id="rId20"/>
    <p:sldId id="556" r:id="rId21"/>
    <p:sldId id="557" r:id="rId22"/>
    <p:sldId id="558" r:id="rId23"/>
    <p:sldId id="559" r:id="rId24"/>
    <p:sldId id="560" r:id="rId25"/>
    <p:sldId id="561" r:id="rId26"/>
    <p:sldId id="562" r:id="rId27"/>
    <p:sldId id="563" r:id="rId28"/>
    <p:sldId id="564" r:id="rId29"/>
    <p:sldId id="565" r:id="rId30"/>
    <p:sldId id="567" r:id="rId31"/>
    <p:sldId id="568" r:id="rId32"/>
    <p:sldId id="569" r:id="rId33"/>
    <p:sldId id="570" r:id="rId34"/>
    <p:sldId id="527" r:id="rId35"/>
    <p:sldId id="269" r:id="rId36"/>
  </p:sldIdLst>
  <p:sldSz cx="12198350" cy="6858000"/>
  <p:notesSz cx="6858000" cy="9144000"/>
  <p:embeddedFontLst>
    <p:embeddedFont>
      <p:font typeface="Calibri" panose="020F0502020204030204" pitchFamily="34" charset="0"/>
      <p:regular r:id="rId39"/>
      <p:bold r:id="rId40"/>
      <p:italic r:id="rId41"/>
      <p:boldItalic r:id="rId42"/>
    </p:embeddedFont>
    <p:embeddedFont>
      <p:font typeface="Georgia" panose="02040502050405020303" pitchFamily="18" charset="0"/>
      <p:regular r:id="rId43"/>
      <p:bold r:id="rId44"/>
      <p:italic r:id="rId45"/>
      <p:boldItalic r:id="rId46"/>
    </p:embeddedFont>
    <p:embeddedFont>
      <p:font typeface="Minion" panose="02000503070000020003" pitchFamily="2" charset="0"/>
      <p:regular r:id="rId47"/>
      <p:bold r:id="rId48"/>
      <p:italic r:id="rId49"/>
      <p:boldItalic r:id="rId50"/>
    </p:embeddedFont>
  </p:embeddedFontLst>
  <p:custDataLst>
    <p:tags r:id="rId51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  <a:srgbClr val="2E6E77"/>
    <a:srgbClr val="3D8C98"/>
    <a:srgbClr val="A82F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0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1.fntdata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font" Target="fonts/font4.fntdata"/><Relationship Id="rId47" Type="http://schemas.openxmlformats.org/officeDocument/2006/relationships/font" Target="fonts/font9.fntdata"/><Relationship Id="rId50" Type="http://schemas.openxmlformats.org/officeDocument/2006/relationships/font" Target="fonts/font12.fntdata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3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6.fntdata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5.fntdata"/><Relationship Id="rId48" Type="http://schemas.openxmlformats.org/officeDocument/2006/relationships/font" Target="fonts/font10.fntdata"/><Relationship Id="rId8" Type="http://schemas.openxmlformats.org/officeDocument/2006/relationships/slide" Target="slides/slide4.xml"/><Relationship Id="rId51" Type="http://schemas.openxmlformats.org/officeDocument/2006/relationships/tags" Target="tags/tag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handoutMaster" Target="handoutMasters/handoutMaster1.xml"/><Relationship Id="rId46" Type="http://schemas.openxmlformats.org/officeDocument/2006/relationships/font" Target="fonts/font8.fntdata"/><Relationship Id="rId20" Type="http://schemas.openxmlformats.org/officeDocument/2006/relationships/slide" Target="slides/slide16.xml"/><Relationship Id="rId41" Type="http://schemas.openxmlformats.org/officeDocument/2006/relationships/font" Target="fonts/font3.fntdata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11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03-02-2026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03-02-2026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03-02-2026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400" dirty="0" err="1"/>
              <a:t>Tourism</a:t>
            </a:r>
            <a:r>
              <a:rPr lang="nl-NL" sz="4400" dirty="0"/>
              <a:t> </a:t>
            </a:r>
            <a:r>
              <a:rPr lang="nl-NL" sz="4400" dirty="0" err="1"/>
              <a:t>Law</a:t>
            </a:r>
            <a:r>
              <a:rPr lang="nl-NL" sz="4400" dirty="0"/>
              <a:t> </a:t>
            </a:r>
            <a:r>
              <a:rPr lang="nl-NL" sz="4400" dirty="0" err="1"/>
              <a:t>and</a:t>
            </a:r>
            <a:r>
              <a:rPr lang="nl-NL" sz="4400" dirty="0"/>
              <a:t> </a:t>
            </a:r>
            <a:r>
              <a:rPr lang="nl-NL" sz="4400" dirty="0" err="1"/>
              <a:t>Legislation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EE92391-D7DE-50FC-7FBF-AAE86863583A}"/>
              </a:ext>
            </a:extLst>
          </p:cNvPr>
          <p:cNvSpPr txBox="1"/>
          <p:nvPr/>
        </p:nvSpPr>
        <p:spPr>
          <a:xfrm>
            <a:off x="4761571" y="47950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08634A-585D-9B04-C4FE-07539EB2C527}"/>
              </a:ext>
            </a:extLst>
          </p:cNvPr>
          <p:cNvSpPr txBox="1"/>
          <p:nvPr/>
        </p:nvSpPr>
        <p:spPr>
          <a:xfrm>
            <a:off x="2141034" y="534143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4ACEFD2-540C-06F8-C80F-5E4F6E4AB126}"/>
              </a:ext>
            </a:extLst>
          </p:cNvPr>
          <p:cNvSpPr/>
          <p:nvPr/>
        </p:nvSpPr>
        <p:spPr>
          <a:xfrm>
            <a:off x="0" y="19768"/>
            <a:ext cx="12191966" cy="645333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pic>
        <p:nvPicPr>
          <p:cNvPr id="6146" name="Picture 2" descr="Dugald Stewart Monument - Ed O'Keeffe Photography">
            <a:extLst>
              <a:ext uri="{FF2B5EF4-FFF2-40B4-BE49-F238E27FC236}">
                <a16:creationId xmlns:a16="http://schemas.microsoft.com/office/drawing/2014/main" id="{6F97720E-0310-500C-31EB-028B7E2F3308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850" r="22850"/>
          <a:stretch>
            <a:fillRect/>
          </a:stretch>
        </p:blipFill>
        <p:spPr bwMode="auto">
          <a:xfrm>
            <a:off x="8259414" y="19768"/>
            <a:ext cx="3932551" cy="6818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42CF19-6CFF-4B1E-5978-61D89AA1AB1A}"/>
              </a:ext>
            </a:extLst>
          </p:cNvPr>
          <p:cNvSpPr txBox="1"/>
          <p:nvPr/>
        </p:nvSpPr>
        <p:spPr>
          <a:xfrm>
            <a:off x="2464420" y="21856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CECA620B-59D5-1F67-26E8-12705BF35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963" y="1036217"/>
            <a:ext cx="3494964" cy="432048"/>
          </a:xfrm>
        </p:spPr>
        <p:txBody>
          <a:bodyPr/>
          <a:lstStyle/>
          <a:p>
            <a:r>
              <a:rPr lang="nl-NL" dirty="0" err="1">
                <a:solidFill>
                  <a:schemeClr val="bg1"/>
                </a:solidFill>
              </a:rPr>
              <a:t>Outline</a:t>
            </a:r>
            <a:r>
              <a:rPr lang="nl-NL" dirty="0">
                <a:solidFill>
                  <a:schemeClr val="bg1"/>
                </a:solidFill>
              </a:rPr>
              <a:t>: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6AEED85-79AE-DD9F-3665-6F8F80A63F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511" y="548680"/>
            <a:ext cx="6846640" cy="4795836"/>
          </a:xfrm>
        </p:spPr>
        <p:txBody>
          <a:bodyPr/>
          <a:lstStyle/>
          <a:p>
            <a:pPr marL="0" indent="0">
              <a:buNone/>
            </a:pPr>
            <a:endParaRPr lang="en-DE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1- The Rules of the Market: Transport and Tourism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2- Markets and Competition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3- Tourism and Infrastructure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</a:t>
            </a: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0488572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Travel transportation stock vector. Illustration of tour - 41825770">
            <a:extLst>
              <a:ext uri="{FF2B5EF4-FFF2-40B4-BE49-F238E27FC236}">
                <a16:creationId xmlns:a16="http://schemas.microsoft.com/office/drawing/2014/main" id="{3430D6A4-F45B-76B9-323D-B09D8D5CD2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5937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F93B3F2-4821-DEA9-2FC4-D8EA42024EB7}"/>
              </a:ext>
            </a:extLst>
          </p:cNvPr>
          <p:cNvSpPr/>
          <p:nvPr/>
        </p:nvSpPr>
        <p:spPr>
          <a:xfrm>
            <a:off x="-17801" y="9884"/>
            <a:ext cx="12198350" cy="6453335"/>
          </a:xfrm>
          <a:prstGeom prst="rect">
            <a:avLst/>
          </a:prstGeom>
          <a:solidFill>
            <a:schemeClr val="bg2">
              <a:alpha val="60131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CFBC679-5063-8D23-7EA0-14163DD623BA}"/>
              </a:ext>
            </a:extLst>
          </p:cNvPr>
          <p:cNvSpPr/>
          <p:nvPr/>
        </p:nvSpPr>
        <p:spPr>
          <a:xfrm>
            <a:off x="0" y="1268760"/>
            <a:ext cx="6696744" cy="1656184"/>
          </a:xfrm>
          <a:prstGeom prst="rect">
            <a:avLst/>
          </a:prstGeom>
          <a:solidFill>
            <a:schemeClr val="accent4">
              <a:lumMod val="50000"/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/>
          </a:p>
          <a:p>
            <a:pPr algn="ctr"/>
            <a:r>
              <a:rPr lang="en-US" sz="3200" b="1" dirty="0"/>
              <a:t>1- </a:t>
            </a:r>
            <a:r>
              <a:rPr lang="en-US" sz="3200" b="1" dirty="0">
                <a:solidFill>
                  <a:schemeClr val="bg1"/>
                </a:solidFill>
              </a:rPr>
              <a:t>THE RULES OF THE MARKET: TRANSPORT AND TOURISM</a:t>
            </a:r>
          </a:p>
          <a:p>
            <a:pPr algn="ctr"/>
            <a:endParaRPr lang="en-DE" sz="3200" b="1" dirty="0"/>
          </a:p>
        </p:txBody>
      </p:sp>
    </p:spTree>
    <p:extLst>
      <p:ext uri="{BB962C8B-B14F-4D97-AF65-F5344CB8AC3E}">
        <p14:creationId xmlns:p14="http://schemas.microsoft.com/office/powerpoint/2010/main" val="3009156309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Travel transportation stock vector. Illustration of tour - 41825770">
            <a:extLst>
              <a:ext uri="{FF2B5EF4-FFF2-40B4-BE49-F238E27FC236}">
                <a16:creationId xmlns:a16="http://schemas.microsoft.com/office/drawing/2014/main" id="{EE6202F4-5242-B87D-BAE6-39B490D76B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5937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1" dirty="0"/>
          </a:p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The Rules of the Market: Transport and Tourism</a:t>
            </a:r>
          </a:p>
          <a:p>
            <a:pPr algn="ctr"/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60040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In this part, we will focus on two main themes: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1- The legal rules applicable to tourism markets and transportation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2- The analysis of international contracts of carriage of passengers by sea, air, railway, and roads 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2541047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Travel transportation stock vector. Illustration of tour - 41825770">
            <a:extLst>
              <a:ext uri="{FF2B5EF4-FFF2-40B4-BE49-F238E27FC236}">
                <a16:creationId xmlns:a16="http://schemas.microsoft.com/office/drawing/2014/main" id="{01306DDD-B627-52DF-C14A-E7809C5B85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5937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12874" y="19770"/>
            <a:ext cx="12170188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1" dirty="0"/>
          </a:p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The Rules of the Market: Transport and Tourism</a:t>
            </a:r>
          </a:p>
          <a:p>
            <a:pPr algn="ctr"/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346647" y="1700808"/>
            <a:ext cx="7344816" cy="4628281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- The legal rules applicable to tourism markets and transportation will include: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A- The Basic Legal Rules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 An exploration and understanding of the basic legal rules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Applicable to those who want to join these two markets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B- Analysis: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Focusing on explaining how to make these two markets a competitive dimension for business activities. </a:t>
            </a:r>
          </a:p>
        </p:txBody>
      </p:sp>
    </p:spTree>
    <p:extLst>
      <p:ext uri="{BB962C8B-B14F-4D97-AF65-F5344CB8AC3E}">
        <p14:creationId xmlns:p14="http://schemas.microsoft.com/office/powerpoint/2010/main" val="2192751251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Travel transportation stock vector. Illustration of tour - 41825770">
            <a:extLst>
              <a:ext uri="{FF2B5EF4-FFF2-40B4-BE49-F238E27FC236}">
                <a16:creationId xmlns:a16="http://schemas.microsoft.com/office/drawing/2014/main" id="{FC3B6142-6D03-189D-71C3-1A54DF346A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5937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27694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1" dirty="0"/>
          </a:p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The Rules of the Market: Transport and Tourism</a:t>
            </a:r>
          </a:p>
          <a:p>
            <a:pPr algn="ctr"/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346647" y="1700808"/>
            <a:ext cx="7344816" cy="4628281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- The legal rules applicable to tourism markets and transportation will include: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C- review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review specific issues affecting their respective infrastructure</a:t>
            </a:r>
          </a:p>
        </p:txBody>
      </p:sp>
    </p:spTree>
    <p:extLst>
      <p:ext uri="{BB962C8B-B14F-4D97-AF65-F5344CB8AC3E}">
        <p14:creationId xmlns:p14="http://schemas.microsoft.com/office/powerpoint/2010/main" val="3167258662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ow Tourism Hotspots Shift Regional Supply-Demand Balance - Switch Hotel  Solutions">
            <a:extLst>
              <a:ext uri="{FF2B5EF4-FFF2-40B4-BE49-F238E27FC236}">
                <a16:creationId xmlns:a16="http://schemas.microsoft.com/office/drawing/2014/main" id="{301CD01C-27E8-4B50-5953-BBC51170F9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4"/>
            <a:ext cx="12195937" cy="6449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413" y="21792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-1" y="2204864"/>
            <a:ext cx="5091063" cy="2016224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2- </a:t>
            </a:r>
            <a:r>
              <a:rPr lang="en-US" sz="3200" b="1" dirty="0">
                <a:solidFill>
                  <a:schemeClr val="bg1"/>
                </a:solidFill>
              </a:rPr>
              <a:t>MARKETS AND COMPETITION</a:t>
            </a:r>
            <a:endParaRPr lang="en-DE" sz="3200" b="1" dirty="0"/>
          </a:p>
        </p:txBody>
      </p:sp>
    </p:spTree>
    <p:extLst>
      <p:ext uri="{BB962C8B-B14F-4D97-AF65-F5344CB8AC3E}">
        <p14:creationId xmlns:p14="http://schemas.microsoft.com/office/powerpoint/2010/main" val="1322549830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ow Tourism Hotspots Shift Regional Supply-Demand Balance - Switch Hotel  Solutions">
            <a:extLst>
              <a:ext uri="{FF2B5EF4-FFF2-40B4-BE49-F238E27FC236}">
                <a16:creationId xmlns:a16="http://schemas.microsoft.com/office/drawing/2014/main" id="{7D63E6F4-5F46-B3FC-9696-254EC6F9AC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3"/>
            <a:ext cx="12198350" cy="6449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2</a:t>
            </a:r>
            <a:r>
              <a:rPr lang="en-US" sz="1800" b="1" dirty="0"/>
              <a:t>- </a:t>
            </a:r>
            <a:r>
              <a:rPr lang="en-US" b="1" dirty="0">
                <a:solidFill>
                  <a:schemeClr val="bg1"/>
                </a:solidFill>
              </a:rPr>
              <a:t>Markets and Competition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360040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Competition is a fundamental principle of free-market economies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Protected by competition laws worldwide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Applies to all sectors, including tourism and transport</a:t>
            </a:r>
          </a:p>
        </p:txBody>
      </p:sp>
    </p:spTree>
    <p:extLst>
      <p:ext uri="{BB962C8B-B14F-4D97-AF65-F5344CB8AC3E}">
        <p14:creationId xmlns:p14="http://schemas.microsoft.com/office/powerpoint/2010/main" val="2820886150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ow Tourism Hotspots Shift Regional Supply-Demand Balance - Switch Hotel  Solutions">
            <a:extLst>
              <a:ext uri="{FF2B5EF4-FFF2-40B4-BE49-F238E27FC236}">
                <a16:creationId xmlns:a16="http://schemas.microsoft.com/office/drawing/2014/main" id="{1119AD34-8F4A-16B4-9C4F-0AE2178410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3"/>
            <a:ext cx="12198350" cy="6449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21791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2</a:t>
            </a:r>
            <a:r>
              <a:rPr lang="en-US" sz="1800" b="1" dirty="0"/>
              <a:t>- </a:t>
            </a:r>
            <a:r>
              <a:rPr lang="en-US" b="1" dirty="0">
                <a:solidFill>
                  <a:schemeClr val="bg1"/>
                </a:solidFill>
              </a:rPr>
              <a:t>Markets and Competition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360040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Why Competition Matters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Ensures free access to markets for businesses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Prevents illegal restraints on offering goods and services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Benefits consumers through: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Lower prices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Better quality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Greater choice</a:t>
            </a:r>
          </a:p>
        </p:txBody>
      </p:sp>
    </p:spTree>
    <p:extLst>
      <p:ext uri="{BB962C8B-B14F-4D97-AF65-F5344CB8AC3E}">
        <p14:creationId xmlns:p14="http://schemas.microsoft.com/office/powerpoint/2010/main" val="2110792579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ow Tourism Hotspots Shift Regional Supply-Demand Balance - Switch Hotel  Solutions">
            <a:extLst>
              <a:ext uri="{FF2B5EF4-FFF2-40B4-BE49-F238E27FC236}">
                <a16:creationId xmlns:a16="http://schemas.microsoft.com/office/drawing/2014/main" id="{FC35B1B1-7A33-3B0F-A827-9A4B8BAA9F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3"/>
            <a:ext cx="12198350" cy="6449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15358" y="39593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2</a:t>
            </a:r>
            <a:r>
              <a:rPr lang="en-US" sz="1800" b="1" dirty="0"/>
              <a:t>- </a:t>
            </a:r>
            <a:r>
              <a:rPr lang="en-US" b="1" dirty="0">
                <a:solidFill>
                  <a:schemeClr val="bg1"/>
                </a:solidFill>
              </a:rPr>
              <a:t>Markets and Competition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360040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Competition Law and Tourism &amp; Transport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Tourism and transport are not exempt from competition law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These sectors may face specific anti-competitive risks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Same legal principles apply regardless of the market</a:t>
            </a:r>
          </a:p>
        </p:txBody>
      </p:sp>
    </p:spTree>
    <p:extLst>
      <p:ext uri="{BB962C8B-B14F-4D97-AF65-F5344CB8AC3E}">
        <p14:creationId xmlns:p14="http://schemas.microsoft.com/office/powerpoint/2010/main" val="426178768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ow Tourism Hotspots Shift Regional Supply-Demand Balance - Switch Hotel  Solutions">
            <a:extLst>
              <a:ext uri="{FF2B5EF4-FFF2-40B4-BE49-F238E27FC236}">
                <a16:creationId xmlns:a16="http://schemas.microsoft.com/office/drawing/2014/main" id="{D45DCF3C-05C6-E5C9-0F1E-7091947A44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3"/>
            <a:ext cx="12198350" cy="6449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21791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2</a:t>
            </a:r>
            <a:r>
              <a:rPr lang="en-US" sz="1800" b="1" dirty="0"/>
              <a:t>- </a:t>
            </a:r>
            <a:r>
              <a:rPr lang="en-US" b="1" dirty="0">
                <a:solidFill>
                  <a:schemeClr val="bg1"/>
                </a:solidFill>
              </a:rPr>
              <a:t>Markets and Competition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360040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Two Main Branches of Competition Law: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Competition law is divided into: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1- Illicit Anti-competitive / Antitrust Practices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2- Unfair Competition Practices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-Both aim to protect competition but use different legal tools</a:t>
            </a:r>
          </a:p>
        </p:txBody>
      </p:sp>
    </p:spTree>
    <p:extLst>
      <p:ext uri="{BB962C8B-B14F-4D97-AF65-F5344CB8AC3E}">
        <p14:creationId xmlns:p14="http://schemas.microsoft.com/office/powerpoint/2010/main" val="1239147685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ow Tourism Hotspots Shift Regional Supply-Demand Balance - Switch Hotel  Solutions">
            <a:extLst>
              <a:ext uri="{FF2B5EF4-FFF2-40B4-BE49-F238E27FC236}">
                <a16:creationId xmlns:a16="http://schemas.microsoft.com/office/drawing/2014/main" id="{0A471DEC-F115-5D71-E458-52AC286078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3"/>
            <a:ext cx="12198350" cy="6449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43336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2</a:t>
            </a:r>
            <a:r>
              <a:rPr lang="en-US" sz="1800" b="1" dirty="0"/>
              <a:t>- </a:t>
            </a:r>
            <a:r>
              <a:rPr lang="en-US" b="1" dirty="0">
                <a:solidFill>
                  <a:schemeClr val="bg1"/>
                </a:solidFill>
              </a:rPr>
              <a:t>Markets and Competition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360040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1- Illicit Competition 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Illicit competition rules prohibit: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A- Collusive agreements between businesses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B- Abuse of dominant market positions</a:t>
            </a:r>
          </a:p>
        </p:txBody>
      </p:sp>
    </p:spTree>
    <p:extLst>
      <p:ext uri="{BB962C8B-B14F-4D97-AF65-F5344CB8AC3E}">
        <p14:creationId xmlns:p14="http://schemas.microsoft.com/office/powerpoint/2010/main" val="1790099853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ow Tourism Hotspots Shift Regional Supply-Demand Balance - Switch Hotel  Solutions">
            <a:extLst>
              <a:ext uri="{FF2B5EF4-FFF2-40B4-BE49-F238E27FC236}">
                <a16:creationId xmlns:a16="http://schemas.microsoft.com/office/drawing/2014/main" id="{F75D0A70-B3C2-F8F4-7D31-43A6366FD2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3"/>
            <a:ext cx="12198350" cy="6449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2</a:t>
            </a:r>
            <a:r>
              <a:rPr lang="en-US" sz="1800" b="1" dirty="0"/>
              <a:t>- </a:t>
            </a:r>
            <a:r>
              <a:rPr lang="en-US" b="1" dirty="0">
                <a:solidFill>
                  <a:schemeClr val="bg1"/>
                </a:solidFill>
              </a:rPr>
              <a:t>Markets and Competition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410445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A- Collusive Agreements: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 - Illegal agreements that restrict competition, such as: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Price-fixing airlines agreeing on fares)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Limiting production or investment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Sharing markets or customers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Discriminatory trading conditions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Tying contracts to unrelated obligations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9497336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ow Tourism Hotspots Shift Regional Supply-Demand Balance - Switch Hotel  Solutions">
            <a:extLst>
              <a:ext uri="{FF2B5EF4-FFF2-40B4-BE49-F238E27FC236}">
                <a16:creationId xmlns:a16="http://schemas.microsoft.com/office/drawing/2014/main" id="{BADE6B0B-2BA5-19A6-2620-766B85082D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3"/>
            <a:ext cx="12198350" cy="6449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542" y="26542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2</a:t>
            </a:r>
            <a:r>
              <a:rPr lang="en-US" sz="1800" b="1" dirty="0"/>
              <a:t>- </a:t>
            </a:r>
            <a:r>
              <a:rPr lang="en-US" b="1" dirty="0">
                <a:solidFill>
                  <a:schemeClr val="bg1"/>
                </a:solidFill>
              </a:rPr>
              <a:t>Markets and Competition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410445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B- Abuse of Dominant Position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Holding a dominant market position is not illegal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Abusing that position is illegal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Examples: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Imposing unfair prices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Imposing unfair trading conditions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Discriminating between business partners</a:t>
            </a:r>
          </a:p>
        </p:txBody>
      </p:sp>
    </p:spTree>
    <p:extLst>
      <p:ext uri="{BB962C8B-B14F-4D97-AF65-F5344CB8AC3E}">
        <p14:creationId xmlns:p14="http://schemas.microsoft.com/office/powerpoint/2010/main" val="1703163557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ow Tourism Hotspots Shift Regional Supply-Demand Balance - Switch Hotel  Solutions">
            <a:extLst>
              <a:ext uri="{FF2B5EF4-FFF2-40B4-BE49-F238E27FC236}">
                <a16:creationId xmlns:a16="http://schemas.microsoft.com/office/drawing/2014/main" id="{5781EC09-102B-CBAA-DA26-BFDCE606D1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3"/>
            <a:ext cx="12198350" cy="6449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22112" y="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2</a:t>
            </a:r>
            <a:r>
              <a:rPr lang="en-US" sz="1800" b="1" dirty="0"/>
              <a:t>- </a:t>
            </a:r>
            <a:r>
              <a:rPr lang="en-US" b="1" dirty="0">
                <a:solidFill>
                  <a:schemeClr val="bg1"/>
                </a:solidFill>
              </a:rPr>
              <a:t>Markets and Competition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410445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Legal Consequences of Illicit Competition: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Illegal agreements and conduct are null and void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Heavy administrative fines may be imposed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Possible civil liability and compensation claims</a:t>
            </a:r>
          </a:p>
        </p:txBody>
      </p:sp>
    </p:spTree>
    <p:extLst>
      <p:ext uri="{BB962C8B-B14F-4D97-AF65-F5344CB8AC3E}">
        <p14:creationId xmlns:p14="http://schemas.microsoft.com/office/powerpoint/2010/main" val="2393505594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ow Tourism Hotspots Shift Regional Supply-Demand Balance - Switch Hotel  Solutions">
            <a:extLst>
              <a:ext uri="{FF2B5EF4-FFF2-40B4-BE49-F238E27FC236}">
                <a16:creationId xmlns:a16="http://schemas.microsoft.com/office/drawing/2014/main" id="{2C0B6D56-881B-FD80-FE58-4F1CF85553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3"/>
            <a:ext cx="12198350" cy="6449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21791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2</a:t>
            </a:r>
            <a:r>
              <a:rPr lang="en-US" sz="1800" b="1" dirty="0"/>
              <a:t>- </a:t>
            </a:r>
            <a:r>
              <a:rPr lang="en-US" b="1" dirty="0">
                <a:solidFill>
                  <a:schemeClr val="bg1"/>
                </a:solidFill>
              </a:rPr>
              <a:t>Markets and Competition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410445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Mergers and Cooperation Control: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Mergers and major cooperation projects may require: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Notification to competition authorities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Failure to notify may result in: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Fines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Serious legal and business consequences</a:t>
            </a:r>
          </a:p>
        </p:txBody>
      </p:sp>
    </p:spTree>
    <p:extLst>
      <p:ext uri="{BB962C8B-B14F-4D97-AF65-F5344CB8AC3E}">
        <p14:creationId xmlns:p14="http://schemas.microsoft.com/office/powerpoint/2010/main" val="186489257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ow Tourism Hotspots Shift Regional Supply-Demand Balance - Switch Hotel  Solutions">
            <a:extLst>
              <a:ext uri="{FF2B5EF4-FFF2-40B4-BE49-F238E27FC236}">
                <a16:creationId xmlns:a16="http://schemas.microsoft.com/office/drawing/2014/main" id="{FDF5A4F6-6BBC-ADE8-EF27-56433801A4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3"/>
            <a:ext cx="12198350" cy="6449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21791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2</a:t>
            </a:r>
            <a:r>
              <a:rPr lang="en-US" sz="1800" b="1" dirty="0"/>
              <a:t>- </a:t>
            </a:r>
            <a:r>
              <a:rPr lang="en-US" b="1" dirty="0">
                <a:solidFill>
                  <a:schemeClr val="bg1"/>
                </a:solidFill>
              </a:rPr>
              <a:t>Markets and Competition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410445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2- Unfair Competition Law: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Focuses on unethical or dishonest market behavior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Examples include: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Deceptive or misleading practices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Imitation and confusion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Aggressive or denigratory conduct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Unfair advertising and dumping</a:t>
            </a:r>
          </a:p>
        </p:txBody>
      </p:sp>
    </p:spTree>
    <p:extLst>
      <p:ext uri="{BB962C8B-B14F-4D97-AF65-F5344CB8AC3E}">
        <p14:creationId xmlns:p14="http://schemas.microsoft.com/office/powerpoint/2010/main" val="161517031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ow Tourism Hotspots Shift Regional Supply-Demand Balance - Switch Hotel  Solutions">
            <a:extLst>
              <a:ext uri="{FF2B5EF4-FFF2-40B4-BE49-F238E27FC236}">
                <a16:creationId xmlns:a16="http://schemas.microsoft.com/office/drawing/2014/main" id="{3FA225D9-2985-BD0C-CC38-D9BBE857A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3"/>
            <a:ext cx="12198350" cy="6449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21791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2</a:t>
            </a:r>
            <a:r>
              <a:rPr lang="en-US" sz="1800" b="1" dirty="0"/>
              <a:t>- </a:t>
            </a:r>
            <a:r>
              <a:rPr lang="en-US" b="1" dirty="0">
                <a:solidFill>
                  <a:schemeClr val="bg1"/>
                </a:solidFill>
              </a:rPr>
              <a:t>Markets and Competition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410445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Legal Nature of Unfair Competition: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Governed mainly by private law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Enforced through courts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Can lead to damages and compensation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075406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Use tourism revenue on infrastructure, economists say | eKathimerini.com">
            <a:extLst>
              <a:ext uri="{FF2B5EF4-FFF2-40B4-BE49-F238E27FC236}">
                <a16:creationId xmlns:a16="http://schemas.microsoft.com/office/drawing/2014/main" id="{6896143D-CDE8-A4B3-AF0A-FC688503BC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-1" y="2204864"/>
            <a:ext cx="5091063" cy="2016224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3- </a:t>
            </a:r>
            <a:r>
              <a:rPr lang="en-US" sz="3200" b="1" dirty="0">
                <a:solidFill>
                  <a:schemeClr val="bg1"/>
                </a:solidFill>
              </a:rPr>
              <a:t>TOURISM AND INFRASTRUCTURE</a:t>
            </a:r>
          </a:p>
        </p:txBody>
      </p:sp>
    </p:spTree>
    <p:extLst>
      <p:ext uri="{BB962C8B-B14F-4D97-AF65-F5344CB8AC3E}">
        <p14:creationId xmlns:p14="http://schemas.microsoft.com/office/powerpoint/2010/main" val="2425833224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Use tourism revenue on infrastructure, economists say | eKathimerini.com">
            <a:extLst>
              <a:ext uri="{FF2B5EF4-FFF2-40B4-BE49-F238E27FC236}">
                <a16:creationId xmlns:a16="http://schemas.microsoft.com/office/drawing/2014/main" id="{38D5E988-9551-78B0-AC02-EF166A4824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3" y="1"/>
            <a:ext cx="12198352" cy="6473104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3- </a:t>
            </a:r>
            <a:r>
              <a:rPr lang="en-US" sz="1800" b="1" dirty="0">
                <a:solidFill>
                  <a:schemeClr val="bg1"/>
                </a:solidFill>
              </a:rPr>
              <a:t>Tourism </a:t>
            </a:r>
            <a:r>
              <a:rPr lang="en-US" b="1" dirty="0">
                <a:solidFill>
                  <a:schemeClr val="bg1"/>
                </a:solidFill>
              </a:rPr>
              <a:t>a</a:t>
            </a:r>
            <a:r>
              <a:rPr lang="en-US" sz="1800" b="1" dirty="0">
                <a:solidFill>
                  <a:schemeClr val="bg1"/>
                </a:solidFill>
              </a:rPr>
              <a:t>nd Infrastructure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410445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Introduction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Tourism and transport are infrastructure-dependent sectors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Services cannot be provided without physical facilities and systems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Infrastructure is essential for mobility and service delivery</a:t>
            </a:r>
          </a:p>
        </p:txBody>
      </p:sp>
    </p:spTree>
    <p:extLst>
      <p:ext uri="{BB962C8B-B14F-4D97-AF65-F5344CB8AC3E}">
        <p14:creationId xmlns:p14="http://schemas.microsoft.com/office/powerpoint/2010/main" val="779526786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Use tourism revenue on infrastructure, economists say | eKathimerini.com">
            <a:extLst>
              <a:ext uri="{FF2B5EF4-FFF2-40B4-BE49-F238E27FC236}">
                <a16:creationId xmlns:a16="http://schemas.microsoft.com/office/drawing/2014/main" id="{BE95D578-D3DB-249F-F07C-8C6C9B9121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3- </a:t>
            </a:r>
            <a:r>
              <a:rPr lang="en-US" sz="1800" b="1" dirty="0">
                <a:solidFill>
                  <a:schemeClr val="bg1"/>
                </a:solidFill>
              </a:rPr>
              <a:t>Tourism </a:t>
            </a:r>
            <a:r>
              <a:rPr lang="en-US" b="1" dirty="0">
                <a:solidFill>
                  <a:schemeClr val="bg1"/>
                </a:solidFill>
              </a:rPr>
              <a:t>a</a:t>
            </a:r>
            <a:r>
              <a:rPr lang="en-US" sz="1800" b="1" dirty="0">
                <a:solidFill>
                  <a:schemeClr val="bg1"/>
                </a:solidFill>
              </a:rPr>
              <a:t>nd Infrastructure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29" y="1683744"/>
            <a:ext cx="6696744" cy="447226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Infrastructure in Transportation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Transportation infrastructure includes: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Physical networks: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Support facilities: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C9C1192-C933-7A03-BBB5-02667332C1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6987939"/>
              </p:ext>
            </p:extLst>
          </p:nvPr>
        </p:nvGraphicFramePr>
        <p:xfrm>
          <a:off x="1202628" y="3816496"/>
          <a:ext cx="602487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267">
                  <a:extLst>
                    <a:ext uri="{9D8B030D-6E8A-4147-A177-3AD203B41FA5}">
                      <a16:colId xmlns:a16="http://schemas.microsoft.com/office/drawing/2014/main" val="914622788"/>
                    </a:ext>
                  </a:extLst>
                </a:gridCol>
                <a:gridCol w="3648603">
                  <a:extLst>
                    <a:ext uri="{9D8B030D-6E8A-4147-A177-3AD203B41FA5}">
                      <a16:colId xmlns:a16="http://schemas.microsoft.com/office/drawing/2014/main" val="11570734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Roads</a:t>
                      </a:r>
                      <a:endParaRPr lang="en-DE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Railways</a:t>
                      </a:r>
                      <a:endParaRPr lang="en-DE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0195093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780810E6-E5E1-2F87-0CBA-704B493A75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5869764"/>
              </p:ext>
            </p:extLst>
          </p:nvPr>
        </p:nvGraphicFramePr>
        <p:xfrm>
          <a:off x="1202630" y="5019323"/>
          <a:ext cx="669674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3">
                  <a:extLst>
                    <a:ext uri="{9D8B030D-6E8A-4147-A177-3AD203B41FA5}">
                      <a16:colId xmlns:a16="http://schemas.microsoft.com/office/drawing/2014/main" val="914622788"/>
                    </a:ext>
                  </a:extLst>
                </a:gridCol>
                <a:gridCol w="4248471">
                  <a:extLst>
                    <a:ext uri="{9D8B030D-6E8A-4147-A177-3AD203B41FA5}">
                      <a16:colId xmlns:a16="http://schemas.microsoft.com/office/drawing/2014/main" val="11570734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Airports</a:t>
                      </a:r>
                      <a:endParaRPr lang="en-DE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Ports</a:t>
                      </a:r>
                      <a:endParaRPr lang="en-DE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01950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Railway stations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Bus terminals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28076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3537029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Use tourism revenue on infrastructure, economists say | eKathimerini.com">
            <a:extLst>
              <a:ext uri="{FF2B5EF4-FFF2-40B4-BE49-F238E27FC236}">
                <a16:creationId xmlns:a16="http://schemas.microsoft.com/office/drawing/2014/main" id="{2A0F94A0-FB99-9BFE-12A7-F0A4926C79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9885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3- </a:t>
            </a:r>
            <a:r>
              <a:rPr lang="en-US" sz="1800" b="1" dirty="0">
                <a:solidFill>
                  <a:schemeClr val="bg1"/>
                </a:solidFill>
              </a:rPr>
              <a:t>Tourism </a:t>
            </a:r>
            <a:r>
              <a:rPr lang="en-US" b="1" dirty="0">
                <a:solidFill>
                  <a:schemeClr val="bg1"/>
                </a:solidFill>
              </a:rPr>
              <a:t>a</a:t>
            </a:r>
            <a:r>
              <a:rPr lang="en-US" sz="1800" b="1" dirty="0">
                <a:solidFill>
                  <a:schemeClr val="bg1"/>
                </a:solidFill>
              </a:rPr>
              <a:t>nd Infrastructure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410445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Role of Transport Infrastructure: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Allows vehicles to operate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Connects destinations and markets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Essential for economic and tourism development</a:t>
            </a:r>
          </a:p>
        </p:txBody>
      </p:sp>
    </p:spTree>
    <p:extLst>
      <p:ext uri="{BB962C8B-B14F-4D97-AF65-F5344CB8AC3E}">
        <p14:creationId xmlns:p14="http://schemas.microsoft.com/office/powerpoint/2010/main" val="4208382229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Use tourism revenue on infrastructure, economists say | eKathimerini.com">
            <a:extLst>
              <a:ext uri="{FF2B5EF4-FFF2-40B4-BE49-F238E27FC236}">
                <a16:creationId xmlns:a16="http://schemas.microsoft.com/office/drawing/2014/main" id="{D6C3F30D-C6FC-A9FB-4308-95F1E8B983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3- </a:t>
            </a:r>
            <a:r>
              <a:rPr lang="en-US" sz="1800" b="1" dirty="0">
                <a:solidFill>
                  <a:schemeClr val="bg1"/>
                </a:solidFill>
              </a:rPr>
              <a:t>Tourism </a:t>
            </a:r>
            <a:r>
              <a:rPr lang="en-US" b="1" dirty="0">
                <a:solidFill>
                  <a:schemeClr val="bg1"/>
                </a:solidFill>
              </a:rPr>
              <a:t>a</a:t>
            </a:r>
            <a:r>
              <a:rPr lang="en-US" sz="1800" b="1" dirty="0">
                <a:solidFill>
                  <a:schemeClr val="bg1"/>
                </a:solidFill>
              </a:rPr>
              <a:t>nd Infrastructure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410445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Infrastructure in Tourism: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Broader and more diverse than transport infrastructure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Depends on type of tourism activity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Includes: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Accommodation facilities (hotels, resorts)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Tourism sites and attractions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Facilities where tourism activities take place</a:t>
            </a:r>
          </a:p>
        </p:txBody>
      </p:sp>
    </p:spTree>
    <p:extLst>
      <p:ext uri="{BB962C8B-B14F-4D97-AF65-F5344CB8AC3E}">
        <p14:creationId xmlns:p14="http://schemas.microsoft.com/office/powerpoint/2010/main" val="1391623590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Use tourism revenue on infrastructure, economists say | eKathimerini.com">
            <a:extLst>
              <a:ext uri="{FF2B5EF4-FFF2-40B4-BE49-F238E27FC236}">
                <a16:creationId xmlns:a16="http://schemas.microsoft.com/office/drawing/2014/main" id="{2D11FE18-00F1-1006-999F-8547A08F87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12509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3- </a:t>
            </a:r>
            <a:r>
              <a:rPr lang="en-US" sz="1800" b="1" dirty="0">
                <a:solidFill>
                  <a:schemeClr val="bg1"/>
                </a:solidFill>
              </a:rPr>
              <a:t>Tourism </a:t>
            </a:r>
            <a:r>
              <a:rPr lang="en-US" b="1" dirty="0">
                <a:solidFill>
                  <a:schemeClr val="bg1"/>
                </a:solidFill>
              </a:rPr>
              <a:t>a</a:t>
            </a:r>
            <a:r>
              <a:rPr lang="en-US" sz="1800" b="1" dirty="0">
                <a:solidFill>
                  <a:schemeClr val="bg1"/>
                </a:solidFill>
              </a:rPr>
              <a:t>nd Infrastructure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410445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Legal Approach to Infrastructure: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No special legal regime only for tourism or transport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Regulation focuses on: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Safety standards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Health protection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Environmental protection</a:t>
            </a:r>
          </a:p>
        </p:txBody>
      </p:sp>
    </p:spTree>
    <p:extLst>
      <p:ext uri="{BB962C8B-B14F-4D97-AF65-F5344CB8AC3E}">
        <p14:creationId xmlns:p14="http://schemas.microsoft.com/office/powerpoint/2010/main" val="3183932498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Use tourism revenue on infrastructure, economists say | eKathimerini.com">
            <a:extLst>
              <a:ext uri="{FF2B5EF4-FFF2-40B4-BE49-F238E27FC236}">
                <a16:creationId xmlns:a16="http://schemas.microsoft.com/office/drawing/2014/main" id="{2EB69BF7-538E-E8F3-1E51-E04F419F8F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3- </a:t>
            </a:r>
            <a:r>
              <a:rPr lang="en-US" sz="1800" b="1" dirty="0">
                <a:solidFill>
                  <a:schemeClr val="bg1"/>
                </a:solidFill>
              </a:rPr>
              <a:t>Tourism </a:t>
            </a:r>
            <a:r>
              <a:rPr lang="en-US" b="1" dirty="0">
                <a:solidFill>
                  <a:schemeClr val="bg1"/>
                </a:solidFill>
              </a:rPr>
              <a:t>a</a:t>
            </a:r>
            <a:r>
              <a:rPr lang="en-US" sz="1800" b="1" dirty="0">
                <a:solidFill>
                  <a:schemeClr val="bg1"/>
                </a:solidFill>
              </a:rPr>
              <a:t>nd Infrastructure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410445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Legal Approach to Infrastructure: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No special legal regime only for tourism or transport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Regulation focuses on: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Safety standards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Health protection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Environmental protection</a:t>
            </a:r>
          </a:p>
        </p:txBody>
      </p:sp>
    </p:spTree>
    <p:extLst>
      <p:ext uri="{BB962C8B-B14F-4D97-AF65-F5344CB8AC3E}">
        <p14:creationId xmlns:p14="http://schemas.microsoft.com/office/powerpoint/2010/main" val="1281736959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Use tourism revenue on infrastructure, economists say | eKathimerini.com">
            <a:extLst>
              <a:ext uri="{FF2B5EF4-FFF2-40B4-BE49-F238E27FC236}">
                <a16:creationId xmlns:a16="http://schemas.microsoft.com/office/drawing/2014/main" id="{00E4FB54-A793-0918-90C1-88A7ADC914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3- </a:t>
            </a:r>
            <a:r>
              <a:rPr lang="en-US" sz="1800" b="1" dirty="0">
                <a:solidFill>
                  <a:schemeClr val="bg1"/>
                </a:solidFill>
              </a:rPr>
              <a:t>Tourism </a:t>
            </a:r>
            <a:r>
              <a:rPr lang="en-US" b="1" dirty="0">
                <a:solidFill>
                  <a:schemeClr val="bg1"/>
                </a:solidFill>
              </a:rPr>
              <a:t>a</a:t>
            </a:r>
            <a:r>
              <a:rPr lang="en-US" sz="1800" b="1" dirty="0">
                <a:solidFill>
                  <a:schemeClr val="bg1"/>
                </a:solidFill>
              </a:rPr>
              <a:t>nd Infrastructure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410445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Key Challenges in Infrastructure Management: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Rapid changes in technology and markets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Growing environmental and health concerns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Need for efficient and sustainable management</a:t>
            </a:r>
          </a:p>
        </p:txBody>
      </p:sp>
    </p:spTree>
    <p:extLst>
      <p:ext uri="{BB962C8B-B14F-4D97-AF65-F5344CB8AC3E}">
        <p14:creationId xmlns:p14="http://schemas.microsoft.com/office/powerpoint/2010/main" val="4079692802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Use tourism revenue on infrastructure, economists say | eKathimerini.com">
            <a:extLst>
              <a:ext uri="{FF2B5EF4-FFF2-40B4-BE49-F238E27FC236}">
                <a16:creationId xmlns:a16="http://schemas.microsoft.com/office/drawing/2014/main" id="{601DC235-9792-D541-4265-742AF8646F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3- </a:t>
            </a:r>
            <a:r>
              <a:rPr lang="en-US" sz="1800" b="1" dirty="0">
                <a:solidFill>
                  <a:schemeClr val="bg1"/>
                </a:solidFill>
              </a:rPr>
              <a:t>Tourism </a:t>
            </a:r>
            <a:r>
              <a:rPr lang="en-US" b="1" dirty="0">
                <a:solidFill>
                  <a:schemeClr val="bg1"/>
                </a:solidFill>
              </a:rPr>
              <a:t>a</a:t>
            </a:r>
            <a:r>
              <a:rPr lang="en-US" sz="1800" b="1" dirty="0">
                <a:solidFill>
                  <a:schemeClr val="bg1"/>
                </a:solidFill>
              </a:rPr>
              <a:t>nd Infrastructure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477020"/>
            <a:ext cx="6696744" cy="447226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A- Digitalization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Increasing use of digital tools in infrastructure management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Examples: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Benefits: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284FDB7-AB92-D093-C17C-63B3A0F0B1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4797798"/>
              </p:ext>
            </p:extLst>
          </p:nvPr>
        </p:nvGraphicFramePr>
        <p:xfrm>
          <a:off x="1239436" y="3136116"/>
          <a:ext cx="6623133" cy="15045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21361">
                  <a:extLst>
                    <a:ext uri="{9D8B030D-6E8A-4147-A177-3AD203B41FA5}">
                      <a16:colId xmlns:a16="http://schemas.microsoft.com/office/drawing/2014/main" val="914622788"/>
                    </a:ext>
                  </a:extLst>
                </a:gridCol>
                <a:gridCol w="4201772">
                  <a:extLst>
                    <a:ext uri="{9D8B030D-6E8A-4147-A177-3AD203B41FA5}">
                      <a16:colId xmlns:a16="http://schemas.microsoft.com/office/drawing/2014/main" val="11570734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Online contracting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Digital documentation and registration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01950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Online service provision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Artificial intelligence and blockchain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2807637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007BC8E-C3BB-CB90-47E6-F21849ED70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1315210"/>
              </p:ext>
            </p:extLst>
          </p:nvPr>
        </p:nvGraphicFramePr>
        <p:xfrm>
          <a:off x="1222387" y="5402760"/>
          <a:ext cx="6696744" cy="4529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3">
                  <a:extLst>
                    <a:ext uri="{9D8B030D-6E8A-4147-A177-3AD203B41FA5}">
                      <a16:colId xmlns:a16="http://schemas.microsoft.com/office/drawing/2014/main" val="914622788"/>
                    </a:ext>
                  </a:extLst>
                </a:gridCol>
                <a:gridCol w="4248471">
                  <a:extLst>
                    <a:ext uri="{9D8B030D-6E8A-4147-A177-3AD203B41FA5}">
                      <a16:colId xmlns:a16="http://schemas.microsoft.com/office/drawing/2014/main" val="11570734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Lower costs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Greater efficiency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01950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7655887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Use tourism revenue on infrastructure, economists say | eKathimerini.com">
            <a:extLst>
              <a:ext uri="{FF2B5EF4-FFF2-40B4-BE49-F238E27FC236}">
                <a16:creationId xmlns:a16="http://schemas.microsoft.com/office/drawing/2014/main" id="{4368BFDD-E277-1BD2-9B48-2AB4003255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3- </a:t>
            </a:r>
            <a:r>
              <a:rPr lang="en-US" sz="1800" b="1" dirty="0">
                <a:solidFill>
                  <a:schemeClr val="bg1"/>
                </a:solidFill>
              </a:rPr>
              <a:t>Tourism </a:t>
            </a:r>
            <a:r>
              <a:rPr lang="en-US" b="1" dirty="0">
                <a:solidFill>
                  <a:schemeClr val="bg1"/>
                </a:solidFill>
              </a:rPr>
              <a:t>a</a:t>
            </a:r>
            <a:r>
              <a:rPr lang="en-US" sz="1800" b="1" dirty="0">
                <a:solidFill>
                  <a:schemeClr val="bg1"/>
                </a:solidFill>
              </a:rPr>
              <a:t>nd Infrastructure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2097885"/>
            <a:ext cx="6696744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B- Technological Innovation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Technology is a key driver of change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Examples in transport: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Autonomous vehicles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High-speed transport systems</a:t>
            </a:r>
          </a:p>
        </p:txBody>
      </p:sp>
    </p:spTree>
    <p:extLst>
      <p:ext uri="{BB962C8B-B14F-4D97-AF65-F5344CB8AC3E}">
        <p14:creationId xmlns:p14="http://schemas.microsoft.com/office/powerpoint/2010/main" val="1388936348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Use tourism revenue on infrastructure, economists say | eKathimerini.com">
            <a:extLst>
              <a:ext uri="{FF2B5EF4-FFF2-40B4-BE49-F238E27FC236}">
                <a16:creationId xmlns:a16="http://schemas.microsoft.com/office/drawing/2014/main" id="{B4C19DF9-B458-4289-A933-DC86F96D40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9885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3- </a:t>
            </a:r>
            <a:r>
              <a:rPr lang="en-US" sz="1800" b="1" dirty="0">
                <a:solidFill>
                  <a:schemeClr val="bg1"/>
                </a:solidFill>
              </a:rPr>
              <a:t>Tourism </a:t>
            </a:r>
            <a:r>
              <a:rPr lang="en-US" b="1" dirty="0">
                <a:solidFill>
                  <a:schemeClr val="bg1"/>
                </a:solidFill>
              </a:rPr>
              <a:t>a</a:t>
            </a:r>
            <a:r>
              <a:rPr lang="en-US" sz="1800" b="1" dirty="0">
                <a:solidFill>
                  <a:schemeClr val="bg1"/>
                </a:solidFill>
              </a:rPr>
              <a:t>nd Infrastructure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2097885"/>
            <a:ext cx="6696744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C- Environmental Sustainability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Sustainability is now a central concern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Focus on reducing environmental impact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Examples: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Promotion of rail transport over short-haul flights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Sustainable tourism practices</a:t>
            </a:r>
          </a:p>
        </p:txBody>
      </p:sp>
    </p:spTree>
    <p:extLst>
      <p:ext uri="{BB962C8B-B14F-4D97-AF65-F5344CB8AC3E}">
        <p14:creationId xmlns:p14="http://schemas.microsoft.com/office/powerpoint/2010/main" val="436962294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Use tourism revenue on infrastructure, economists say | eKathimerini.com">
            <a:extLst>
              <a:ext uri="{FF2B5EF4-FFF2-40B4-BE49-F238E27FC236}">
                <a16:creationId xmlns:a16="http://schemas.microsoft.com/office/drawing/2014/main" id="{D28E1EB7-3DA8-E4D0-E42F-F013CD854E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3- </a:t>
            </a:r>
            <a:r>
              <a:rPr lang="en-US" sz="1800" b="1" dirty="0">
                <a:solidFill>
                  <a:schemeClr val="bg1"/>
                </a:solidFill>
              </a:rPr>
              <a:t>Tourism </a:t>
            </a:r>
            <a:r>
              <a:rPr lang="en-US" b="1" dirty="0">
                <a:solidFill>
                  <a:schemeClr val="bg1"/>
                </a:solidFill>
              </a:rPr>
              <a:t>a</a:t>
            </a:r>
            <a:r>
              <a:rPr lang="en-US" sz="1800" b="1" dirty="0">
                <a:solidFill>
                  <a:schemeClr val="bg1"/>
                </a:solidFill>
              </a:rPr>
              <a:t>nd Infrastructure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2097885"/>
            <a:ext cx="6696744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D- Health as a Key Challenge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Health strongly affects tourism and transport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COVID-19 demonstrated sector vulnerability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Need for: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New legal frameworks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Health and safety measures for tourists and passengers</a:t>
            </a:r>
          </a:p>
        </p:txBody>
      </p:sp>
    </p:spTree>
    <p:extLst>
      <p:ext uri="{BB962C8B-B14F-4D97-AF65-F5344CB8AC3E}">
        <p14:creationId xmlns:p14="http://schemas.microsoft.com/office/powerpoint/2010/main" val="2892966406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477020"/>
            <a:ext cx="8496944" cy="4104456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2800" b="1" dirty="0">
                <a:solidFill>
                  <a:schemeClr val="bg1"/>
                </a:solidFill>
              </a:rPr>
              <a:t>DISCUSSION</a:t>
            </a:r>
            <a:r>
              <a:rPr lang="en-US" b="1" dirty="0">
                <a:solidFill>
                  <a:schemeClr val="bg1"/>
                </a:solidFill>
              </a:rPr>
              <a:t> 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9662445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119021712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3778</TotalTime>
  <Words>1031</Words>
  <Application>Microsoft Macintosh PowerPoint</Application>
  <PresentationFormat>Custom</PresentationFormat>
  <Paragraphs>264</Paragraphs>
  <Slides>32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Georgia</vt:lpstr>
      <vt:lpstr>Calibri</vt:lpstr>
      <vt:lpstr>Wingdings</vt:lpstr>
      <vt:lpstr>Minion</vt:lpstr>
      <vt:lpstr>Arial</vt:lpstr>
      <vt:lpstr>Corporate template-set Universiteit Leiden</vt:lpstr>
      <vt:lpstr>Tourism Law and Legislation  European Institute of Innovation, Entrepreneurship and Technology Lessingstraße 79, 13158 Berlin, Germany </vt:lpstr>
      <vt:lpstr>Outline: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241</cp:revision>
  <dcterms:created xsi:type="dcterms:W3CDTF">2023-10-18T00:40:52Z</dcterms:created>
  <dcterms:modified xsi:type="dcterms:W3CDTF">2026-02-03T15:43:23Z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