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18288000" cy="10287000"/>
  <p:notesSz cx="6858000" cy="9144000"/>
  <p:embeddedFontLst>
    <p:embeddedFont>
      <p:font typeface="Parisienne" charset="1" panose="03020507000000020002"/>
      <p:regular r:id="rId20"/>
    </p:embeddedFont>
    <p:embeddedFont>
      <p:font typeface="DM Sans" charset="1" panose="00000000000000000000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../media/image4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../media/image4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../media/image4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../media/image4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../media/image4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../media/image4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../media/image4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../media/image4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../media/image4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../media/image4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../media/image4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Relationship Id="rId4" Target="../media/image4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167747" y="-4037326"/>
            <a:ext cx="20623493" cy="18361653"/>
            <a:chOff x="0" y="0"/>
            <a:chExt cx="27497991" cy="24482204"/>
          </a:xfrm>
        </p:grpSpPr>
        <p:sp>
          <p:nvSpPr>
            <p:cNvPr name="Freeform 3" id="3"/>
            <p:cNvSpPr/>
            <p:nvPr/>
          </p:nvSpPr>
          <p:spPr>
            <a:xfrm flipH="true" flipV="true" rot="-5400000">
              <a:off x="-5355482" y="5355482"/>
              <a:ext cx="24482204" cy="13771239"/>
            </a:xfrm>
            <a:custGeom>
              <a:avLst/>
              <a:gdLst/>
              <a:ahLst/>
              <a:cxnLst/>
              <a:rect r="r" b="b" t="t" l="l"/>
              <a:pathLst>
                <a:path h="13771239" w="24482204">
                  <a:moveTo>
                    <a:pt x="24482204" y="13771240"/>
                  </a:moveTo>
                  <a:lnTo>
                    <a:pt x="0" y="13771240"/>
                  </a:lnTo>
                  <a:lnTo>
                    <a:pt x="0" y="0"/>
                  </a:lnTo>
                  <a:lnTo>
                    <a:pt x="24482204" y="0"/>
                  </a:lnTo>
                  <a:lnTo>
                    <a:pt x="24482204" y="13771240"/>
                  </a:lnTo>
                  <a:close/>
                </a:path>
              </a:pathLst>
            </a:custGeom>
            <a:blipFill>
              <a:blip r:embed="rId2">
                <a:alphaModFix amt="31000"/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true" flipV="false" rot="-5400000">
              <a:off x="8371269" y="5355482"/>
              <a:ext cx="24482204" cy="13771239"/>
            </a:xfrm>
            <a:custGeom>
              <a:avLst/>
              <a:gdLst/>
              <a:ahLst/>
              <a:cxnLst/>
              <a:rect r="r" b="b" t="t" l="l"/>
              <a:pathLst>
                <a:path h="13771239" w="24482204">
                  <a:moveTo>
                    <a:pt x="24482204" y="0"/>
                  </a:moveTo>
                  <a:lnTo>
                    <a:pt x="0" y="0"/>
                  </a:lnTo>
                  <a:lnTo>
                    <a:pt x="0" y="13771240"/>
                  </a:lnTo>
                  <a:lnTo>
                    <a:pt x="24482204" y="13771240"/>
                  </a:lnTo>
                  <a:lnTo>
                    <a:pt x="24482204" y="0"/>
                  </a:lnTo>
                  <a:close/>
                </a:path>
              </a:pathLst>
            </a:custGeom>
            <a:blipFill>
              <a:blip r:embed="rId2">
                <a:alphaModFix amt="31000"/>
              </a:blip>
              <a:stretch>
                <a:fillRect l="0" t="0" r="0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1893709" y="1028700"/>
            <a:ext cx="14501498" cy="8229600"/>
          </a:xfrm>
          <a:custGeom>
            <a:avLst/>
            <a:gdLst/>
            <a:ahLst/>
            <a:cxnLst/>
            <a:rect r="r" b="b" t="t" l="l"/>
            <a:pathLst>
              <a:path h="8229600" w="14501498">
                <a:moveTo>
                  <a:pt x="0" y="0"/>
                </a:moveTo>
                <a:lnTo>
                  <a:pt x="14501498" y="0"/>
                </a:lnTo>
                <a:lnTo>
                  <a:pt x="1450149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6000"/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869027" y="562465"/>
            <a:ext cx="4780546" cy="10073947"/>
          </a:xfrm>
          <a:custGeom>
            <a:avLst/>
            <a:gdLst/>
            <a:ahLst/>
            <a:cxnLst/>
            <a:rect r="r" b="b" t="t" l="l"/>
            <a:pathLst>
              <a:path h="10073947" w="4780546">
                <a:moveTo>
                  <a:pt x="0" y="0"/>
                </a:moveTo>
                <a:lnTo>
                  <a:pt x="4780546" y="0"/>
                </a:lnTo>
                <a:lnTo>
                  <a:pt x="4780546" y="10073947"/>
                </a:lnTo>
                <a:lnTo>
                  <a:pt x="0" y="1007394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-1942365" y="3577939"/>
            <a:ext cx="4780546" cy="10073947"/>
          </a:xfrm>
          <a:custGeom>
            <a:avLst/>
            <a:gdLst/>
            <a:ahLst/>
            <a:cxnLst/>
            <a:rect r="r" b="b" t="t" l="l"/>
            <a:pathLst>
              <a:path h="10073947" w="4780546">
                <a:moveTo>
                  <a:pt x="0" y="0"/>
                </a:moveTo>
                <a:lnTo>
                  <a:pt x="4780546" y="0"/>
                </a:lnTo>
                <a:lnTo>
                  <a:pt x="4780546" y="10073947"/>
                </a:lnTo>
                <a:lnTo>
                  <a:pt x="0" y="1007394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2590412" y="2373794"/>
            <a:ext cx="13107177" cy="49111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923"/>
              </a:lnSpc>
            </a:pPr>
            <a:r>
              <a:rPr lang="en-US" sz="20659">
                <a:solidFill>
                  <a:srgbClr val="000000"/>
                </a:solidFill>
                <a:latin typeface="Parisienne"/>
                <a:ea typeface="Parisienne"/>
                <a:cs typeface="Parisienne"/>
                <a:sym typeface="Parisienne"/>
              </a:rPr>
              <a:t>Presentation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6086572" y="5949424"/>
            <a:ext cx="6114857" cy="1124975"/>
            <a:chOff x="0" y="0"/>
            <a:chExt cx="1610497" cy="29629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610497" cy="296290"/>
            </a:xfrm>
            <a:custGeom>
              <a:avLst/>
              <a:gdLst/>
              <a:ahLst/>
              <a:cxnLst/>
              <a:rect r="r" b="b" t="t" l="l"/>
              <a:pathLst>
                <a:path h="296290" w="1610497">
                  <a:moveTo>
                    <a:pt x="64570" y="0"/>
                  </a:moveTo>
                  <a:lnTo>
                    <a:pt x="1545927" y="0"/>
                  </a:lnTo>
                  <a:cubicBezTo>
                    <a:pt x="1581588" y="0"/>
                    <a:pt x="1610497" y="28909"/>
                    <a:pt x="1610497" y="64570"/>
                  </a:cubicBezTo>
                  <a:lnTo>
                    <a:pt x="1610497" y="231719"/>
                  </a:lnTo>
                  <a:cubicBezTo>
                    <a:pt x="1610497" y="267381"/>
                    <a:pt x="1581588" y="296290"/>
                    <a:pt x="1545927" y="296290"/>
                  </a:cubicBezTo>
                  <a:lnTo>
                    <a:pt x="64570" y="296290"/>
                  </a:lnTo>
                  <a:cubicBezTo>
                    <a:pt x="28909" y="296290"/>
                    <a:pt x="0" y="267381"/>
                    <a:pt x="0" y="231719"/>
                  </a:cubicBezTo>
                  <a:lnTo>
                    <a:pt x="0" y="64570"/>
                  </a:lnTo>
                  <a:cubicBezTo>
                    <a:pt x="0" y="28909"/>
                    <a:pt x="28909" y="0"/>
                    <a:pt x="64570" y="0"/>
                  </a:cubicBezTo>
                  <a:close/>
                </a:path>
              </a:pathLst>
            </a:custGeom>
            <a:solidFill>
              <a:srgbClr val="EBB9C4">
                <a:alpha val="49804"/>
              </a:srgbClr>
            </a:solidFill>
            <a:ln w="9525" cap="rnd">
              <a:solidFill>
                <a:srgbClr val="000000">
                  <a:alpha val="49804"/>
                </a:srgbClr>
              </a:solidFill>
              <a:prstDash val="solid"/>
              <a:round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1610497" cy="33439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5818656" y="6099796"/>
            <a:ext cx="6650688" cy="7385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019"/>
              </a:lnSpc>
            </a:pPr>
            <a:r>
              <a:rPr lang="en-US" sz="4299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By Naveen Sharma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167747" y="-4037326"/>
            <a:ext cx="20623493" cy="18361653"/>
            <a:chOff x="0" y="0"/>
            <a:chExt cx="27497991" cy="24482204"/>
          </a:xfrm>
        </p:grpSpPr>
        <p:sp>
          <p:nvSpPr>
            <p:cNvPr name="Freeform 3" id="3"/>
            <p:cNvSpPr/>
            <p:nvPr/>
          </p:nvSpPr>
          <p:spPr>
            <a:xfrm flipH="true" flipV="true" rot="-5400000">
              <a:off x="-5355482" y="5355482"/>
              <a:ext cx="24482204" cy="13771239"/>
            </a:xfrm>
            <a:custGeom>
              <a:avLst/>
              <a:gdLst/>
              <a:ahLst/>
              <a:cxnLst/>
              <a:rect r="r" b="b" t="t" l="l"/>
              <a:pathLst>
                <a:path h="13771239" w="24482204">
                  <a:moveTo>
                    <a:pt x="24482204" y="13771240"/>
                  </a:moveTo>
                  <a:lnTo>
                    <a:pt x="0" y="13771240"/>
                  </a:lnTo>
                  <a:lnTo>
                    <a:pt x="0" y="0"/>
                  </a:lnTo>
                  <a:lnTo>
                    <a:pt x="24482204" y="0"/>
                  </a:lnTo>
                  <a:lnTo>
                    <a:pt x="24482204" y="13771240"/>
                  </a:lnTo>
                  <a:close/>
                </a:path>
              </a:pathLst>
            </a:custGeom>
            <a:blipFill>
              <a:blip r:embed="rId2">
                <a:alphaModFix amt="31000"/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true" flipV="false" rot="-5400000">
              <a:off x="8371269" y="5355482"/>
              <a:ext cx="24482204" cy="13771239"/>
            </a:xfrm>
            <a:custGeom>
              <a:avLst/>
              <a:gdLst/>
              <a:ahLst/>
              <a:cxnLst/>
              <a:rect r="r" b="b" t="t" l="l"/>
              <a:pathLst>
                <a:path h="13771239" w="24482204">
                  <a:moveTo>
                    <a:pt x="24482204" y="0"/>
                  </a:moveTo>
                  <a:lnTo>
                    <a:pt x="0" y="0"/>
                  </a:lnTo>
                  <a:lnTo>
                    <a:pt x="0" y="13771240"/>
                  </a:lnTo>
                  <a:lnTo>
                    <a:pt x="24482204" y="13771240"/>
                  </a:lnTo>
                  <a:lnTo>
                    <a:pt x="24482204" y="0"/>
                  </a:lnTo>
                  <a:close/>
                </a:path>
              </a:pathLst>
            </a:custGeom>
            <a:blipFill>
              <a:blip r:embed="rId2">
                <a:alphaModFix amt="31000"/>
              </a:blip>
              <a:stretch>
                <a:fillRect l="0" t="0" r="0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-2289062" y="2857525"/>
            <a:ext cx="4578125" cy="9647389"/>
          </a:xfrm>
          <a:custGeom>
            <a:avLst/>
            <a:gdLst/>
            <a:ahLst/>
            <a:cxnLst/>
            <a:rect r="r" b="b" t="t" l="l"/>
            <a:pathLst>
              <a:path h="9647389" w="4578125">
                <a:moveTo>
                  <a:pt x="0" y="0"/>
                </a:moveTo>
                <a:lnTo>
                  <a:pt x="4578124" y="0"/>
                </a:lnTo>
                <a:lnTo>
                  <a:pt x="4578124" y="9647389"/>
                </a:lnTo>
                <a:lnTo>
                  <a:pt x="0" y="964738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5400000">
            <a:off x="12752647" y="-4469085"/>
            <a:ext cx="5310335" cy="11190360"/>
          </a:xfrm>
          <a:custGeom>
            <a:avLst/>
            <a:gdLst/>
            <a:ahLst/>
            <a:cxnLst/>
            <a:rect r="r" b="b" t="t" l="l"/>
            <a:pathLst>
              <a:path h="11190360" w="5310335">
                <a:moveTo>
                  <a:pt x="0" y="0"/>
                </a:moveTo>
                <a:lnTo>
                  <a:pt x="5310335" y="0"/>
                </a:lnTo>
                <a:lnTo>
                  <a:pt x="5310335" y="11190360"/>
                </a:lnTo>
                <a:lnTo>
                  <a:pt x="0" y="1119036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3082302" y="4051683"/>
            <a:ext cx="6730333" cy="5206617"/>
            <a:chOff x="0" y="0"/>
            <a:chExt cx="1772598" cy="137129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772598" cy="1371290"/>
            </a:xfrm>
            <a:custGeom>
              <a:avLst/>
              <a:gdLst/>
              <a:ahLst/>
              <a:cxnLst/>
              <a:rect r="r" b="b" t="t" l="l"/>
              <a:pathLst>
                <a:path h="1371290" w="1772598">
                  <a:moveTo>
                    <a:pt x="58665" y="0"/>
                  </a:moveTo>
                  <a:lnTo>
                    <a:pt x="1713932" y="0"/>
                  </a:lnTo>
                  <a:cubicBezTo>
                    <a:pt x="1729491" y="0"/>
                    <a:pt x="1744413" y="6181"/>
                    <a:pt x="1755415" y="17183"/>
                  </a:cubicBezTo>
                  <a:cubicBezTo>
                    <a:pt x="1766417" y="28185"/>
                    <a:pt x="1772598" y="43106"/>
                    <a:pt x="1772598" y="58665"/>
                  </a:cubicBezTo>
                  <a:lnTo>
                    <a:pt x="1772598" y="1312625"/>
                  </a:lnTo>
                  <a:cubicBezTo>
                    <a:pt x="1772598" y="1328184"/>
                    <a:pt x="1766417" y="1343105"/>
                    <a:pt x="1755415" y="1354107"/>
                  </a:cubicBezTo>
                  <a:cubicBezTo>
                    <a:pt x="1744413" y="1365109"/>
                    <a:pt x="1729491" y="1371290"/>
                    <a:pt x="1713932" y="1371290"/>
                  </a:cubicBezTo>
                  <a:lnTo>
                    <a:pt x="58665" y="1371290"/>
                  </a:lnTo>
                  <a:cubicBezTo>
                    <a:pt x="26265" y="1371290"/>
                    <a:pt x="0" y="1345025"/>
                    <a:pt x="0" y="1312625"/>
                  </a:cubicBezTo>
                  <a:lnTo>
                    <a:pt x="0" y="58665"/>
                  </a:lnTo>
                  <a:cubicBezTo>
                    <a:pt x="0" y="43106"/>
                    <a:pt x="6181" y="28185"/>
                    <a:pt x="17183" y="17183"/>
                  </a:cubicBezTo>
                  <a:cubicBezTo>
                    <a:pt x="28185" y="6181"/>
                    <a:pt x="43106" y="0"/>
                    <a:pt x="58665" y="0"/>
                  </a:cubicBezTo>
                  <a:close/>
                </a:path>
              </a:pathLst>
            </a:custGeom>
            <a:solidFill>
              <a:srgbClr val="EBB9C4">
                <a:alpha val="49804"/>
              </a:srgbClr>
            </a:solidFill>
            <a:ln w="9525" cap="rnd">
              <a:solidFill>
                <a:srgbClr val="000000">
                  <a:alpha val="49804"/>
                </a:srgbClr>
              </a:solidFill>
              <a:prstDash val="solid"/>
              <a:round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772598" cy="140939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10485523" y="4051683"/>
            <a:ext cx="6730333" cy="5206617"/>
            <a:chOff x="0" y="0"/>
            <a:chExt cx="1772598" cy="137129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772598" cy="1371290"/>
            </a:xfrm>
            <a:custGeom>
              <a:avLst/>
              <a:gdLst/>
              <a:ahLst/>
              <a:cxnLst/>
              <a:rect r="r" b="b" t="t" l="l"/>
              <a:pathLst>
                <a:path h="1371290" w="1772598">
                  <a:moveTo>
                    <a:pt x="58665" y="0"/>
                  </a:moveTo>
                  <a:lnTo>
                    <a:pt x="1713932" y="0"/>
                  </a:lnTo>
                  <a:cubicBezTo>
                    <a:pt x="1729491" y="0"/>
                    <a:pt x="1744413" y="6181"/>
                    <a:pt x="1755415" y="17183"/>
                  </a:cubicBezTo>
                  <a:cubicBezTo>
                    <a:pt x="1766417" y="28185"/>
                    <a:pt x="1772598" y="43106"/>
                    <a:pt x="1772598" y="58665"/>
                  </a:cubicBezTo>
                  <a:lnTo>
                    <a:pt x="1772598" y="1312625"/>
                  </a:lnTo>
                  <a:cubicBezTo>
                    <a:pt x="1772598" y="1328184"/>
                    <a:pt x="1766417" y="1343105"/>
                    <a:pt x="1755415" y="1354107"/>
                  </a:cubicBezTo>
                  <a:cubicBezTo>
                    <a:pt x="1744413" y="1365109"/>
                    <a:pt x="1729491" y="1371290"/>
                    <a:pt x="1713932" y="1371290"/>
                  </a:cubicBezTo>
                  <a:lnTo>
                    <a:pt x="58665" y="1371290"/>
                  </a:lnTo>
                  <a:cubicBezTo>
                    <a:pt x="26265" y="1371290"/>
                    <a:pt x="0" y="1345025"/>
                    <a:pt x="0" y="1312625"/>
                  </a:cubicBezTo>
                  <a:lnTo>
                    <a:pt x="0" y="58665"/>
                  </a:lnTo>
                  <a:cubicBezTo>
                    <a:pt x="0" y="43106"/>
                    <a:pt x="6181" y="28185"/>
                    <a:pt x="17183" y="17183"/>
                  </a:cubicBezTo>
                  <a:cubicBezTo>
                    <a:pt x="28185" y="6181"/>
                    <a:pt x="43106" y="0"/>
                    <a:pt x="58665" y="0"/>
                  </a:cubicBezTo>
                  <a:close/>
                </a:path>
              </a:pathLst>
            </a:custGeom>
            <a:solidFill>
              <a:srgbClr val="9BA755">
                <a:alpha val="49804"/>
              </a:srgbClr>
            </a:solidFill>
            <a:ln w="9525" cap="rnd">
              <a:solidFill>
                <a:srgbClr val="000000">
                  <a:alpha val="49804"/>
                </a:srgbClr>
              </a:solidFill>
              <a:prstDash val="solid"/>
              <a:round/>
            </a:ln>
          </p:spPr>
        </p:sp>
        <p:sp>
          <p:nvSpPr>
            <p:cNvPr name="TextBox 12" id="12"/>
            <p:cNvSpPr txBox="true"/>
            <p:nvPr/>
          </p:nvSpPr>
          <p:spPr>
            <a:xfrm>
              <a:off x="0" y="-38100"/>
              <a:ext cx="1772598" cy="140939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3" id="13"/>
          <p:cNvSpPr txBox="true"/>
          <p:nvPr/>
        </p:nvSpPr>
        <p:spPr>
          <a:xfrm rot="0">
            <a:off x="10779329" y="4538537"/>
            <a:ext cx="6142721" cy="36518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7702" indent="-323851" lvl="1">
              <a:lnSpc>
                <a:spcPts val="417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Visual: Picture of a chatbot’s interface with the world map. </a:t>
            </a:r>
          </a:p>
          <a:p>
            <a:pPr algn="l" marL="647702" indent="-323851" lvl="1">
              <a:lnSpc>
                <a:spcPts val="417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Present the plan on incorporating AI chatbots, and email marketing, with an aspect of global communication.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3377560" y="4538537"/>
            <a:ext cx="6139817" cy="41757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7702" indent="-323851" lvl="1">
              <a:lnSpc>
                <a:spcPts val="417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Title: Strategic Communication Plan of Artificial Intelligence-Based Tourism Services </a:t>
            </a:r>
          </a:p>
          <a:p>
            <a:pPr algn="l" marL="647702" indent="-323851" lvl="1">
              <a:lnSpc>
                <a:spcPts val="417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Subtitle: Driving Adoption Across Global Branches </a:t>
            </a:r>
          </a:p>
          <a:p>
            <a:pPr algn="l" marL="647702" indent="-323851" lvl="1">
              <a:lnSpc>
                <a:spcPts val="4170"/>
              </a:lnSpc>
              <a:buFont typeface="Arial"/>
              <a:buChar char="•"/>
            </a:pPr>
            <a:r>
              <a:rPr lang="en-US" sz="30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Text: Presented by Naveen Sharma May 13, 2025  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873964" y="923925"/>
            <a:ext cx="8270036" cy="1749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Parisienne"/>
                <a:ea typeface="Parisienne"/>
                <a:cs typeface="Parisienne"/>
                <a:sym typeface="Parisienne"/>
              </a:rPr>
              <a:t>Str</a:t>
            </a:r>
            <a:r>
              <a:rPr lang="en-US" sz="5000">
                <a:solidFill>
                  <a:srgbClr val="000000"/>
                </a:solidFill>
                <a:latin typeface="Parisienne"/>
                <a:ea typeface="Parisienne"/>
                <a:cs typeface="Parisienne"/>
                <a:sym typeface="Parisienne"/>
              </a:rPr>
              <a:t>ategic Communication Plan for AI-Powered Tourism Services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167747" y="-4037326"/>
            <a:ext cx="20623493" cy="18361653"/>
            <a:chOff x="0" y="0"/>
            <a:chExt cx="27497991" cy="24482204"/>
          </a:xfrm>
        </p:grpSpPr>
        <p:sp>
          <p:nvSpPr>
            <p:cNvPr name="Freeform 3" id="3"/>
            <p:cNvSpPr/>
            <p:nvPr/>
          </p:nvSpPr>
          <p:spPr>
            <a:xfrm flipH="true" flipV="true" rot="-5400000">
              <a:off x="-5355482" y="5355482"/>
              <a:ext cx="24482204" cy="13771239"/>
            </a:xfrm>
            <a:custGeom>
              <a:avLst/>
              <a:gdLst/>
              <a:ahLst/>
              <a:cxnLst/>
              <a:rect r="r" b="b" t="t" l="l"/>
              <a:pathLst>
                <a:path h="13771239" w="24482204">
                  <a:moveTo>
                    <a:pt x="24482204" y="13771240"/>
                  </a:moveTo>
                  <a:lnTo>
                    <a:pt x="0" y="13771240"/>
                  </a:lnTo>
                  <a:lnTo>
                    <a:pt x="0" y="0"/>
                  </a:lnTo>
                  <a:lnTo>
                    <a:pt x="24482204" y="0"/>
                  </a:lnTo>
                  <a:lnTo>
                    <a:pt x="24482204" y="13771240"/>
                  </a:lnTo>
                  <a:close/>
                </a:path>
              </a:pathLst>
            </a:custGeom>
            <a:blipFill>
              <a:blip r:embed="rId2">
                <a:alphaModFix amt="31000"/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true" flipV="false" rot="-5400000">
              <a:off x="8371269" y="5355482"/>
              <a:ext cx="24482204" cy="13771239"/>
            </a:xfrm>
            <a:custGeom>
              <a:avLst/>
              <a:gdLst/>
              <a:ahLst/>
              <a:cxnLst/>
              <a:rect r="r" b="b" t="t" l="l"/>
              <a:pathLst>
                <a:path h="13771239" w="24482204">
                  <a:moveTo>
                    <a:pt x="24482204" y="0"/>
                  </a:moveTo>
                  <a:lnTo>
                    <a:pt x="0" y="0"/>
                  </a:lnTo>
                  <a:lnTo>
                    <a:pt x="0" y="13771240"/>
                  </a:lnTo>
                  <a:lnTo>
                    <a:pt x="24482204" y="13771240"/>
                  </a:lnTo>
                  <a:lnTo>
                    <a:pt x="24482204" y="0"/>
                  </a:lnTo>
                  <a:close/>
                </a:path>
              </a:pathLst>
            </a:custGeom>
            <a:blipFill>
              <a:blip r:embed="rId2">
                <a:alphaModFix amt="31000"/>
              </a:blip>
              <a:stretch>
                <a:fillRect l="0" t="0" r="0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-2289062" y="2634140"/>
            <a:ext cx="4578125" cy="9647389"/>
          </a:xfrm>
          <a:custGeom>
            <a:avLst/>
            <a:gdLst/>
            <a:ahLst/>
            <a:cxnLst/>
            <a:rect r="r" b="b" t="t" l="l"/>
            <a:pathLst>
              <a:path h="9647389" w="4578125">
                <a:moveTo>
                  <a:pt x="0" y="0"/>
                </a:moveTo>
                <a:lnTo>
                  <a:pt x="4578124" y="0"/>
                </a:lnTo>
                <a:lnTo>
                  <a:pt x="4578124" y="9647389"/>
                </a:lnTo>
                <a:lnTo>
                  <a:pt x="0" y="964738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3082302" y="3621566"/>
            <a:ext cx="14176998" cy="5636734"/>
            <a:chOff x="0" y="0"/>
            <a:chExt cx="3733860" cy="148457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733860" cy="1484572"/>
            </a:xfrm>
            <a:custGeom>
              <a:avLst/>
              <a:gdLst/>
              <a:ahLst/>
              <a:cxnLst/>
              <a:rect r="r" b="b" t="t" l="l"/>
              <a:pathLst>
                <a:path h="1484572" w="3733860">
                  <a:moveTo>
                    <a:pt x="27851" y="0"/>
                  </a:moveTo>
                  <a:lnTo>
                    <a:pt x="3706009" y="0"/>
                  </a:lnTo>
                  <a:cubicBezTo>
                    <a:pt x="3713395" y="0"/>
                    <a:pt x="3720479" y="2934"/>
                    <a:pt x="3725702" y="8157"/>
                  </a:cubicBezTo>
                  <a:cubicBezTo>
                    <a:pt x="3730925" y="13380"/>
                    <a:pt x="3733860" y="20464"/>
                    <a:pt x="3733860" y="27851"/>
                  </a:cubicBezTo>
                  <a:lnTo>
                    <a:pt x="3733860" y="1456721"/>
                  </a:lnTo>
                  <a:cubicBezTo>
                    <a:pt x="3733860" y="1464108"/>
                    <a:pt x="3730925" y="1471192"/>
                    <a:pt x="3725702" y="1476415"/>
                  </a:cubicBezTo>
                  <a:cubicBezTo>
                    <a:pt x="3720479" y="1481638"/>
                    <a:pt x="3713395" y="1484572"/>
                    <a:pt x="3706009" y="1484572"/>
                  </a:cubicBezTo>
                  <a:lnTo>
                    <a:pt x="27851" y="1484572"/>
                  </a:lnTo>
                  <a:cubicBezTo>
                    <a:pt x="20464" y="1484572"/>
                    <a:pt x="13380" y="1481638"/>
                    <a:pt x="8157" y="1476415"/>
                  </a:cubicBezTo>
                  <a:cubicBezTo>
                    <a:pt x="2934" y="1471192"/>
                    <a:pt x="0" y="1464108"/>
                    <a:pt x="0" y="1456721"/>
                  </a:cubicBezTo>
                  <a:lnTo>
                    <a:pt x="0" y="27851"/>
                  </a:lnTo>
                  <a:cubicBezTo>
                    <a:pt x="0" y="20464"/>
                    <a:pt x="2934" y="13380"/>
                    <a:pt x="8157" y="8157"/>
                  </a:cubicBezTo>
                  <a:cubicBezTo>
                    <a:pt x="13380" y="2934"/>
                    <a:pt x="20464" y="0"/>
                    <a:pt x="27851" y="0"/>
                  </a:cubicBezTo>
                  <a:close/>
                </a:path>
              </a:pathLst>
            </a:custGeom>
            <a:solidFill>
              <a:srgbClr val="EBB9C4">
                <a:alpha val="49804"/>
              </a:srgbClr>
            </a:solidFill>
            <a:ln w="9525" cap="rnd">
              <a:solidFill>
                <a:srgbClr val="000000">
                  <a:alpha val="49804"/>
                </a:srgbClr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3733860" cy="152267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-5400000">
            <a:off x="12752647" y="-4469085"/>
            <a:ext cx="5310335" cy="11190360"/>
          </a:xfrm>
          <a:custGeom>
            <a:avLst/>
            <a:gdLst/>
            <a:ahLst/>
            <a:cxnLst/>
            <a:rect r="r" b="b" t="t" l="l"/>
            <a:pathLst>
              <a:path h="11190360" w="5310335">
                <a:moveTo>
                  <a:pt x="0" y="0"/>
                </a:moveTo>
                <a:lnTo>
                  <a:pt x="5310335" y="0"/>
                </a:lnTo>
                <a:lnTo>
                  <a:pt x="5310335" y="11190360"/>
                </a:lnTo>
                <a:lnTo>
                  <a:pt x="0" y="1119036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022135" y="964170"/>
            <a:ext cx="9148666" cy="1533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2599"/>
              </a:lnSpc>
            </a:pPr>
            <a:r>
              <a:rPr lang="en-US" sz="9000">
                <a:solidFill>
                  <a:srgbClr val="000000"/>
                </a:solidFill>
                <a:latin typeface="Parisienne"/>
                <a:ea typeface="Parisienne"/>
                <a:cs typeface="Parisienne"/>
                <a:sym typeface="Parisienne"/>
              </a:rPr>
              <a:t>Int</a:t>
            </a:r>
            <a:r>
              <a:rPr lang="en-US" sz="9000">
                <a:solidFill>
                  <a:srgbClr val="000000"/>
                </a:solidFill>
                <a:latin typeface="Parisienne"/>
                <a:ea typeface="Parisienne"/>
                <a:cs typeface="Parisienne"/>
                <a:sym typeface="Parisienne"/>
              </a:rPr>
              <a:t>roduction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680561" y="4399258"/>
            <a:ext cx="13578739" cy="4033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20492" indent="-310246" lvl="1">
              <a:lnSpc>
                <a:spcPts val="3994"/>
              </a:lnSpc>
              <a:buFont typeface="Arial"/>
              <a:buChar char="•"/>
            </a:pPr>
            <a:r>
              <a:rPr lang="en-US" sz="2873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C</a:t>
            </a:r>
            <a:r>
              <a:rPr lang="en-US" sz="2873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ontent: Context of AI in tourism</a:t>
            </a:r>
          </a:p>
          <a:p>
            <a:pPr algn="l" marL="620492" indent="-310246" lvl="1">
              <a:lnSpc>
                <a:spcPts val="3994"/>
              </a:lnSpc>
              <a:buFont typeface="Arial"/>
              <a:buChar char="•"/>
            </a:pPr>
            <a:r>
              <a:rPr lang="en-US" sz="2873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Text: </a:t>
            </a:r>
          </a:p>
          <a:p>
            <a:pPr algn="l">
              <a:lnSpc>
                <a:spcPts val="3994"/>
              </a:lnSpc>
            </a:pPr>
            <a:r>
              <a:rPr lang="en-US" sz="2873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AI chatbots and email marketing increase productivity </a:t>
            </a:r>
          </a:p>
          <a:p>
            <a:pPr algn="l">
              <a:lnSpc>
                <a:spcPts val="3994"/>
              </a:lnSpc>
            </a:pPr>
            <a:r>
              <a:rPr lang="en-US" sz="2873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Goal: Staff training, customer adoption, ethics o “AI transforms tourism” (Buhalis, 2022) </a:t>
            </a:r>
          </a:p>
          <a:p>
            <a:pPr algn="l">
              <a:lnSpc>
                <a:spcPts val="3994"/>
              </a:lnSpc>
            </a:pPr>
            <a:r>
              <a:rPr lang="en-US" sz="2873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• Visual: AI chatbot screenshot</a:t>
            </a:r>
          </a:p>
          <a:p>
            <a:pPr algn="l">
              <a:lnSpc>
                <a:spcPts val="3994"/>
              </a:lnSpc>
            </a:pPr>
            <a:r>
              <a:rPr lang="en-US" sz="2873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• AI makes operations, however, to simplify operations with key communication for success.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167747" y="-4037326"/>
            <a:ext cx="20623493" cy="18361653"/>
            <a:chOff x="0" y="0"/>
            <a:chExt cx="27497991" cy="24482204"/>
          </a:xfrm>
        </p:grpSpPr>
        <p:sp>
          <p:nvSpPr>
            <p:cNvPr name="Freeform 3" id="3"/>
            <p:cNvSpPr/>
            <p:nvPr/>
          </p:nvSpPr>
          <p:spPr>
            <a:xfrm flipH="true" flipV="true" rot="-5400000">
              <a:off x="-5355482" y="5355482"/>
              <a:ext cx="24482204" cy="13771239"/>
            </a:xfrm>
            <a:custGeom>
              <a:avLst/>
              <a:gdLst/>
              <a:ahLst/>
              <a:cxnLst/>
              <a:rect r="r" b="b" t="t" l="l"/>
              <a:pathLst>
                <a:path h="13771239" w="24482204">
                  <a:moveTo>
                    <a:pt x="24482204" y="13771240"/>
                  </a:moveTo>
                  <a:lnTo>
                    <a:pt x="0" y="13771240"/>
                  </a:lnTo>
                  <a:lnTo>
                    <a:pt x="0" y="0"/>
                  </a:lnTo>
                  <a:lnTo>
                    <a:pt x="24482204" y="0"/>
                  </a:lnTo>
                  <a:lnTo>
                    <a:pt x="24482204" y="13771240"/>
                  </a:lnTo>
                  <a:close/>
                </a:path>
              </a:pathLst>
            </a:custGeom>
            <a:blipFill>
              <a:blip r:embed="rId2">
                <a:alphaModFix amt="31000"/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true" flipV="false" rot="-5400000">
              <a:off x="8371269" y="5355482"/>
              <a:ext cx="24482204" cy="13771239"/>
            </a:xfrm>
            <a:custGeom>
              <a:avLst/>
              <a:gdLst/>
              <a:ahLst/>
              <a:cxnLst/>
              <a:rect r="r" b="b" t="t" l="l"/>
              <a:pathLst>
                <a:path h="13771239" w="24482204">
                  <a:moveTo>
                    <a:pt x="24482204" y="0"/>
                  </a:moveTo>
                  <a:lnTo>
                    <a:pt x="0" y="0"/>
                  </a:lnTo>
                  <a:lnTo>
                    <a:pt x="0" y="13771240"/>
                  </a:lnTo>
                  <a:lnTo>
                    <a:pt x="24482204" y="13771240"/>
                  </a:lnTo>
                  <a:lnTo>
                    <a:pt x="24482204" y="0"/>
                  </a:lnTo>
                  <a:close/>
                </a:path>
              </a:pathLst>
            </a:custGeom>
            <a:blipFill>
              <a:blip r:embed="rId2">
                <a:alphaModFix amt="31000"/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2413667" y="3880735"/>
            <a:ext cx="12363154" cy="5206617"/>
            <a:chOff x="0" y="0"/>
            <a:chExt cx="3256139" cy="137129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3256139" cy="1371290"/>
            </a:xfrm>
            <a:custGeom>
              <a:avLst/>
              <a:gdLst/>
              <a:ahLst/>
              <a:cxnLst/>
              <a:rect r="r" b="b" t="t" l="l"/>
              <a:pathLst>
                <a:path h="1371290" w="3256139">
                  <a:moveTo>
                    <a:pt x="31937" y="0"/>
                  </a:moveTo>
                  <a:lnTo>
                    <a:pt x="3224203" y="0"/>
                  </a:lnTo>
                  <a:cubicBezTo>
                    <a:pt x="3232673" y="0"/>
                    <a:pt x="3240796" y="3365"/>
                    <a:pt x="3246785" y="9354"/>
                  </a:cubicBezTo>
                  <a:cubicBezTo>
                    <a:pt x="3252774" y="15343"/>
                    <a:pt x="3256139" y="23467"/>
                    <a:pt x="3256139" y="31937"/>
                  </a:cubicBezTo>
                  <a:lnTo>
                    <a:pt x="3256139" y="1339353"/>
                  </a:lnTo>
                  <a:cubicBezTo>
                    <a:pt x="3256139" y="1347824"/>
                    <a:pt x="3252774" y="1355947"/>
                    <a:pt x="3246785" y="1361936"/>
                  </a:cubicBezTo>
                  <a:cubicBezTo>
                    <a:pt x="3240796" y="1367925"/>
                    <a:pt x="3232673" y="1371290"/>
                    <a:pt x="3224203" y="1371290"/>
                  </a:cubicBezTo>
                  <a:lnTo>
                    <a:pt x="31937" y="1371290"/>
                  </a:lnTo>
                  <a:cubicBezTo>
                    <a:pt x="23467" y="1371290"/>
                    <a:pt x="15343" y="1367925"/>
                    <a:pt x="9354" y="1361936"/>
                  </a:cubicBezTo>
                  <a:cubicBezTo>
                    <a:pt x="3365" y="1355947"/>
                    <a:pt x="0" y="1347824"/>
                    <a:pt x="0" y="1339353"/>
                  </a:cubicBezTo>
                  <a:lnTo>
                    <a:pt x="0" y="31937"/>
                  </a:lnTo>
                  <a:cubicBezTo>
                    <a:pt x="0" y="23467"/>
                    <a:pt x="3365" y="15343"/>
                    <a:pt x="9354" y="9354"/>
                  </a:cubicBezTo>
                  <a:cubicBezTo>
                    <a:pt x="15343" y="3365"/>
                    <a:pt x="23467" y="0"/>
                    <a:pt x="31937" y="0"/>
                  </a:cubicBezTo>
                  <a:close/>
                </a:path>
              </a:pathLst>
            </a:custGeom>
            <a:solidFill>
              <a:srgbClr val="9BA755">
                <a:alpha val="49804"/>
              </a:srgbClr>
            </a:solidFill>
            <a:ln w="9525" cap="rnd">
              <a:solidFill>
                <a:srgbClr val="000000">
                  <a:alpha val="49804"/>
                </a:srgbClr>
              </a:solidFill>
              <a:prstDash val="solid"/>
              <a:round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3256139" cy="140939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1028700" y="327910"/>
            <a:ext cx="9030850" cy="3133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2599"/>
              </a:lnSpc>
            </a:pPr>
            <a:r>
              <a:rPr lang="en-US" sz="9000">
                <a:solidFill>
                  <a:srgbClr val="000000"/>
                </a:solidFill>
                <a:latin typeface="Parisienne"/>
                <a:ea typeface="Parisienne"/>
                <a:cs typeface="Parisienne"/>
                <a:sym typeface="Parisienne"/>
              </a:rPr>
              <a:t>Communica</a:t>
            </a:r>
            <a:r>
              <a:rPr lang="en-US" sz="9000">
                <a:solidFill>
                  <a:srgbClr val="000000"/>
                </a:solidFill>
                <a:latin typeface="Parisienne"/>
                <a:ea typeface="Parisienne"/>
                <a:cs typeface="Parisienne"/>
                <a:sym typeface="Parisienne"/>
              </a:rPr>
              <a:t>tion Strategy Overview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3204558" y="4090173"/>
            <a:ext cx="12203257" cy="47284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20"/>
              </a:lnSpc>
            </a:pPr>
            <a:r>
              <a:rPr lang="en-US" sz="3395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C</a:t>
            </a:r>
            <a:r>
              <a:rPr lang="en-US" sz="3395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ontent: Digital tools and principles </a:t>
            </a:r>
          </a:p>
          <a:p>
            <a:pPr algn="l">
              <a:lnSpc>
                <a:spcPts val="4720"/>
              </a:lnSpc>
            </a:pPr>
            <a:r>
              <a:rPr lang="en-US" sz="3395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• Text: </a:t>
            </a:r>
          </a:p>
          <a:p>
            <a:pPr algn="l">
              <a:lnSpc>
                <a:spcPts val="4720"/>
              </a:lnSpc>
            </a:pPr>
            <a:r>
              <a:rPr lang="en-US" sz="3395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Tools: Intranet, LMS, CRM o Principles: Clarity, cultural sensitivity, transparency </a:t>
            </a:r>
          </a:p>
          <a:p>
            <a:pPr algn="l">
              <a:lnSpc>
                <a:spcPts val="4720"/>
              </a:lnSpc>
            </a:pPr>
            <a:r>
              <a:rPr lang="en-US" sz="3395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(Guffey &amp; Loewy, 2021) </a:t>
            </a:r>
          </a:p>
          <a:p>
            <a:pPr algn="l">
              <a:lnSpc>
                <a:spcPts val="4720"/>
              </a:lnSpc>
            </a:pPr>
            <a:r>
              <a:rPr lang="en-US" sz="3395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• Visual: Diagram of digital tools</a:t>
            </a:r>
          </a:p>
          <a:p>
            <a:pPr algn="l">
              <a:lnSpc>
                <a:spcPts val="4720"/>
              </a:lnSpc>
            </a:pPr>
            <a:r>
              <a:rPr lang="en-US" sz="3395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• Digital platforms guarantee scaled and cultural communication.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-2289062" y="2634140"/>
            <a:ext cx="4578125" cy="9647389"/>
          </a:xfrm>
          <a:custGeom>
            <a:avLst/>
            <a:gdLst/>
            <a:ahLst/>
            <a:cxnLst/>
            <a:rect r="r" b="b" t="t" l="l"/>
            <a:pathLst>
              <a:path h="9647389" w="4578125">
                <a:moveTo>
                  <a:pt x="0" y="0"/>
                </a:moveTo>
                <a:lnTo>
                  <a:pt x="4578124" y="0"/>
                </a:lnTo>
                <a:lnTo>
                  <a:pt x="4578124" y="9647389"/>
                </a:lnTo>
                <a:lnTo>
                  <a:pt x="0" y="964738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5400000">
            <a:off x="12752647" y="-4469085"/>
            <a:ext cx="5310335" cy="11190360"/>
          </a:xfrm>
          <a:custGeom>
            <a:avLst/>
            <a:gdLst/>
            <a:ahLst/>
            <a:cxnLst/>
            <a:rect r="r" b="b" t="t" l="l"/>
            <a:pathLst>
              <a:path h="11190360" w="5310335">
                <a:moveTo>
                  <a:pt x="0" y="0"/>
                </a:moveTo>
                <a:lnTo>
                  <a:pt x="5310335" y="0"/>
                </a:lnTo>
                <a:lnTo>
                  <a:pt x="5310335" y="11190360"/>
                </a:lnTo>
                <a:lnTo>
                  <a:pt x="0" y="1119036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167747" y="-4037326"/>
            <a:ext cx="20623493" cy="18361653"/>
            <a:chOff x="0" y="0"/>
            <a:chExt cx="27497991" cy="24482204"/>
          </a:xfrm>
        </p:grpSpPr>
        <p:sp>
          <p:nvSpPr>
            <p:cNvPr name="Freeform 3" id="3"/>
            <p:cNvSpPr/>
            <p:nvPr/>
          </p:nvSpPr>
          <p:spPr>
            <a:xfrm flipH="true" flipV="true" rot="-5400000">
              <a:off x="-5355482" y="5355482"/>
              <a:ext cx="24482204" cy="13771239"/>
            </a:xfrm>
            <a:custGeom>
              <a:avLst/>
              <a:gdLst/>
              <a:ahLst/>
              <a:cxnLst/>
              <a:rect r="r" b="b" t="t" l="l"/>
              <a:pathLst>
                <a:path h="13771239" w="24482204">
                  <a:moveTo>
                    <a:pt x="24482204" y="13771240"/>
                  </a:moveTo>
                  <a:lnTo>
                    <a:pt x="0" y="13771240"/>
                  </a:lnTo>
                  <a:lnTo>
                    <a:pt x="0" y="0"/>
                  </a:lnTo>
                  <a:lnTo>
                    <a:pt x="24482204" y="0"/>
                  </a:lnTo>
                  <a:lnTo>
                    <a:pt x="24482204" y="13771240"/>
                  </a:lnTo>
                  <a:close/>
                </a:path>
              </a:pathLst>
            </a:custGeom>
            <a:blipFill>
              <a:blip r:embed="rId2">
                <a:alphaModFix amt="31000"/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true" flipV="false" rot="-5400000">
              <a:off x="8371269" y="5355482"/>
              <a:ext cx="24482204" cy="13771239"/>
            </a:xfrm>
            <a:custGeom>
              <a:avLst/>
              <a:gdLst/>
              <a:ahLst/>
              <a:cxnLst/>
              <a:rect r="r" b="b" t="t" l="l"/>
              <a:pathLst>
                <a:path h="13771239" w="24482204">
                  <a:moveTo>
                    <a:pt x="24482204" y="0"/>
                  </a:moveTo>
                  <a:lnTo>
                    <a:pt x="0" y="0"/>
                  </a:lnTo>
                  <a:lnTo>
                    <a:pt x="0" y="13771240"/>
                  </a:lnTo>
                  <a:lnTo>
                    <a:pt x="24482204" y="13771240"/>
                  </a:lnTo>
                  <a:lnTo>
                    <a:pt x="24482204" y="0"/>
                  </a:lnTo>
                  <a:close/>
                </a:path>
              </a:pathLst>
            </a:custGeom>
            <a:blipFill>
              <a:blip r:embed="rId2">
                <a:alphaModFix amt="31000"/>
              </a:blip>
              <a:stretch>
                <a:fillRect l="0" t="0" r="0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-2289062" y="2634140"/>
            <a:ext cx="4578125" cy="9647389"/>
          </a:xfrm>
          <a:custGeom>
            <a:avLst/>
            <a:gdLst/>
            <a:ahLst/>
            <a:cxnLst/>
            <a:rect r="r" b="b" t="t" l="l"/>
            <a:pathLst>
              <a:path h="9647389" w="4578125">
                <a:moveTo>
                  <a:pt x="0" y="0"/>
                </a:moveTo>
                <a:lnTo>
                  <a:pt x="4578124" y="0"/>
                </a:lnTo>
                <a:lnTo>
                  <a:pt x="4578124" y="9647389"/>
                </a:lnTo>
                <a:lnTo>
                  <a:pt x="0" y="964738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634083" y="3331047"/>
            <a:ext cx="11773348" cy="5655271"/>
            <a:chOff x="0" y="0"/>
            <a:chExt cx="3100800" cy="148945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100799" cy="1489454"/>
            </a:xfrm>
            <a:custGeom>
              <a:avLst/>
              <a:gdLst/>
              <a:ahLst/>
              <a:cxnLst/>
              <a:rect r="r" b="b" t="t" l="l"/>
              <a:pathLst>
                <a:path h="1489454" w="3100799">
                  <a:moveTo>
                    <a:pt x="33537" y="0"/>
                  </a:moveTo>
                  <a:lnTo>
                    <a:pt x="3067263" y="0"/>
                  </a:lnTo>
                  <a:cubicBezTo>
                    <a:pt x="3076157" y="0"/>
                    <a:pt x="3084687" y="3533"/>
                    <a:pt x="3090977" y="9823"/>
                  </a:cubicBezTo>
                  <a:cubicBezTo>
                    <a:pt x="3097266" y="16112"/>
                    <a:pt x="3100799" y="24642"/>
                    <a:pt x="3100799" y="33537"/>
                  </a:cubicBezTo>
                  <a:lnTo>
                    <a:pt x="3100799" y="1455918"/>
                  </a:lnTo>
                  <a:cubicBezTo>
                    <a:pt x="3100799" y="1464812"/>
                    <a:pt x="3097266" y="1473342"/>
                    <a:pt x="3090977" y="1479631"/>
                  </a:cubicBezTo>
                  <a:cubicBezTo>
                    <a:pt x="3084687" y="1485921"/>
                    <a:pt x="3076157" y="1489454"/>
                    <a:pt x="3067263" y="1489454"/>
                  </a:cubicBezTo>
                  <a:lnTo>
                    <a:pt x="33537" y="1489454"/>
                  </a:lnTo>
                  <a:cubicBezTo>
                    <a:pt x="24642" y="1489454"/>
                    <a:pt x="16112" y="1485921"/>
                    <a:pt x="9823" y="1479631"/>
                  </a:cubicBezTo>
                  <a:cubicBezTo>
                    <a:pt x="3533" y="1473342"/>
                    <a:pt x="0" y="1464812"/>
                    <a:pt x="0" y="1455918"/>
                  </a:cubicBezTo>
                  <a:lnTo>
                    <a:pt x="0" y="33537"/>
                  </a:lnTo>
                  <a:cubicBezTo>
                    <a:pt x="0" y="24642"/>
                    <a:pt x="3533" y="16112"/>
                    <a:pt x="9823" y="9823"/>
                  </a:cubicBezTo>
                  <a:cubicBezTo>
                    <a:pt x="16112" y="3533"/>
                    <a:pt x="24642" y="0"/>
                    <a:pt x="33537" y="0"/>
                  </a:cubicBezTo>
                  <a:close/>
                </a:path>
              </a:pathLst>
            </a:custGeom>
            <a:solidFill>
              <a:srgbClr val="EBB9C4">
                <a:alpha val="49804"/>
              </a:srgbClr>
            </a:solidFill>
            <a:ln w="9525" cap="rnd">
              <a:solidFill>
                <a:srgbClr val="000000">
                  <a:alpha val="49804"/>
                </a:srgbClr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3100800" cy="152755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2234231" y="4132743"/>
            <a:ext cx="13173584" cy="39947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98"/>
              </a:lnSpc>
            </a:pPr>
            <a:r>
              <a:rPr lang="en-US" sz="3308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C</a:t>
            </a:r>
            <a:r>
              <a:rPr lang="en-US" sz="3308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ontent: Regional training approach</a:t>
            </a:r>
          </a:p>
          <a:p>
            <a:pPr algn="l">
              <a:lnSpc>
                <a:spcPts val="4598"/>
              </a:lnSpc>
            </a:pPr>
            <a:r>
              <a:rPr lang="en-US" sz="3308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• Text: </a:t>
            </a:r>
          </a:p>
          <a:p>
            <a:pPr algn="l">
              <a:lnSpc>
                <a:spcPts val="4598"/>
              </a:lnSpc>
            </a:pPr>
            <a:r>
              <a:rPr lang="en-US" sz="3308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U.S. Interactive LMS, informal</a:t>
            </a:r>
          </a:p>
          <a:p>
            <a:pPr algn="l">
              <a:lnSpc>
                <a:spcPts val="4598"/>
              </a:lnSpc>
            </a:pPr>
            <a:r>
              <a:rPr lang="en-US" sz="3308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 Japan: In-person, formal </a:t>
            </a:r>
          </a:p>
          <a:p>
            <a:pPr algn="l">
              <a:lnSpc>
                <a:spcPts val="4598"/>
              </a:lnSpc>
            </a:pPr>
            <a:r>
              <a:rPr lang="en-US" sz="3308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Germany: Webinars, technical o (Hofstede, 2011)</a:t>
            </a:r>
          </a:p>
          <a:p>
            <a:pPr algn="l">
              <a:lnSpc>
                <a:spcPts val="4598"/>
              </a:lnSpc>
            </a:pPr>
            <a:r>
              <a:rPr lang="en-US" sz="3308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• Visual: Excerpt of training memo </a:t>
            </a:r>
          </a:p>
          <a:p>
            <a:pPr algn="l">
              <a:lnSpc>
                <a:spcPts val="4598"/>
              </a:lnSpc>
            </a:pPr>
            <a:r>
              <a:rPr lang="en-US" sz="3308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• Tailored training honours culture thus staff are ready.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-5400000">
            <a:off x="12752647" y="-4469085"/>
            <a:ext cx="5310335" cy="11190360"/>
          </a:xfrm>
          <a:custGeom>
            <a:avLst/>
            <a:gdLst/>
            <a:ahLst/>
            <a:cxnLst/>
            <a:rect r="r" b="b" t="t" l="l"/>
            <a:pathLst>
              <a:path h="11190360" w="5310335">
                <a:moveTo>
                  <a:pt x="0" y="0"/>
                </a:moveTo>
                <a:lnTo>
                  <a:pt x="5310335" y="0"/>
                </a:lnTo>
                <a:lnTo>
                  <a:pt x="5310335" y="11190360"/>
                </a:lnTo>
                <a:lnTo>
                  <a:pt x="0" y="1119036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461901" y="355795"/>
            <a:ext cx="7696479" cy="25157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101"/>
              </a:lnSpc>
            </a:pPr>
            <a:r>
              <a:rPr lang="en-US" sz="7215">
                <a:solidFill>
                  <a:srgbClr val="000000"/>
                </a:solidFill>
                <a:latin typeface="Parisienne"/>
                <a:ea typeface="Parisienne"/>
                <a:cs typeface="Parisienne"/>
                <a:sym typeface="Parisienne"/>
              </a:rPr>
              <a:t>Internal Training </a:t>
            </a:r>
            <a:r>
              <a:rPr lang="en-US" sz="7215">
                <a:solidFill>
                  <a:srgbClr val="000000"/>
                </a:solidFill>
                <a:latin typeface="Parisienne"/>
                <a:ea typeface="Parisienne"/>
                <a:cs typeface="Parisienne"/>
                <a:sym typeface="Parisienne"/>
              </a:rPr>
              <a:t>Memo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167747" y="-4037326"/>
            <a:ext cx="20623493" cy="18361653"/>
            <a:chOff x="0" y="0"/>
            <a:chExt cx="27497991" cy="24482204"/>
          </a:xfrm>
        </p:grpSpPr>
        <p:sp>
          <p:nvSpPr>
            <p:cNvPr name="Freeform 3" id="3"/>
            <p:cNvSpPr/>
            <p:nvPr/>
          </p:nvSpPr>
          <p:spPr>
            <a:xfrm flipH="true" flipV="true" rot="-5400000">
              <a:off x="-5355482" y="5355482"/>
              <a:ext cx="24482204" cy="13771239"/>
            </a:xfrm>
            <a:custGeom>
              <a:avLst/>
              <a:gdLst/>
              <a:ahLst/>
              <a:cxnLst/>
              <a:rect r="r" b="b" t="t" l="l"/>
              <a:pathLst>
                <a:path h="13771239" w="24482204">
                  <a:moveTo>
                    <a:pt x="24482204" y="13771240"/>
                  </a:moveTo>
                  <a:lnTo>
                    <a:pt x="0" y="13771240"/>
                  </a:lnTo>
                  <a:lnTo>
                    <a:pt x="0" y="0"/>
                  </a:lnTo>
                  <a:lnTo>
                    <a:pt x="24482204" y="0"/>
                  </a:lnTo>
                  <a:lnTo>
                    <a:pt x="24482204" y="13771240"/>
                  </a:lnTo>
                  <a:close/>
                </a:path>
              </a:pathLst>
            </a:custGeom>
            <a:blipFill>
              <a:blip r:embed="rId2">
                <a:alphaModFix amt="31000"/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true" flipV="false" rot="-5400000">
              <a:off x="8371269" y="5355482"/>
              <a:ext cx="24482204" cy="13771239"/>
            </a:xfrm>
            <a:custGeom>
              <a:avLst/>
              <a:gdLst/>
              <a:ahLst/>
              <a:cxnLst/>
              <a:rect r="r" b="b" t="t" l="l"/>
              <a:pathLst>
                <a:path h="13771239" w="24482204">
                  <a:moveTo>
                    <a:pt x="24482204" y="0"/>
                  </a:moveTo>
                  <a:lnTo>
                    <a:pt x="0" y="0"/>
                  </a:lnTo>
                  <a:lnTo>
                    <a:pt x="0" y="13771240"/>
                  </a:lnTo>
                  <a:lnTo>
                    <a:pt x="24482204" y="13771240"/>
                  </a:lnTo>
                  <a:lnTo>
                    <a:pt x="24482204" y="0"/>
                  </a:lnTo>
                  <a:close/>
                </a:path>
              </a:pathLst>
            </a:custGeom>
            <a:blipFill>
              <a:blip r:embed="rId2">
                <a:alphaModFix amt="31000"/>
              </a:blip>
              <a:stretch>
                <a:fillRect l="0" t="0" r="0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-2289062" y="2634140"/>
            <a:ext cx="4578125" cy="9647389"/>
          </a:xfrm>
          <a:custGeom>
            <a:avLst/>
            <a:gdLst/>
            <a:ahLst/>
            <a:cxnLst/>
            <a:rect r="r" b="b" t="t" l="l"/>
            <a:pathLst>
              <a:path h="9647389" w="4578125">
                <a:moveTo>
                  <a:pt x="0" y="0"/>
                </a:moveTo>
                <a:lnTo>
                  <a:pt x="4578124" y="0"/>
                </a:lnTo>
                <a:lnTo>
                  <a:pt x="4578124" y="9647389"/>
                </a:lnTo>
                <a:lnTo>
                  <a:pt x="0" y="964738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2818097" y="247223"/>
            <a:ext cx="7921160" cy="24140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669"/>
              </a:lnSpc>
            </a:pPr>
            <a:r>
              <a:rPr lang="en-US" sz="6907">
                <a:solidFill>
                  <a:srgbClr val="000000"/>
                </a:solidFill>
                <a:latin typeface="Parisienne"/>
                <a:ea typeface="Parisienne"/>
                <a:cs typeface="Parisienne"/>
                <a:sym typeface="Parisienne"/>
              </a:rPr>
              <a:t>Cus</a:t>
            </a:r>
            <a:r>
              <a:rPr lang="en-US" sz="6907">
                <a:solidFill>
                  <a:srgbClr val="000000"/>
                </a:solidFill>
                <a:latin typeface="Parisienne"/>
                <a:ea typeface="Parisienne"/>
                <a:cs typeface="Parisienne"/>
                <a:sym typeface="Parisienne"/>
              </a:rPr>
              <a:t>tomer FAQ Document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3740849" y="6180202"/>
            <a:ext cx="13518451" cy="3078098"/>
            <a:chOff x="0" y="0"/>
            <a:chExt cx="3560415" cy="810692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3560415" cy="810692"/>
            </a:xfrm>
            <a:custGeom>
              <a:avLst/>
              <a:gdLst/>
              <a:ahLst/>
              <a:cxnLst/>
              <a:rect r="r" b="b" t="t" l="l"/>
              <a:pathLst>
                <a:path h="810692" w="3560415">
                  <a:moveTo>
                    <a:pt x="29207" y="0"/>
                  </a:moveTo>
                  <a:lnTo>
                    <a:pt x="3531208" y="0"/>
                  </a:lnTo>
                  <a:cubicBezTo>
                    <a:pt x="3538954" y="0"/>
                    <a:pt x="3546383" y="3077"/>
                    <a:pt x="3551861" y="8555"/>
                  </a:cubicBezTo>
                  <a:cubicBezTo>
                    <a:pt x="3557338" y="14032"/>
                    <a:pt x="3560415" y="21461"/>
                    <a:pt x="3560415" y="29207"/>
                  </a:cubicBezTo>
                  <a:lnTo>
                    <a:pt x="3560415" y="781485"/>
                  </a:lnTo>
                  <a:cubicBezTo>
                    <a:pt x="3560415" y="789231"/>
                    <a:pt x="3557338" y="796660"/>
                    <a:pt x="3551861" y="802138"/>
                  </a:cubicBezTo>
                  <a:cubicBezTo>
                    <a:pt x="3546383" y="807615"/>
                    <a:pt x="3538954" y="810692"/>
                    <a:pt x="3531208" y="810692"/>
                  </a:cubicBezTo>
                  <a:lnTo>
                    <a:pt x="29207" y="810692"/>
                  </a:lnTo>
                  <a:cubicBezTo>
                    <a:pt x="21461" y="810692"/>
                    <a:pt x="14032" y="807615"/>
                    <a:pt x="8555" y="802138"/>
                  </a:cubicBezTo>
                  <a:cubicBezTo>
                    <a:pt x="3077" y="796660"/>
                    <a:pt x="0" y="789231"/>
                    <a:pt x="0" y="781485"/>
                  </a:cubicBezTo>
                  <a:lnTo>
                    <a:pt x="0" y="29207"/>
                  </a:lnTo>
                  <a:cubicBezTo>
                    <a:pt x="0" y="21461"/>
                    <a:pt x="3077" y="14032"/>
                    <a:pt x="8555" y="8555"/>
                  </a:cubicBezTo>
                  <a:cubicBezTo>
                    <a:pt x="14032" y="3077"/>
                    <a:pt x="21461" y="0"/>
                    <a:pt x="29207" y="0"/>
                  </a:cubicBezTo>
                  <a:close/>
                </a:path>
              </a:pathLst>
            </a:custGeom>
            <a:solidFill>
              <a:srgbClr val="9BA755">
                <a:alpha val="49804"/>
              </a:srgbClr>
            </a:solidFill>
            <a:ln w="9525" cap="rnd">
              <a:solidFill>
                <a:srgbClr val="000000">
                  <a:alpha val="49804"/>
                </a:srgbClr>
              </a:solidFill>
              <a:prstDash val="solid"/>
              <a:round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3560415" cy="84879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-5400000">
            <a:off x="12752647" y="-4469085"/>
            <a:ext cx="5310335" cy="11190360"/>
          </a:xfrm>
          <a:custGeom>
            <a:avLst/>
            <a:gdLst/>
            <a:ahLst/>
            <a:cxnLst/>
            <a:rect r="r" b="b" t="t" l="l"/>
            <a:pathLst>
              <a:path h="11190360" w="5310335">
                <a:moveTo>
                  <a:pt x="0" y="0"/>
                </a:moveTo>
                <a:lnTo>
                  <a:pt x="5310335" y="0"/>
                </a:lnTo>
                <a:lnTo>
                  <a:pt x="5310335" y="11190360"/>
                </a:lnTo>
                <a:lnTo>
                  <a:pt x="0" y="1119036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1028700" y="2661299"/>
            <a:ext cx="13518451" cy="3078098"/>
            <a:chOff x="0" y="0"/>
            <a:chExt cx="3560415" cy="810692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3560415" cy="810692"/>
            </a:xfrm>
            <a:custGeom>
              <a:avLst/>
              <a:gdLst/>
              <a:ahLst/>
              <a:cxnLst/>
              <a:rect r="r" b="b" t="t" l="l"/>
              <a:pathLst>
                <a:path h="810692" w="3560415">
                  <a:moveTo>
                    <a:pt x="29207" y="0"/>
                  </a:moveTo>
                  <a:lnTo>
                    <a:pt x="3531208" y="0"/>
                  </a:lnTo>
                  <a:cubicBezTo>
                    <a:pt x="3538954" y="0"/>
                    <a:pt x="3546383" y="3077"/>
                    <a:pt x="3551861" y="8555"/>
                  </a:cubicBezTo>
                  <a:cubicBezTo>
                    <a:pt x="3557338" y="14032"/>
                    <a:pt x="3560415" y="21461"/>
                    <a:pt x="3560415" y="29207"/>
                  </a:cubicBezTo>
                  <a:lnTo>
                    <a:pt x="3560415" y="781485"/>
                  </a:lnTo>
                  <a:cubicBezTo>
                    <a:pt x="3560415" y="789231"/>
                    <a:pt x="3557338" y="796660"/>
                    <a:pt x="3551861" y="802138"/>
                  </a:cubicBezTo>
                  <a:cubicBezTo>
                    <a:pt x="3546383" y="807615"/>
                    <a:pt x="3538954" y="810692"/>
                    <a:pt x="3531208" y="810692"/>
                  </a:cubicBezTo>
                  <a:lnTo>
                    <a:pt x="29207" y="810692"/>
                  </a:lnTo>
                  <a:cubicBezTo>
                    <a:pt x="21461" y="810692"/>
                    <a:pt x="14032" y="807615"/>
                    <a:pt x="8555" y="802138"/>
                  </a:cubicBezTo>
                  <a:cubicBezTo>
                    <a:pt x="3077" y="796660"/>
                    <a:pt x="0" y="789231"/>
                    <a:pt x="0" y="781485"/>
                  </a:cubicBezTo>
                  <a:lnTo>
                    <a:pt x="0" y="29207"/>
                  </a:lnTo>
                  <a:cubicBezTo>
                    <a:pt x="0" y="21461"/>
                    <a:pt x="3077" y="14032"/>
                    <a:pt x="8555" y="8555"/>
                  </a:cubicBezTo>
                  <a:cubicBezTo>
                    <a:pt x="14032" y="3077"/>
                    <a:pt x="21461" y="0"/>
                    <a:pt x="29207" y="0"/>
                  </a:cubicBezTo>
                  <a:close/>
                </a:path>
              </a:pathLst>
            </a:custGeom>
            <a:solidFill>
              <a:srgbClr val="EBB9C4">
                <a:alpha val="49804"/>
              </a:srgbClr>
            </a:solidFill>
            <a:ln w="9525" cap="rnd">
              <a:solidFill>
                <a:srgbClr val="000000">
                  <a:alpha val="49804"/>
                </a:srgbClr>
              </a:solidFill>
              <a:prstDash val="solid"/>
              <a:round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3560415" cy="84879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1701036" y="2994674"/>
            <a:ext cx="12173778" cy="23637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82938" indent="-291469" lvl="1">
              <a:lnSpc>
                <a:spcPts val="3753"/>
              </a:lnSpc>
              <a:buFont typeface="Arial"/>
              <a:buChar char="•"/>
            </a:pPr>
            <a:r>
              <a:rPr lang="en-US" sz="27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Content: Addressing adoption concerns </a:t>
            </a:r>
          </a:p>
          <a:p>
            <a:pPr algn="l" marL="582938" indent="-291469" lvl="1">
              <a:lnSpc>
                <a:spcPts val="3753"/>
              </a:lnSpc>
              <a:buFont typeface="Arial"/>
              <a:buChar char="•"/>
            </a:pPr>
            <a:r>
              <a:rPr lang="en-US" sz="27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Text: </a:t>
            </a:r>
          </a:p>
          <a:p>
            <a:pPr algn="l" marL="582938" indent="-291469" lvl="1">
              <a:lnSpc>
                <a:spcPts val="3753"/>
              </a:lnSpc>
              <a:buFont typeface="Arial"/>
              <a:buChar char="•"/>
            </a:pPr>
            <a:r>
              <a:rPr lang="en-US" sz="27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Q: Is my data safe? A: GDPR-compliant o </a:t>
            </a:r>
          </a:p>
          <a:p>
            <a:pPr algn="l" marL="582938" indent="-291469" lvl="1">
              <a:lnSpc>
                <a:spcPts val="3753"/>
              </a:lnSpc>
              <a:buFont typeface="Arial"/>
              <a:buChar char="•"/>
            </a:pPr>
            <a:r>
              <a:rPr lang="en-US" sz="27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Q: Human support? A: Available o </a:t>
            </a:r>
          </a:p>
          <a:p>
            <a:pPr algn="l" marL="582938" indent="-291469" lvl="1">
              <a:lnSpc>
                <a:spcPts val="3753"/>
              </a:lnSpc>
              <a:buFont typeface="Arial"/>
              <a:buChar char="•"/>
            </a:pPr>
            <a:r>
              <a:rPr lang="en-US" sz="2700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Q: Language support? A: 20+ languages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579935" y="7050293"/>
            <a:ext cx="12679365" cy="15173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19"/>
              </a:lnSpc>
            </a:pPr>
            <a:r>
              <a:rPr lang="en-US" sz="2891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Visual: FAQ webpage mockup </a:t>
            </a:r>
          </a:p>
          <a:p>
            <a:pPr algn="l">
              <a:lnSpc>
                <a:spcPts val="4019"/>
              </a:lnSpc>
            </a:pPr>
            <a:r>
              <a:rPr lang="en-US" sz="2891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•  FAQs relieve customer anxiety hence encouraging chatbot use (Coombs, 2019).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167747" y="-4037326"/>
            <a:ext cx="20623493" cy="18361653"/>
            <a:chOff x="0" y="0"/>
            <a:chExt cx="27497991" cy="24482204"/>
          </a:xfrm>
        </p:grpSpPr>
        <p:sp>
          <p:nvSpPr>
            <p:cNvPr name="Freeform 3" id="3"/>
            <p:cNvSpPr/>
            <p:nvPr/>
          </p:nvSpPr>
          <p:spPr>
            <a:xfrm flipH="true" flipV="true" rot="-5400000">
              <a:off x="-5355482" y="5355482"/>
              <a:ext cx="24482204" cy="13771239"/>
            </a:xfrm>
            <a:custGeom>
              <a:avLst/>
              <a:gdLst/>
              <a:ahLst/>
              <a:cxnLst/>
              <a:rect r="r" b="b" t="t" l="l"/>
              <a:pathLst>
                <a:path h="13771239" w="24482204">
                  <a:moveTo>
                    <a:pt x="24482204" y="13771240"/>
                  </a:moveTo>
                  <a:lnTo>
                    <a:pt x="0" y="13771240"/>
                  </a:lnTo>
                  <a:lnTo>
                    <a:pt x="0" y="0"/>
                  </a:lnTo>
                  <a:lnTo>
                    <a:pt x="24482204" y="0"/>
                  </a:lnTo>
                  <a:lnTo>
                    <a:pt x="24482204" y="13771240"/>
                  </a:lnTo>
                  <a:close/>
                </a:path>
              </a:pathLst>
            </a:custGeom>
            <a:blipFill>
              <a:blip r:embed="rId2">
                <a:alphaModFix amt="31000"/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true" flipV="false" rot="-5400000">
              <a:off x="8371269" y="5355482"/>
              <a:ext cx="24482204" cy="13771239"/>
            </a:xfrm>
            <a:custGeom>
              <a:avLst/>
              <a:gdLst/>
              <a:ahLst/>
              <a:cxnLst/>
              <a:rect r="r" b="b" t="t" l="l"/>
              <a:pathLst>
                <a:path h="13771239" w="24482204">
                  <a:moveTo>
                    <a:pt x="24482204" y="0"/>
                  </a:moveTo>
                  <a:lnTo>
                    <a:pt x="0" y="0"/>
                  </a:lnTo>
                  <a:lnTo>
                    <a:pt x="0" y="13771240"/>
                  </a:lnTo>
                  <a:lnTo>
                    <a:pt x="24482204" y="13771240"/>
                  </a:lnTo>
                  <a:lnTo>
                    <a:pt x="24482204" y="0"/>
                  </a:lnTo>
                  <a:close/>
                </a:path>
              </a:pathLst>
            </a:custGeom>
            <a:blipFill>
              <a:blip r:embed="rId2">
                <a:alphaModFix amt="31000"/>
              </a:blip>
              <a:stretch>
                <a:fillRect l="0" t="0" r="0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028700" y="904875"/>
            <a:ext cx="8772479" cy="1038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400"/>
              </a:lnSpc>
            </a:pPr>
            <a:r>
              <a:rPr lang="en-US" sz="6000">
                <a:solidFill>
                  <a:srgbClr val="000000"/>
                </a:solidFill>
                <a:latin typeface="Parisienne"/>
                <a:ea typeface="Parisienne"/>
                <a:cs typeface="Parisienne"/>
                <a:sym typeface="Parisienne"/>
              </a:rPr>
              <a:t>Em</a:t>
            </a:r>
            <a:r>
              <a:rPr lang="en-US" sz="6000">
                <a:solidFill>
                  <a:srgbClr val="000000"/>
                </a:solidFill>
                <a:latin typeface="Parisienne"/>
                <a:ea typeface="Parisienne"/>
                <a:cs typeface="Parisienne"/>
                <a:sym typeface="Parisienne"/>
              </a:rPr>
              <a:t>ail Marketing Content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-5400000">
            <a:off x="12752647" y="-4469085"/>
            <a:ext cx="5310335" cy="11190360"/>
          </a:xfrm>
          <a:custGeom>
            <a:avLst/>
            <a:gdLst/>
            <a:ahLst/>
            <a:cxnLst/>
            <a:rect r="r" b="b" t="t" l="l"/>
            <a:pathLst>
              <a:path h="11190360" w="5310335">
                <a:moveTo>
                  <a:pt x="0" y="0"/>
                </a:moveTo>
                <a:lnTo>
                  <a:pt x="5310335" y="0"/>
                </a:lnTo>
                <a:lnTo>
                  <a:pt x="5310335" y="11190360"/>
                </a:lnTo>
                <a:lnTo>
                  <a:pt x="0" y="1119036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-2289062" y="2634140"/>
            <a:ext cx="4578125" cy="9647389"/>
          </a:xfrm>
          <a:custGeom>
            <a:avLst/>
            <a:gdLst/>
            <a:ahLst/>
            <a:cxnLst/>
            <a:rect r="r" b="b" t="t" l="l"/>
            <a:pathLst>
              <a:path h="9647389" w="4578125">
                <a:moveTo>
                  <a:pt x="0" y="0"/>
                </a:moveTo>
                <a:lnTo>
                  <a:pt x="4578124" y="0"/>
                </a:lnTo>
                <a:lnTo>
                  <a:pt x="4578124" y="9647389"/>
                </a:lnTo>
                <a:lnTo>
                  <a:pt x="0" y="964738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1807499" y="2782190"/>
            <a:ext cx="14534553" cy="6104671"/>
            <a:chOff x="0" y="0"/>
            <a:chExt cx="3828030" cy="1607814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828030" cy="1607814"/>
            </a:xfrm>
            <a:custGeom>
              <a:avLst/>
              <a:gdLst/>
              <a:ahLst/>
              <a:cxnLst/>
              <a:rect r="r" b="b" t="t" l="l"/>
              <a:pathLst>
                <a:path h="1607814" w="3828030">
                  <a:moveTo>
                    <a:pt x="27165" y="0"/>
                  </a:moveTo>
                  <a:lnTo>
                    <a:pt x="3800865" y="0"/>
                  </a:lnTo>
                  <a:cubicBezTo>
                    <a:pt x="3815868" y="0"/>
                    <a:pt x="3828030" y="12162"/>
                    <a:pt x="3828030" y="27165"/>
                  </a:cubicBezTo>
                  <a:lnTo>
                    <a:pt x="3828030" y="1580649"/>
                  </a:lnTo>
                  <a:cubicBezTo>
                    <a:pt x="3828030" y="1595652"/>
                    <a:pt x="3815868" y="1607814"/>
                    <a:pt x="3800865" y="1607814"/>
                  </a:cubicBezTo>
                  <a:lnTo>
                    <a:pt x="27165" y="1607814"/>
                  </a:lnTo>
                  <a:cubicBezTo>
                    <a:pt x="12162" y="1607814"/>
                    <a:pt x="0" y="1595652"/>
                    <a:pt x="0" y="1580649"/>
                  </a:cubicBezTo>
                  <a:lnTo>
                    <a:pt x="0" y="27165"/>
                  </a:lnTo>
                  <a:cubicBezTo>
                    <a:pt x="0" y="12162"/>
                    <a:pt x="12162" y="0"/>
                    <a:pt x="27165" y="0"/>
                  </a:cubicBezTo>
                  <a:close/>
                </a:path>
              </a:pathLst>
            </a:custGeom>
            <a:solidFill>
              <a:srgbClr val="9BA755">
                <a:alpha val="49804"/>
              </a:srgbClr>
            </a:solidFill>
            <a:ln w="9525" cap="rnd">
              <a:solidFill>
                <a:srgbClr val="000000">
                  <a:alpha val="49804"/>
                </a:srgbClr>
              </a:solidFill>
              <a:prstDash val="solid"/>
              <a:round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3828030" cy="164591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2158132" y="3733637"/>
            <a:ext cx="14183919" cy="34649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19851" indent="-309925" lvl="1">
              <a:lnSpc>
                <a:spcPts val="3990"/>
              </a:lnSpc>
              <a:buFont typeface="Arial"/>
              <a:buChar char="•"/>
            </a:pPr>
            <a:r>
              <a:rPr lang="en-US" sz="2871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C</a:t>
            </a:r>
            <a:r>
              <a:rPr lang="en-US" sz="2871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ontent: Global campaign example</a:t>
            </a:r>
          </a:p>
          <a:p>
            <a:pPr algn="l" marL="619851" indent="-309925" lvl="1">
              <a:lnSpc>
                <a:spcPts val="3990"/>
              </a:lnSpc>
              <a:buFont typeface="Arial"/>
              <a:buChar char="•"/>
            </a:pPr>
            <a:r>
              <a:rPr lang="en-US" sz="2871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Text: </a:t>
            </a:r>
          </a:p>
          <a:p>
            <a:pPr algn="l" marL="619851" indent="-309925" lvl="1">
              <a:lnSpc>
                <a:spcPts val="3990"/>
              </a:lnSpc>
              <a:buFont typeface="Arial"/>
              <a:buChar char="•"/>
            </a:pPr>
            <a:r>
              <a:rPr lang="en-US" sz="2871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Subject: Discover Our AI Travel Assistant! o Offer: 10% discount o Tone: The vibrant U.S., the politely calm Japan, the professionally-opinionated Germany. </a:t>
            </a:r>
          </a:p>
          <a:p>
            <a:pPr algn="l" marL="619851" indent="-309925" lvl="1">
              <a:lnSpc>
                <a:spcPts val="3990"/>
              </a:lnSpc>
              <a:buFont typeface="Arial"/>
              <a:buChar char="•"/>
            </a:pPr>
            <a:r>
              <a:rPr lang="en-US" sz="2871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(Kotler &amp; Keller, 2021) </a:t>
            </a:r>
          </a:p>
          <a:p>
            <a:pPr algn="l" marL="619851" indent="-309925" lvl="1">
              <a:lnSpc>
                <a:spcPts val="3990"/>
              </a:lnSpc>
              <a:buFont typeface="Arial"/>
              <a:buChar char="•"/>
            </a:pPr>
            <a:r>
              <a:rPr lang="en-US" sz="2871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Visual: Email template </a:t>
            </a:r>
          </a:p>
          <a:p>
            <a:pPr algn="l" marL="619851" indent="-309925" lvl="1">
              <a:lnSpc>
                <a:spcPts val="3990"/>
              </a:lnSpc>
              <a:buFont typeface="Arial"/>
              <a:buChar char="•"/>
            </a:pPr>
            <a:r>
              <a:rPr lang="en-US" sz="2871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Culturally modified emails bring engagement and bookings.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167747" y="-4037326"/>
            <a:ext cx="20623493" cy="18361653"/>
            <a:chOff x="0" y="0"/>
            <a:chExt cx="27497991" cy="24482204"/>
          </a:xfrm>
        </p:grpSpPr>
        <p:sp>
          <p:nvSpPr>
            <p:cNvPr name="Freeform 3" id="3"/>
            <p:cNvSpPr/>
            <p:nvPr/>
          </p:nvSpPr>
          <p:spPr>
            <a:xfrm flipH="true" flipV="true" rot="-5400000">
              <a:off x="-5355482" y="5355482"/>
              <a:ext cx="24482204" cy="13771239"/>
            </a:xfrm>
            <a:custGeom>
              <a:avLst/>
              <a:gdLst/>
              <a:ahLst/>
              <a:cxnLst/>
              <a:rect r="r" b="b" t="t" l="l"/>
              <a:pathLst>
                <a:path h="13771239" w="24482204">
                  <a:moveTo>
                    <a:pt x="24482204" y="13771240"/>
                  </a:moveTo>
                  <a:lnTo>
                    <a:pt x="0" y="13771240"/>
                  </a:lnTo>
                  <a:lnTo>
                    <a:pt x="0" y="0"/>
                  </a:lnTo>
                  <a:lnTo>
                    <a:pt x="24482204" y="0"/>
                  </a:lnTo>
                  <a:lnTo>
                    <a:pt x="24482204" y="13771240"/>
                  </a:lnTo>
                  <a:close/>
                </a:path>
              </a:pathLst>
            </a:custGeom>
            <a:blipFill>
              <a:blip r:embed="rId2">
                <a:alphaModFix amt="31000"/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true" flipV="false" rot="-5400000">
              <a:off x="8371269" y="5355482"/>
              <a:ext cx="24482204" cy="13771239"/>
            </a:xfrm>
            <a:custGeom>
              <a:avLst/>
              <a:gdLst/>
              <a:ahLst/>
              <a:cxnLst/>
              <a:rect r="r" b="b" t="t" l="l"/>
              <a:pathLst>
                <a:path h="13771239" w="24482204">
                  <a:moveTo>
                    <a:pt x="24482204" y="0"/>
                  </a:moveTo>
                  <a:lnTo>
                    <a:pt x="0" y="0"/>
                  </a:lnTo>
                  <a:lnTo>
                    <a:pt x="0" y="13771240"/>
                  </a:lnTo>
                  <a:lnTo>
                    <a:pt x="24482204" y="13771240"/>
                  </a:lnTo>
                  <a:lnTo>
                    <a:pt x="24482204" y="0"/>
                  </a:lnTo>
                  <a:close/>
                </a:path>
              </a:pathLst>
            </a:custGeom>
            <a:blipFill>
              <a:blip r:embed="rId2">
                <a:alphaModFix amt="31000"/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2413667" y="3880735"/>
            <a:ext cx="12363154" cy="5206617"/>
            <a:chOff x="0" y="0"/>
            <a:chExt cx="3256139" cy="137129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3256139" cy="1371290"/>
            </a:xfrm>
            <a:custGeom>
              <a:avLst/>
              <a:gdLst/>
              <a:ahLst/>
              <a:cxnLst/>
              <a:rect r="r" b="b" t="t" l="l"/>
              <a:pathLst>
                <a:path h="1371290" w="3256139">
                  <a:moveTo>
                    <a:pt x="31937" y="0"/>
                  </a:moveTo>
                  <a:lnTo>
                    <a:pt x="3224203" y="0"/>
                  </a:lnTo>
                  <a:cubicBezTo>
                    <a:pt x="3232673" y="0"/>
                    <a:pt x="3240796" y="3365"/>
                    <a:pt x="3246785" y="9354"/>
                  </a:cubicBezTo>
                  <a:cubicBezTo>
                    <a:pt x="3252774" y="15343"/>
                    <a:pt x="3256139" y="23467"/>
                    <a:pt x="3256139" y="31937"/>
                  </a:cubicBezTo>
                  <a:lnTo>
                    <a:pt x="3256139" y="1339353"/>
                  </a:lnTo>
                  <a:cubicBezTo>
                    <a:pt x="3256139" y="1347824"/>
                    <a:pt x="3252774" y="1355947"/>
                    <a:pt x="3246785" y="1361936"/>
                  </a:cubicBezTo>
                  <a:cubicBezTo>
                    <a:pt x="3240796" y="1367925"/>
                    <a:pt x="3232673" y="1371290"/>
                    <a:pt x="3224203" y="1371290"/>
                  </a:cubicBezTo>
                  <a:lnTo>
                    <a:pt x="31937" y="1371290"/>
                  </a:lnTo>
                  <a:cubicBezTo>
                    <a:pt x="23467" y="1371290"/>
                    <a:pt x="15343" y="1367925"/>
                    <a:pt x="9354" y="1361936"/>
                  </a:cubicBezTo>
                  <a:cubicBezTo>
                    <a:pt x="3365" y="1355947"/>
                    <a:pt x="0" y="1347824"/>
                    <a:pt x="0" y="1339353"/>
                  </a:cubicBezTo>
                  <a:lnTo>
                    <a:pt x="0" y="31937"/>
                  </a:lnTo>
                  <a:cubicBezTo>
                    <a:pt x="0" y="23467"/>
                    <a:pt x="3365" y="15343"/>
                    <a:pt x="9354" y="9354"/>
                  </a:cubicBezTo>
                  <a:cubicBezTo>
                    <a:pt x="15343" y="3365"/>
                    <a:pt x="23467" y="0"/>
                    <a:pt x="31937" y="0"/>
                  </a:cubicBezTo>
                  <a:close/>
                </a:path>
              </a:pathLst>
            </a:custGeom>
            <a:solidFill>
              <a:srgbClr val="9BA755">
                <a:alpha val="49804"/>
              </a:srgbClr>
            </a:solidFill>
            <a:ln w="9525" cap="rnd">
              <a:solidFill>
                <a:srgbClr val="000000">
                  <a:alpha val="49804"/>
                </a:srgbClr>
              </a:solidFill>
              <a:prstDash val="solid"/>
              <a:round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3256139" cy="140939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1028700" y="964170"/>
            <a:ext cx="9030850" cy="1533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2599"/>
              </a:lnSpc>
            </a:pPr>
            <a:r>
              <a:rPr lang="en-US" sz="9000">
                <a:solidFill>
                  <a:srgbClr val="000000"/>
                </a:solidFill>
                <a:latin typeface="Parisienne"/>
                <a:ea typeface="Parisienne"/>
                <a:cs typeface="Parisienne"/>
                <a:sym typeface="Parisienne"/>
              </a:rPr>
              <a:t>E</a:t>
            </a:r>
            <a:r>
              <a:rPr lang="en-US" sz="9000">
                <a:solidFill>
                  <a:srgbClr val="000000"/>
                </a:solidFill>
                <a:latin typeface="Parisienne"/>
                <a:ea typeface="Parisienne"/>
                <a:cs typeface="Parisienne"/>
                <a:sym typeface="Parisienne"/>
              </a:rPr>
              <a:t>thical Concerns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735415" y="4186782"/>
            <a:ext cx="12672399" cy="43014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01"/>
              </a:lnSpc>
            </a:pPr>
            <a:r>
              <a:rPr lang="en-US" sz="352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•</a:t>
            </a:r>
            <a:r>
              <a:rPr lang="en-US" sz="352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Content: Data privacy and AI bias</a:t>
            </a:r>
          </a:p>
          <a:p>
            <a:pPr algn="l">
              <a:lnSpc>
                <a:spcPts val="4901"/>
              </a:lnSpc>
            </a:pPr>
            <a:r>
              <a:rPr lang="en-US" sz="352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• Text: </a:t>
            </a:r>
          </a:p>
          <a:p>
            <a:pPr algn="l">
              <a:lnSpc>
                <a:spcPts val="4901"/>
              </a:lnSpc>
            </a:pPr>
            <a:r>
              <a:rPr lang="en-US" sz="352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Privacy: GDPR, encryption </a:t>
            </a:r>
          </a:p>
          <a:p>
            <a:pPr algn="l">
              <a:lnSpc>
                <a:spcPts val="4901"/>
              </a:lnSpc>
            </a:pPr>
            <a:r>
              <a:rPr lang="en-US" sz="352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Bias: Diverse data, audits</a:t>
            </a:r>
          </a:p>
          <a:p>
            <a:pPr algn="l">
              <a:lnSpc>
                <a:spcPts val="4901"/>
              </a:lnSpc>
            </a:pPr>
            <a:r>
              <a:rPr lang="en-US" sz="352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 “Trust is critical” (Floridi, 2019) </a:t>
            </a:r>
          </a:p>
          <a:p>
            <a:pPr algn="l">
              <a:lnSpc>
                <a:spcPts val="4901"/>
              </a:lnSpc>
            </a:pPr>
            <a:r>
              <a:rPr lang="en-US" sz="352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• Visual: Infographic of ethical practices</a:t>
            </a:r>
          </a:p>
          <a:p>
            <a:pPr algn="l">
              <a:lnSpc>
                <a:spcPts val="4901"/>
              </a:lnSpc>
            </a:pPr>
            <a:r>
              <a:rPr lang="en-US" sz="352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•  Ethical communication builds customer confidence.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-2289062" y="2634140"/>
            <a:ext cx="4578125" cy="9647389"/>
          </a:xfrm>
          <a:custGeom>
            <a:avLst/>
            <a:gdLst/>
            <a:ahLst/>
            <a:cxnLst/>
            <a:rect r="r" b="b" t="t" l="l"/>
            <a:pathLst>
              <a:path h="9647389" w="4578125">
                <a:moveTo>
                  <a:pt x="0" y="0"/>
                </a:moveTo>
                <a:lnTo>
                  <a:pt x="4578124" y="0"/>
                </a:lnTo>
                <a:lnTo>
                  <a:pt x="4578124" y="9647389"/>
                </a:lnTo>
                <a:lnTo>
                  <a:pt x="0" y="964738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5400000">
            <a:off x="12752647" y="-4469085"/>
            <a:ext cx="5310335" cy="11190360"/>
          </a:xfrm>
          <a:custGeom>
            <a:avLst/>
            <a:gdLst/>
            <a:ahLst/>
            <a:cxnLst/>
            <a:rect r="r" b="b" t="t" l="l"/>
            <a:pathLst>
              <a:path h="11190360" w="5310335">
                <a:moveTo>
                  <a:pt x="0" y="0"/>
                </a:moveTo>
                <a:lnTo>
                  <a:pt x="5310335" y="0"/>
                </a:lnTo>
                <a:lnTo>
                  <a:pt x="5310335" y="11190360"/>
                </a:lnTo>
                <a:lnTo>
                  <a:pt x="0" y="1119036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167747" y="-4037326"/>
            <a:ext cx="20623493" cy="18361653"/>
            <a:chOff x="0" y="0"/>
            <a:chExt cx="27497991" cy="24482204"/>
          </a:xfrm>
        </p:grpSpPr>
        <p:sp>
          <p:nvSpPr>
            <p:cNvPr name="Freeform 3" id="3"/>
            <p:cNvSpPr/>
            <p:nvPr/>
          </p:nvSpPr>
          <p:spPr>
            <a:xfrm flipH="true" flipV="true" rot="-5400000">
              <a:off x="-5355482" y="5355482"/>
              <a:ext cx="24482204" cy="13771239"/>
            </a:xfrm>
            <a:custGeom>
              <a:avLst/>
              <a:gdLst/>
              <a:ahLst/>
              <a:cxnLst/>
              <a:rect r="r" b="b" t="t" l="l"/>
              <a:pathLst>
                <a:path h="13771239" w="24482204">
                  <a:moveTo>
                    <a:pt x="24482204" y="13771240"/>
                  </a:moveTo>
                  <a:lnTo>
                    <a:pt x="0" y="13771240"/>
                  </a:lnTo>
                  <a:lnTo>
                    <a:pt x="0" y="0"/>
                  </a:lnTo>
                  <a:lnTo>
                    <a:pt x="24482204" y="0"/>
                  </a:lnTo>
                  <a:lnTo>
                    <a:pt x="24482204" y="13771240"/>
                  </a:lnTo>
                  <a:close/>
                </a:path>
              </a:pathLst>
            </a:custGeom>
            <a:blipFill>
              <a:blip r:embed="rId2">
                <a:alphaModFix amt="31000"/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true" flipV="false" rot="-5400000">
              <a:off x="8371269" y="5355482"/>
              <a:ext cx="24482204" cy="13771239"/>
            </a:xfrm>
            <a:custGeom>
              <a:avLst/>
              <a:gdLst/>
              <a:ahLst/>
              <a:cxnLst/>
              <a:rect r="r" b="b" t="t" l="l"/>
              <a:pathLst>
                <a:path h="13771239" w="24482204">
                  <a:moveTo>
                    <a:pt x="24482204" y="0"/>
                  </a:moveTo>
                  <a:lnTo>
                    <a:pt x="0" y="0"/>
                  </a:lnTo>
                  <a:lnTo>
                    <a:pt x="0" y="13771240"/>
                  </a:lnTo>
                  <a:lnTo>
                    <a:pt x="24482204" y="13771240"/>
                  </a:lnTo>
                  <a:lnTo>
                    <a:pt x="24482204" y="0"/>
                  </a:lnTo>
                  <a:close/>
                </a:path>
              </a:pathLst>
            </a:custGeom>
            <a:blipFill>
              <a:blip r:embed="rId2">
                <a:alphaModFix amt="31000"/>
              </a:blip>
              <a:stretch>
                <a:fillRect l="0" t="0" r="0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-2289062" y="2634140"/>
            <a:ext cx="4578125" cy="9647389"/>
          </a:xfrm>
          <a:custGeom>
            <a:avLst/>
            <a:gdLst/>
            <a:ahLst/>
            <a:cxnLst/>
            <a:rect r="r" b="b" t="t" l="l"/>
            <a:pathLst>
              <a:path h="9647389" w="4578125">
                <a:moveTo>
                  <a:pt x="0" y="0"/>
                </a:moveTo>
                <a:lnTo>
                  <a:pt x="4578124" y="0"/>
                </a:lnTo>
                <a:lnTo>
                  <a:pt x="4578124" y="9647389"/>
                </a:lnTo>
                <a:lnTo>
                  <a:pt x="0" y="964738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3082302" y="3621566"/>
            <a:ext cx="14176998" cy="5636734"/>
            <a:chOff x="0" y="0"/>
            <a:chExt cx="3733860" cy="148457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733860" cy="1484572"/>
            </a:xfrm>
            <a:custGeom>
              <a:avLst/>
              <a:gdLst/>
              <a:ahLst/>
              <a:cxnLst/>
              <a:rect r="r" b="b" t="t" l="l"/>
              <a:pathLst>
                <a:path h="1484572" w="3733860">
                  <a:moveTo>
                    <a:pt x="27851" y="0"/>
                  </a:moveTo>
                  <a:lnTo>
                    <a:pt x="3706009" y="0"/>
                  </a:lnTo>
                  <a:cubicBezTo>
                    <a:pt x="3713395" y="0"/>
                    <a:pt x="3720479" y="2934"/>
                    <a:pt x="3725702" y="8157"/>
                  </a:cubicBezTo>
                  <a:cubicBezTo>
                    <a:pt x="3730925" y="13380"/>
                    <a:pt x="3733860" y="20464"/>
                    <a:pt x="3733860" y="27851"/>
                  </a:cubicBezTo>
                  <a:lnTo>
                    <a:pt x="3733860" y="1456721"/>
                  </a:lnTo>
                  <a:cubicBezTo>
                    <a:pt x="3733860" y="1464108"/>
                    <a:pt x="3730925" y="1471192"/>
                    <a:pt x="3725702" y="1476415"/>
                  </a:cubicBezTo>
                  <a:cubicBezTo>
                    <a:pt x="3720479" y="1481638"/>
                    <a:pt x="3713395" y="1484572"/>
                    <a:pt x="3706009" y="1484572"/>
                  </a:cubicBezTo>
                  <a:lnTo>
                    <a:pt x="27851" y="1484572"/>
                  </a:lnTo>
                  <a:cubicBezTo>
                    <a:pt x="20464" y="1484572"/>
                    <a:pt x="13380" y="1481638"/>
                    <a:pt x="8157" y="1476415"/>
                  </a:cubicBezTo>
                  <a:cubicBezTo>
                    <a:pt x="2934" y="1471192"/>
                    <a:pt x="0" y="1464108"/>
                    <a:pt x="0" y="1456721"/>
                  </a:cubicBezTo>
                  <a:lnTo>
                    <a:pt x="0" y="27851"/>
                  </a:lnTo>
                  <a:cubicBezTo>
                    <a:pt x="0" y="20464"/>
                    <a:pt x="2934" y="13380"/>
                    <a:pt x="8157" y="8157"/>
                  </a:cubicBezTo>
                  <a:cubicBezTo>
                    <a:pt x="13380" y="2934"/>
                    <a:pt x="20464" y="0"/>
                    <a:pt x="27851" y="0"/>
                  </a:cubicBezTo>
                  <a:close/>
                </a:path>
              </a:pathLst>
            </a:custGeom>
            <a:solidFill>
              <a:srgbClr val="EBB9C4">
                <a:alpha val="49804"/>
              </a:srgbClr>
            </a:solidFill>
            <a:ln w="9525" cap="rnd">
              <a:solidFill>
                <a:srgbClr val="000000">
                  <a:alpha val="49804"/>
                </a:srgbClr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3733860" cy="152267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-5400000">
            <a:off x="12752647" y="-4469085"/>
            <a:ext cx="5310335" cy="11190360"/>
          </a:xfrm>
          <a:custGeom>
            <a:avLst/>
            <a:gdLst/>
            <a:ahLst/>
            <a:cxnLst/>
            <a:rect r="r" b="b" t="t" l="l"/>
            <a:pathLst>
              <a:path h="11190360" w="5310335">
                <a:moveTo>
                  <a:pt x="0" y="0"/>
                </a:moveTo>
                <a:lnTo>
                  <a:pt x="5310335" y="0"/>
                </a:lnTo>
                <a:lnTo>
                  <a:pt x="5310335" y="11190360"/>
                </a:lnTo>
                <a:lnTo>
                  <a:pt x="0" y="1119036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406695" y="116366"/>
            <a:ext cx="9148666" cy="3133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2599"/>
              </a:lnSpc>
            </a:pPr>
            <a:r>
              <a:rPr lang="en-US" sz="9000">
                <a:solidFill>
                  <a:srgbClr val="000000"/>
                </a:solidFill>
                <a:latin typeface="Parisienne"/>
                <a:ea typeface="Parisienne"/>
                <a:cs typeface="Parisienne"/>
                <a:sym typeface="Parisienne"/>
              </a:rPr>
              <a:t>Fe</a:t>
            </a:r>
            <a:r>
              <a:rPr lang="en-US" sz="9000">
                <a:solidFill>
                  <a:srgbClr val="000000"/>
                </a:solidFill>
                <a:latin typeface="Parisienne"/>
                <a:ea typeface="Parisienne"/>
                <a:cs typeface="Parisienne"/>
                <a:sym typeface="Parisienne"/>
              </a:rPr>
              <a:t>edback Mechanisms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435344" y="4415084"/>
            <a:ext cx="13470914" cy="40020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15565" indent="-307783" lvl="1">
              <a:lnSpc>
                <a:spcPts val="3963"/>
              </a:lnSpc>
              <a:buFont typeface="Arial"/>
              <a:buChar char="•"/>
            </a:pPr>
            <a:r>
              <a:rPr lang="en-US" sz="2851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C</a:t>
            </a:r>
            <a:r>
              <a:rPr lang="en-US" sz="2851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ontent: Collecting input </a:t>
            </a:r>
          </a:p>
          <a:p>
            <a:pPr algn="l" marL="615565" indent="-307783" lvl="1">
              <a:lnSpc>
                <a:spcPts val="3963"/>
              </a:lnSpc>
              <a:buFont typeface="Arial"/>
              <a:buChar char="•"/>
            </a:pPr>
            <a:r>
              <a:rPr lang="en-US" sz="2851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Text: </a:t>
            </a:r>
          </a:p>
          <a:p>
            <a:pPr algn="l" marL="615565" indent="-307783" lvl="1">
              <a:lnSpc>
                <a:spcPts val="3963"/>
              </a:lnSpc>
              <a:buFont typeface="Arial"/>
              <a:buChar char="•"/>
            </a:pPr>
            <a:r>
              <a:rPr lang="en-US" sz="2851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Surveys: Post-interaction feedback </a:t>
            </a:r>
          </a:p>
          <a:p>
            <a:pPr algn="l" marL="615565" indent="-307783" lvl="1">
              <a:lnSpc>
                <a:spcPts val="3963"/>
              </a:lnSpc>
              <a:buFont typeface="Arial"/>
              <a:buChar char="•"/>
            </a:pPr>
            <a:r>
              <a:rPr lang="en-US" sz="2851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Staff forms: Intranet</a:t>
            </a:r>
          </a:p>
          <a:p>
            <a:pPr algn="l" marL="615565" indent="-307783" lvl="1">
              <a:lnSpc>
                <a:spcPts val="3963"/>
              </a:lnSpc>
              <a:buFont typeface="Arial"/>
              <a:buChar char="•"/>
            </a:pPr>
            <a:r>
              <a:rPr lang="en-US" sz="2851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 Analytics: Chatbot performance </a:t>
            </a:r>
          </a:p>
          <a:p>
            <a:pPr algn="l" marL="615565" indent="-307783" lvl="1">
              <a:lnSpc>
                <a:spcPts val="3963"/>
              </a:lnSpc>
              <a:buFont typeface="Arial"/>
              <a:buChar char="•"/>
            </a:pPr>
            <a:r>
              <a:rPr lang="en-US" sz="2851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(Buhalis, 2022) </a:t>
            </a:r>
          </a:p>
          <a:p>
            <a:pPr algn="l" marL="615565" indent="-307783" lvl="1">
              <a:lnSpc>
                <a:spcPts val="3963"/>
              </a:lnSpc>
              <a:buFont typeface="Arial"/>
              <a:buChar char="•"/>
            </a:pPr>
            <a:r>
              <a:rPr lang="en-US" sz="2851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Visual: Survey mockup </a:t>
            </a:r>
          </a:p>
          <a:p>
            <a:pPr algn="l" marL="615565" indent="-307783" lvl="1">
              <a:lnSpc>
                <a:spcPts val="3963"/>
              </a:lnSpc>
              <a:buFont typeface="Arial"/>
              <a:buChar char="•"/>
            </a:pPr>
            <a:r>
              <a:rPr lang="en-US" sz="2851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Feedback makes constant improvement of AI tools.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167747" y="-4037326"/>
            <a:ext cx="20623493" cy="18361653"/>
            <a:chOff x="0" y="0"/>
            <a:chExt cx="27497991" cy="24482204"/>
          </a:xfrm>
        </p:grpSpPr>
        <p:sp>
          <p:nvSpPr>
            <p:cNvPr name="Freeform 3" id="3"/>
            <p:cNvSpPr/>
            <p:nvPr/>
          </p:nvSpPr>
          <p:spPr>
            <a:xfrm flipH="true" flipV="true" rot="-5400000">
              <a:off x="-5355482" y="5355482"/>
              <a:ext cx="24482204" cy="13771239"/>
            </a:xfrm>
            <a:custGeom>
              <a:avLst/>
              <a:gdLst/>
              <a:ahLst/>
              <a:cxnLst/>
              <a:rect r="r" b="b" t="t" l="l"/>
              <a:pathLst>
                <a:path h="13771239" w="24482204">
                  <a:moveTo>
                    <a:pt x="24482204" y="13771240"/>
                  </a:moveTo>
                  <a:lnTo>
                    <a:pt x="0" y="13771240"/>
                  </a:lnTo>
                  <a:lnTo>
                    <a:pt x="0" y="0"/>
                  </a:lnTo>
                  <a:lnTo>
                    <a:pt x="24482204" y="0"/>
                  </a:lnTo>
                  <a:lnTo>
                    <a:pt x="24482204" y="13771240"/>
                  </a:lnTo>
                  <a:close/>
                </a:path>
              </a:pathLst>
            </a:custGeom>
            <a:blipFill>
              <a:blip r:embed="rId2">
                <a:alphaModFix amt="31000"/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true" flipV="false" rot="-5400000">
              <a:off x="8371269" y="5355482"/>
              <a:ext cx="24482204" cy="13771239"/>
            </a:xfrm>
            <a:custGeom>
              <a:avLst/>
              <a:gdLst/>
              <a:ahLst/>
              <a:cxnLst/>
              <a:rect r="r" b="b" t="t" l="l"/>
              <a:pathLst>
                <a:path h="13771239" w="24482204">
                  <a:moveTo>
                    <a:pt x="24482204" y="0"/>
                  </a:moveTo>
                  <a:lnTo>
                    <a:pt x="0" y="0"/>
                  </a:lnTo>
                  <a:lnTo>
                    <a:pt x="0" y="13771240"/>
                  </a:lnTo>
                  <a:lnTo>
                    <a:pt x="24482204" y="13771240"/>
                  </a:lnTo>
                  <a:lnTo>
                    <a:pt x="24482204" y="0"/>
                  </a:lnTo>
                  <a:close/>
                </a:path>
              </a:pathLst>
            </a:custGeom>
            <a:blipFill>
              <a:blip r:embed="rId2">
                <a:alphaModFix amt="31000"/>
              </a:blip>
              <a:stretch>
                <a:fillRect l="0" t="0" r="0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-2289062" y="2857525"/>
            <a:ext cx="4578125" cy="9647389"/>
          </a:xfrm>
          <a:custGeom>
            <a:avLst/>
            <a:gdLst/>
            <a:ahLst/>
            <a:cxnLst/>
            <a:rect r="r" b="b" t="t" l="l"/>
            <a:pathLst>
              <a:path h="9647389" w="4578125">
                <a:moveTo>
                  <a:pt x="0" y="0"/>
                </a:moveTo>
                <a:lnTo>
                  <a:pt x="4578124" y="0"/>
                </a:lnTo>
                <a:lnTo>
                  <a:pt x="4578124" y="9647389"/>
                </a:lnTo>
                <a:lnTo>
                  <a:pt x="0" y="964738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5400000">
            <a:off x="12752647" y="-4469085"/>
            <a:ext cx="5310335" cy="11190360"/>
          </a:xfrm>
          <a:custGeom>
            <a:avLst/>
            <a:gdLst/>
            <a:ahLst/>
            <a:cxnLst/>
            <a:rect r="r" b="b" t="t" l="l"/>
            <a:pathLst>
              <a:path h="11190360" w="5310335">
                <a:moveTo>
                  <a:pt x="0" y="0"/>
                </a:moveTo>
                <a:lnTo>
                  <a:pt x="5310335" y="0"/>
                </a:lnTo>
                <a:lnTo>
                  <a:pt x="5310335" y="11190360"/>
                </a:lnTo>
                <a:lnTo>
                  <a:pt x="0" y="1119036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2633648" y="4051683"/>
            <a:ext cx="12774167" cy="6039832"/>
            <a:chOff x="0" y="0"/>
            <a:chExt cx="3364390" cy="1590738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3364390" cy="1590738"/>
            </a:xfrm>
            <a:custGeom>
              <a:avLst/>
              <a:gdLst/>
              <a:ahLst/>
              <a:cxnLst/>
              <a:rect r="r" b="b" t="t" l="l"/>
              <a:pathLst>
                <a:path h="1590738" w="3364390">
                  <a:moveTo>
                    <a:pt x="30909" y="0"/>
                  </a:moveTo>
                  <a:lnTo>
                    <a:pt x="3333481" y="0"/>
                  </a:lnTo>
                  <a:cubicBezTo>
                    <a:pt x="3350551" y="0"/>
                    <a:pt x="3364390" y="13838"/>
                    <a:pt x="3364390" y="30909"/>
                  </a:cubicBezTo>
                  <a:lnTo>
                    <a:pt x="3364390" y="1559829"/>
                  </a:lnTo>
                  <a:cubicBezTo>
                    <a:pt x="3364390" y="1576899"/>
                    <a:pt x="3350551" y="1590738"/>
                    <a:pt x="3333481" y="1590738"/>
                  </a:cubicBezTo>
                  <a:lnTo>
                    <a:pt x="30909" y="1590738"/>
                  </a:lnTo>
                  <a:cubicBezTo>
                    <a:pt x="13838" y="1590738"/>
                    <a:pt x="0" y="1576899"/>
                    <a:pt x="0" y="1559829"/>
                  </a:cubicBezTo>
                  <a:lnTo>
                    <a:pt x="0" y="30909"/>
                  </a:lnTo>
                  <a:cubicBezTo>
                    <a:pt x="0" y="13838"/>
                    <a:pt x="13838" y="0"/>
                    <a:pt x="30909" y="0"/>
                  </a:cubicBezTo>
                  <a:close/>
                </a:path>
              </a:pathLst>
            </a:custGeom>
            <a:solidFill>
              <a:srgbClr val="EBB9C4">
                <a:alpha val="49804"/>
              </a:srgbClr>
            </a:solidFill>
            <a:ln w="9525" cap="rnd">
              <a:solidFill>
                <a:srgbClr val="000000">
                  <a:alpha val="49804"/>
                </a:srgbClr>
              </a:solidFill>
              <a:prstDash val="solid"/>
              <a:round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3364390" cy="162883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2882024" y="4860649"/>
            <a:ext cx="12523953" cy="39256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98740" indent="-349370" lvl="1">
              <a:lnSpc>
                <a:spcPts val="4498"/>
              </a:lnSpc>
              <a:buFont typeface="Arial"/>
              <a:buChar char="•"/>
            </a:pPr>
            <a:r>
              <a:rPr lang="en-US" sz="323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C</a:t>
            </a:r>
            <a:r>
              <a:rPr lang="en-US" sz="323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ontent: Key performance indicators</a:t>
            </a:r>
          </a:p>
          <a:p>
            <a:pPr algn="l" marL="698740" indent="-349370" lvl="1">
              <a:lnSpc>
                <a:spcPts val="4498"/>
              </a:lnSpc>
              <a:buFont typeface="Arial"/>
              <a:buChar char="•"/>
            </a:pPr>
            <a:r>
              <a:rPr lang="en-US" sz="323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Text:</a:t>
            </a:r>
          </a:p>
          <a:p>
            <a:pPr algn="l" marL="698740" indent="-349370" lvl="1">
              <a:lnSpc>
                <a:spcPts val="4498"/>
              </a:lnSpc>
              <a:buFont typeface="Arial"/>
              <a:buChar char="•"/>
            </a:pPr>
            <a:r>
              <a:rPr lang="en-US" sz="323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70% chatbot adoption </a:t>
            </a:r>
          </a:p>
          <a:p>
            <a:pPr algn="l" marL="698740" indent="-349370" lvl="1">
              <a:lnSpc>
                <a:spcPts val="4498"/>
              </a:lnSpc>
              <a:buFont typeface="Arial"/>
              <a:buChar char="•"/>
            </a:pPr>
            <a:r>
              <a:rPr lang="en-US" sz="323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85% customer satisfaction o Zero ethical complaints </a:t>
            </a:r>
          </a:p>
          <a:p>
            <a:pPr algn="l" marL="698740" indent="-349370" lvl="1">
              <a:lnSpc>
                <a:spcPts val="4498"/>
              </a:lnSpc>
              <a:buFont typeface="Arial"/>
              <a:buChar char="•"/>
            </a:pPr>
            <a:r>
              <a:rPr lang="en-US" sz="323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(Kotler &amp; Keller, 2021) </a:t>
            </a:r>
          </a:p>
          <a:p>
            <a:pPr algn="l" marL="698740" indent="-349370" lvl="1">
              <a:lnSpc>
                <a:spcPts val="4498"/>
              </a:lnSpc>
              <a:buFont typeface="Arial"/>
              <a:buChar char="•"/>
            </a:pPr>
            <a:r>
              <a:rPr lang="en-US" sz="323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Visual: Bar chart of metrics </a:t>
            </a:r>
          </a:p>
          <a:p>
            <a:pPr algn="l" marL="698740" indent="-349370" lvl="1">
              <a:lnSpc>
                <a:spcPts val="4498"/>
              </a:lnSpc>
              <a:buFont typeface="Arial"/>
              <a:buChar char="•"/>
            </a:pPr>
            <a:r>
              <a:rPr lang="en-US" sz="323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 Metrics follow adoption and trust that help modify.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739225" y="647537"/>
            <a:ext cx="8270036" cy="3133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2599"/>
              </a:lnSpc>
            </a:pPr>
            <a:r>
              <a:rPr lang="en-US" sz="9000">
                <a:solidFill>
                  <a:srgbClr val="000000"/>
                </a:solidFill>
                <a:latin typeface="Parisienne"/>
                <a:ea typeface="Parisienne"/>
                <a:cs typeface="Parisienne"/>
                <a:sym typeface="Parisienne"/>
              </a:rPr>
              <a:t>Met</a:t>
            </a:r>
            <a:r>
              <a:rPr lang="en-US" sz="9000">
                <a:solidFill>
                  <a:srgbClr val="000000"/>
                </a:solidFill>
                <a:latin typeface="Parisienne"/>
                <a:ea typeface="Parisienne"/>
                <a:cs typeface="Parisienne"/>
                <a:sym typeface="Parisienne"/>
              </a:rPr>
              <a:t>rics for Success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167747" y="-4037326"/>
            <a:ext cx="20623493" cy="18361653"/>
            <a:chOff x="0" y="0"/>
            <a:chExt cx="27497991" cy="24482204"/>
          </a:xfrm>
        </p:grpSpPr>
        <p:sp>
          <p:nvSpPr>
            <p:cNvPr name="Freeform 3" id="3"/>
            <p:cNvSpPr/>
            <p:nvPr/>
          </p:nvSpPr>
          <p:spPr>
            <a:xfrm flipH="true" flipV="true" rot="-5400000">
              <a:off x="-5355482" y="5355482"/>
              <a:ext cx="24482204" cy="13771239"/>
            </a:xfrm>
            <a:custGeom>
              <a:avLst/>
              <a:gdLst/>
              <a:ahLst/>
              <a:cxnLst/>
              <a:rect r="r" b="b" t="t" l="l"/>
              <a:pathLst>
                <a:path h="13771239" w="24482204">
                  <a:moveTo>
                    <a:pt x="24482204" y="13771240"/>
                  </a:moveTo>
                  <a:lnTo>
                    <a:pt x="0" y="13771240"/>
                  </a:lnTo>
                  <a:lnTo>
                    <a:pt x="0" y="0"/>
                  </a:lnTo>
                  <a:lnTo>
                    <a:pt x="24482204" y="0"/>
                  </a:lnTo>
                  <a:lnTo>
                    <a:pt x="24482204" y="13771240"/>
                  </a:lnTo>
                  <a:close/>
                </a:path>
              </a:pathLst>
            </a:custGeom>
            <a:blipFill>
              <a:blip r:embed="rId2">
                <a:alphaModFix amt="31000"/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true" flipV="false" rot="-5400000">
              <a:off x="8371269" y="5355482"/>
              <a:ext cx="24482204" cy="13771239"/>
            </a:xfrm>
            <a:custGeom>
              <a:avLst/>
              <a:gdLst/>
              <a:ahLst/>
              <a:cxnLst/>
              <a:rect r="r" b="b" t="t" l="l"/>
              <a:pathLst>
                <a:path h="13771239" w="24482204">
                  <a:moveTo>
                    <a:pt x="24482204" y="0"/>
                  </a:moveTo>
                  <a:lnTo>
                    <a:pt x="0" y="0"/>
                  </a:lnTo>
                  <a:lnTo>
                    <a:pt x="0" y="13771240"/>
                  </a:lnTo>
                  <a:lnTo>
                    <a:pt x="24482204" y="13771240"/>
                  </a:lnTo>
                  <a:lnTo>
                    <a:pt x="24482204" y="0"/>
                  </a:lnTo>
                  <a:close/>
                </a:path>
              </a:pathLst>
            </a:custGeom>
            <a:blipFill>
              <a:blip r:embed="rId2">
                <a:alphaModFix amt="31000"/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2413667" y="3880735"/>
            <a:ext cx="12363154" cy="5206617"/>
            <a:chOff x="0" y="0"/>
            <a:chExt cx="3256139" cy="137129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3256139" cy="1371290"/>
            </a:xfrm>
            <a:custGeom>
              <a:avLst/>
              <a:gdLst/>
              <a:ahLst/>
              <a:cxnLst/>
              <a:rect r="r" b="b" t="t" l="l"/>
              <a:pathLst>
                <a:path h="1371290" w="3256139">
                  <a:moveTo>
                    <a:pt x="31937" y="0"/>
                  </a:moveTo>
                  <a:lnTo>
                    <a:pt x="3224203" y="0"/>
                  </a:lnTo>
                  <a:cubicBezTo>
                    <a:pt x="3232673" y="0"/>
                    <a:pt x="3240796" y="3365"/>
                    <a:pt x="3246785" y="9354"/>
                  </a:cubicBezTo>
                  <a:cubicBezTo>
                    <a:pt x="3252774" y="15343"/>
                    <a:pt x="3256139" y="23467"/>
                    <a:pt x="3256139" y="31937"/>
                  </a:cubicBezTo>
                  <a:lnTo>
                    <a:pt x="3256139" y="1339353"/>
                  </a:lnTo>
                  <a:cubicBezTo>
                    <a:pt x="3256139" y="1347824"/>
                    <a:pt x="3252774" y="1355947"/>
                    <a:pt x="3246785" y="1361936"/>
                  </a:cubicBezTo>
                  <a:cubicBezTo>
                    <a:pt x="3240796" y="1367925"/>
                    <a:pt x="3232673" y="1371290"/>
                    <a:pt x="3224203" y="1371290"/>
                  </a:cubicBezTo>
                  <a:lnTo>
                    <a:pt x="31937" y="1371290"/>
                  </a:lnTo>
                  <a:cubicBezTo>
                    <a:pt x="23467" y="1371290"/>
                    <a:pt x="15343" y="1367925"/>
                    <a:pt x="9354" y="1361936"/>
                  </a:cubicBezTo>
                  <a:cubicBezTo>
                    <a:pt x="3365" y="1355947"/>
                    <a:pt x="0" y="1347824"/>
                    <a:pt x="0" y="1339353"/>
                  </a:cubicBezTo>
                  <a:lnTo>
                    <a:pt x="0" y="31937"/>
                  </a:lnTo>
                  <a:cubicBezTo>
                    <a:pt x="0" y="23467"/>
                    <a:pt x="3365" y="15343"/>
                    <a:pt x="9354" y="9354"/>
                  </a:cubicBezTo>
                  <a:cubicBezTo>
                    <a:pt x="15343" y="3365"/>
                    <a:pt x="23467" y="0"/>
                    <a:pt x="31937" y="0"/>
                  </a:cubicBezTo>
                  <a:close/>
                </a:path>
              </a:pathLst>
            </a:custGeom>
            <a:solidFill>
              <a:srgbClr val="9BA755">
                <a:alpha val="49804"/>
              </a:srgbClr>
            </a:solidFill>
            <a:ln w="9525" cap="rnd">
              <a:solidFill>
                <a:srgbClr val="000000">
                  <a:alpha val="49804"/>
                </a:srgbClr>
              </a:solidFill>
              <a:prstDash val="solid"/>
              <a:round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3256139" cy="140939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1028700" y="327910"/>
            <a:ext cx="9030850" cy="3133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2599"/>
              </a:lnSpc>
            </a:pPr>
            <a:r>
              <a:rPr lang="en-US" sz="9000">
                <a:solidFill>
                  <a:srgbClr val="000000"/>
                </a:solidFill>
                <a:latin typeface="Parisienne"/>
                <a:ea typeface="Parisienne"/>
                <a:cs typeface="Parisienne"/>
                <a:sym typeface="Parisienne"/>
              </a:rPr>
              <a:t> R</a:t>
            </a:r>
            <a:r>
              <a:rPr lang="en-US" sz="9000">
                <a:solidFill>
                  <a:srgbClr val="000000"/>
                </a:solidFill>
                <a:latin typeface="Parisienne"/>
                <a:ea typeface="Parisienne"/>
                <a:cs typeface="Parisienne"/>
                <a:sym typeface="Parisienne"/>
              </a:rPr>
              <a:t>eal-World Application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3204558" y="4248514"/>
            <a:ext cx="11093080" cy="42948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90"/>
              </a:lnSpc>
            </a:pPr>
            <a:r>
              <a:rPr lang="en-US" sz="308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• C</a:t>
            </a:r>
            <a:r>
              <a:rPr lang="en-US" sz="308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ontent: Deployment scenario </a:t>
            </a:r>
          </a:p>
          <a:p>
            <a:pPr algn="l">
              <a:lnSpc>
                <a:spcPts val="4290"/>
              </a:lnSpc>
            </a:pPr>
            <a:r>
              <a:rPr lang="en-US" sz="308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• Text:</a:t>
            </a:r>
          </a:p>
          <a:p>
            <a:pPr algn="l">
              <a:lnSpc>
                <a:spcPts val="4290"/>
              </a:lnSpc>
            </a:pPr>
            <a:r>
              <a:rPr lang="en-US" sz="308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 Training aligns staff </a:t>
            </a:r>
          </a:p>
          <a:p>
            <a:pPr algn="l">
              <a:lnSpc>
                <a:spcPts val="4290"/>
              </a:lnSpc>
            </a:pPr>
            <a:r>
              <a:rPr lang="en-US" sz="308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FAQs, emails boost adoption </a:t>
            </a:r>
          </a:p>
          <a:p>
            <a:pPr algn="l">
              <a:lnSpc>
                <a:spcPts val="4290"/>
              </a:lnSpc>
            </a:pPr>
            <a:r>
              <a:rPr lang="en-US" sz="308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Ethics ensure trust </a:t>
            </a:r>
          </a:p>
          <a:p>
            <a:pPr algn="l">
              <a:lnSpc>
                <a:spcPts val="4290"/>
              </a:lnSpc>
            </a:pPr>
            <a:r>
              <a:rPr lang="en-US" sz="308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• Visual: Timeline of AI rollout </a:t>
            </a:r>
          </a:p>
          <a:p>
            <a:pPr algn="l">
              <a:lnSpc>
                <a:spcPts val="4290"/>
              </a:lnSpc>
            </a:pPr>
            <a:r>
              <a:rPr lang="en-US" sz="308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•The plan stands behind global AI success overcoming the cultural and ethical challenges.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-2289062" y="2634140"/>
            <a:ext cx="4578125" cy="9647389"/>
          </a:xfrm>
          <a:custGeom>
            <a:avLst/>
            <a:gdLst/>
            <a:ahLst/>
            <a:cxnLst/>
            <a:rect r="r" b="b" t="t" l="l"/>
            <a:pathLst>
              <a:path h="9647389" w="4578125">
                <a:moveTo>
                  <a:pt x="0" y="0"/>
                </a:moveTo>
                <a:lnTo>
                  <a:pt x="4578124" y="0"/>
                </a:lnTo>
                <a:lnTo>
                  <a:pt x="4578124" y="9647389"/>
                </a:lnTo>
                <a:lnTo>
                  <a:pt x="0" y="964738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5400000">
            <a:off x="12752647" y="-4469085"/>
            <a:ext cx="5310335" cy="11190360"/>
          </a:xfrm>
          <a:custGeom>
            <a:avLst/>
            <a:gdLst/>
            <a:ahLst/>
            <a:cxnLst/>
            <a:rect r="r" b="b" t="t" l="l"/>
            <a:pathLst>
              <a:path h="11190360" w="5310335">
                <a:moveTo>
                  <a:pt x="0" y="0"/>
                </a:moveTo>
                <a:lnTo>
                  <a:pt x="5310335" y="0"/>
                </a:lnTo>
                <a:lnTo>
                  <a:pt x="5310335" y="11190360"/>
                </a:lnTo>
                <a:lnTo>
                  <a:pt x="0" y="1119036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167747" y="-4037326"/>
            <a:ext cx="20623493" cy="18361653"/>
            <a:chOff x="0" y="0"/>
            <a:chExt cx="27497991" cy="24482204"/>
          </a:xfrm>
        </p:grpSpPr>
        <p:sp>
          <p:nvSpPr>
            <p:cNvPr name="Freeform 3" id="3"/>
            <p:cNvSpPr/>
            <p:nvPr/>
          </p:nvSpPr>
          <p:spPr>
            <a:xfrm flipH="true" flipV="true" rot="-5400000">
              <a:off x="-5355482" y="5355482"/>
              <a:ext cx="24482204" cy="13771239"/>
            </a:xfrm>
            <a:custGeom>
              <a:avLst/>
              <a:gdLst/>
              <a:ahLst/>
              <a:cxnLst/>
              <a:rect r="r" b="b" t="t" l="l"/>
              <a:pathLst>
                <a:path h="13771239" w="24482204">
                  <a:moveTo>
                    <a:pt x="24482204" y="13771240"/>
                  </a:moveTo>
                  <a:lnTo>
                    <a:pt x="0" y="13771240"/>
                  </a:lnTo>
                  <a:lnTo>
                    <a:pt x="0" y="0"/>
                  </a:lnTo>
                  <a:lnTo>
                    <a:pt x="24482204" y="0"/>
                  </a:lnTo>
                  <a:lnTo>
                    <a:pt x="24482204" y="13771240"/>
                  </a:lnTo>
                  <a:close/>
                </a:path>
              </a:pathLst>
            </a:custGeom>
            <a:blipFill>
              <a:blip r:embed="rId2">
                <a:alphaModFix amt="31000"/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true" flipV="false" rot="-5400000">
              <a:off x="8371269" y="5355482"/>
              <a:ext cx="24482204" cy="13771239"/>
            </a:xfrm>
            <a:custGeom>
              <a:avLst/>
              <a:gdLst/>
              <a:ahLst/>
              <a:cxnLst/>
              <a:rect r="r" b="b" t="t" l="l"/>
              <a:pathLst>
                <a:path h="13771239" w="24482204">
                  <a:moveTo>
                    <a:pt x="24482204" y="0"/>
                  </a:moveTo>
                  <a:lnTo>
                    <a:pt x="0" y="0"/>
                  </a:lnTo>
                  <a:lnTo>
                    <a:pt x="0" y="13771240"/>
                  </a:lnTo>
                  <a:lnTo>
                    <a:pt x="24482204" y="13771240"/>
                  </a:lnTo>
                  <a:lnTo>
                    <a:pt x="24482204" y="0"/>
                  </a:lnTo>
                  <a:close/>
                </a:path>
              </a:pathLst>
            </a:custGeom>
            <a:blipFill>
              <a:blip r:embed="rId2">
                <a:alphaModFix amt="31000"/>
              </a:blip>
              <a:stretch>
                <a:fillRect l="0" t="0" r="0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-2289062" y="2634140"/>
            <a:ext cx="4578125" cy="9647389"/>
          </a:xfrm>
          <a:custGeom>
            <a:avLst/>
            <a:gdLst/>
            <a:ahLst/>
            <a:cxnLst/>
            <a:rect r="r" b="b" t="t" l="l"/>
            <a:pathLst>
              <a:path h="9647389" w="4578125">
                <a:moveTo>
                  <a:pt x="0" y="0"/>
                </a:moveTo>
                <a:lnTo>
                  <a:pt x="4578124" y="0"/>
                </a:lnTo>
                <a:lnTo>
                  <a:pt x="4578124" y="9647389"/>
                </a:lnTo>
                <a:lnTo>
                  <a:pt x="0" y="964738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3082302" y="3621566"/>
            <a:ext cx="14176998" cy="5636734"/>
            <a:chOff x="0" y="0"/>
            <a:chExt cx="3733860" cy="148457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733860" cy="1484572"/>
            </a:xfrm>
            <a:custGeom>
              <a:avLst/>
              <a:gdLst/>
              <a:ahLst/>
              <a:cxnLst/>
              <a:rect r="r" b="b" t="t" l="l"/>
              <a:pathLst>
                <a:path h="1484572" w="3733860">
                  <a:moveTo>
                    <a:pt x="27851" y="0"/>
                  </a:moveTo>
                  <a:lnTo>
                    <a:pt x="3706009" y="0"/>
                  </a:lnTo>
                  <a:cubicBezTo>
                    <a:pt x="3713395" y="0"/>
                    <a:pt x="3720479" y="2934"/>
                    <a:pt x="3725702" y="8157"/>
                  </a:cubicBezTo>
                  <a:cubicBezTo>
                    <a:pt x="3730925" y="13380"/>
                    <a:pt x="3733860" y="20464"/>
                    <a:pt x="3733860" y="27851"/>
                  </a:cubicBezTo>
                  <a:lnTo>
                    <a:pt x="3733860" y="1456721"/>
                  </a:lnTo>
                  <a:cubicBezTo>
                    <a:pt x="3733860" y="1464108"/>
                    <a:pt x="3730925" y="1471192"/>
                    <a:pt x="3725702" y="1476415"/>
                  </a:cubicBezTo>
                  <a:cubicBezTo>
                    <a:pt x="3720479" y="1481638"/>
                    <a:pt x="3713395" y="1484572"/>
                    <a:pt x="3706009" y="1484572"/>
                  </a:cubicBezTo>
                  <a:lnTo>
                    <a:pt x="27851" y="1484572"/>
                  </a:lnTo>
                  <a:cubicBezTo>
                    <a:pt x="20464" y="1484572"/>
                    <a:pt x="13380" y="1481638"/>
                    <a:pt x="8157" y="1476415"/>
                  </a:cubicBezTo>
                  <a:cubicBezTo>
                    <a:pt x="2934" y="1471192"/>
                    <a:pt x="0" y="1464108"/>
                    <a:pt x="0" y="1456721"/>
                  </a:cubicBezTo>
                  <a:lnTo>
                    <a:pt x="0" y="27851"/>
                  </a:lnTo>
                  <a:cubicBezTo>
                    <a:pt x="0" y="20464"/>
                    <a:pt x="2934" y="13380"/>
                    <a:pt x="8157" y="8157"/>
                  </a:cubicBezTo>
                  <a:cubicBezTo>
                    <a:pt x="13380" y="2934"/>
                    <a:pt x="20464" y="0"/>
                    <a:pt x="27851" y="0"/>
                  </a:cubicBezTo>
                  <a:close/>
                </a:path>
              </a:pathLst>
            </a:custGeom>
            <a:solidFill>
              <a:srgbClr val="EBB9C4">
                <a:alpha val="49804"/>
              </a:srgbClr>
            </a:solidFill>
            <a:ln w="9525" cap="rnd">
              <a:solidFill>
                <a:srgbClr val="000000">
                  <a:alpha val="49804"/>
                </a:srgbClr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3733860" cy="152267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-5400000">
            <a:off x="12752647" y="-4469085"/>
            <a:ext cx="5310335" cy="11190360"/>
          </a:xfrm>
          <a:custGeom>
            <a:avLst/>
            <a:gdLst/>
            <a:ahLst/>
            <a:cxnLst/>
            <a:rect r="r" b="b" t="t" l="l"/>
            <a:pathLst>
              <a:path h="11190360" w="5310335">
                <a:moveTo>
                  <a:pt x="0" y="0"/>
                </a:moveTo>
                <a:lnTo>
                  <a:pt x="5310335" y="0"/>
                </a:lnTo>
                <a:lnTo>
                  <a:pt x="5310335" y="11190360"/>
                </a:lnTo>
                <a:lnTo>
                  <a:pt x="0" y="1119036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022135" y="964170"/>
            <a:ext cx="9148666" cy="1533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2599"/>
              </a:lnSpc>
            </a:pPr>
            <a:r>
              <a:rPr lang="en-US" sz="9000">
                <a:solidFill>
                  <a:srgbClr val="000000"/>
                </a:solidFill>
                <a:latin typeface="Parisienne"/>
                <a:ea typeface="Parisienne"/>
                <a:cs typeface="Parisienne"/>
                <a:sym typeface="Parisienne"/>
              </a:rPr>
              <a:t>R</a:t>
            </a:r>
            <a:r>
              <a:rPr lang="en-US" sz="9000">
                <a:solidFill>
                  <a:srgbClr val="000000"/>
                </a:solidFill>
                <a:latin typeface="Parisienne"/>
                <a:ea typeface="Parisienne"/>
                <a:cs typeface="Parisienne"/>
                <a:sym typeface="Parisienne"/>
              </a:rPr>
              <a:t>ecommendations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082302" y="4881073"/>
            <a:ext cx="13825121" cy="35803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31751" indent="-315875" lvl="1">
              <a:lnSpc>
                <a:spcPts val="4067"/>
              </a:lnSpc>
              <a:buFont typeface="Arial"/>
              <a:buChar char="•"/>
            </a:pPr>
            <a:r>
              <a:rPr lang="en-US" sz="292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C</a:t>
            </a:r>
            <a:r>
              <a:rPr lang="en-US" sz="292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ontent: Actionable steps </a:t>
            </a:r>
          </a:p>
          <a:p>
            <a:pPr algn="l" marL="631751" indent="-315875" lvl="1">
              <a:lnSpc>
                <a:spcPts val="4067"/>
              </a:lnSpc>
              <a:buFont typeface="Arial"/>
              <a:buChar char="•"/>
            </a:pPr>
            <a:r>
              <a:rPr lang="en-US" sz="292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Text: </a:t>
            </a:r>
          </a:p>
          <a:p>
            <a:pPr algn="l" marL="631751" indent="-315875" lvl="1">
              <a:lnSpc>
                <a:spcPts val="4067"/>
              </a:lnSpc>
              <a:buFont typeface="Arial"/>
              <a:buChar char="•"/>
            </a:pPr>
            <a:r>
              <a:rPr lang="en-US" sz="292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Launch training April 15 </a:t>
            </a:r>
          </a:p>
          <a:p>
            <a:pPr algn="l" marL="631751" indent="-315875" lvl="1">
              <a:lnSpc>
                <a:spcPts val="4067"/>
              </a:lnSpc>
              <a:buFont typeface="Arial"/>
              <a:buChar char="•"/>
            </a:pPr>
            <a:r>
              <a:rPr lang="en-US" sz="292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Publish FAQs, emails</a:t>
            </a:r>
          </a:p>
          <a:p>
            <a:pPr algn="l" marL="631751" indent="-315875" lvl="1">
              <a:lnSpc>
                <a:spcPts val="4067"/>
              </a:lnSpc>
              <a:buFont typeface="Arial"/>
              <a:buChar char="•"/>
            </a:pPr>
            <a:r>
              <a:rPr lang="en-US" sz="292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 Monitor ethics, feedback </a:t>
            </a:r>
          </a:p>
          <a:p>
            <a:pPr algn="l" marL="631751" indent="-315875" lvl="1">
              <a:lnSpc>
                <a:spcPts val="4067"/>
              </a:lnSpc>
              <a:buFont typeface="Arial"/>
              <a:buChar char="•"/>
            </a:pPr>
            <a:r>
              <a:rPr lang="en-US" sz="292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Visual: NB image of a connected global team </a:t>
            </a:r>
          </a:p>
          <a:p>
            <a:pPr algn="l" marL="631751" indent="-315875" lvl="1">
              <a:lnSpc>
                <a:spcPts val="4067"/>
              </a:lnSpc>
              <a:buFont typeface="Arial"/>
              <a:buChar char="•"/>
            </a:pPr>
            <a:r>
              <a:rPr lang="en-US" sz="2926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These steps guarantee integration of AI with no difficulties.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167747" y="-4037326"/>
            <a:ext cx="20623493" cy="18361653"/>
            <a:chOff x="0" y="0"/>
            <a:chExt cx="27497991" cy="24482204"/>
          </a:xfrm>
        </p:grpSpPr>
        <p:sp>
          <p:nvSpPr>
            <p:cNvPr name="Freeform 3" id="3"/>
            <p:cNvSpPr/>
            <p:nvPr/>
          </p:nvSpPr>
          <p:spPr>
            <a:xfrm flipH="true" flipV="true" rot="-5400000">
              <a:off x="-5355482" y="5355482"/>
              <a:ext cx="24482204" cy="13771239"/>
            </a:xfrm>
            <a:custGeom>
              <a:avLst/>
              <a:gdLst/>
              <a:ahLst/>
              <a:cxnLst/>
              <a:rect r="r" b="b" t="t" l="l"/>
              <a:pathLst>
                <a:path h="13771239" w="24482204">
                  <a:moveTo>
                    <a:pt x="24482204" y="13771240"/>
                  </a:moveTo>
                  <a:lnTo>
                    <a:pt x="0" y="13771240"/>
                  </a:lnTo>
                  <a:lnTo>
                    <a:pt x="0" y="0"/>
                  </a:lnTo>
                  <a:lnTo>
                    <a:pt x="24482204" y="0"/>
                  </a:lnTo>
                  <a:lnTo>
                    <a:pt x="24482204" y="13771240"/>
                  </a:lnTo>
                  <a:close/>
                </a:path>
              </a:pathLst>
            </a:custGeom>
            <a:blipFill>
              <a:blip r:embed="rId2">
                <a:alphaModFix amt="31000"/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true" flipV="false" rot="-5400000">
              <a:off x="8371269" y="5355482"/>
              <a:ext cx="24482204" cy="13771239"/>
            </a:xfrm>
            <a:custGeom>
              <a:avLst/>
              <a:gdLst/>
              <a:ahLst/>
              <a:cxnLst/>
              <a:rect r="r" b="b" t="t" l="l"/>
              <a:pathLst>
                <a:path h="13771239" w="24482204">
                  <a:moveTo>
                    <a:pt x="24482204" y="0"/>
                  </a:moveTo>
                  <a:lnTo>
                    <a:pt x="0" y="0"/>
                  </a:lnTo>
                  <a:lnTo>
                    <a:pt x="0" y="13771240"/>
                  </a:lnTo>
                  <a:lnTo>
                    <a:pt x="24482204" y="13771240"/>
                  </a:lnTo>
                  <a:lnTo>
                    <a:pt x="24482204" y="0"/>
                  </a:lnTo>
                  <a:close/>
                </a:path>
              </a:pathLst>
            </a:custGeom>
            <a:blipFill>
              <a:blip r:embed="rId2">
                <a:alphaModFix amt="31000"/>
              </a:blip>
              <a:stretch>
                <a:fillRect l="0" t="0" r="0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-5400000">
            <a:off x="12752647" y="-4469085"/>
            <a:ext cx="5310335" cy="11190360"/>
          </a:xfrm>
          <a:custGeom>
            <a:avLst/>
            <a:gdLst/>
            <a:ahLst/>
            <a:cxnLst/>
            <a:rect r="r" b="b" t="t" l="l"/>
            <a:pathLst>
              <a:path h="11190360" w="5310335">
                <a:moveTo>
                  <a:pt x="0" y="0"/>
                </a:moveTo>
                <a:lnTo>
                  <a:pt x="5310335" y="0"/>
                </a:lnTo>
                <a:lnTo>
                  <a:pt x="5310335" y="11190360"/>
                </a:lnTo>
                <a:lnTo>
                  <a:pt x="0" y="1119036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028700" y="-13993"/>
            <a:ext cx="9594520" cy="36213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4597"/>
              </a:lnSpc>
            </a:pPr>
            <a:r>
              <a:rPr lang="en-US" sz="10426">
                <a:solidFill>
                  <a:srgbClr val="000000"/>
                </a:solidFill>
                <a:latin typeface="Parisienne"/>
                <a:ea typeface="Parisienne"/>
                <a:cs typeface="Parisienne"/>
                <a:sym typeface="Parisienne"/>
              </a:rPr>
              <a:t>Conclusion and References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-2289062" y="2634140"/>
            <a:ext cx="4578125" cy="9647389"/>
          </a:xfrm>
          <a:custGeom>
            <a:avLst/>
            <a:gdLst/>
            <a:ahLst/>
            <a:cxnLst/>
            <a:rect r="r" b="b" t="t" l="l"/>
            <a:pathLst>
              <a:path h="9647389" w="4578125">
                <a:moveTo>
                  <a:pt x="0" y="0"/>
                </a:moveTo>
                <a:lnTo>
                  <a:pt x="4578124" y="0"/>
                </a:lnTo>
                <a:lnTo>
                  <a:pt x="4578124" y="9647389"/>
                </a:lnTo>
                <a:lnTo>
                  <a:pt x="0" y="964738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2444345" y="3781262"/>
            <a:ext cx="14814955" cy="6216321"/>
            <a:chOff x="0" y="0"/>
            <a:chExt cx="3901881" cy="163722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3901881" cy="1637220"/>
            </a:xfrm>
            <a:custGeom>
              <a:avLst/>
              <a:gdLst/>
              <a:ahLst/>
              <a:cxnLst/>
              <a:rect r="r" b="b" t="t" l="l"/>
              <a:pathLst>
                <a:path h="1637220" w="3901881">
                  <a:moveTo>
                    <a:pt x="26651" y="0"/>
                  </a:moveTo>
                  <a:lnTo>
                    <a:pt x="3875230" y="0"/>
                  </a:lnTo>
                  <a:cubicBezTo>
                    <a:pt x="3882298" y="0"/>
                    <a:pt x="3889077" y="2808"/>
                    <a:pt x="3894075" y="7806"/>
                  </a:cubicBezTo>
                  <a:cubicBezTo>
                    <a:pt x="3899073" y="12804"/>
                    <a:pt x="3901881" y="19583"/>
                    <a:pt x="3901881" y="26651"/>
                  </a:cubicBezTo>
                  <a:lnTo>
                    <a:pt x="3901881" y="1610569"/>
                  </a:lnTo>
                  <a:cubicBezTo>
                    <a:pt x="3901881" y="1617638"/>
                    <a:pt x="3899073" y="1624416"/>
                    <a:pt x="3894075" y="1629414"/>
                  </a:cubicBezTo>
                  <a:cubicBezTo>
                    <a:pt x="3889077" y="1634412"/>
                    <a:pt x="3882298" y="1637220"/>
                    <a:pt x="3875230" y="1637220"/>
                  </a:cubicBezTo>
                  <a:lnTo>
                    <a:pt x="26651" y="1637220"/>
                  </a:lnTo>
                  <a:cubicBezTo>
                    <a:pt x="19583" y="1637220"/>
                    <a:pt x="12804" y="1634412"/>
                    <a:pt x="7806" y="1629414"/>
                  </a:cubicBezTo>
                  <a:cubicBezTo>
                    <a:pt x="2808" y="1624416"/>
                    <a:pt x="0" y="1617638"/>
                    <a:pt x="0" y="1610569"/>
                  </a:cubicBezTo>
                  <a:lnTo>
                    <a:pt x="0" y="26651"/>
                  </a:lnTo>
                  <a:cubicBezTo>
                    <a:pt x="0" y="19583"/>
                    <a:pt x="2808" y="12804"/>
                    <a:pt x="7806" y="7806"/>
                  </a:cubicBezTo>
                  <a:cubicBezTo>
                    <a:pt x="12804" y="2808"/>
                    <a:pt x="19583" y="0"/>
                    <a:pt x="26651" y="0"/>
                  </a:cubicBezTo>
                  <a:close/>
                </a:path>
              </a:pathLst>
            </a:custGeom>
            <a:solidFill>
              <a:srgbClr val="EBB9C4">
                <a:alpha val="49804"/>
              </a:srgbClr>
            </a:solidFill>
            <a:ln w="9525" cap="rnd">
              <a:solidFill>
                <a:srgbClr val="000000">
                  <a:alpha val="49804"/>
                </a:srgbClr>
              </a:solidFill>
              <a:prstDash val="solid"/>
              <a:round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3901881" cy="167532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2660815" y="4075199"/>
            <a:ext cx="13287749" cy="5335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61697" indent="-330848" lvl="1">
              <a:lnSpc>
                <a:spcPts val="4260"/>
              </a:lnSpc>
              <a:buFont typeface="Arial"/>
              <a:buChar char="•"/>
            </a:pPr>
            <a:r>
              <a:rPr lang="en-US" sz="3064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C</a:t>
            </a:r>
            <a:r>
              <a:rPr lang="en-US" sz="3064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ontent: Summary and citations</a:t>
            </a:r>
          </a:p>
          <a:p>
            <a:pPr algn="l" marL="661697" indent="-330848" lvl="1">
              <a:lnSpc>
                <a:spcPts val="4260"/>
              </a:lnSpc>
              <a:buFont typeface="Arial"/>
              <a:buChar char="•"/>
            </a:pPr>
            <a:r>
              <a:rPr lang="en-US" sz="3064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Text: </a:t>
            </a:r>
          </a:p>
          <a:p>
            <a:pPr algn="l" marL="661697" indent="-330848" lvl="1">
              <a:lnSpc>
                <a:spcPts val="4260"/>
              </a:lnSpc>
              <a:buFont typeface="Arial"/>
              <a:buChar char="•"/>
            </a:pPr>
            <a:r>
              <a:rPr lang="en-US" sz="3064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“AI enhances tourism with strategic communication”</a:t>
            </a:r>
          </a:p>
          <a:p>
            <a:pPr algn="l" marL="661697" indent="-330848" lvl="1">
              <a:lnSpc>
                <a:spcPts val="4260"/>
              </a:lnSpc>
              <a:buFont typeface="Arial"/>
              <a:buChar char="•"/>
            </a:pPr>
            <a:r>
              <a:rPr lang="en-US" sz="3064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References (APA):</a:t>
            </a:r>
          </a:p>
          <a:p>
            <a:pPr algn="l" marL="661697" indent="-330848" lvl="1">
              <a:lnSpc>
                <a:spcPts val="4260"/>
              </a:lnSpc>
              <a:buFont typeface="Arial"/>
              <a:buChar char="•"/>
            </a:pPr>
            <a:r>
              <a:rPr lang="en-US" sz="3064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Buhalis, D. (2022). Journal of Tourism Futures.</a:t>
            </a:r>
          </a:p>
          <a:p>
            <a:pPr algn="l" marL="661697" indent="-330848" lvl="1">
              <a:lnSpc>
                <a:spcPts val="4260"/>
              </a:lnSpc>
              <a:buFont typeface="Arial"/>
              <a:buChar char="•"/>
            </a:pPr>
            <a:r>
              <a:rPr lang="en-US" sz="3064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Coombs, W. T. (2019). Ongoing crisis communication.</a:t>
            </a:r>
          </a:p>
          <a:p>
            <a:pPr algn="l" marL="661697" indent="-330848" lvl="1">
              <a:lnSpc>
                <a:spcPts val="4260"/>
              </a:lnSpc>
              <a:buFont typeface="Arial"/>
              <a:buChar char="•"/>
            </a:pPr>
            <a:r>
              <a:rPr lang="en-US" sz="3064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Floridi, L. (2019). Nature Machine Intelligence.</a:t>
            </a:r>
          </a:p>
          <a:p>
            <a:pPr algn="l" marL="661697" indent="-330848" lvl="1">
              <a:lnSpc>
                <a:spcPts val="4260"/>
              </a:lnSpc>
              <a:buFont typeface="Arial"/>
              <a:buChar char="•"/>
            </a:pPr>
            <a:r>
              <a:rPr lang="en-US" sz="3064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Guffey, M. E., &amp; Loewy, D. (2021). Essentials of business communication.</a:t>
            </a:r>
          </a:p>
          <a:p>
            <a:pPr algn="l">
              <a:lnSpc>
                <a:spcPts val="4260"/>
              </a:lnSpc>
            </a:pP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167747" y="-4471721"/>
            <a:ext cx="20623493" cy="18361653"/>
            <a:chOff x="0" y="0"/>
            <a:chExt cx="27497991" cy="24482204"/>
          </a:xfrm>
        </p:grpSpPr>
        <p:sp>
          <p:nvSpPr>
            <p:cNvPr name="Freeform 3" id="3"/>
            <p:cNvSpPr/>
            <p:nvPr/>
          </p:nvSpPr>
          <p:spPr>
            <a:xfrm flipH="true" flipV="true" rot="-5400000">
              <a:off x="-5355482" y="5355482"/>
              <a:ext cx="24482204" cy="13771239"/>
            </a:xfrm>
            <a:custGeom>
              <a:avLst/>
              <a:gdLst/>
              <a:ahLst/>
              <a:cxnLst/>
              <a:rect r="r" b="b" t="t" l="l"/>
              <a:pathLst>
                <a:path h="13771239" w="24482204">
                  <a:moveTo>
                    <a:pt x="24482204" y="13771240"/>
                  </a:moveTo>
                  <a:lnTo>
                    <a:pt x="0" y="13771240"/>
                  </a:lnTo>
                  <a:lnTo>
                    <a:pt x="0" y="0"/>
                  </a:lnTo>
                  <a:lnTo>
                    <a:pt x="24482204" y="0"/>
                  </a:lnTo>
                  <a:lnTo>
                    <a:pt x="24482204" y="13771240"/>
                  </a:lnTo>
                  <a:close/>
                </a:path>
              </a:pathLst>
            </a:custGeom>
            <a:blipFill>
              <a:blip r:embed="rId2">
                <a:alphaModFix amt="31000"/>
              </a:blip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true" flipV="false" rot="-5400000">
              <a:off x="8371269" y="5355482"/>
              <a:ext cx="24482204" cy="13771239"/>
            </a:xfrm>
            <a:custGeom>
              <a:avLst/>
              <a:gdLst/>
              <a:ahLst/>
              <a:cxnLst/>
              <a:rect r="r" b="b" t="t" l="l"/>
              <a:pathLst>
                <a:path h="13771239" w="24482204">
                  <a:moveTo>
                    <a:pt x="24482204" y="0"/>
                  </a:moveTo>
                  <a:lnTo>
                    <a:pt x="0" y="0"/>
                  </a:lnTo>
                  <a:lnTo>
                    <a:pt x="0" y="13771240"/>
                  </a:lnTo>
                  <a:lnTo>
                    <a:pt x="24482204" y="13771240"/>
                  </a:lnTo>
                  <a:lnTo>
                    <a:pt x="24482204" y="0"/>
                  </a:lnTo>
                  <a:close/>
                </a:path>
              </a:pathLst>
            </a:custGeom>
            <a:blipFill>
              <a:blip r:embed="rId2">
                <a:alphaModFix amt="31000"/>
              </a:blip>
              <a:stretch>
                <a:fillRect l="0" t="0" r="0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1893251" y="1707781"/>
            <a:ext cx="14501498" cy="8229600"/>
          </a:xfrm>
          <a:custGeom>
            <a:avLst/>
            <a:gdLst/>
            <a:ahLst/>
            <a:cxnLst/>
            <a:rect r="r" b="b" t="t" l="l"/>
            <a:pathLst>
              <a:path h="8229600" w="14501498">
                <a:moveTo>
                  <a:pt x="0" y="0"/>
                </a:moveTo>
                <a:lnTo>
                  <a:pt x="14501498" y="0"/>
                </a:lnTo>
                <a:lnTo>
                  <a:pt x="1450149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6000"/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911657" y="3917361"/>
            <a:ext cx="14741225" cy="3810440"/>
            <a:chOff x="0" y="0"/>
            <a:chExt cx="3307365" cy="85491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307365" cy="854916"/>
            </a:xfrm>
            <a:custGeom>
              <a:avLst/>
              <a:gdLst/>
              <a:ahLst/>
              <a:cxnLst/>
              <a:rect r="r" b="b" t="t" l="l"/>
              <a:pathLst>
                <a:path h="854916" w="3307365">
                  <a:moveTo>
                    <a:pt x="44641" y="0"/>
                  </a:moveTo>
                  <a:lnTo>
                    <a:pt x="3262724" y="0"/>
                  </a:lnTo>
                  <a:cubicBezTo>
                    <a:pt x="3287379" y="0"/>
                    <a:pt x="3307365" y="19986"/>
                    <a:pt x="3307365" y="44641"/>
                  </a:cubicBezTo>
                  <a:lnTo>
                    <a:pt x="3307365" y="810275"/>
                  </a:lnTo>
                  <a:cubicBezTo>
                    <a:pt x="3307365" y="822115"/>
                    <a:pt x="3302662" y="833470"/>
                    <a:pt x="3294290" y="841841"/>
                  </a:cubicBezTo>
                  <a:cubicBezTo>
                    <a:pt x="3285918" y="850213"/>
                    <a:pt x="3274564" y="854916"/>
                    <a:pt x="3262724" y="854916"/>
                  </a:cubicBezTo>
                  <a:lnTo>
                    <a:pt x="44641" y="854916"/>
                  </a:lnTo>
                  <a:cubicBezTo>
                    <a:pt x="32801" y="854916"/>
                    <a:pt x="21447" y="850213"/>
                    <a:pt x="13075" y="841841"/>
                  </a:cubicBezTo>
                  <a:cubicBezTo>
                    <a:pt x="4703" y="833470"/>
                    <a:pt x="0" y="822115"/>
                    <a:pt x="0" y="810275"/>
                  </a:cubicBezTo>
                  <a:lnTo>
                    <a:pt x="0" y="44641"/>
                  </a:lnTo>
                  <a:cubicBezTo>
                    <a:pt x="0" y="32801"/>
                    <a:pt x="4703" y="21447"/>
                    <a:pt x="13075" y="13075"/>
                  </a:cubicBezTo>
                  <a:cubicBezTo>
                    <a:pt x="21447" y="4703"/>
                    <a:pt x="32801" y="0"/>
                    <a:pt x="44641" y="0"/>
                  </a:cubicBezTo>
                  <a:close/>
                </a:path>
              </a:pathLst>
            </a:custGeom>
            <a:solidFill>
              <a:srgbClr val="EBB9C4">
                <a:alpha val="49804"/>
              </a:srgbClr>
            </a:solidFill>
            <a:ln w="9525" cap="rnd">
              <a:solidFill>
                <a:srgbClr val="000000">
                  <a:alpha val="49804"/>
                </a:srgbClr>
              </a:solidFill>
              <a:prstDash val="solid"/>
              <a:round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3307365" cy="8930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3445641" y="4813986"/>
            <a:ext cx="11673256" cy="23505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7625"/>
              </a:lnSpc>
            </a:pPr>
            <a:r>
              <a:rPr lang="en-US" sz="17625">
                <a:solidFill>
                  <a:srgbClr val="000000"/>
                </a:solidFill>
                <a:latin typeface="Parisienne"/>
                <a:ea typeface="Parisienne"/>
                <a:cs typeface="Parisienne"/>
                <a:sym typeface="Parisienne"/>
              </a:rPr>
              <a:t>Thank You 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1373129" y="2541989"/>
            <a:ext cx="2460903" cy="5185812"/>
          </a:xfrm>
          <a:custGeom>
            <a:avLst/>
            <a:gdLst/>
            <a:ahLst/>
            <a:cxnLst/>
            <a:rect r="r" b="b" t="t" l="l"/>
            <a:pathLst>
              <a:path h="5185812" w="2460903">
                <a:moveTo>
                  <a:pt x="0" y="0"/>
                </a:moveTo>
                <a:lnTo>
                  <a:pt x="2460904" y="0"/>
                </a:lnTo>
                <a:lnTo>
                  <a:pt x="2460904" y="5185812"/>
                </a:lnTo>
                <a:lnTo>
                  <a:pt x="0" y="518581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false" rot="-4066360">
            <a:off x="12134004" y="493834"/>
            <a:ext cx="2782551" cy="5863612"/>
          </a:xfrm>
          <a:custGeom>
            <a:avLst/>
            <a:gdLst/>
            <a:ahLst/>
            <a:cxnLst/>
            <a:rect r="r" b="b" t="t" l="l"/>
            <a:pathLst>
              <a:path h="5863612" w="2782551">
                <a:moveTo>
                  <a:pt x="2782551" y="0"/>
                </a:moveTo>
                <a:lnTo>
                  <a:pt x="0" y="0"/>
                </a:lnTo>
                <a:lnTo>
                  <a:pt x="0" y="5863613"/>
                </a:lnTo>
                <a:lnTo>
                  <a:pt x="2782551" y="5863613"/>
                </a:lnTo>
                <a:lnTo>
                  <a:pt x="278255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DAGnPxpxO9k</dc:identifier>
  <dcterms:modified xsi:type="dcterms:W3CDTF">2011-08-01T06:04:30Z</dcterms:modified>
  <cp:revision>1</cp:revision>
  <dc:title>By Naveen Sharma</dc:title>
</cp:coreProperties>
</file>