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80/19368623.2020.1788231" TargetMode="External"/><Relationship Id="rId2" Type="http://schemas.openxmlformats.org/officeDocument/2006/relationships/hyperlink" Target="https://doi.org/10.1108/IJCHM-04-2020-031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i.org/10.1108/ER-11-2020-0510" TargetMode="External"/><Relationship Id="rId4" Type="http://schemas.openxmlformats.org/officeDocument/2006/relationships/hyperlink" Target="https://www.unwto.org/tourism-dat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9562" y="1777043"/>
            <a:ext cx="8298612" cy="182340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Talent Development Strategy for Post-COVID Digital Wellness Retreats in Chilean Patagonia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Student Name: Ankush Kumar</a:t>
            </a:r>
          </a:p>
          <a:p>
            <a:r>
              <a:rPr lang="nl-NL" smtClean="0"/>
              <a:t>Student ID:DE240087</a:t>
            </a:r>
            <a:endParaRPr lang="nl-NL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COVID-19 Effects on Chile’s Wellness Tourism Industry</a:t>
            </a:r>
          </a:p>
          <a:p>
            <a:pPr lvl="0"/>
            <a:r>
              <a:rPr lang="en-US" dirty="0" smtClean="0"/>
              <a:t>Talent Rebuilding Objectives</a:t>
            </a:r>
          </a:p>
          <a:p>
            <a:pPr lvl="0"/>
            <a:r>
              <a:rPr lang="en-US" dirty="0" smtClean="0"/>
              <a:t>Gig Worker Model for Wellness and Digital Roles</a:t>
            </a:r>
          </a:p>
          <a:p>
            <a:pPr lvl="0"/>
            <a:r>
              <a:rPr lang="en-US" dirty="0" smtClean="0"/>
              <a:t>Hybrid Staffing Roles for Retreat Operations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Onboarding</a:t>
            </a:r>
            <a:r>
              <a:rPr lang="en-US" dirty="0" smtClean="0"/>
              <a:t> Systems and Virtual Training</a:t>
            </a:r>
          </a:p>
          <a:p>
            <a:pPr lvl="0"/>
            <a:r>
              <a:rPr lang="en-US" dirty="0" smtClean="0"/>
              <a:t>Social Media Job Advertisements Examples</a:t>
            </a:r>
          </a:p>
          <a:p>
            <a:pPr lvl="0"/>
            <a:r>
              <a:rPr lang="en-US" dirty="0" smtClean="0"/>
              <a:t>EVP (Employee Value Proposition) Rebranding Strategy</a:t>
            </a:r>
          </a:p>
          <a:p>
            <a:pPr lvl="0"/>
            <a:r>
              <a:rPr lang="en-US" dirty="0" smtClean="0"/>
              <a:t>AI-Based Staff Monitoring and Wellness Analytics</a:t>
            </a:r>
          </a:p>
          <a:p>
            <a:pPr lvl="0"/>
            <a:r>
              <a:rPr lang="en-US" dirty="0" smtClean="0"/>
              <a:t>Resilience and Business Continuity Planning</a:t>
            </a:r>
          </a:p>
          <a:p>
            <a:pPr lvl="0"/>
            <a:r>
              <a:rPr lang="en-US" dirty="0" smtClean="0"/>
              <a:t>Wellness-Centered Employee Incentives</a:t>
            </a:r>
          </a:p>
          <a:p>
            <a:pPr lvl="0"/>
            <a:r>
              <a:rPr lang="en-US" dirty="0" smtClean="0"/>
              <a:t>Cross-Functional Skill Development Programs</a:t>
            </a:r>
          </a:p>
          <a:p>
            <a:pPr lvl="0"/>
            <a:r>
              <a:rPr lang="en-US" dirty="0" smtClean="0"/>
              <a:t>Long-Term Workforce Stability Initiatives</a:t>
            </a:r>
          </a:p>
          <a:p>
            <a:pPr lvl="0"/>
            <a:r>
              <a:rPr lang="en-US" dirty="0" smtClean="0"/>
              <a:t>Conclusion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Chilean Patagonia’s wellness retreats — prized for their remote tranquility and nature-based therapy — were severely disrupted by the COVID-19 pandemic. In rebuilding operations, integrating remote-capable roles, gig-based wellness experts, and AI-enabled management systems is crucial. This assignment presents a tailored, resilience-driven talent strategy to </a:t>
            </a:r>
            <a:r>
              <a:rPr lang="en-US" dirty="0" err="1" smtClean="0"/>
              <a:t>relaunch</a:t>
            </a:r>
            <a:r>
              <a:rPr lang="en-US" dirty="0" smtClean="0"/>
              <a:t> digital wellness retreats competitively and sustainably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COVID-19 Effects on Chile’s Wellness Tourism Industry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Tourist arrivals in Chile dropped by 76% in 2020 (UNWTO, 2021). Wellness retreats experienced: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Workforce depletion due to closures.</a:t>
            </a:r>
          </a:p>
          <a:p>
            <a:pPr lvl="0"/>
            <a:r>
              <a:rPr lang="en-US" dirty="0" smtClean="0"/>
              <a:t>Increased guest demands for personalized, hygienic, wellness-focused services.</a:t>
            </a:r>
          </a:p>
          <a:p>
            <a:pPr lvl="0"/>
            <a:r>
              <a:rPr lang="en-US" dirty="0" smtClean="0"/>
              <a:t>A digital shift towards virtual wellness sessions and remote bookings (Hall et al., 2020).</a:t>
            </a:r>
          </a:p>
          <a:p>
            <a:endParaRPr lang="en-US" dirty="0" smtClean="0"/>
          </a:p>
          <a:p>
            <a:r>
              <a:rPr lang="en-US" dirty="0" smtClean="0"/>
              <a:t>These trends call for flexible, digitally integrated talent solutions.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Talent Rebuilding 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Primary Goals:</a:t>
            </a:r>
            <a:endParaRPr lang="en-US" dirty="0" smtClean="0"/>
          </a:p>
          <a:p>
            <a:pPr lvl="0"/>
            <a:r>
              <a:rPr lang="en-US" dirty="0" smtClean="0"/>
              <a:t>Integrate 60% gig-based wellness specialists and digital support roles.</a:t>
            </a:r>
          </a:p>
          <a:p>
            <a:pPr lvl="0"/>
            <a:r>
              <a:rPr lang="en-US" dirty="0" smtClean="0"/>
              <a:t>Establish hybrid staff roles for operational agility.</a:t>
            </a:r>
          </a:p>
          <a:p>
            <a:pPr lvl="0"/>
            <a:r>
              <a:rPr lang="en-US" dirty="0" smtClean="0"/>
              <a:t>Implement digital </a:t>
            </a:r>
            <a:r>
              <a:rPr lang="en-US" dirty="0" err="1" smtClean="0"/>
              <a:t>onboarding</a:t>
            </a:r>
            <a:r>
              <a:rPr lang="en-US" dirty="0" smtClean="0"/>
              <a:t> programs for new hires.</a:t>
            </a:r>
          </a:p>
          <a:p>
            <a:endParaRPr lang="en-US" b="1" dirty="0" smtClean="0"/>
          </a:p>
          <a:p>
            <a:r>
              <a:rPr lang="en-US" b="1" dirty="0" smtClean="0"/>
              <a:t>Key Objectives:</a:t>
            </a:r>
            <a:endParaRPr lang="en-US" dirty="0" smtClean="0"/>
          </a:p>
          <a:p>
            <a:pPr lvl="0"/>
            <a:r>
              <a:rPr lang="en-US" dirty="0" smtClean="0"/>
              <a:t>Launch AI-based performance and sentiment analysis by 2025.</a:t>
            </a:r>
          </a:p>
          <a:p>
            <a:pPr lvl="0"/>
            <a:r>
              <a:rPr lang="en-US" dirty="0" smtClean="0"/>
              <a:t>Rebrand EVP focusing on wellness and digital innovation.</a:t>
            </a:r>
          </a:p>
          <a:p>
            <a:pPr lvl="0"/>
            <a:r>
              <a:rPr lang="en-US" dirty="0" smtClean="0"/>
              <a:t>Train all staff in hybrid operational competencies.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Gig Worker Model for Wellness and Digital Roles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b="1" dirty="0" smtClean="0"/>
              <a:t>Roles Recruited:</a:t>
            </a:r>
            <a:endParaRPr lang="en-US" dirty="0" smtClean="0"/>
          </a:p>
          <a:p>
            <a:pPr lvl="0"/>
            <a:r>
              <a:rPr lang="en-US" dirty="0" smtClean="0"/>
              <a:t>Yoga instructors, nutritionists, digital retreat hosts, content marketers.</a:t>
            </a:r>
          </a:p>
          <a:p>
            <a:endParaRPr lang="en-US" b="1" dirty="0" smtClean="0"/>
          </a:p>
          <a:p>
            <a:r>
              <a:rPr lang="en-US" b="1" dirty="0" smtClean="0"/>
              <a:t>Hiring Sources:</a:t>
            </a:r>
            <a:endParaRPr lang="en-US" dirty="0" smtClean="0"/>
          </a:p>
          <a:p>
            <a:pPr lvl="0"/>
            <a:r>
              <a:rPr lang="en-US" dirty="0" smtClean="0"/>
              <a:t>Platforms: Freelancer, </a:t>
            </a:r>
            <a:r>
              <a:rPr lang="en-US" dirty="0" err="1" smtClean="0"/>
              <a:t>Fiverr</a:t>
            </a:r>
            <a:r>
              <a:rPr lang="en-US" dirty="0" smtClean="0"/>
              <a:t>, </a:t>
            </a:r>
            <a:r>
              <a:rPr lang="en-US" dirty="0" err="1" smtClean="0"/>
              <a:t>Workana</a:t>
            </a:r>
            <a:r>
              <a:rPr lang="en-US" dirty="0" smtClean="0"/>
              <a:t> (</a:t>
            </a:r>
            <a:r>
              <a:rPr lang="en-US" dirty="0" err="1" smtClean="0"/>
              <a:t>LatAm</a:t>
            </a:r>
            <a:r>
              <a:rPr lang="en-US" dirty="0" smtClean="0"/>
              <a:t>-specific).</a:t>
            </a:r>
          </a:p>
          <a:p>
            <a:pPr lvl="0"/>
            <a:r>
              <a:rPr lang="en-US" dirty="0" smtClean="0"/>
              <a:t>Chilean tourism associations and online wellness networks.</a:t>
            </a:r>
          </a:p>
          <a:p>
            <a:endParaRPr lang="en-US" b="1" dirty="0" smtClean="0"/>
          </a:p>
          <a:p>
            <a:r>
              <a:rPr lang="en-US" b="1" dirty="0" smtClean="0"/>
              <a:t>Advantages:</a:t>
            </a:r>
            <a:endParaRPr lang="en-US" dirty="0" smtClean="0"/>
          </a:p>
          <a:p>
            <a:pPr lvl="0"/>
            <a:r>
              <a:rPr lang="en-US" dirty="0" smtClean="0"/>
              <a:t>Rapid scaling during peak season.</a:t>
            </a:r>
          </a:p>
          <a:p>
            <a:pPr lvl="0"/>
            <a:r>
              <a:rPr lang="en-US" dirty="0" smtClean="0"/>
              <a:t>Lower long-term payroll commitments.</a:t>
            </a:r>
          </a:p>
          <a:p>
            <a:pPr lvl="0"/>
            <a:r>
              <a:rPr lang="en-US" dirty="0" smtClean="0"/>
              <a:t>Enhanced service diversity (Yong et al., 2021).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Hybrid Staffing Roles for Retreat Operations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3128"/>
          </a:xfrm>
        </p:spPr>
        <p:txBody>
          <a:bodyPr>
            <a:normAutofit fontScale="85000" lnSpcReduction="10000"/>
          </a:bodyPr>
          <a:lstStyle/>
          <a:p>
            <a:r>
              <a:rPr lang="en-US" b="1" dirty="0" smtClean="0"/>
              <a:t>Examples:</a:t>
            </a:r>
            <a:endParaRPr lang="en-US" dirty="0" smtClean="0"/>
          </a:p>
          <a:p>
            <a:pPr lvl="0"/>
            <a:r>
              <a:rPr lang="en-US" dirty="0" smtClean="0"/>
              <a:t>Wellness program manager (onsite + virtual class host).</a:t>
            </a:r>
          </a:p>
          <a:p>
            <a:pPr lvl="0"/>
            <a:r>
              <a:rPr lang="en-US" dirty="0" smtClean="0"/>
              <a:t>Remote guest concierge.</a:t>
            </a:r>
          </a:p>
          <a:p>
            <a:pPr lvl="0"/>
            <a:r>
              <a:rPr lang="en-US" dirty="0" smtClean="0"/>
              <a:t>Social media coordinator managing guest feedback in real-time.</a:t>
            </a:r>
          </a:p>
          <a:p>
            <a:endParaRPr lang="en-US" b="1" dirty="0" smtClean="0"/>
          </a:p>
          <a:p>
            <a:r>
              <a:rPr lang="en-US" b="1" dirty="0" smtClean="0"/>
              <a:t>Benefits:</a:t>
            </a:r>
            <a:endParaRPr lang="en-US" dirty="0" smtClean="0"/>
          </a:p>
          <a:p>
            <a:pPr lvl="0"/>
            <a:r>
              <a:rPr lang="en-US" dirty="0" smtClean="0"/>
              <a:t>Crisis-resilient business model.</a:t>
            </a:r>
          </a:p>
          <a:p>
            <a:pPr lvl="0"/>
            <a:r>
              <a:rPr lang="en-US" dirty="0" smtClean="0"/>
              <a:t>Talent pool diversity (local and international).</a:t>
            </a:r>
          </a:p>
          <a:p>
            <a:pPr lvl="0"/>
            <a:r>
              <a:rPr lang="en-US" dirty="0" smtClean="0"/>
              <a:t>24/7 online customer support coverage (</a:t>
            </a:r>
            <a:r>
              <a:rPr lang="en-US" dirty="0" err="1" smtClean="0"/>
              <a:t>Gursoy</a:t>
            </a:r>
            <a:r>
              <a:rPr lang="en-US" dirty="0" smtClean="0"/>
              <a:t> &amp; Chi, 2020).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Digital </a:t>
            </a:r>
            <a:r>
              <a:rPr lang="en-US" b="1" dirty="0" err="1" smtClean="0"/>
              <a:t>Onboarding</a:t>
            </a:r>
            <a:r>
              <a:rPr lang="en-US" b="1" dirty="0" smtClean="0"/>
              <a:t> Systems and Virtual Training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Tools Implemented:</a:t>
            </a:r>
            <a:endParaRPr lang="en-US" dirty="0" smtClean="0"/>
          </a:p>
          <a:p>
            <a:pPr lvl="0"/>
            <a:r>
              <a:rPr lang="en-US" dirty="0" smtClean="0"/>
              <a:t>Cloud-based Learning Management System (LMS).</a:t>
            </a:r>
          </a:p>
          <a:p>
            <a:pPr lvl="0"/>
            <a:r>
              <a:rPr lang="en-US" dirty="0" smtClean="0"/>
              <a:t>Zoom-based live orientation workshops.</a:t>
            </a:r>
          </a:p>
          <a:p>
            <a:pPr lvl="0"/>
            <a:r>
              <a:rPr lang="en-US" dirty="0" smtClean="0"/>
              <a:t>AI </a:t>
            </a:r>
            <a:r>
              <a:rPr lang="en-US" dirty="0" err="1" smtClean="0"/>
              <a:t>chatbots</a:t>
            </a:r>
            <a:r>
              <a:rPr lang="en-US" dirty="0" smtClean="0"/>
              <a:t> for operational FAQs.</a:t>
            </a:r>
          </a:p>
          <a:p>
            <a:endParaRPr lang="en-US" b="1" dirty="0" smtClean="0"/>
          </a:p>
          <a:p>
            <a:r>
              <a:rPr lang="en-US" b="1" dirty="0" smtClean="0"/>
              <a:t>Content Focus:</a:t>
            </a:r>
            <a:endParaRPr lang="en-US" dirty="0" smtClean="0"/>
          </a:p>
          <a:p>
            <a:pPr lvl="0"/>
            <a:r>
              <a:rPr lang="en-US" dirty="0" smtClean="0"/>
              <a:t>Health protocols, sustainability principles, virtual service etiquette.</a:t>
            </a:r>
          </a:p>
          <a:p>
            <a:endParaRPr lang="en-US" b="1" dirty="0" smtClean="0"/>
          </a:p>
          <a:p>
            <a:r>
              <a:rPr lang="en-US" b="1" dirty="0" smtClean="0"/>
              <a:t>Outcomes:</a:t>
            </a:r>
            <a:endParaRPr lang="en-US" dirty="0" smtClean="0"/>
          </a:p>
          <a:p>
            <a:pPr lvl="0"/>
            <a:r>
              <a:rPr lang="en-US" dirty="0" smtClean="0"/>
              <a:t>30% faster </a:t>
            </a:r>
            <a:r>
              <a:rPr lang="en-US" dirty="0" err="1" smtClean="0"/>
              <a:t>onboarding</a:t>
            </a:r>
            <a:r>
              <a:rPr lang="en-US" dirty="0" smtClean="0"/>
              <a:t> time.</a:t>
            </a:r>
          </a:p>
          <a:p>
            <a:pPr lvl="0"/>
            <a:r>
              <a:rPr lang="en-US" dirty="0" smtClean="0"/>
              <a:t>Consistent service delivery standards.</a:t>
            </a:r>
          </a:p>
          <a:p>
            <a:pPr lvl="0"/>
            <a:r>
              <a:rPr lang="en-US" dirty="0" smtClean="0"/>
              <a:t>Stronger early-stage employee engagement.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Social Media Job Advertisements 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b="1" dirty="0" smtClean="0"/>
              <a:t>Examples</a:t>
            </a:r>
            <a:endParaRPr lang="en-US" dirty="0" smtClean="0"/>
          </a:p>
          <a:p>
            <a:r>
              <a:rPr lang="en-US" b="1" dirty="0" err="1" smtClean="0"/>
              <a:t>Instagram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“Work where nature meets digital wellness. We’re hiring remote yoga teachers, retreat hosts, and wellness influencers. Join Patagonia’s top retreat collective! #</a:t>
            </a:r>
            <a:r>
              <a:rPr lang="en-US" dirty="0" err="1" smtClean="0"/>
              <a:t>PatagoniaJobs</a:t>
            </a:r>
            <a:r>
              <a:rPr lang="en-US" dirty="0" smtClean="0"/>
              <a:t> #</a:t>
            </a:r>
            <a:r>
              <a:rPr lang="en-US" dirty="0" err="1" smtClean="0"/>
              <a:t>DigitalNomadWork</a:t>
            </a:r>
            <a:r>
              <a:rPr lang="en-US" dirty="0" smtClean="0"/>
              <a:t>”</a:t>
            </a:r>
          </a:p>
          <a:p>
            <a:r>
              <a:rPr lang="en-US" b="1" dirty="0" err="1" smtClean="0"/>
              <a:t>Facebook</a:t>
            </a:r>
            <a:r>
              <a:rPr lang="en-US" b="1" dirty="0" smtClean="0"/>
              <a:t>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“Exciting wellness gig openings! Work flexible hours from the Andes or your home office. Yoga pros, digital concierges, wellness guides needed for virtual retreats DM us now! #</a:t>
            </a:r>
            <a:r>
              <a:rPr lang="en-US" dirty="0" err="1" smtClean="0"/>
              <a:t>GigJobs</a:t>
            </a:r>
            <a:r>
              <a:rPr lang="en-US" dirty="0" smtClean="0"/>
              <a:t> #</a:t>
            </a:r>
            <a:r>
              <a:rPr lang="en-US" dirty="0" err="1" smtClean="0"/>
              <a:t>WellnessWork</a:t>
            </a:r>
            <a:r>
              <a:rPr lang="en-US" dirty="0" smtClean="0"/>
              <a:t>”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EVP (Employee Value Proposition) Rebranding Strategy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Old EVP:</a:t>
            </a:r>
            <a:r>
              <a:rPr lang="en-US" dirty="0" smtClean="0"/>
              <a:t> “A great place to work surrounded by nature.”</a:t>
            </a:r>
          </a:p>
          <a:p>
            <a:r>
              <a:rPr lang="en-US" b="1" dirty="0" smtClean="0"/>
              <a:t>New EVP: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“Create wellness experiences that heal people and the planet. At our retreats you’ll enjoy:</a:t>
            </a:r>
          </a:p>
          <a:p>
            <a:pPr lvl="0"/>
            <a:r>
              <a:rPr lang="en-US" dirty="0" smtClean="0"/>
              <a:t>Flexible hybrid and remote jobs.</a:t>
            </a:r>
          </a:p>
          <a:p>
            <a:pPr lvl="0"/>
            <a:r>
              <a:rPr lang="en-US" dirty="0" smtClean="0"/>
              <a:t>Gig contracts with wellness perks.</a:t>
            </a:r>
          </a:p>
          <a:p>
            <a:pPr lvl="0"/>
            <a:r>
              <a:rPr lang="en-US" dirty="0" smtClean="0"/>
              <a:t>AI-powered career development tools.</a:t>
            </a:r>
          </a:p>
          <a:p>
            <a:pPr lvl="0"/>
            <a:r>
              <a:rPr lang="en-US" dirty="0" smtClean="0"/>
              <a:t>A nurturing, nature-based workplace culture.”</a:t>
            </a:r>
          </a:p>
          <a:p>
            <a:r>
              <a:rPr lang="en-US" b="1" dirty="0" smtClean="0"/>
              <a:t>Effect:</a:t>
            </a:r>
            <a:endParaRPr lang="en-US" dirty="0" smtClean="0"/>
          </a:p>
          <a:p>
            <a:pPr lvl="0"/>
            <a:r>
              <a:rPr lang="en-US" dirty="0" smtClean="0"/>
              <a:t>Boosts appeal to digital nomads, gig economy workers, and wellness professionals (Baum et al., 2020).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AI-Based Staff Monitoring and Wellness Analytics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Key Platforms:</a:t>
            </a:r>
            <a:endParaRPr lang="en-US" dirty="0" smtClean="0"/>
          </a:p>
          <a:p>
            <a:pPr lvl="0"/>
            <a:r>
              <a:rPr lang="en-US" dirty="0" err="1" smtClean="0"/>
              <a:t>BambooHR</a:t>
            </a:r>
            <a:r>
              <a:rPr lang="en-US" dirty="0" smtClean="0"/>
              <a:t> with wellness tracking add-ons.</a:t>
            </a:r>
          </a:p>
          <a:p>
            <a:pPr lvl="0"/>
            <a:r>
              <a:rPr lang="en-US" dirty="0" smtClean="0"/>
              <a:t>Tableau for retreat business metrics.</a:t>
            </a:r>
          </a:p>
          <a:p>
            <a:pPr lvl="0"/>
            <a:r>
              <a:rPr lang="en-US" dirty="0" smtClean="0"/>
              <a:t>AI-enabled guest sentiment analysis tools.</a:t>
            </a:r>
          </a:p>
          <a:p>
            <a:endParaRPr lang="en-US" b="1" dirty="0" smtClean="0"/>
          </a:p>
          <a:p>
            <a:r>
              <a:rPr lang="en-US" b="1" dirty="0" smtClean="0"/>
              <a:t>Functions:</a:t>
            </a:r>
            <a:endParaRPr lang="en-US" dirty="0" smtClean="0"/>
          </a:p>
          <a:p>
            <a:pPr lvl="0"/>
            <a:r>
              <a:rPr lang="en-US" dirty="0" smtClean="0"/>
              <a:t>Track staff workloads and stress indicators.</a:t>
            </a:r>
          </a:p>
          <a:p>
            <a:pPr lvl="0"/>
            <a:r>
              <a:rPr lang="en-US" dirty="0" smtClean="0"/>
              <a:t>Monitor virtual retreat participation metrics.</a:t>
            </a:r>
          </a:p>
          <a:p>
            <a:pPr lvl="0"/>
            <a:r>
              <a:rPr lang="en-US" dirty="0" smtClean="0"/>
              <a:t>Automate performance reports (Yong et al., 2021).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Resilience and Business Continuity Planning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Strategies:</a:t>
            </a:r>
            <a:endParaRPr lang="en-US" dirty="0" smtClean="0"/>
          </a:p>
          <a:p>
            <a:pPr lvl="0"/>
            <a:r>
              <a:rPr lang="en-US" dirty="0" smtClean="0"/>
              <a:t>Cloud-hosted guest booking and HR systems.</a:t>
            </a:r>
          </a:p>
          <a:p>
            <a:pPr lvl="0"/>
            <a:r>
              <a:rPr lang="en-US" dirty="0" smtClean="0"/>
              <a:t>Cross-skilling staff in multiple wellness services.</a:t>
            </a:r>
          </a:p>
          <a:p>
            <a:pPr lvl="0"/>
            <a:r>
              <a:rPr lang="en-US" dirty="0" smtClean="0"/>
              <a:t>AI-based pandemic risk forecasting.</a:t>
            </a:r>
          </a:p>
          <a:p>
            <a:pPr lvl="0"/>
            <a:r>
              <a:rPr lang="en-US" dirty="0" smtClean="0"/>
              <a:t>Partnering with </a:t>
            </a:r>
            <a:r>
              <a:rPr lang="en-US" dirty="0" err="1" smtClean="0"/>
              <a:t>telehealth</a:t>
            </a:r>
            <a:r>
              <a:rPr lang="en-US" dirty="0" smtClean="0"/>
              <a:t> providers.</a:t>
            </a:r>
          </a:p>
          <a:p>
            <a:endParaRPr lang="en-US" b="1" dirty="0" smtClean="0"/>
          </a:p>
          <a:p>
            <a:r>
              <a:rPr lang="en-US" b="1" dirty="0" smtClean="0"/>
              <a:t>Impact:</a:t>
            </a:r>
            <a:endParaRPr lang="en-US" dirty="0" smtClean="0"/>
          </a:p>
          <a:p>
            <a:pPr lvl="0"/>
            <a:r>
              <a:rPr lang="en-US" dirty="0" smtClean="0"/>
              <a:t>Maintains service delivery during crises.</a:t>
            </a:r>
          </a:p>
          <a:p>
            <a:pPr lvl="0"/>
            <a:r>
              <a:rPr lang="en-US" dirty="0" smtClean="0"/>
              <a:t>Protects workforce and retreat revenue streams (</a:t>
            </a:r>
            <a:r>
              <a:rPr lang="en-US" dirty="0" err="1" smtClean="0"/>
              <a:t>Gössling</a:t>
            </a:r>
            <a:r>
              <a:rPr lang="en-US" dirty="0" smtClean="0"/>
              <a:t> et al., 2020).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Wellness-Centered Employee Incentives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Programs:</a:t>
            </a:r>
            <a:endParaRPr lang="en-US" dirty="0" smtClean="0"/>
          </a:p>
          <a:p>
            <a:pPr lvl="0"/>
            <a:r>
              <a:rPr lang="en-US" dirty="0" smtClean="0"/>
              <a:t>Free virtual wellness classes for staff.</a:t>
            </a:r>
          </a:p>
          <a:p>
            <a:pPr lvl="0"/>
            <a:r>
              <a:rPr lang="en-US" dirty="0" smtClean="0"/>
              <a:t>Digital </a:t>
            </a:r>
            <a:r>
              <a:rPr lang="en-US" dirty="0" err="1" smtClean="0"/>
              <a:t>detox</a:t>
            </a:r>
            <a:r>
              <a:rPr lang="en-US" dirty="0" smtClean="0"/>
              <a:t> retreat stays as incentives.</a:t>
            </a:r>
          </a:p>
          <a:p>
            <a:pPr lvl="0"/>
            <a:r>
              <a:rPr lang="en-US" dirty="0" smtClean="0"/>
              <a:t>Wellness stipends covering health services.</a:t>
            </a:r>
          </a:p>
          <a:p>
            <a:pPr lvl="0"/>
            <a:r>
              <a:rPr lang="en-US" dirty="0" smtClean="0"/>
              <a:t>Monthly mental health webinars.</a:t>
            </a:r>
          </a:p>
          <a:p>
            <a:endParaRPr lang="en-US" b="1" dirty="0" smtClean="0"/>
          </a:p>
          <a:p>
            <a:r>
              <a:rPr lang="en-US" b="1" dirty="0" smtClean="0"/>
              <a:t>Expected Benefits:</a:t>
            </a:r>
            <a:endParaRPr lang="en-US" dirty="0" smtClean="0"/>
          </a:p>
          <a:p>
            <a:pPr lvl="0"/>
            <a:r>
              <a:rPr lang="en-US" dirty="0" smtClean="0"/>
              <a:t>Higher job satisfaction.</a:t>
            </a:r>
          </a:p>
          <a:p>
            <a:pPr lvl="0"/>
            <a:r>
              <a:rPr lang="en-US" dirty="0" smtClean="0"/>
              <a:t>Reduced burnout.</a:t>
            </a:r>
          </a:p>
          <a:p>
            <a:pPr lvl="0"/>
            <a:r>
              <a:rPr lang="en-US" dirty="0" smtClean="0"/>
              <a:t>Improved staff retention and advocacy.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Cross-Functional Skill Development Programs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Training Areas:</a:t>
            </a:r>
            <a:endParaRPr lang="en-US" dirty="0" smtClean="0"/>
          </a:p>
          <a:p>
            <a:pPr lvl="0"/>
            <a:r>
              <a:rPr lang="en-US" dirty="0" smtClean="0"/>
              <a:t>Digital wellness session management.</a:t>
            </a:r>
          </a:p>
          <a:p>
            <a:pPr lvl="0"/>
            <a:r>
              <a:rPr lang="en-US" dirty="0" smtClean="0"/>
              <a:t>Sustainable hospitality practices.</a:t>
            </a:r>
          </a:p>
          <a:p>
            <a:pPr lvl="0"/>
            <a:r>
              <a:rPr lang="en-US" dirty="0" smtClean="0"/>
              <a:t>AI-enabled service tools usage.</a:t>
            </a:r>
          </a:p>
          <a:p>
            <a:endParaRPr lang="en-US" b="1" dirty="0" smtClean="0"/>
          </a:p>
          <a:p>
            <a:r>
              <a:rPr lang="en-US" b="1" dirty="0" smtClean="0"/>
              <a:t>Outcome:</a:t>
            </a:r>
            <a:endParaRPr lang="en-US" dirty="0" smtClean="0"/>
          </a:p>
          <a:p>
            <a:pPr lvl="0"/>
            <a:r>
              <a:rPr lang="en-US" dirty="0" smtClean="0"/>
              <a:t>More resilient, multi-skilled, and adaptable workforce.</a:t>
            </a:r>
          </a:p>
          <a:p>
            <a:pPr lvl="0"/>
            <a:r>
              <a:rPr lang="en-US" dirty="0" smtClean="0"/>
              <a:t>Improved guest satisfaction via consistent, digitally-enhanced services (Baum et al., 2020).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Conclusion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Chile’s digital wellness retreats can achieve post-pandemic recovery by embracing flexible, hybrid, and gig-based employment models. Integrating AI analytics, digital </a:t>
            </a:r>
            <a:r>
              <a:rPr lang="en-US" dirty="0" err="1" smtClean="0"/>
              <a:t>onboarding</a:t>
            </a:r>
            <a:r>
              <a:rPr lang="en-US" dirty="0" smtClean="0"/>
              <a:t> systems, and a wellness-centered EVP ensures operational resilience, improved talent engagement, and sustainable business growth.</a:t>
            </a:r>
          </a:p>
          <a:p>
            <a:pPr lvl="0"/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Baum, T., Mooney, S. K. K., Robinson, R. N. S., &amp; </a:t>
            </a:r>
            <a:r>
              <a:rPr lang="en-US" dirty="0" err="1" smtClean="0"/>
              <a:t>Solnet</a:t>
            </a:r>
            <a:r>
              <a:rPr lang="en-US" dirty="0" smtClean="0"/>
              <a:t>, D. (2020). COVID-19’s impact on the hospitality workforce – New crisis or amplification of the norm? </a:t>
            </a:r>
            <a:r>
              <a:rPr lang="en-US" i="1" dirty="0" smtClean="0"/>
              <a:t>International Journal of Contemporary Hospitality Management</a:t>
            </a:r>
            <a:r>
              <a:rPr lang="en-US" dirty="0" smtClean="0"/>
              <a:t>, 32(9), 2813–2829. </a:t>
            </a:r>
            <a:r>
              <a:rPr lang="en-US" dirty="0" smtClean="0">
                <a:hlinkClick r:id="rId2"/>
              </a:rPr>
              <a:t>https://doi.org/10.1108/IJCHM-04-2020-0314</a:t>
            </a:r>
            <a:endParaRPr lang="en-US" dirty="0" smtClean="0"/>
          </a:p>
          <a:p>
            <a:r>
              <a:rPr lang="en-US" dirty="0" err="1" smtClean="0"/>
              <a:t>Gössling</a:t>
            </a:r>
            <a:r>
              <a:rPr lang="en-US" dirty="0" smtClean="0"/>
              <a:t>, S., Scott, D., &amp; Hall, C. M. (2020). Pandemics, tourism and global change: A rapid assessment of COVID-19. </a:t>
            </a:r>
            <a:r>
              <a:rPr lang="en-US" i="1" dirty="0" smtClean="0"/>
              <a:t>Journal of Sustainable Tourism</a:t>
            </a:r>
            <a:r>
              <a:rPr lang="en-US" dirty="0" smtClean="0"/>
              <a:t>, 29(1), 1–20. https://doi.org/10.1080/09669582.2020.1758708</a:t>
            </a:r>
          </a:p>
          <a:p>
            <a:r>
              <a:rPr lang="en-US" dirty="0" err="1" smtClean="0"/>
              <a:t>Gursoy</a:t>
            </a:r>
            <a:r>
              <a:rPr lang="en-US" dirty="0" smtClean="0"/>
              <a:t>, D., &amp; Chi, C. G. (2020). Effects of COVID-19 pandemic on hospitality industry: Review of current situations and a research agenda. </a:t>
            </a:r>
            <a:r>
              <a:rPr lang="en-US" i="1" dirty="0" smtClean="0"/>
              <a:t>Journal of Hospitality Marketing &amp; Management</a:t>
            </a:r>
            <a:r>
              <a:rPr lang="en-US" dirty="0" smtClean="0"/>
              <a:t>, 29(5), 527–529. </a:t>
            </a:r>
            <a:r>
              <a:rPr lang="en-US" dirty="0" smtClean="0">
                <a:hlinkClick r:id="rId3"/>
              </a:rPr>
              <a:t>https://doi.org/10.1080/19368623.2020.1788231</a:t>
            </a:r>
            <a:endParaRPr lang="en-US" dirty="0" smtClean="0"/>
          </a:p>
          <a:p>
            <a:r>
              <a:rPr lang="en-US" dirty="0" smtClean="0"/>
              <a:t>UNWTO. (2021). </a:t>
            </a:r>
            <a:r>
              <a:rPr lang="en-US" i="1" dirty="0" smtClean="0"/>
              <a:t>Tourism and COVID-19 data: Chile tourism sector impact and recovery</a:t>
            </a:r>
            <a:r>
              <a:rPr lang="en-US" dirty="0" smtClean="0"/>
              <a:t>. United Nations World Tourism Organization. </a:t>
            </a:r>
            <a:r>
              <a:rPr lang="en-US" dirty="0" smtClean="0">
                <a:hlinkClick r:id="rId4"/>
              </a:rPr>
              <a:t>https://www.unwto.org/tourism-data</a:t>
            </a:r>
            <a:endParaRPr lang="en-US" dirty="0" smtClean="0"/>
          </a:p>
          <a:p>
            <a:r>
              <a:rPr lang="en-US" dirty="0" smtClean="0"/>
              <a:t>Yong, J. Y., </a:t>
            </a:r>
            <a:r>
              <a:rPr lang="en-US" dirty="0" err="1" smtClean="0"/>
              <a:t>Yusliza</a:t>
            </a:r>
            <a:r>
              <a:rPr lang="en-US" dirty="0" smtClean="0"/>
              <a:t>, M. Y., </a:t>
            </a:r>
            <a:r>
              <a:rPr lang="en-US" dirty="0" err="1" smtClean="0"/>
              <a:t>Ramayah</a:t>
            </a:r>
            <a:r>
              <a:rPr lang="en-US" dirty="0" smtClean="0"/>
              <a:t>, T., &amp; </a:t>
            </a:r>
            <a:r>
              <a:rPr lang="en-US" dirty="0" err="1" smtClean="0"/>
              <a:t>Faezah</a:t>
            </a:r>
            <a:r>
              <a:rPr lang="en-US" dirty="0" smtClean="0"/>
              <a:t>, J. N. (2021). Digital HRM and gig workers in hospitality: Managing agility in post-pandemic recovery. </a:t>
            </a:r>
            <a:r>
              <a:rPr lang="en-US" i="1" dirty="0" smtClean="0"/>
              <a:t>Employee Relations</a:t>
            </a:r>
            <a:r>
              <a:rPr lang="en-US" dirty="0" smtClean="0"/>
              <a:t>, 43(6), 1265–1281. </a:t>
            </a:r>
            <a:r>
              <a:rPr lang="en-US" dirty="0" smtClean="0">
                <a:hlinkClick r:id="rId5"/>
              </a:rPr>
              <a:t>https://doi.org/10.1108/ER-11-2020-0510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772</Words>
  <Application>Microsoft Macintosh PowerPoint</Application>
  <PresentationFormat>On-screen Show (4:3)</PresentationFormat>
  <Paragraphs>135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Talent Development Strategy for Post-COVID Digital Wellness Retreats in Chilean Patagonia</vt:lpstr>
      <vt:lpstr>Index</vt:lpstr>
      <vt:lpstr>Introduction</vt:lpstr>
      <vt:lpstr>COVID-19 Effects on Chile’s Wellness Tourism Industry</vt:lpstr>
      <vt:lpstr>Talent Rebuilding Objectives</vt:lpstr>
      <vt:lpstr>Gig Worker Model for Wellness and Digital Roles</vt:lpstr>
      <vt:lpstr>Hybrid Staffing Roles for Retreat Operations</vt:lpstr>
      <vt:lpstr>Digital Onboarding Systems and Virtual Training</vt:lpstr>
      <vt:lpstr>Social Media Job Advertisements </vt:lpstr>
      <vt:lpstr>EVP (Employee Value Proposition) Rebranding Strategy</vt:lpstr>
      <vt:lpstr>AI-Based Staff Monitoring and Wellness Analytics</vt:lpstr>
      <vt:lpstr>Resilience and Business Continuity Planning</vt:lpstr>
      <vt:lpstr>Wellness-Centered Employee Incentives</vt:lpstr>
      <vt:lpstr>Cross-Functional Skill Development Programs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13</cp:revision>
  <dcterms:created xsi:type="dcterms:W3CDTF">2013-01-27T09:14:16Z</dcterms:created>
  <dcterms:modified xsi:type="dcterms:W3CDTF">2025-05-25T13:46:49Z</dcterms:modified>
  <cp:category/>
</cp:coreProperties>
</file>