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256" r:id="rId5"/>
    <p:sldId id="257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7" r:id="rId24"/>
    <p:sldId id="296" r:id="rId25"/>
    <p:sldId id="298" r:id="rId26"/>
    <p:sldId id="299" r:id="rId27"/>
    <p:sldId id="300" r:id="rId28"/>
    <p:sldId id="268" r:id="rId29"/>
    <p:sldId id="270" r:id="rId30"/>
    <p:sldId id="271" r:id="rId31"/>
    <p:sldId id="272" r:id="rId32"/>
    <p:sldId id="274" r:id="rId33"/>
    <p:sldId id="275" r:id="rId34"/>
    <p:sldId id="276" r:id="rId35"/>
    <p:sldId id="278" r:id="rId36"/>
    <p:sldId id="277" r:id="rId37"/>
    <p:sldId id="301" r:id="rId38"/>
    <p:sldId id="269" r:id="rId39"/>
  </p:sldIdLst>
  <p:sldSz cx="12198350" cy="6858000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Georgia" panose="02040502050405020303" pitchFamily="18" charset="0"/>
      <p:regular r:id="rId46"/>
      <p:bold r:id="rId47"/>
      <p:italic r:id="rId48"/>
      <p:boldItalic r:id="rId49"/>
    </p:embeddedFont>
    <p:embeddedFont>
      <p:font typeface="Minion" panose="02000503070000020003" pitchFamily="2" charset="0"/>
      <p:regular r:id="rId50"/>
      <p:bold r:id="rId51"/>
      <p:italic r:id="rId52"/>
      <p:boldItalic r:id="rId53"/>
    </p:embeddedFont>
  </p:embeddedFontLst>
  <p:custDataLst>
    <p:tags r:id="rId5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10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5.fntdata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Relationship Id="rId54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8.fntdata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3.fntdata"/><Relationship Id="rId52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18-07-2025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18-07-2025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18-07-2025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Recreation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/>
              <a:t>Mahmoud| </a:t>
            </a:r>
            <a:r>
              <a:rPr lang="nl-NL" dirty="0"/>
              <a:t>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Outline</a:t>
            </a:r>
            <a:r>
              <a:rPr lang="nl-NL" dirty="0"/>
              <a:t>: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Urban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Recreation</a:t>
            </a:r>
            <a:endParaRPr lang="nl-NL" dirty="0"/>
          </a:p>
          <a:p>
            <a:r>
              <a:rPr lang="nl-NL" dirty="0" err="1"/>
              <a:t>Urbanization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Recreation</a:t>
            </a:r>
            <a:endParaRPr lang="nl-NL" dirty="0"/>
          </a:p>
          <a:p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Recreation</a:t>
            </a:r>
            <a:endParaRPr lang="nl-NL" dirty="0"/>
          </a:p>
          <a:p>
            <a:r>
              <a:rPr lang="nl-NL" dirty="0"/>
              <a:t>Active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Passive</a:t>
            </a:r>
            <a:r>
              <a:rPr lang="nl-NL" dirty="0"/>
              <a:t> </a:t>
            </a:r>
            <a:r>
              <a:rPr lang="nl-NL" dirty="0" err="1"/>
              <a:t>recreation</a:t>
            </a:r>
            <a:endParaRPr lang="nl-NL" dirty="0"/>
          </a:p>
          <a:p>
            <a:r>
              <a:rPr lang="nl-NL" dirty="0"/>
              <a:t>Push/Pull </a:t>
            </a:r>
            <a:r>
              <a:rPr lang="nl-NL" dirty="0" err="1"/>
              <a:t>Theory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Activities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Urban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1.1- </a:t>
            </a:r>
            <a:r>
              <a:rPr lang="nl-NL" dirty="0" err="1"/>
              <a:t>What</a:t>
            </a:r>
            <a:r>
              <a:rPr lang="nl-NL" dirty="0"/>
              <a:t> is Urban </a:t>
            </a:r>
            <a:r>
              <a:rPr lang="nl-NL" dirty="0" err="1"/>
              <a:t>Recreation</a:t>
            </a:r>
            <a:r>
              <a:rPr lang="nl-NL" dirty="0"/>
              <a:t>?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Leisure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enjoyed</a:t>
            </a:r>
            <a:r>
              <a:rPr lang="nl-NL" b="0" dirty="0"/>
              <a:t> in </a:t>
            </a:r>
            <a:r>
              <a:rPr lang="nl-NL" b="0" dirty="0" err="1"/>
              <a:t>city</a:t>
            </a:r>
            <a:r>
              <a:rPr lang="nl-NL" b="0" dirty="0"/>
              <a:t> environments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</a:t>
            </a:r>
            <a:r>
              <a:rPr lang="nl-NL" dirty="0" err="1"/>
              <a:t>Includes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Parks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green </a:t>
            </a:r>
            <a:r>
              <a:rPr lang="nl-NL" b="0" dirty="0" err="1"/>
              <a:t>spaces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Sports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gyms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r>
              <a:rPr lang="nl-NL" b="0" dirty="0"/>
              <a:t> (museums, theaters, </a:t>
            </a:r>
            <a:r>
              <a:rPr lang="nl-NL" b="0" dirty="0" err="1"/>
              <a:t>galleries</a:t>
            </a:r>
            <a:r>
              <a:rPr lang="nl-NL" b="0" dirty="0"/>
              <a:t>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86009218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Urban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Benefits of Urban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Improved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Health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Encourages</a:t>
            </a:r>
            <a:r>
              <a:rPr lang="nl-NL" b="0" dirty="0"/>
              <a:t> </a:t>
            </a:r>
            <a:r>
              <a:rPr lang="nl-NL" b="0" dirty="0" err="1"/>
              <a:t>exercise</a:t>
            </a:r>
            <a:r>
              <a:rPr lang="nl-NL" b="0" dirty="0"/>
              <a:t>,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obesity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lowers</a:t>
            </a:r>
            <a:r>
              <a:rPr lang="nl-NL" b="0" dirty="0"/>
              <a:t> stress levels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Enhanced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Health</a:t>
            </a:r>
          </a:p>
          <a:p>
            <a:pPr lvl="3"/>
            <a:r>
              <a:rPr lang="nl-NL" b="0" dirty="0"/>
              <a:t>- Time in green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anxiety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boost </a:t>
            </a:r>
            <a:r>
              <a:rPr lang="nl-NL" b="0" dirty="0" err="1"/>
              <a:t>mood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88847624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Urban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Benefits of Urban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Stronger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Connections</a:t>
            </a:r>
            <a:endParaRPr lang="nl-NL" dirty="0"/>
          </a:p>
          <a:p>
            <a:pPr lvl="3"/>
            <a:r>
              <a:rPr lang="nl-NL" b="0" dirty="0"/>
              <a:t> Community centers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events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interaction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friendship</a:t>
            </a:r>
            <a:endParaRPr lang="nl-NL" b="0" dirty="0"/>
          </a:p>
          <a:p>
            <a:pPr lvl="3"/>
            <a:r>
              <a:rPr lang="nl-NL" dirty="0"/>
              <a:t>Sense of </a:t>
            </a:r>
            <a:r>
              <a:rPr lang="nl-NL" dirty="0" err="1"/>
              <a:t>Belonging</a:t>
            </a:r>
            <a:endParaRPr lang="nl-NL" dirty="0"/>
          </a:p>
          <a:p>
            <a:pPr lvl="3"/>
            <a:r>
              <a:rPr lang="nl-NL" b="0" dirty="0"/>
              <a:t>- Public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create</a:t>
            </a:r>
            <a:r>
              <a:rPr lang="nl-NL" b="0" dirty="0"/>
              <a:t> community </a:t>
            </a:r>
            <a:r>
              <a:rPr lang="nl-NL" b="0" dirty="0" err="1"/>
              <a:t>identity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inclusiveness</a:t>
            </a:r>
            <a:endParaRPr lang="nl-NL" b="0" dirty="0"/>
          </a:p>
          <a:p>
            <a:pPr lvl="3"/>
            <a:r>
              <a:rPr lang="nl-NL" dirty="0" err="1"/>
              <a:t>Economic</a:t>
            </a:r>
            <a:r>
              <a:rPr lang="nl-NL" dirty="0"/>
              <a:t> Benefits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Attracts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supports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jobs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0700911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Urban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Types of Urban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Parks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Green </a:t>
            </a:r>
            <a:r>
              <a:rPr lang="nl-NL" dirty="0" err="1"/>
              <a:t>Spaces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Core</a:t>
            </a:r>
            <a:r>
              <a:rPr lang="nl-NL" b="0" dirty="0"/>
              <a:t>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urban</a:t>
            </a:r>
            <a:r>
              <a:rPr lang="nl-NL" b="0" dirty="0"/>
              <a:t> </a:t>
            </a:r>
            <a:r>
              <a:rPr lang="nl-NL" b="0" dirty="0" err="1"/>
              <a:t>recreation</a:t>
            </a:r>
            <a:endParaRPr lang="nl-NL" b="0" dirty="0"/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passive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(</a:t>
            </a:r>
            <a:r>
              <a:rPr lang="nl-NL" b="0" dirty="0" err="1"/>
              <a:t>picnicking</a:t>
            </a:r>
            <a:r>
              <a:rPr lang="nl-NL" b="0" dirty="0"/>
              <a:t>, </a:t>
            </a:r>
            <a:r>
              <a:rPr lang="nl-NL" b="0" dirty="0" err="1"/>
              <a:t>walking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active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(</a:t>
            </a:r>
            <a:r>
              <a:rPr lang="nl-NL" b="0" dirty="0" err="1"/>
              <a:t>sports</a:t>
            </a:r>
            <a:r>
              <a:rPr lang="nl-NL" b="0" dirty="0"/>
              <a:t>, </a:t>
            </a:r>
            <a:r>
              <a:rPr lang="nl-NL" b="0" dirty="0" err="1"/>
              <a:t>playground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</a:t>
            </a:r>
            <a:r>
              <a:rPr lang="nl-NL" b="0" dirty="0"/>
              <a:t> </a:t>
            </a:r>
            <a:r>
              <a:rPr lang="nl-NL" b="0" dirty="0" err="1"/>
              <a:t>healthy</a:t>
            </a:r>
            <a:r>
              <a:rPr lang="nl-NL" b="0" dirty="0"/>
              <a:t> lifestyles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relaxation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Accessible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age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backgrounds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Good</a:t>
            </a:r>
            <a:r>
              <a:rPr lang="nl-NL" b="0" dirty="0"/>
              <a:t> design </a:t>
            </a:r>
            <a:r>
              <a:rPr lang="nl-NL" b="0" dirty="0" err="1"/>
              <a:t>and</a:t>
            </a:r>
            <a:r>
              <a:rPr lang="nl-NL" b="0" dirty="0"/>
              <a:t> management </a:t>
            </a:r>
            <a:r>
              <a:rPr lang="nl-NL" b="0" dirty="0" err="1"/>
              <a:t>improve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Usability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Safety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Community appeal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26393-3146-3C8E-CBEF-691F8AC3C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143" y="2732497"/>
            <a:ext cx="6229350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06676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Urban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Waterwys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Waterfront </a:t>
            </a:r>
            <a:r>
              <a:rPr lang="nl-NL" dirty="0" err="1"/>
              <a:t>Activites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</a:t>
            </a:r>
            <a:r>
              <a:rPr lang="nl-NL" b="0" dirty="0"/>
              <a:t> </a:t>
            </a:r>
            <a:r>
              <a:rPr lang="nl-NL" b="0" dirty="0" err="1"/>
              <a:t>rivers</a:t>
            </a:r>
            <a:r>
              <a:rPr lang="nl-NL" b="0" dirty="0"/>
              <a:t>, </a:t>
            </a:r>
            <a:r>
              <a:rPr lang="nl-NL" b="0" dirty="0" err="1"/>
              <a:t>lakes</a:t>
            </a:r>
            <a:r>
              <a:rPr lang="nl-NL" b="0" dirty="0"/>
              <a:t>, </a:t>
            </a:r>
            <a:r>
              <a:rPr lang="nl-NL" b="0" dirty="0" err="1"/>
              <a:t>canals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coastlines</a:t>
            </a:r>
            <a:endParaRPr lang="nl-NL" b="0" dirty="0"/>
          </a:p>
          <a:p>
            <a:pPr lvl="3"/>
            <a:r>
              <a:rPr lang="nl-NL" b="0" dirty="0"/>
              <a:t>- Offer diverse </a:t>
            </a:r>
            <a:r>
              <a:rPr lang="nl-NL" b="0" dirty="0" err="1"/>
              <a:t>recreation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FE3AE21-6F9E-6D25-956F-C058821639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2487594"/>
              </p:ext>
            </p:extLst>
          </p:nvPr>
        </p:nvGraphicFramePr>
        <p:xfrm>
          <a:off x="320779" y="3058160"/>
          <a:ext cx="5291516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5758">
                  <a:extLst>
                    <a:ext uri="{9D8B030D-6E8A-4147-A177-3AD203B41FA5}">
                      <a16:colId xmlns:a16="http://schemas.microsoft.com/office/drawing/2014/main" val="4243490378"/>
                    </a:ext>
                  </a:extLst>
                </a:gridCol>
                <a:gridCol w="2645758">
                  <a:extLst>
                    <a:ext uri="{9D8B030D-6E8A-4147-A177-3AD203B41FA5}">
                      <a16:colId xmlns:a16="http://schemas.microsoft.com/office/drawing/2014/main" val="42408074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sz="1600" b="0" dirty="0" err="1">
                          <a:solidFill>
                            <a:schemeClr val="bg2"/>
                          </a:solidFill>
                        </a:rPr>
                        <a:t>Boating</a:t>
                      </a:r>
                      <a:endParaRPr lang="en-DE" sz="1600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sz="1600" b="0" dirty="0">
                          <a:solidFill>
                            <a:schemeClr val="bg2"/>
                          </a:solidFill>
                        </a:rPr>
                        <a:t>Fishing</a:t>
                      </a:r>
                      <a:endParaRPr lang="en-DE" sz="1600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6198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sz="1600" b="0" dirty="0" err="1">
                          <a:solidFill>
                            <a:schemeClr val="bg2"/>
                          </a:solidFill>
                        </a:rPr>
                        <a:t>Swimming</a:t>
                      </a:r>
                      <a:endParaRPr lang="en-DE" sz="1600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sz="1600" b="0" dirty="0" err="1">
                          <a:solidFill>
                            <a:schemeClr val="bg2"/>
                          </a:solidFill>
                        </a:rPr>
                        <a:t>Kayaking</a:t>
                      </a:r>
                      <a:r>
                        <a:rPr lang="nl-NL" sz="1600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sz="1600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sz="1600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sz="1600" b="0" dirty="0" err="1">
                          <a:solidFill>
                            <a:schemeClr val="bg2"/>
                          </a:solidFill>
                        </a:rPr>
                        <a:t>paddleboarding</a:t>
                      </a:r>
                      <a:endParaRPr lang="nl-NL" sz="1600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743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726164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Urban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Waterwys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Waterfront </a:t>
            </a:r>
            <a:r>
              <a:rPr lang="nl-NL" dirty="0" err="1"/>
              <a:t>Activites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Waterfront development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Promenades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walking</a:t>
            </a:r>
            <a:r>
              <a:rPr lang="nl-NL" b="0" dirty="0"/>
              <a:t> </a:t>
            </a:r>
            <a:r>
              <a:rPr lang="nl-NL" b="0" dirty="0" err="1"/>
              <a:t>paths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Parks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green zones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scenic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endParaRPr lang="nl-NL" b="0" dirty="0"/>
          </a:p>
          <a:p>
            <a:pPr lvl="3"/>
            <a:r>
              <a:rPr lang="nl-NL" b="0" dirty="0"/>
              <a:t>-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relaxation</a:t>
            </a:r>
            <a:r>
              <a:rPr lang="nl-NL" b="0" dirty="0"/>
              <a:t>, </a:t>
            </a:r>
            <a:r>
              <a:rPr lang="nl-NL" b="0" dirty="0" err="1"/>
              <a:t>tourism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community </a:t>
            </a:r>
            <a:r>
              <a:rPr lang="nl-NL" b="0" dirty="0" err="1"/>
              <a:t>use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26393-3146-3C8E-CBEF-691F8AC3C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143" y="2732497"/>
            <a:ext cx="6229350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92104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Urban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Urban </a:t>
            </a:r>
            <a:r>
              <a:rPr lang="nl-NL" dirty="0" err="1"/>
              <a:t>Forests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Wildlife </a:t>
            </a:r>
            <a:r>
              <a:rPr lang="nl-NL" dirty="0" err="1"/>
              <a:t>Areas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habitats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diverse plant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animal</a:t>
            </a:r>
            <a:r>
              <a:rPr lang="nl-NL" b="0" dirty="0"/>
              <a:t> species</a:t>
            </a:r>
          </a:p>
          <a:p>
            <a:pPr lvl="3"/>
            <a:r>
              <a:rPr lang="nl-NL" b="0" dirty="0"/>
              <a:t>- Offer </a:t>
            </a:r>
            <a:r>
              <a:rPr lang="nl-NL" b="0" dirty="0" err="1"/>
              <a:t>peaceful</a:t>
            </a:r>
            <a:r>
              <a:rPr lang="nl-NL" b="0" dirty="0"/>
              <a:t>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Hiking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nature </a:t>
            </a:r>
            <a:r>
              <a:rPr lang="nl-NL" b="0" dirty="0" err="1"/>
              <a:t>walks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Birdwatching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Nature </a:t>
            </a:r>
            <a:r>
              <a:rPr lang="nl-NL" b="0" dirty="0" err="1"/>
              <a:t>photography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08883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Urban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Urban </a:t>
            </a:r>
            <a:r>
              <a:rPr lang="nl-NL" dirty="0" err="1"/>
              <a:t>Forests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Wildlife </a:t>
            </a:r>
            <a:r>
              <a:rPr lang="nl-NL" dirty="0" err="1"/>
              <a:t>Areas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Help </a:t>
            </a:r>
            <a:r>
              <a:rPr lang="nl-NL" b="0" dirty="0" err="1"/>
              <a:t>urban</a:t>
            </a:r>
            <a:r>
              <a:rPr lang="nl-NL" b="0" dirty="0"/>
              <a:t> </a:t>
            </a:r>
            <a:r>
              <a:rPr lang="nl-NL" b="0" dirty="0" err="1"/>
              <a:t>residents</a:t>
            </a:r>
            <a:r>
              <a:rPr lang="nl-NL" b="0" dirty="0"/>
              <a:t> </a:t>
            </a:r>
            <a:r>
              <a:rPr lang="nl-NL" b="0" dirty="0" err="1"/>
              <a:t>connect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nature</a:t>
            </a:r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biodiversity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ecological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Require</a:t>
            </a:r>
            <a:r>
              <a:rPr lang="nl-NL" b="0" dirty="0"/>
              <a:t> </a:t>
            </a:r>
            <a:r>
              <a:rPr lang="nl-NL" b="0" dirty="0" err="1"/>
              <a:t>careful</a:t>
            </a:r>
            <a:r>
              <a:rPr lang="nl-NL" b="0" dirty="0"/>
              <a:t> </a:t>
            </a:r>
            <a:r>
              <a:rPr lang="nl-NL" b="0" dirty="0" err="1"/>
              <a:t>preservation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management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/>
              <a:t>Enhances</a:t>
            </a:r>
            <a:r>
              <a:rPr lang="nl-NL" b="0" dirty="0"/>
              <a:t> </a:t>
            </a:r>
            <a:r>
              <a:rPr lang="nl-NL" b="0" dirty="0" err="1"/>
              <a:t>educational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26393-3146-3C8E-CBEF-691F8AC3C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143" y="2732497"/>
            <a:ext cx="6229350" cy="35283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41156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Urbanization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Industrialization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Shift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farming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manufacturing </a:t>
            </a:r>
            <a:r>
              <a:rPr lang="nl-NL" b="0" dirty="0" err="1"/>
              <a:t>economies</a:t>
            </a:r>
            <a:endParaRPr lang="nl-NL" b="0" dirty="0"/>
          </a:p>
          <a:p>
            <a:pPr lvl="3"/>
            <a:r>
              <a:rPr lang="nl-NL" b="0" dirty="0"/>
              <a:t>- Leads </a:t>
            </a:r>
            <a:r>
              <a:rPr lang="nl-NL" b="0" dirty="0" err="1"/>
              <a:t>to</a:t>
            </a:r>
            <a:r>
              <a:rPr lang="nl-NL" b="0" dirty="0"/>
              <a:t> job </a:t>
            </a:r>
            <a:r>
              <a:rPr lang="nl-NL" b="0" dirty="0" err="1"/>
              <a:t>creation</a:t>
            </a:r>
            <a:r>
              <a:rPr lang="nl-NL" b="0" dirty="0"/>
              <a:t> in </a:t>
            </a:r>
            <a:r>
              <a:rPr lang="nl-NL" b="0" dirty="0" err="1"/>
              <a:t>urban</a:t>
            </a:r>
            <a:r>
              <a:rPr lang="nl-NL" b="0" dirty="0"/>
              <a:t> centers</a:t>
            </a:r>
          </a:p>
          <a:p>
            <a:pPr lvl="3"/>
            <a:r>
              <a:rPr lang="nl-NL" dirty="0" err="1"/>
              <a:t>Urbanization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Movement</a:t>
            </a:r>
            <a:r>
              <a:rPr lang="nl-NL" b="0" dirty="0"/>
              <a:t> of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cities</a:t>
            </a:r>
            <a:r>
              <a:rPr lang="nl-NL" b="0" dirty="0"/>
              <a:t> in search of </a:t>
            </a:r>
            <a:r>
              <a:rPr lang="nl-NL" b="0" dirty="0" err="1"/>
              <a:t>work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Results</a:t>
            </a:r>
            <a:r>
              <a:rPr lang="nl-NL" b="0" dirty="0"/>
              <a:t> in high </a:t>
            </a:r>
            <a:r>
              <a:rPr lang="nl-NL" b="0" dirty="0" err="1"/>
              <a:t>population</a:t>
            </a:r>
            <a:r>
              <a:rPr lang="nl-NL" b="0" dirty="0"/>
              <a:t> </a:t>
            </a:r>
            <a:r>
              <a:rPr lang="nl-NL" b="0" dirty="0" err="1"/>
              <a:t>density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changing</a:t>
            </a:r>
            <a:r>
              <a:rPr lang="nl-NL" b="0" dirty="0"/>
              <a:t> lifestyles</a:t>
            </a:r>
          </a:p>
          <a:p>
            <a:pPr lvl="3"/>
            <a:r>
              <a:rPr lang="nl-NL" dirty="0"/>
              <a:t>Impact on </a:t>
            </a:r>
            <a:r>
              <a:rPr lang="nl-NL" dirty="0" err="1"/>
              <a:t>Recreation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Urban </a:t>
            </a:r>
            <a:r>
              <a:rPr lang="nl-NL" b="0" dirty="0" err="1"/>
              <a:t>populations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relaxation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Increases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r>
              <a:rPr lang="nl-NL" b="0" dirty="0"/>
              <a:t>, </a:t>
            </a:r>
            <a:r>
              <a:rPr lang="nl-NL" b="0" dirty="0" err="1"/>
              <a:t>sports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spaces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15475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Urbanization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Increased</a:t>
            </a:r>
            <a:r>
              <a:rPr lang="nl-NL" dirty="0"/>
              <a:t> </a:t>
            </a:r>
            <a:r>
              <a:rPr lang="nl-NL" dirty="0" err="1"/>
              <a:t>Demand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 in Urban </a:t>
            </a:r>
            <a:r>
              <a:rPr lang="nl-NL" dirty="0" err="1"/>
              <a:t>Areas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Urbanization</a:t>
            </a:r>
            <a:r>
              <a:rPr lang="nl-NL" b="0" dirty="0"/>
              <a:t> = More </a:t>
            </a:r>
            <a:r>
              <a:rPr lang="nl-NL" b="0" dirty="0" err="1"/>
              <a:t>people</a:t>
            </a:r>
            <a:r>
              <a:rPr lang="nl-NL" b="0" dirty="0"/>
              <a:t> in </a:t>
            </a:r>
            <a:r>
              <a:rPr lang="nl-NL" b="0" dirty="0" err="1"/>
              <a:t>cities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programs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Cities</a:t>
            </a:r>
            <a:r>
              <a:rPr lang="nl-NL" b="0" dirty="0"/>
              <a:t> offer diverse </a:t>
            </a:r>
            <a:r>
              <a:rPr lang="nl-NL" b="0" dirty="0" err="1"/>
              <a:t>recreation</a:t>
            </a:r>
            <a:r>
              <a:rPr lang="nl-NL" b="0" dirty="0"/>
              <a:t> options: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Parks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playgrounds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Sports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fitness centers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Cultural</a:t>
            </a:r>
            <a:r>
              <a:rPr lang="nl-NL" b="0" dirty="0"/>
              <a:t> events </a:t>
            </a:r>
            <a:r>
              <a:rPr lang="nl-NL" b="0" dirty="0" err="1"/>
              <a:t>and</a:t>
            </a:r>
            <a:r>
              <a:rPr lang="nl-NL" b="0" dirty="0"/>
              <a:t> entertainment </a:t>
            </a:r>
            <a:r>
              <a:rPr lang="nl-NL" b="0" dirty="0" err="1"/>
              <a:t>venues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429080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Urbanization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 Case </a:t>
            </a:r>
            <a:r>
              <a:rPr lang="nl-NL" dirty="0" err="1"/>
              <a:t>Study</a:t>
            </a:r>
            <a:r>
              <a:rPr lang="nl-NL" dirty="0"/>
              <a:t>: Berlin</a:t>
            </a:r>
          </a:p>
          <a:p>
            <a:pPr lvl="3"/>
            <a:r>
              <a:rPr lang="nl-NL" dirty="0"/>
              <a:t>The Rise of Public </a:t>
            </a:r>
            <a:r>
              <a:rPr lang="nl-NL" dirty="0" err="1"/>
              <a:t>Parks</a:t>
            </a:r>
            <a:r>
              <a:rPr lang="nl-NL" dirty="0"/>
              <a:t> in Berlin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Concept of public </a:t>
            </a:r>
            <a:r>
              <a:rPr lang="nl-NL" b="0" dirty="0" err="1"/>
              <a:t>parks</a:t>
            </a:r>
            <a:r>
              <a:rPr lang="nl-NL" b="0" dirty="0"/>
              <a:t> </a:t>
            </a:r>
            <a:r>
              <a:rPr lang="nl-NL" b="0" dirty="0" err="1"/>
              <a:t>emerged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late 19th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early</a:t>
            </a:r>
            <a:r>
              <a:rPr lang="nl-NL" b="0" dirty="0"/>
              <a:t> 20th </a:t>
            </a:r>
            <a:r>
              <a:rPr lang="nl-NL" b="0" dirty="0" err="1"/>
              <a:t>centuries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Aimed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provide</a:t>
            </a:r>
            <a:r>
              <a:rPr lang="nl-NL" b="0" dirty="0"/>
              <a:t> green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relaxation</a:t>
            </a:r>
            <a:r>
              <a:rPr lang="nl-NL" b="0" dirty="0"/>
              <a:t>, </a:t>
            </a:r>
            <a:r>
              <a:rPr lang="nl-NL" b="0" dirty="0" err="1"/>
              <a:t>recreation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public health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historical</a:t>
            </a:r>
            <a:r>
              <a:rPr lang="nl-NL" dirty="0"/>
              <a:t> </a:t>
            </a:r>
            <a:r>
              <a:rPr lang="nl-NL" dirty="0" err="1"/>
              <a:t>parks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Großer</a:t>
            </a:r>
            <a:r>
              <a:rPr lang="nl-NL" b="0" dirty="0"/>
              <a:t> </a:t>
            </a:r>
            <a:r>
              <a:rPr lang="nl-NL" b="0" dirty="0" err="1"/>
              <a:t>Tiergarten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Schlosspark</a:t>
            </a:r>
            <a:r>
              <a:rPr lang="nl-NL" b="0" dirty="0"/>
              <a:t> </a:t>
            </a:r>
            <a:r>
              <a:rPr lang="nl-NL" b="0" dirty="0" err="1"/>
              <a:t>Charlottenburg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Treptower</a:t>
            </a:r>
            <a:r>
              <a:rPr lang="nl-NL" b="0" dirty="0"/>
              <a:t> Park 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View across the Tiergarten ">
            <a:extLst>
              <a:ext uri="{FF2B5EF4-FFF2-40B4-BE49-F238E27FC236}">
                <a16:creationId xmlns:a16="http://schemas.microsoft.com/office/drawing/2014/main" id="{53405B4A-1E4E-AC7D-6E82-503E68FBF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423" y="188640"/>
            <a:ext cx="3785096" cy="378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lay at Tiergarten">
            <a:extLst>
              <a:ext uri="{FF2B5EF4-FFF2-40B4-BE49-F238E27FC236}">
                <a16:creationId xmlns:a16="http://schemas.microsoft.com/office/drawing/2014/main" id="{E97DBB09-2054-76A6-328D-D7E7D7353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31" y="3765143"/>
            <a:ext cx="4587797" cy="266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99776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Urbanization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 Case </a:t>
            </a:r>
            <a:r>
              <a:rPr lang="nl-NL" dirty="0" err="1"/>
              <a:t>Study</a:t>
            </a:r>
            <a:r>
              <a:rPr lang="nl-NL" dirty="0"/>
              <a:t>: Berlin</a:t>
            </a:r>
          </a:p>
          <a:p>
            <a:pPr lvl="3"/>
            <a:r>
              <a:rPr lang="nl-NL" b="0" dirty="0"/>
              <a:t>- Berlin offers a </a:t>
            </a:r>
            <a:r>
              <a:rPr lang="nl-NL" b="0" dirty="0" err="1"/>
              <a:t>wide</a:t>
            </a:r>
            <a:r>
              <a:rPr lang="nl-NL" b="0" dirty="0"/>
              <a:t> range of </a:t>
            </a:r>
            <a:r>
              <a:rPr lang="nl-NL" b="0" dirty="0" err="1"/>
              <a:t>cultural</a:t>
            </a:r>
            <a:r>
              <a:rPr lang="nl-NL" b="0" dirty="0"/>
              <a:t> festivals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city</a:t>
            </a:r>
            <a:r>
              <a:rPr lang="nl-NL" b="0" dirty="0"/>
              <a:t> is </a:t>
            </a:r>
            <a:r>
              <a:rPr lang="nl-NL" b="0" dirty="0" err="1"/>
              <a:t>known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 diverse festivals, </a:t>
            </a:r>
            <a:r>
              <a:rPr lang="nl-NL" b="0" dirty="0" err="1"/>
              <a:t>including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Berlin Art Week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Carnival of Cultures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Festival of </a:t>
            </a:r>
            <a:r>
              <a:rPr lang="nl-NL" b="0" dirty="0" err="1"/>
              <a:t>Lights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BMW Berlin Marathon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Marathon Berlin (1)">
            <a:extLst>
              <a:ext uri="{FF2B5EF4-FFF2-40B4-BE49-F238E27FC236}">
                <a16:creationId xmlns:a16="http://schemas.microsoft.com/office/drawing/2014/main" id="{AF9A51BA-A53D-E13F-C3BE-28AB12F92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375" y="4339852"/>
            <a:ext cx="4226967" cy="211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estival of Lights – Berlin.de">
            <a:extLst>
              <a:ext uri="{FF2B5EF4-FFF2-40B4-BE49-F238E27FC236}">
                <a16:creationId xmlns:a16="http://schemas.microsoft.com/office/drawing/2014/main" id="{341485CA-345E-8E01-0082-DAB680F5B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088" y="3913687"/>
            <a:ext cx="3372056" cy="252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Karneval der Kulturen 2023 (4)">
            <a:extLst>
              <a:ext uri="{FF2B5EF4-FFF2-40B4-BE49-F238E27FC236}">
                <a16:creationId xmlns:a16="http://schemas.microsoft.com/office/drawing/2014/main" id="{AB6FA853-D1BE-3BE1-0877-518376659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375" y="1602747"/>
            <a:ext cx="4339838" cy="252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240578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term “</a:t>
            </a: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” has </a:t>
            </a:r>
            <a:r>
              <a:rPr lang="nl-NL" dirty="0" err="1"/>
              <a:t>two</a:t>
            </a:r>
            <a:r>
              <a:rPr lang="nl-NL" dirty="0"/>
              <a:t> </a:t>
            </a:r>
            <a:r>
              <a:rPr lang="nl-NL" dirty="0" err="1"/>
              <a:t>meanings</a:t>
            </a:r>
            <a:r>
              <a:rPr lang="nl-NL" dirty="0"/>
              <a:t>, </a:t>
            </a:r>
            <a:r>
              <a:rPr lang="nl-NL" dirty="0" err="1"/>
              <a:t>depending</a:t>
            </a:r>
            <a:r>
              <a:rPr lang="nl-NL" dirty="0"/>
              <a:t> on </a:t>
            </a:r>
            <a:r>
              <a:rPr lang="nl-NL" dirty="0" err="1"/>
              <a:t>perspective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Urban/</a:t>
            </a:r>
            <a:r>
              <a:rPr lang="nl-NL" dirty="0" err="1"/>
              <a:t>Suburban</a:t>
            </a:r>
            <a:r>
              <a:rPr lang="nl-NL" dirty="0"/>
              <a:t> View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Rural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seen</a:t>
            </a:r>
            <a:r>
              <a:rPr lang="nl-NL" b="0" dirty="0"/>
              <a:t> as </a:t>
            </a:r>
            <a:r>
              <a:rPr lang="nl-NL" b="0" dirty="0" err="1"/>
              <a:t>destinations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Recreation</a:t>
            </a:r>
            <a:r>
              <a:rPr lang="nl-NL" b="0" dirty="0"/>
              <a:t> is </a:t>
            </a:r>
            <a:r>
              <a:rPr lang="nl-NL" b="0" dirty="0" err="1"/>
              <a:t>associated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visiting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 camping, </a:t>
            </a:r>
            <a:r>
              <a:rPr lang="nl-NL" b="0" dirty="0" err="1"/>
              <a:t>hiking</a:t>
            </a:r>
            <a:r>
              <a:rPr lang="nl-NL" b="0" dirty="0"/>
              <a:t>, farm </a:t>
            </a:r>
            <a:r>
              <a:rPr lang="nl-NL" b="0" dirty="0" err="1"/>
              <a:t>stays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Rural</a:t>
            </a:r>
            <a:r>
              <a:rPr lang="nl-NL" dirty="0"/>
              <a:t> Resident View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Recreation</a:t>
            </a:r>
            <a:r>
              <a:rPr lang="nl-NL" b="0" dirty="0"/>
              <a:t> is part of </a:t>
            </a:r>
            <a:r>
              <a:rPr lang="nl-NL" b="0" dirty="0" err="1"/>
              <a:t>everyday</a:t>
            </a:r>
            <a:r>
              <a:rPr lang="nl-NL" b="0" dirty="0"/>
              <a:t> community life</a:t>
            </a:r>
          </a:p>
          <a:p>
            <a:pPr lvl="3"/>
            <a:r>
              <a:rPr lang="nl-NL" b="0" dirty="0"/>
              <a:t>- Focus on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relaxation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r>
              <a:rPr lang="nl-NL" b="0" dirty="0"/>
              <a:t>, community fairs, </a:t>
            </a:r>
            <a:r>
              <a:rPr lang="nl-NL" b="0" dirty="0" err="1"/>
              <a:t>fishing</a:t>
            </a:r>
            <a:r>
              <a:rPr lang="nl-NL" b="0" dirty="0"/>
              <a:t>, nature </a:t>
            </a:r>
            <a:r>
              <a:rPr lang="nl-NL" b="0" dirty="0" err="1"/>
              <a:t>walks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93138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3.1- The Appeal of </a:t>
            </a: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city</a:t>
            </a:r>
            <a:r>
              <a:rPr lang="nl-NL" b="0" dirty="0"/>
              <a:t> </a:t>
            </a:r>
            <a:r>
              <a:rPr lang="nl-NL" b="0" dirty="0" err="1"/>
              <a:t>dwellers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escape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urban</a:t>
            </a:r>
            <a:r>
              <a:rPr lang="nl-NL" b="0" dirty="0"/>
              <a:t> stress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crowding</a:t>
            </a:r>
            <a:endParaRPr lang="nl-NL" b="0" dirty="0"/>
          </a:p>
          <a:p>
            <a:pPr lvl="3"/>
            <a:r>
              <a:rPr lang="nl-NL" b="0" dirty="0"/>
              <a:t>- The countryside offers: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Peace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quiet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Open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nature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 slower, more relaxed pace of life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379348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Driven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a </a:t>
            </a:r>
            <a:r>
              <a:rPr lang="nl-NL" dirty="0" err="1"/>
              <a:t>nostalgic</a:t>
            </a:r>
            <a:r>
              <a:rPr lang="nl-NL" dirty="0"/>
              <a:t> view of </a:t>
            </a:r>
            <a:r>
              <a:rPr lang="nl-NL" dirty="0" err="1"/>
              <a:t>rural</a:t>
            </a:r>
            <a:r>
              <a:rPr lang="nl-NL" dirty="0"/>
              <a:t> life – </a:t>
            </a:r>
            <a:r>
              <a:rPr lang="nl-NL" dirty="0" err="1"/>
              <a:t>the</a:t>
            </a:r>
            <a:r>
              <a:rPr lang="nl-NL" dirty="0"/>
              <a:t> “</a:t>
            </a: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idyll</a:t>
            </a:r>
            <a:r>
              <a:rPr lang="nl-NL" dirty="0"/>
              <a:t>”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Simpler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Close-</a:t>
            </a:r>
            <a:r>
              <a:rPr lang="nl-NL" b="0" dirty="0" err="1"/>
              <a:t>knit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Natural beauty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This</a:t>
            </a:r>
            <a:r>
              <a:rPr lang="nl-NL" dirty="0"/>
              <a:t> appeal </a:t>
            </a:r>
            <a:r>
              <a:rPr lang="nl-NL" dirty="0" err="1"/>
              <a:t>fuels</a:t>
            </a:r>
            <a:r>
              <a:rPr lang="nl-NL" dirty="0"/>
              <a:t> interest in: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Heritage </a:t>
            </a:r>
            <a:r>
              <a:rPr lang="nl-NL" b="0" dirty="0" err="1"/>
              <a:t>tourism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Rural</a:t>
            </a:r>
            <a:r>
              <a:rPr lang="nl-NL" b="0" dirty="0"/>
              <a:t> </a:t>
            </a:r>
            <a:r>
              <a:rPr lang="nl-NL" b="0" dirty="0" err="1"/>
              <a:t>villages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Traditional lifestyles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crafts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12986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3.2- Types of </a:t>
            </a: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Outdoor </a:t>
            </a:r>
            <a:r>
              <a:rPr lang="nl-NL" dirty="0" err="1"/>
              <a:t>Activities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Hiking</a:t>
            </a:r>
            <a:r>
              <a:rPr lang="nl-NL" b="0" dirty="0"/>
              <a:t>, </a:t>
            </a:r>
            <a:r>
              <a:rPr lang="nl-NL" b="0" dirty="0" err="1"/>
              <a:t>biking</a:t>
            </a:r>
            <a:r>
              <a:rPr lang="nl-NL" b="0" dirty="0"/>
              <a:t>, horseback </a:t>
            </a:r>
            <a:r>
              <a:rPr lang="nl-NL" b="0" dirty="0" err="1"/>
              <a:t>riding</a:t>
            </a:r>
            <a:endParaRPr lang="nl-NL" b="0" dirty="0"/>
          </a:p>
          <a:p>
            <a:pPr lvl="3"/>
            <a:r>
              <a:rPr lang="nl-NL" b="0" dirty="0"/>
              <a:t>- Camping, </a:t>
            </a:r>
            <a:r>
              <a:rPr lang="nl-NL" b="0" dirty="0" err="1"/>
              <a:t>fishing</a:t>
            </a:r>
            <a:r>
              <a:rPr lang="nl-NL" b="0" dirty="0"/>
              <a:t>, </a:t>
            </a:r>
            <a:r>
              <a:rPr lang="nl-NL" b="0" dirty="0" err="1"/>
              <a:t>hunting</a:t>
            </a:r>
            <a:endParaRPr lang="nl-NL" b="0" dirty="0"/>
          </a:p>
          <a:p>
            <a:pPr lvl="3"/>
            <a:r>
              <a:rPr lang="nl-NL" dirty="0"/>
              <a:t>- Water </a:t>
            </a:r>
            <a:r>
              <a:rPr lang="nl-NL" dirty="0" err="1"/>
              <a:t>sports</a:t>
            </a:r>
            <a:r>
              <a:rPr lang="nl-NL" dirty="0"/>
              <a:t>: </a:t>
            </a:r>
            <a:r>
              <a:rPr lang="nl-NL" b="0" dirty="0" err="1"/>
              <a:t>kayaking</a:t>
            </a:r>
            <a:r>
              <a:rPr lang="nl-NL" b="0" dirty="0"/>
              <a:t>, </a:t>
            </a:r>
            <a:r>
              <a:rPr lang="nl-NL" b="0" dirty="0" err="1"/>
              <a:t>swimming</a:t>
            </a:r>
            <a:endParaRPr lang="nl-NL" b="0" dirty="0"/>
          </a:p>
          <a:p>
            <a:pPr lvl="3"/>
            <a:r>
              <a:rPr lang="nl-NL" b="0" dirty="0"/>
              <a:t>- Wildlife </a:t>
            </a:r>
            <a:r>
              <a:rPr lang="nl-NL" b="0" dirty="0" err="1"/>
              <a:t>viewing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nature </a:t>
            </a:r>
            <a:r>
              <a:rPr lang="nl-NL" b="0" dirty="0" err="1"/>
              <a:t>photography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721119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B- Community-</a:t>
            </a:r>
            <a:r>
              <a:rPr lang="nl-NL" dirty="0" err="1"/>
              <a:t>Based</a:t>
            </a:r>
            <a:r>
              <a:rPr lang="nl-NL" dirty="0"/>
              <a:t>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Local</a:t>
            </a:r>
            <a:r>
              <a:rPr lang="nl-NL" b="0" dirty="0"/>
              <a:t> festivals </a:t>
            </a:r>
            <a:r>
              <a:rPr lang="nl-NL" b="0" dirty="0" err="1"/>
              <a:t>and</a:t>
            </a:r>
            <a:r>
              <a:rPr lang="nl-NL" b="0" dirty="0"/>
              <a:t> fairs</a:t>
            </a:r>
          </a:p>
          <a:p>
            <a:pPr lvl="3"/>
            <a:r>
              <a:rPr lang="nl-NL" b="0" dirty="0"/>
              <a:t>- Farm </a:t>
            </a:r>
            <a:r>
              <a:rPr lang="nl-NL" b="0" dirty="0" err="1"/>
              <a:t>visits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agri-tourism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Participation</a:t>
            </a:r>
            <a:r>
              <a:rPr lang="nl-NL" b="0" dirty="0"/>
              <a:t> in </a:t>
            </a:r>
            <a:r>
              <a:rPr lang="nl-NL" b="0" dirty="0" err="1"/>
              <a:t>rural</a:t>
            </a:r>
            <a:r>
              <a:rPr lang="nl-NL" b="0" dirty="0"/>
              <a:t> </a:t>
            </a:r>
            <a:r>
              <a:rPr lang="nl-NL" b="0" dirty="0" err="1"/>
              <a:t>traditions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events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300589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Passive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vs</a:t>
            </a:r>
            <a:r>
              <a:rPr lang="nl-NL" dirty="0"/>
              <a:t> Active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/>
              <a:t>- Passive</a:t>
            </a:r>
            <a:r>
              <a:rPr lang="nl-NL" dirty="0"/>
              <a:t>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r>
              <a:rPr lang="nl-NL" dirty="0"/>
              <a:t>- Low-impact, </a:t>
            </a:r>
            <a:r>
              <a:rPr lang="nl-NL" dirty="0" err="1"/>
              <a:t>relaxing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7DB71B9-A6C9-1E7D-AFF8-F642100E19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257910"/>
              </p:ext>
            </p:extLst>
          </p:nvPr>
        </p:nvGraphicFramePr>
        <p:xfrm>
          <a:off x="299378" y="3284984"/>
          <a:ext cx="813223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97181744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0457764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Walking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sightseeing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historical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cultural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sites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753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Attending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local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festivals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Viewing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nature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73467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Farm-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based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933807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C9024A9-884A-3E63-F72C-5A6B2B708085}"/>
              </a:ext>
            </a:extLst>
          </p:cNvPr>
          <p:cNvSpPr txBox="1"/>
          <p:nvPr/>
        </p:nvSpPr>
        <p:spPr>
          <a:xfrm>
            <a:off x="2575932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357535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Passive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vs</a:t>
            </a:r>
            <a:r>
              <a:rPr lang="nl-NL" dirty="0"/>
              <a:t> Active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- Active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r>
              <a:rPr lang="nl-NL" dirty="0"/>
              <a:t>- High-energy, </a:t>
            </a:r>
            <a:r>
              <a:rPr lang="nl-NL" dirty="0" err="1"/>
              <a:t>physically</a:t>
            </a:r>
            <a:r>
              <a:rPr lang="nl-NL" dirty="0"/>
              <a:t> </a:t>
            </a:r>
            <a:r>
              <a:rPr lang="nl-NL" dirty="0" err="1"/>
              <a:t>demanding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CB88F6C-FBA6-6CA0-1592-E3DF5DDED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600696"/>
              </p:ext>
            </p:extLst>
          </p:nvPr>
        </p:nvGraphicFramePr>
        <p:xfrm>
          <a:off x="331882" y="3423776"/>
          <a:ext cx="8132234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97181744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0457764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Off-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road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motor vehicle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riding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Wind-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surfings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753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Hang-gliding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Parasailing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73467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Snow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skiing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933807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C9024A9-884A-3E63-F72C-5A6B2B708085}"/>
              </a:ext>
            </a:extLst>
          </p:cNvPr>
          <p:cNvSpPr txBox="1"/>
          <p:nvPr/>
        </p:nvSpPr>
        <p:spPr>
          <a:xfrm>
            <a:off x="2575932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191822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 err="1"/>
              <a:t>Tropical</a:t>
            </a:r>
            <a:r>
              <a:rPr lang="nl-NL" b="0" dirty="0"/>
              <a:t> Island Resort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tropical-themed</a:t>
            </a:r>
            <a:r>
              <a:rPr lang="nl-NL" b="0" dirty="0"/>
              <a:t> indoor water park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Located</a:t>
            </a:r>
            <a:r>
              <a:rPr lang="nl-NL" b="0" dirty="0"/>
              <a:t> in </a:t>
            </a:r>
            <a:r>
              <a:rPr lang="nl-NL" b="0" dirty="0" err="1"/>
              <a:t>Dahme-Spreewald</a:t>
            </a:r>
            <a:r>
              <a:rPr lang="nl-NL" b="0" dirty="0"/>
              <a:t>, Brandenburg, </a:t>
            </a:r>
            <a:r>
              <a:rPr lang="nl-NL" b="0" dirty="0" err="1"/>
              <a:t>about</a:t>
            </a:r>
            <a:r>
              <a:rPr lang="nl-NL" b="0" dirty="0"/>
              <a:t> 50 km </a:t>
            </a:r>
            <a:r>
              <a:rPr lang="nl-NL" b="0" dirty="0" err="1"/>
              <a:t>south</a:t>
            </a:r>
            <a:r>
              <a:rPr lang="nl-NL" b="0" dirty="0"/>
              <a:t> of Berlin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World’s</a:t>
            </a:r>
            <a:r>
              <a:rPr lang="nl-NL" b="0" dirty="0"/>
              <a:t> </a:t>
            </a:r>
            <a:r>
              <a:rPr lang="nl-NL" b="0" dirty="0" err="1"/>
              <a:t>largest</a:t>
            </a:r>
            <a:r>
              <a:rPr lang="nl-NL" b="0" dirty="0"/>
              <a:t> indoor water park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9024A9-884A-3E63-F72C-5A6B2B708085}"/>
              </a:ext>
            </a:extLst>
          </p:cNvPr>
          <p:cNvSpPr txBox="1"/>
          <p:nvPr/>
        </p:nvSpPr>
        <p:spPr>
          <a:xfrm>
            <a:off x="2575932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Tropical Islands Resort">
            <a:extLst>
              <a:ext uri="{FF2B5EF4-FFF2-40B4-BE49-F238E27FC236}">
                <a16:creationId xmlns:a16="http://schemas.microsoft.com/office/drawing/2014/main" id="{318CC34C-67BC-2189-7539-ABB321782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294" y="3107300"/>
            <a:ext cx="5019055" cy="334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629767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Themed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 of </a:t>
            </a:r>
            <a:r>
              <a:rPr lang="nl-NL" dirty="0" err="1"/>
              <a:t>Tropical</a:t>
            </a:r>
            <a:r>
              <a:rPr lang="nl-NL" dirty="0"/>
              <a:t> </a:t>
            </a:r>
            <a:r>
              <a:rPr lang="nl-NL" dirty="0" err="1"/>
              <a:t>Islands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Tropical</a:t>
            </a:r>
            <a:r>
              <a:rPr lang="nl-NL" dirty="0"/>
              <a:t> </a:t>
            </a:r>
            <a:r>
              <a:rPr lang="nl-NL" dirty="0" err="1"/>
              <a:t>Village</a:t>
            </a:r>
            <a:endParaRPr lang="nl-NL" dirty="0"/>
          </a:p>
          <a:p>
            <a:pPr lvl="3"/>
            <a:r>
              <a:rPr lang="nl-NL" b="0" dirty="0"/>
              <a:t>-</a:t>
            </a:r>
            <a:r>
              <a:rPr lang="nl-NL" b="0" dirty="0" err="1"/>
              <a:t>Replicas</a:t>
            </a:r>
            <a:r>
              <a:rPr lang="nl-NL" b="0" dirty="0"/>
              <a:t> of traditional buildings </a:t>
            </a:r>
            <a:r>
              <a:rPr lang="nl-NL" b="0" dirty="0" err="1"/>
              <a:t>from</a:t>
            </a:r>
            <a:r>
              <a:rPr lang="nl-NL" b="0" dirty="0"/>
              <a:t> Thailand, Samoa, </a:t>
            </a:r>
            <a:r>
              <a:rPr lang="nl-NL" b="0" dirty="0" err="1"/>
              <a:t>and</a:t>
            </a:r>
            <a:r>
              <a:rPr lang="nl-NL" b="0" dirty="0"/>
              <a:t> Bali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Rainforest</a:t>
            </a:r>
          </a:p>
          <a:p>
            <a:pPr lvl="3"/>
            <a:r>
              <a:rPr lang="nl-NL" b="0" dirty="0"/>
              <a:t>- Home </a:t>
            </a:r>
            <a:r>
              <a:rPr lang="nl-NL" b="0" dirty="0" err="1"/>
              <a:t>to</a:t>
            </a:r>
            <a:r>
              <a:rPr lang="nl-NL" b="0" dirty="0"/>
              <a:t> 50,000 </a:t>
            </a:r>
            <a:r>
              <a:rPr lang="nl-NL" b="0" dirty="0" err="1"/>
              <a:t>plants</a:t>
            </a:r>
            <a:endParaRPr lang="nl-NL" b="0" dirty="0"/>
          </a:p>
          <a:p>
            <a:pPr lvl="3"/>
            <a:r>
              <a:rPr lang="nl-NL" b="0" dirty="0"/>
              <a:t>- Over 600 species, </a:t>
            </a:r>
            <a:r>
              <a:rPr lang="nl-NL" b="0" dirty="0" err="1"/>
              <a:t>including</a:t>
            </a:r>
            <a:r>
              <a:rPr lang="nl-NL" b="0" dirty="0"/>
              <a:t> rare </a:t>
            </a:r>
            <a:r>
              <a:rPr lang="nl-NL" b="0" dirty="0" err="1"/>
              <a:t>plants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Tropical</a:t>
            </a:r>
            <a:r>
              <a:rPr lang="nl-NL" dirty="0"/>
              <a:t> Sea</a:t>
            </a:r>
          </a:p>
          <a:p>
            <a:pPr lvl="3"/>
            <a:r>
              <a:rPr lang="nl-NL" b="0" dirty="0"/>
              <a:t>- pool </a:t>
            </a:r>
            <a:r>
              <a:rPr lang="nl-NL" b="0" dirty="0" err="1"/>
              <a:t>with</a:t>
            </a:r>
            <a:r>
              <a:rPr lang="nl-NL" b="0" dirty="0"/>
              <a:t> a </a:t>
            </a:r>
            <a:r>
              <a:rPr lang="nl-NL" b="0" dirty="0" err="1"/>
              <a:t>sandy</a:t>
            </a:r>
            <a:r>
              <a:rPr lang="nl-NL" b="0" dirty="0"/>
              <a:t> </a:t>
            </a:r>
            <a:r>
              <a:rPr lang="nl-NL" b="0" dirty="0" err="1"/>
              <a:t>beach</a:t>
            </a:r>
            <a:endParaRPr lang="nl-NL" b="0" dirty="0"/>
          </a:p>
          <a:p>
            <a:pPr lvl="3"/>
            <a:r>
              <a:rPr lang="nl-NL" b="0" dirty="0"/>
              <a:t>- resembles a </a:t>
            </a:r>
            <a:r>
              <a:rPr lang="nl-NL" b="0" dirty="0" err="1"/>
              <a:t>coral</a:t>
            </a:r>
            <a:r>
              <a:rPr lang="nl-NL" b="0" dirty="0"/>
              <a:t> </a:t>
            </a:r>
            <a:r>
              <a:rPr lang="nl-NL" b="0" dirty="0" err="1"/>
              <a:t>island</a:t>
            </a:r>
            <a:r>
              <a:rPr lang="nl-NL" b="0" dirty="0"/>
              <a:t> </a:t>
            </a:r>
            <a:r>
              <a:rPr lang="nl-NL" b="0" dirty="0" err="1"/>
              <a:t>lagoon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9024A9-884A-3E63-F72C-5A6B2B708085}"/>
              </a:ext>
            </a:extLst>
          </p:cNvPr>
          <p:cNvSpPr txBox="1"/>
          <p:nvPr/>
        </p:nvSpPr>
        <p:spPr>
          <a:xfrm>
            <a:off x="2575932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id="{36C3C98F-0D1F-0E9E-DFD7-5B40E39E7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367" y="116632"/>
            <a:ext cx="4279404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381815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Rural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Themed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 of </a:t>
            </a:r>
            <a:r>
              <a:rPr lang="nl-NL" dirty="0" err="1"/>
              <a:t>Tropical</a:t>
            </a:r>
            <a:r>
              <a:rPr lang="nl-NL" dirty="0"/>
              <a:t> </a:t>
            </a:r>
            <a:r>
              <a:rPr lang="nl-NL" dirty="0" err="1"/>
              <a:t>Islands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Bali </a:t>
            </a:r>
            <a:r>
              <a:rPr lang="nl-NL" dirty="0" err="1"/>
              <a:t>Lagoon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fountains</a:t>
            </a:r>
            <a:r>
              <a:rPr lang="nl-NL" b="0" dirty="0"/>
              <a:t>, whirlpools, </a:t>
            </a:r>
            <a:r>
              <a:rPr lang="nl-NL" b="0" dirty="0" err="1"/>
              <a:t>current</a:t>
            </a:r>
            <a:r>
              <a:rPr lang="nl-NL" b="0" dirty="0"/>
              <a:t> </a:t>
            </a:r>
            <a:r>
              <a:rPr lang="nl-NL" b="0" dirty="0" err="1"/>
              <a:t>canal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2 water slides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Amazonia</a:t>
            </a:r>
            <a:r>
              <a:rPr lang="nl-NL" dirty="0"/>
              <a:t> (Outdoor Area)</a:t>
            </a:r>
          </a:p>
          <a:p>
            <a:pPr lvl="3"/>
            <a:r>
              <a:rPr lang="nl-NL" b="0" dirty="0"/>
              <a:t>- Features 2 pools, </a:t>
            </a:r>
            <a:r>
              <a:rPr lang="nl-NL" b="0" dirty="0" err="1"/>
              <a:t>sunbathing</a:t>
            </a:r>
            <a:r>
              <a:rPr lang="nl-NL" b="0" dirty="0"/>
              <a:t> area,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beach</a:t>
            </a:r>
            <a:r>
              <a:rPr lang="nl-NL" b="0" dirty="0"/>
              <a:t> </a:t>
            </a:r>
            <a:r>
              <a:rPr lang="nl-NL" b="0" dirty="0" err="1"/>
              <a:t>volleyball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soccer</a:t>
            </a:r>
            <a:r>
              <a:rPr lang="nl-NL" b="0" dirty="0"/>
              <a:t> courts, </a:t>
            </a:r>
            <a:r>
              <a:rPr lang="nl-NL" b="0" dirty="0" err="1"/>
              <a:t>and</a:t>
            </a:r>
            <a:r>
              <a:rPr lang="nl-NL" b="0" dirty="0"/>
              <a:t> a kiosk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2AF935-CE26-9A42-2127-1FB2D081D9E5}"/>
              </a:ext>
            </a:extLst>
          </p:cNvPr>
          <p:cNvSpPr txBox="1"/>
          <p:nvPr/>
        </p:nvSpPr>
        <p:spPr>
          <a:xfrm>
            <a:off x="2720898" y="30888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9024A9-884A-3E63-F72C-5A6B2B708085}"/>
              </a:ext>
            </a:extLst>
          </p:cNvPr>
          <p:cNvSpPr txBox="1"/>
          <p:nvPr/>
        </p:nvSpPr>
        <p:spPr>
          <a:xfrm>
            <a:off x="2575932" y="294392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undefined">
            <a:extLst>
              <a:ext uri="{FF2B5EF4-FFF2-40B4-BE49-F238E27FC236}">
                <a16:creationId xmlns:a16="http://schemas.microsoft.com/office/drawing/2014/main" id="{66A8396E-1E75-B45F-92C2-A60DAC251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239" y="2706835"/>
            <a:ext cx="5506668" cy="367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500853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Active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Passive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4.1- </a:t>
            </a:r>
            <a:r>
              <a:rPr lang="nl-NL" dirty="0" err="1"/>
              <a:t>What</a:t>
            </a:r>
            <a:r>
              <a:rPr lang="nl-NL" dirty="0"/>
              <a:t> is Active </a:t>
            </a:r>
            <a:r>
              <a:rPr lang="nl-NL" dirty="0" err="1"/>
              <a:t>Recreation</a:t>
            </a:r>
            <a:r>
              <a:rPr lang="nl-NL" dirty="0"/>
              <a:t>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free time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structured</a:t>
            </a:r>
            <a:r>
              <a:rPr lang="nl-NL" b="0" dirty="0"/>
              <a:t> or </a:t>
            </a:r>
            <a:r>
              <a:rPr lang="nl-NL" b="0" dirty="0" err="1"/>
              <a:t>unstructured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Not</a:t>
            </a:r>
            <a:r>
              <a:rPr lang="nl-NL" b="0" dirty="0"/>
              <a:t> part of </a:t>
            </a:r>
            <a:r>
              <a:rPr lang="nl-NL" b="0" dirty="0" err="1"/>
              <a:t>competitive</a:t>
            </a:r>
            <a:r>
              <a:rPr lang="nl-NL" b="0" dirty="0"/>
              <a:t> </a:t>
            </a:r>
            <a:r>
              <a:rPr lang="nl-NL" b="0" dirty="0" err="1"/>
              <a:t>sports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a </a:t>
            </a:r>
            <a:r>
              <a:rPr lang="nl-NL" b="0" dirty="0" err="1"/>
              <a:t>wide</a:t>
            </a:r>
            <a:r>
              <a:rPr lang="nl-NL" b="0" dirty="0"/>
              <a:t> range of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Active living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movement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Sport (non-</a:t>
            </a:r>
            <a:r>
              <a:rPr lang="nl-NL" b="0" dirty="0" err="1"/>
              <a:t>competitive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individual</a:t>
            </a:r>
            <a:r>
              <a:rPr lang="nl-NL" b="0" dirty="0"/>
              <a:t> or team-</a:t>
            </a:r>
            <a:r>
              <a:rPr lang="nl-NL" b="0" dirty="0" err="1"/>
              <a:t>based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requires</a:t>
            </a:r>
            <a:r>
              <a:rPr lang="nl-NL" b="0" dirty="0"/>
              <a:t> special </a:t>
            </a:r>
            <a:r>
              <a:rPr lang="nl-NL" b="0" dirty="0" err="1"/>
              <a:t>facilities</a:t>
            </a:r>
            <a:r>
              <a:rPr lang="nl-NL" b="0" dirty="0"/>
              <a:t>, courses, fields, or equipment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5184457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Active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Passive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Hiking</a:t>
            </a:r>
            <a:r>
              <a:rPr lang="nl-NL" b="0" dirty="0"/>
              <a:t>, </a:t>
            </a:r>
            <a:r>
              <a:rPr lang="nl-NL" b="0" dirty="0" err="1"/>
              <a:t>swimming</a:t>
            </a:r>
            <a:r>
              <a:rPr lang="nl-NL" b="0" dirty="0"/>
              <a:t>, </a:t>
            </a:r>
            <a:r>
              <a:rPr lang="nl-NL" b="0" dirty="0" err="1"/>
              <a:t>kayaking</a:t>
            </a:r>
            <a:endParaRPr lang="nl-NL" b="0" dirty="0"/>
          </a:p>
          <a:p>
            <a:pPr lvl="3"/>
            <a:r>
              <a:rPr lang="nl-NL" b="0" dirty="0" err="1"/>
              <a:t>Sports</a:t>
            </a:r>
            <a:r>
              <a:rPr lang="nl-NL" b="0" dirty="0"/>
              <a:t> (tennis, </a:t>
            </a:r>
            <a:r>
              <a:rPr lang="nl-NL" b="0" dirty="0" err="1"/>
              <a:t>football</a:t>
            </a:r>
            <a:r>
              <a:rPr lang="nl-NL" b="0" dirty="0"/>
              <a:t>, </a:t>
            </a:r>
            <a:r>
              <a:rPr lang="nl-NL" b="0" dirty="0" err="1"/>
              <a:t>skiing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Adventure </a:t>
            </a:r>
            <a:r>
              <a:rPr lang="nl-NL" b="0" dirty="0" err="1"/>
              <a:t>tourism</a:t>
            </a:r>
            <a:r>
              <a:rPr lang="nl-NL" b="0" dirty="0"/>
              <a:t> (</a:t>
            </a:r>
            <a:r>
              <a:rPr lang="nl-NL" b="0" dirty="0" err="1"/>
              <a:t>ziplining</a:t>
            </a:r>
            <a:r>
              <a:rPr lang="nl-NL" b="0" dirty="0"/>
              <a:t>, rock </a:t>
            </a:r>
            <a:r>
              <a:rPr lang="nl-NL" b="0" dirty="0" err="1"/>
              <a:t>climbing</a:t>
            </a:r>
            <a:r>
              <a:rPr lang="nl-NL" b="0" dirty="0"/>
              <a:t>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pic>
        <p:nvPicPr>
          <p:cNvPr id="1026" name="Picture 2" descr="100+ Hiking Pictures | Download Free Images on Unsplash">
            <a:extLst>
              <a:ext uri="{FF2B5EF4-FFF2-40B4-BE49-F238E27FC236}">
                <a16:creationId xmlns:a16="http://schemas.microsoft.com/office/drawing/2014/main" id="{BB6A7239-B242-2F7F-3909-B51610E87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413" y="860249"/>
            <a:ext cx="4093158" cy="2731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rand Canyon Zipline | Soar Above the West Rim">
            <a:extLst>
              <a:ext uri="{FF2B5EF4-FFF2-40B4-BE49-F238E27FC236}">
                <a16:creationId xmlns:a16="http://schemas.microsoft.com/office/drawing/2014/main" id="{C7C04EC6-A5D7-31D8-AA49-439407BB3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346" y="3793655"/>
            <a:ext cx="6315199" cy="246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39542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Active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Passive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4.2- </a:t>
            </a:r>
            <a:r>
              <a:rPr lang="nl-NL" dirty="0" err="1"/>
              <a:t>What</a:t>
            </a:r>
            <a:r>
              <a:rPr lang="nl-NL" dirty="0"/>
              <a:t> is </a:t>
            </a:r>
            <a:r>
              <a:rPr lang="nl-NL" dirty="0" err="1"/>
              <a:t>Paassive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?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low-impact, non-</a:t>
            </a:r>
            <a:r>
              <a:rPr lang="nl-NL" b="0" dirty="0" err="1"/>
              <a:t>intrusive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Does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require</a:t>
            </a:r>
            <a:r>
              <a:rPr lang="nl-NL" b="0" dirty="0"/>
              <a:t> built </a:t>
            </a:r>
            <a:r>
              <a:rPr lang="nl-NL" b="0" dirty="0" err="1"/>
              <a:t>facilities</a:t>
            </a:r>
            <a:r>
              <a:rPr lang="nl-NL" b="0" dirty="0"/>
              <a:t> (like </a:t>
            </a:r>
            <a:r>
              <a:rPr lang="nl-NL" b="0" dirty="0" err="1"/>
              <a:t>sports</a:t>
            </a:r>
            <a:r>
              <a:rPr lang="nl-NL" b="0" dirty="0"/>
              <a:t> fields or </a:t>
            </a:r>
            <a:r>
              <a:rPr lang="nl-NL" b="0" dirty="0" err="1"/>
              <a:t>pavilions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Places</a:t>
            </a:r>
            <a:r>
              <a:rPr lang="nl-NL" b="0" dirty="0"/>
              <a:t> </a:t>
            </a:r>
            <a:r>
              <a:rPr lang="nl-NL" b="0" dirty="0" err="1"/>
              <a:t>minimal</a:t>
            </a:r>
            <a:r>
              <a:rPr lang="nl-NL" b="0" dirty="0"/>
              <a:t> stress on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ecosystem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96023332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Active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Passive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Birdwatching</a:t>
            </a:r>
            <a:r>
              <a:rPr lang="nl-NL" b="0" dirty="0"/>
              <a:t>, reading in </a:t>
            </a:r>
            <a:r>
              <a:rPr lang="nl-NL" b="0" dirty="0" err="1"/>
              <a:t>parks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Scenic</a:t>
            </a:r>
            <a:r>
              <a:rPr lang="nl-NL" b="0" dirty="0"/>
              <a:t> train </a:t>
            </a:r>
            <a:r>
              <a:rPr lang="nl-NL" b="0" dirty="0" err="1"/>
              <a:t>rides</a:t>
            </a:r>
            <a:r>
              <a:rPr lang="nl-NL" b="0" dirty="0"/>
              <a:t>, </a:t>
            </a:r>
            <a:r>
              <a:rPr lang="nl-NL" b="0" dirty="0" err="1"/>
              <a:t>sunbathing</a:t>
            </a:r>
            <a:endParaRPr lang="nl-NL" b="0" dirty="0"/>
          </a:p>
          <a:p>
            <a:pPr lvl="3"/>
            <a:r>
              <a:rPr lang="nl-NL" b="0" dirty="0"/>
              <a:t>- Museum </a:t>
            </a:r>
            <a:r>
              <a:rPr lang="nl-NL" b="0" dirty="0" err="1"/>
              <a:t>visits</a:t>
            </a:r>
            <a:r>
              <a:rPr lang="nl-NL" b="0" dirty="0"/>
              <a:t>, </a:t>
            </a:r>
            <a:r>
              <a:rPr lang="nl-NL" b="0" dirty="0" err="1"/>
              <a:t>meditation</a:t>
            </a:r>
            <a:r>
              <a:rPr lang="nl-NL" b="0" dirty="0"/>
              <a:t> </a:t>
            </a:r>
            <a:r>
              <a:rPr lang="nl-NL" b="0" dirty="0" err="1"/>
              <a:t>retreats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pic>
        <p:nvPicPr>
          <p:cNvPr id="4098" name="Picture 2" descr="Valley Wilds Article | For the Birds by Interpreter Christine - Livermore  Area Recreation and Park District">
            <a:extLst>
              <a:ext uri="{FF2B5EF4-FFF2-40B4-BE49-F238E27FC236}">
                <a16:creationId xmlns:a16="http://schemas.microsoft.com/office/drawing/2014/main" id="{02120F24-1FB5-7954-65D9-57ADA566C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94" y="779968"/>
            <a:ext cx="4351412" cy="290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28 Day Yoga Meditation Retreats in Pokhara unbeatable">
            <a:extLst>
              <a:ext uri="{FF2B5EF4-FFF2-40B4-BE49-F238E27FC236}">
                <a16:creationId xmlns:a16="http://schemas.microsoft.com/office/drawing/2014/main" id="{F1F999DD-161E-85CF-4528-F7C3EC04C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143" y="3773574"/>
            <a:ext cx="5359524" cy="267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768542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Active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Passive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Differences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Active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Passive</a:t>
            </a:r>
            <a:r>
              <a:rPr lang="nl-NL" dirty="0"/>
              <a:t>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79C7A28-DB86-8E19-6A5B-B759662747C2}"/>
              </a:ext>
            </a:extLst>
          </p:cNvPr>
          <p:cNvGraphicFramePr>
            <a:graphicFrameLocks noGrp="1"/>
          </p:cNvGraphicFramePr>
          <p:nvPr/>
        </p:nvGraphicFramePr>
        <p:xfrm>
          <a:off x="377645" y="2636912"/>
          <a:ext cx="8637084" cy="2141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9028">
                  <a:extLst>
                    <a:ext uri="{9D8B030D-6E8A-4147-A177-3AD203B41FA5}">
                      <a16:colId xmlns:a16="http://schemas.microsoft.com/office/drawing/2014/main" val="2976104805"/>
                    </a:ext>
                  </a:extLst>
                </a:gridCol>
                <a:gridCol w="2879028">
                  <a:extLst>
                    <a:ext uri="{9D8B030D-6E8A-4147-A177-3AD203B41FA5}">
                      <a16:colId xmlns:a16="http://schemas.microsoft.com/office/drawing/2014/main" val="1984679175"/>
                    </a:ext>
                  </a:extLst>
                </a:gridCol>
                <a:gridCol w="2879028">
                  <a:extLst>
                    <a:ext uri="{9D8B030D-6E8A-4147-A177-3AD203B41FA5}">
                      <a16:colId xmlns:a16="http://schemas.microsoft.com/office/drawing/2014/main" val="33276168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Feature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Active Recreation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Passive Recreation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9179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Physical Intensity	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High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Low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6792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Equipment/Space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Highly required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L</a:t>
                      </a:r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ow need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6056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Health Benefits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Physical and mental	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Mostly mental/relaxation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5181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8455473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Push/Pull </a:t>
            </a:r>
            <a:r>
              <a:rPr lang="nl-NL" sz="2800" dirty="0" err="1"/>
              <a:t>Theory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Activities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explains</a:t>
            </a:r>
            <a:r>
              <a:rPr lang="nl-NL" b="0" dirty="0"/>
              <a:t> </a:t>
            </a:r>
            <a:r>
              <a:rPr lang="nl-NL" b="0" dirty="0" err="1"/>
              <a:t>why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choose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over </a:t>
            </a:r>
            <a:r>
              <a:rPr lang="nl-NL" b="0" dirty="0" err="1"/>
              <a:t>another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Push Factors (</a:t>
            </a:r>
            <a:r>
              <a:rPr lang="nl-NL" dirty="0" err="1"/>
              <a:t>internal</a:t>
            </a:r>
            <a:r>
              <a:rPr lang="nl-NL" dirty="0"/>
              <a:t> </a:t>
            </a:r>
            <a:r>
              <a:rPr lang="nl-NL" dirty="0" err="1"/>
              <a:t>motivations</a:t>
            </a:r>
            <a:r>
              <a:rPr lang="nl-NL" dirty="0"/>
              <a:t>):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escape routine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relaxation</a:t>
            </a:r>
            <a:r>
              <a:rPr lang="nl-NL" b="0" dirty="0"/>
              <a:t> or adventure</a:t>
            </a:r>
          </a:p>
          <a:p>
            <a:pPr lvl="3"/>
            <a:r>
              <a:rPr lang="nl-NL" b="0" dirty="0"/>
              <a:t>- Personal or </a:t>
            </a:r>
            <a:r>
              <a:rPr lang="nl-NL" b="0" dirty="0" err="1"/>
              <a:t>psychological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(e.g., </a:t>
            </a:r>
            <a:r>
              <a:rPr lang="nl-NL" b="0" dirty="0" err="1"/>
              <a:t>self-fulfillment</a:t>
            </a:r>
            <a:r>
              <a:rPr lang="nl-NL" b="0" dirty="0"/>
              <a:t>, </a:t>
            </a:r>
            <a:r>
              <a:rPr lang="nl-NL" b="0" dirty="0" err="1"/>
              <a:t>socialization</a:t>
            </a:r>
            <a:r>
              <a:rPr lang="nl-NL" b="0" dirty="0"/>
              <a:t>)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Pull Factors (</a:t>
            </a:r>
            <a:r>
              <a:rPr lang="nl-NL" dirty="0" err="1"/>
              <a:t>external</a:t>
            </a:r>
            <a:r>
              <a:rPr lang="nl-NL" dirty="0"/>
              <a:t> </a:t>
            </a:r>
            <a:r>
              <a:rPr lang="nl-NL" dirty="0" err="1"/>
              <a:t>attractions</a:t>
            </a:r>
            <a:r>
              <a:rPr lang="nl-NL" dirty="0"/>
              <a:t> of a </a:t>
            </a:r>
            <a:r>
              <a:rPr lang="nl-NL" dirty="0" err="1"/>
              <a:t>destination</a:t>
            </a:r>
            <a:r>
              <a:rPr lang="nl-NL" dirty="0"/>
              <a:t>):</a:t>
            </a:r>
          </a:p>
          <a:p>
            <a:pPr lvl="3"/>
            <a:r>
              <a:rPr lang="nl-NL" b="0" dirty="0"/>
              <a:t>- Natural beauty, culture, or </a:t>
            </a:r>
            <a:r>
              <a:rPr lang="nl-NL" b="0" dirty="0" err="1"/>
              <a:t>climate</a:t>
            </a:r>
            <a:endParaRPr lang="nl-NL" b="0" dirty="0"/>
          </a:p>
          <a:p>
            <a:pPr lvl="3"/>
            <a:r>
              <a:rPr lang="nl-NL" b="0" dirty="0"/>
              <a:t>- Events, </a:t>
            </a:r>
            <a:r>
              <a:rPr lang="nl-NL" b="0" dirty="0" err="1"/>
              <a:t>attractions</a:t>
            </a:r>
            <a:r>
              <a:rPr lang="nl-NL" b="0" dirty="0"/>
              <a:t>, or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available</a:t>
            </a:r>
            <a:endParaRPr lang="nl-NL" b="0" dirty="0"/>
          </a:p>
          <a:p>
            <a:pPr lvl="3"/>
            <a:r>
              <a:rPr lang="nl-NL" b="0" dirty="0"/>
              <a:t>- Safety, </a:t>
            </a:r>
            <a:r>
              <a:rPr lang="nl-NL" b="0" dirty="0" err="1"/>
              <a:t>affordability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accessibility</a:t>
            </a:r>
            <a:endParaRPr lang="nl-NL" b="0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72096691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Push/Pull </a:t>
            </a:r>
            <a:r>
              <a:rPr lang="nl-NL" sz="2800" dirty="0" err="1"/>
              <a:t>Theory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Activities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relation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Push/Pull </a:t>
            </a:r>
            <a:r>
              <a:rPr lang="nl-NL" dirty="0" err="1"/>
              <a:t>Theory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explains</a:t>
            </a:r>
            <a:r>
              <a:rPr lang="nl-NL" b="0" dirty="0"/>
              <a:t> </a:t>
            </a:r>
            <a:r>
              <a:rPr lang="nl-NL" b="0" dirty="0" err="1"/>
              <a:t>why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choose</a:t>
            </a:r>
            <a:r>
              <a:rPr lang="nl-NL" b="0" dirty="0"/>
              <a:t> </a:t>
            </a:r>
            <a:r>
              <a:rPr lang="nl-NL" b="0" dirty="0" err="1"/>
              <a:t>certain</a:t>
            </a:r>
            <a:r>
              <a:rPr lang="nl-NL" b="0" dirty="0"/>
              <a:t> types of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on: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internal</a:t>
            </a:r>
            <a:r>
              <a:rPr lang="nl-NL" b="0" dirty="0"/>
              <a:t> </a:t>
            </a:r>
            <a:r>
              <a:rPr lang="nl-NL" b="0" dirty="0" err="1"/>
              <a:t>motivations</a:t>
            </a:r>
            <a:r>
              <a:rPr lang="nl-NL" b="0" dirty="0"/>
              <a:t> (push factors)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features (pull factors)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69940426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5- Push/Pull </a:t>
            </a:r>
            <a:r>
              <a:rPr lang="nl-NL" sz="2800" dirty="0" err="1"/>
              <a:t>Theory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Activities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based</a:t>
            </a:r>
            <a:r>
              <a:rPr lang="nl-NL" dirty="0"/>
              <a:t> on push factors: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adventure or </a:t>
            </a:r>
            <a:r>
              <a:rPr lang="nl-NL" b="0" dirty="0" err="1"/>
              <a:t>excitement</a:t>
            </a:r>
            <a:r>
              <a:rPr lang="nl-NL" b="0" dirty="0"/>
              <a:t>	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relaxation</a:t>
            </a:r>
            <a:r>
              <a:rPr lang="nl-NL" b="0" dirty="0"/>
              <a:t> or escape	</a:t>
            </a:r>
          </a:p>
          <a:p>
            <a:pPr lvl="3"/>
            <a:r>
              <a:rPr lang="nl-NL" b="0" dirty="0"/>
              <a:t>- Health </a:t>
            </a:r>
            <a:r>
              <a:rPr lang="nl-NL" b="0" dirty="0" err="1"/>
              <a:t>and</a:t>
            </a:r>
            <a:r>
              <a:rPr lang="nl-NL" b="0" dirty="0"/>
              <a:t> fitness goals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peace</a:t>
            </a:r>
            <a:r>
              <a:rPr lang="nl-NL" b="0" dirty="0"/>
              <a:t> or </a:t>
            </a:r>
            <a:r>
              <a:rPr lang="nl-NL" b="0" dirty="0" err="1"/>
              <a:t>reflection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3535956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Push/Pull </a:t>
            </a:r>
            <a:r>
              <a:rPr lang="nl-NL" sz="2800" dirty="0" err="1"/>
              <a:t>Theory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Recreation</a:t>
            </a:r>
            <a:r>
              <a:rPr lang="nl-NL" sz="2800" dirty="0"/>
              <a:t> </a:t>
            </a:r>
            <a:r>
              <a:rPr lang="nl-NL" sz="2800" dirty="0" err="1"/>
              <a:t>Activities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These </a:t>
            </a:r>
            <a:r>
              <a:rPr lang="nl-NL" dirty="0" err="1"/>
              <a:t>activities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based</a:t>
            </a:r>
            <a:r>
              <a:rPr lang="nl-NL" dirty="0"/>
              <a:t> on bull factors: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Mountain</a:t>
            </a:r>
            <a:r>
              <a:rPr lang="nl-NL" b="0" dirty="0"/>
              <a:t> landscapes	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Tranquil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settings</a:t>
            </a:r>
            <a:r>
              <a:rPr lang="nl-NL" b="0" dirty="0"/>
              <a:t>	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Cultural</a:t>
            </a:r>
            <a:r>
              <a:rPr lang="nl-NL" b="0" dirty="0"/>
              <a:t> or </a:t>
            </a:r>
            <a:r>
              <a:rPr lang="nl-NL" b="0" dirty="0" err="1"/>
              <a:t>heritage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r>
              <a:rPr lang="nl-NL" b="0" dirty="0"/>
              <a:t>	</a:t>
            </a:r>
          </a:p>
          <a:p>
            <a:pPr lvl="3"/>
            <a:r>
              <a:rPr lang="nl-NL" b="0"/>
              <a:t>- Adventure </a:t>
            </a:r>
            <a:r>
              <a:rPr lang="nl-NL" b="0" dirty="0" err="1"/>
              <a:t>parks</a:t>
            </a:r>
            <a:r>
              <a:rPr lang="nl-NL" b="0" dirty="0"/>
              <a:t> or water </a:t>
            </a:r>
            <a:r>
              <a:rPr lang="nl-NL" b="0" dirty="0" err="1"/>
              <a:t>sports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94153135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 algn="ctr"/>
            <a:r>
              <a:rPr lang="nl-NL" sz="2400" dirty="0" err="1"/>
              <a:t>Discussion</a:t>
            </a:r>
            <a:endParaRPr lang="nl-NL" dirty="0"/>
          </a:p>
          <a:p>
            <a:pPr lvl="3"/>
            <a:endParaRPr lang="nl-NL" dirty="0"/>
          </a:p>
          <a:p>
            <a:pPr lvl="3" algn="ctr"/>
            <a:r>
              <a:rPr lang="nl-NL" dirty="0"/>
              <a:t>1- </a:t>
            </a:r>
            <a:r>
              <a:rPr lang="nl-NL" dirty="0" err="1"/>
              <a:t>What</a:t>
            </a:r>
            <a:r>
              <a:rPr lang="nl-NL" dirty="0"/>
              <a:t> are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challenges</a:t>
            </a:r>
            <a:r>
              <a:rPr lang="nl-NL" dirty="0"/>
              <a:t> </a:t>
            </a:r>
            <a:r>
              <a:rPr lang="nl-NL" dirty="0" err="1"/>
              <a:t>facing</a:t>
            </a:r>
            <a:r>
              <a:rPr lang="nl-NL" dirty="0"/>
              <a:t> </a:t>
            </a:r>
            <a:r>
              <a:rPr lang="nl-NL" dirty="0" err="1"/>
              <a:t>urban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?</a:t>
            </a:r>
          </a:p>
          <a:p>
            <a:pPr lvl="3" algn="ctr"/>
            <a:endParaRPr lang="nl-NL" dirty="0"/>
          </a:p>
          <a:p>
            <a:pPr lvl="3" algn="ctr"/>
            <a:r>
              <a:rPr lang="nl-NL" dirty="0"/>
              <a:t>2- </a:t>
            </a:r>
            <a:r>
              <a:rPr lang="nl-NL" dirty="0" err="1"/>
              <a:t>What</a:t>
            </a:r>
            <a:r>
              <a:rPr lang="nl-NL" dirty="0"/>
              <a:t> kinds of </a:t>
            </a:r>
            <a:r>
              <a:rPr lang="nl-NL" dirty="0" err="1"/>
              <a:t>conflicts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arise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residents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recreationalists</a:t>
            </a:r>
            <a:r>
              <a:rPr lang="nl-NL" dirty="0"/>
              <a:t>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recreational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resolved</a:t>
            </a:r>
            <a:r>
              <a:rPr lang="nl-NL" dirty="0"/>
              <a:t>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8857069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893</TotalTime>
  <Words>1532</Words>
  <Application>Microsoft Macintosh PowerPoint</Application>
  <PresentationFormat>Custom</PresentationFormat>
  <Paragraphs>368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Recreation  European Institute of Innovation, Entrepreneurship and Technology Lessingstraße 79, 13158 Berlin, Germany </vt:lpstr>
      <vt:lpstr>Outline:</vt:lpstr>
      <vt:lpstr>1- Urban and Rural Recreation</vt:lpstr>
      <vt:lpstr>1- Urban and Rural Recreation</vt:lpstr>
      <vt:lpstr>1- Urban and Rural Recreation</vt:lpstr>
      <vt:lpstr>1- Urban and Rural Recreation</vt:lpstr>
      <vt:lpstr>1- Urban and Rural Recreation</vt:lpstr>
      <vt:lpstr>1- Urban and Rural Recreation</vt:lpstr>
      <vt:lpstr>1- Urban and Rural Recreation</vt:lpstr>
      <vt:lpstr>1- Urban and Rural Recreation</vt:lpstr>
      <vt:lpstr>2- Urbanization and Recreation</vt:lpstr>
      <vt:lpstr>2- Urbanization and Recreation</vt:lpstr>
      <vt:lpstr>2- Urbanization and Recreation</vt:lpstr>
      <vt:lpstr>2- Urbanization and Recreation</vt:lpstr>
      <vt:lpstr>3- Rural Recreation</vt:lpstr>
      <vt:lpstr>3- Rural Recreation</vt:lpstr>
      <vt:lpstr>3- Rural Recreation</vt:lpstr>
      <vt:lpstr>3- Rural Recreation</vt:lpstr>
      <vt:lpstr>3- Rural Recreation</vt:lpstr>
      <vt:lpstr>3- Rural Recreation</vt:lpstr>
      <vt:lpstr>3- Rural Recreation</vt:lpstr>
      <vt:lpstr>3- Rural Recreation</vt:lpstr>
      <vt:lpstr>3- Rural Recreation</vt:lpstr>
      <vt:lpstr>3- Rural Recreation</vt:lpstr>
      <vt:lpstr>4- Active and Passive recreation</vt:lpstr>
      <vt:lpstr>4- Active and Passive recreation</vt:lpstr>
      <vt:lpstr>4- Active and Passive recreation</vt:lpstr>
      <vt:lpstr>4- Active and Passive recreation</vt:lpstr>
      <vt:lpstr>4- Active and Passive recreation</vt:lpstr>
      <vt:lpstr>5- Push/Pull Theory and Recreation Activities</vt:lpstr>
      <vt:lpstr>5- Push/Pull Theory and Recreation Activities</vt:lpstr>
      <vt:lpstr>5- Push/Pull Theory and Recreation Activities</vt:lpstr>
      <vt:lpstr>4- Push/Pull Theory and Recreation Activities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199</cp:revision>
  <dcterms:created xsi:type="dcterms:W3CDTF">2023-10-18T00:40:52Z</dcterms:created>
  <dcterms:modified xsi:type="dcterms:W3CDTF">2025-07-18T13:45:22Z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