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62"/>
  </p:notesMasterIdLst>
  <p:handoutMasterIdLst>
    <p:handoutMasterId r:id="rId63"/>
  </p:handoutMasterIdLst>
  <p:sldIdLst>
    <p:sldId id="256" r:id="rId5"/>
    <p:sldId id="257" r:id="rId6"/>
    <p:sldId id="279" r:id="rId7"/>
    <p:sldId id="301" r:id="rId8"/>
    <p:sldId id="280" r:id="rId9"/>
    <p:sldId id="281" r:id="rId10"/>
    <p:sldId id="282" r:id="rId11"/>
    <p:sldId id="288" r:id="rId12"/>
    <p:sldId id="300" r:id="rId13"/>
    <p:sldId id="274" r:id="rId14"/>
    <p:sldId id="302" r:id="rId15"/>
    <p:sldId id="304" r:id="rId16"/>
    <p:sldId id="303" r:id="rId17"/>
    <p:sldId id="305" r:id="rId18"/>
    <p:sldId id="306" r:id="rId19"/>
    <p:sldId id="307" r:id="rId20"/>
    <p:sldId id="308" r:id="rId21"/>
    <p:sldId id="309" r:id="rId22"/>
    <p:sldId id="314" r:id="rId23"/>
    <p:sldId id="310" r:id="rId24"/>
    <p:sldId id="311" r:id="rId25"/>
    <p:sldId id="312" r:id="rId26"/>
    <p:sldId id="313" r:id="rId27"/>
    <p:sldId id="315" r:id="rId28"/>
    <p:sldId id="316" r:id="rId29"/>
    <p:sldId id="317" r:id="rId30"/>
    <p:sldId id="318" r:id="rId31"/>
    <p:sldId id="319" r:id="rId32"/>
    <p:sldId id="320" r:id="rId33"/>
    <p:sldId id="321" r:id="rId34"/>
    <p:sldId id="322" r:id="rId35"/>
    <p:sldId id="324" r:id="rId36"/>
    <p:sldId id="325" r:id="rId37"/>
    <p:sldId id="326" r:id="rId38"/>
    <p:sldId id="327" r:id="rId39"/>
    <p:sldId id="328" r:id="rId40"/>
    <p:sldId id="330" r:id="rId41"/>
    <p:sldId id="329" r:id="rId42"/>
    <p:sldId id="331" r:id="rId43"/>
    <p:sldId id="332" r:id="rId44"/>
    <p:sldId id="333" r:id="rId45"/>
    <p:sldId id="334" r:id="rId46"/>
    <p:sldId id="335" r:id="rId47"/>
    <p:sldId id="336" r:id="rId48"/>
    <p:sldId id="337" r:id="rId49"/>
    <p:sldId id="338" r:id="rId50"/>
    <p:sldId id="339" r:id="rId51"/>
    <p:sldId id="340" r:id="rId52"/>
    <p:sldId id="341" r:id="rId53"/>
    <p:sldId id="342" r:id="rId54"/>
    <p:sldId id="343" r:id="rId55"/>
    <p:sldId id="344" r:id="rId56"/>
    <p:sldId id="345" r:id="rId57"/>
    <p:sldId id="346" r:id="rId58"/>
    <p:sldId id="347" r:id="rId59"/>
    <p:sldId id="348" r:id="rId60"/>
    <p:sldId id="269" r:id="rId61"/>
  </p:sldIdLst>
  <p:sldSz cx="12198350" cy="6858000"/>
  <p:notesSz cx="6858000" cy="9144000"/>
  <p:embeddedFontLst>
    <p:embeddedFont>
      <p:font typeface="Calibri" panose="020F0502020204030204" pitchFamily="34" charset="0"/>
      <p:regular r:id="rId64"/>
      <p:bold r:id="rId65"/>
      <p:italic r:id="rId66"/>
      <p:boldItalic r:id="rId67"/>
    </p:embeddedFont>
    <p:embeddedFont>
      <p:font typeface="Georgia" panose="02040502050405020303" pitchFamily="18" charset="0"/>
      <p:regular r:id="rId68"/>
      <p:bold r:id="rId69"/>
      <p:italic r:id="rId70"/>
      <p:boldItalic r:id="rId71"/>
    </p:embeddedFont>
    <p:embeddedFont>
      <p:font typeface="Minion" panose="02000503070000020003" pitchFamily="2" charset="0"/>
      <p:regular r:id="rId72"/>
      <p:bold r:id="rId73"/>
      <p:italic r:id="rId74"/>
      <p:boldItalic r:id="rId75"/>
    </p:embeddedFont>
  </p:embeddedFontLst>
  <p:custDataLst>
    <p:tags r:id="rId76"/>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5" d="100"/>
          <a:sy n="115" d="100"/>
        </p:scale>
        <p:origin x="448" y="208"/>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handoutMaster" Target="handoutMasters/handoutMaster1.xml"/><Relationship Id="rId68" Type="http://schemas.openxmlformats.org/officeDocument/2006/relationships/font" Target="fonts/font5.fntdata"/><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font" Target="fonts/font3.fntdata"/><Relationship Id="rId74" Type="http://schemas.openxmlformats.org/officeDocument/2006/relationships/font" Target="fonts/font11.fntdata"/><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font" Target="fonts/font1.fntdata"/><Relationship Id="rId69" Type="http://schemas.openxmlformats.org/officeDocument/2006/relationships/font" Target="fonts/font6.fntdata"/><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9.fntdata"/><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4.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70" Type="http://schemas.openxmlformats.org/officeDocument/2006/relationships/font" Target="fonts/font7.fntdata"/><Relationship Id="rId75"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font" Target="fonts/font2.fntdata"/><Relationship Id="rId73" Type="http://schemas.openxmlformats.org/officeDocument/2006/relationships/font" Target="fonts/font10.fntdata"/><Relationship Id="rId78"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gs" Target="tags/tag1.xml"/><Relationship Id="rId7" Type="http://schemas.openxmlformats.org/officeDocument/2006/relationships/slide" Target="slides/slide3.xml"/><Relationship Id="rId71" Type="http://schemas.openxmlformats.org/officeDocument/2006/relationships/font" Target="fonts/font8.fntdata"/><Relationship Id="rId2" Type="http://schemas.openxmlformats.org/officeDocument/2006/relationships/customXml" Target="../customXml/item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4AA55B-2BD7-694A-866A-E0C4AEEBBD49}" type="doc">
      <dgm:prSet loTypeId="urn:microsoft.com/office/officeart/2005/8/layout/orgChart1" loCatId="" qsTypeId="urn:microsoft.com/office/officeart/2005/8/quickstyle/simple1" qsCatId="simple" csTypeId="urn:microsoft.com/office/officeart/2005/8/colors/accent5_2" csCatId="accent5" phldr="1"/>
      <dgm:spPr/>
      <dgm:t>
        <a:bodyPr/>
        <a:lstStyle/>
        <a:p>
          <a:endParaRPr lang="en-US"/>
        </a:p>
      </dgm:t>
    </dgm:pt>
    <dgm:pt modelId="{5FEFC108-D208-544A-ABE5-E011EA7F85D2}">
      <dgm:prSet phldrT="[Text]"/>
      <dgm:spPr/>
      <dgm:t>
        <a:bodyPr/>
        <a:lstStyle/>
        <a:p>
          <a:r>
            <a:rPr lang="en-US" dirty="0"/>
            <a:t>Tour Operators 
</a:t>
          </a:r>
        </a:p>
      </dgm:t>
    </dgm:pt>
    <dgm:pt modelId="{28E066DB-E0CE-EE45-B9DB-C744884D41C4}" type="parTrans" cxnId="{F55513ED-E3D7-7D46-922A-28C03E1247BA}">
      <dgm:prSet/>
      <dgm:spPr/>
      <dgm:t>
        <a:bodyPr/>
        <a:lstStyle/>
        <a:p>
          <a:endParaRPr lang="en-US"/>
        </a:p>
      </dgm:t>
    </dgm:pt>
    <dgm:pt modelId="{04449BD7-9C83-BD44-8207-C83FF4338DDF}" type="sibTrans" cxnId="{F55513ED-E3D7-7D46-922A-28C03E1247BA}">
      <dgm:prSet/>
      <dgm:spPr/>
      <dgm:t>
        <a:bodyPr/>
        <a:lstStyle/>
        <a:p>
          <a:endParaRPr lang="en-US"/>
        </a:p>
      </dgm:t>
    </dgm:pt>
    <dgm:pt modelId="{250C4C83-9ADB-5E43-B881-74E015AD5B52}" type="asst">
      <dgm:prSet phldrT="[Text]"/>
      <dgm:spPr/>
      <dgm:t>
        <a:bodyPr/>
        <a:lstStyle/>
        <a:p>
          <a:r>
            <a:rPr lang="en-US"/>
            <a:t>outbound tour operators</a:t>
          </a:r>
        </a:p>
      </dgm:t>
    </dgm:pt>
    <dgm:pt modelId="{103BE317-B404-DA42-B429-2B6B0DC6B3D5}" type="parTrans" cxnId="{DCB2BE4B-A9B1-8A4A-B442-E4BBE8765D7A}">
      <dgm:prSet/>
      <dgm:spPr/>
      <dgm:t>
        <a:bodyPr/>
        <a:lstStyle/>
        <a:p>
          <a:endParaRPr lang="en-US"/>
        </a:p>
      </dgm:t>
    </dgm:pt>
    <dgm:pt modelId="{CA24C92C-45B0-D34D-A3EB-7588687CE375}" type="sibTrans" cxnId="{DCB2BE4B-A9B1-8A4A-B442-E4BBE8765D7A}">
      <dgm:prSet/>
      <dgm:spPr/>
      <dgm:t>
        <a:bodyPr/>
        <a:lstStyle/>
        <a:p>
          <a:endParaRPr lang="en-US"/>
        </a:p>
      </dgm:t>
    </dgm:pt>
    <dgm:pt modelId="{AC0E01B4-3E8F-9545-A3E1-C07718DBD706}">
      <dgm:prSet phldrT="[Text]"/>
      <dgm:spPr/>
      <dgm:t>
        <a:bodyPr/>
        <a:lstStyle/>
        <a:p>
          <a:r>
            <a:rPr lang="en-US"/>
            <a:t>specialist tour operators</a:t>
          </a:r>
        </a:p>
      </dgm:t>
    </dgm:pt>
    <dgm:pt modelId="{8EB58354-512A-EF4E-ABC6-635FFC0F5B81}" type="parTrans" cxnId="{9BB50B88-D1AF-8046-A7EE-8CE7CF76E188}">
      <dgm:prSet/>
      <dgm:spPr/>
      <dgm:t>
        <a:bodyPr/>
        <a:lstStyle/>
        <a:p>
          <a:endParaRPr lang="en-US"/>
        </a:p>
      </dgm:t>
    </dgm:pt>
    <dgm:pt modelId="{CD80BE5A-C02C-B04B-A507-8D8CA1D1532E}" type="sibTrans" cxnId="{9BB50B88-D1AF-8046-A7EE-8CE7CF76E188}">
      <dgm:prSet/>
      <dgm:spPr/>
      <dgm:t>
        <a:bodyPr/>
        <a:lstStyle/>
        <a:p>
          <a:endParaRPr lang="en-US"/>
        </a:p>
      </dgm:t>
    </dgm:pt>
    <dgm:pt modelId="{C0A59B3C-59CC-5A47-B7BD-78CDB07BD79B}">
      <dgm:prSet phldrT="[Text]"/>
      <dgm:spPr/>
      <dgm:t>
        <a:bodyPr/>
        <a:lstStyle/>
        <a:p>
          <a:r>
            <a:rPr lang="en-US"/>
            <a:t>retail travel agents</a:t>
          </a:r>
        </a:p>
      </dgm:t>
    </dgm:pt>
    <dgm:pt modelId="{6BB0053E-E443-1E49-9A4B-66C2E5878D3A}" type="parTrans" cxnId="{25E7E1FB-ACCB-D442-BBB9-799AB436E9D0}">
      <dgm:prSet/>
      <dgm:spPr/>
      <dgm:t>
        <a:bodyPr/>
        <a:lstStyle/>
        <a:p>
          <a:endParaRPr lang="en-US"/>
        </a:p>
      </dgm:t>
    </dgm:pt>
    <dgm:pt modelId="{D930D8A9-9233-BE4D-A9DD-1D33B7BB9FF8}" type="sibTrans" cxnId="{25E7E1FB-ACCB-D442-BBB9-799AB436E9D0}">
      <dgm:prSet/>
      <dgm:spPr/>
      <dgm:t>
        <a:bodyPr/>
        <a:lstStyle/>
        <a:p>
          <a:endParaRPr lang="en-US"/>
        </a:p>
      </dgm:t>
    </dgm:pt>
    <dgm:pt modelId="{1ACE564A-51D0-CE45-B4FC-08A6E5B6C79A}">
      <dgm:prSet phldrT="[Text]"/>
      <dgm:spPr/>
      <dgm:t>
        <a:bodyPr/>
        <a:lstStyle/>
        <a:p>
          <a:r>
            <a:rPr lang="en-US"/>
            <a:t>online travel agents</a:t>
          </a:r>
        </a:p>
      </dgm:t>
    </dgm:pt>
    <dgm:pt modelId="{CDD96CC2-2544-984F-8757-5938762A6EE6}" type="parTrans" cxnId="{C32309CC-DE3A-5D4E-9E37-3FD8ED20ABE5}">
      <dgm:prSet/>
      <dgm:spPr/>
      <dgm:t>
        <a:bodyPr/>
        <a:lstStyle/>
        <a:p>
          <a:endParaRPr lang="en-US"/>
        </a:p>
      </dgm:t>
    </dgm:pt>
    <dgm:pt modelId="{0C205065-FC6D-4C48-A920-B16E01C55A8D}" type="sibTrans" cxnId="{C32309CC-DE3A-5D4E-9E37-3FD8ED20ABE5}">
      <dgm:prSet/>
      <dgm:spPr/>
      <dgm:t>
        <a:bodyPr/>
        <a:lstStyle/>
        <a:p>
          <a:endParaRPr lang="en-US"/>
        </a:p>
      </dgm:t>
    </dgm:pt>
    <dgm:pt modelId="{CCBABC45-FABA-C847-B4F4-9068125D6AFE}" type="asst">
      <dgm:prSet/>
      <dgm:spPr/>
      <dgm:t>
        <a:bodyPr/>
        <a:lstStyle/>
        <a:p>
          <a:r>
            <a:rPr lang="en-US"/>
            <a:t>domestic tour operators</a:t>
          </a:r>
        </a:p>
      </dgm:t>
    </dgm:pt>
    <dgm:pt modelId="{012699D5-BA4F-E147-8E70-B24A35DA1543}" type="parTrans" cxnId="{F02F03AC-8158-3443-A9A2-91BAADF6691C}">
      <dgm:prSet/>
      <dgm:spPr/>
      <dgm:t>
        <a:bodyPr/>
        <a:lstStyle/>
        <a:p>
          <a:endParaRPr lang="en-US"/>
        </a:p>
      </dgm:t>
    </dgm:pt>
    <dgm:pt modelId="{5E2FB1C3-9E0D-B94B-B5DA-64098286DF1D}" type="sibTrans" cxnId="{F02F03AC-8158-3443-A9A2-91BAADF6691C}">
      <dgm:prSet/>
      <dgm:spPr/>
      <dgm:t>
        <a:bodyPr/>
        <a:lstStyle/>
        <a:p>
          <a:endParaRPr lang="en-US"/>
        </a:p>
      </dgm:t>
    </dgm:pt>
    <dgm:pt modelId="{F7CD5DAF-F912-C84B-890C-87CE645AE74D}">
      <dgm:prSet/>
      <dgm:spPr/>
      <dgm:t>
        <a:bodyPr/>
        <a:lstStyle/>
        <a:p>
          <a:r>
            <a:rPr lang="en-US"/>
            <a:t>destination management companies</a:t>
          </a:r>
        </a:p>
      </dgm:t>
    </dgm:pt>
    <dgm:pt modelId="{C86E4035-8AAB-A347-8910-DC3E9BB6433A}" type="parTrans" cxnId="{021A5834-0EFC-5245-B96F-274EAA690BA6}">
      <dgm:prSet/>
      <dgm:spPr/>
      <dgm:t>
        <a:bodyPr/>
        <a:lstStyle/>
        <a:p>
          <a:endParaRPr lang="en-US"/>
        </a:p>
      </dgm:t>
    </dgm:pt>
    <dgm:pt modelId="{5BAA5315-CCDC-F340-B761-B2EC4E86E99C}" type="sibTrans" cxnId="{021A5834-0EFC-5245-B96F-274EAA690BA6}">
      <dgm:prSet/>
      <dgm:spPr/>
      <dgm:t>
        <a:bodyPr/>
        <a:lstStyle/>
        <a:p>
          <a:endParaRPr lang="en-US"/>
        </a:p>
      </dgm:t>
    </dgm:pt>
    <dgm:pt modelId="{B13A6F8F-5337-094F-A8ED-A9310227416D}">
      <dgm:prSet/>
      <dgm:spPr/>
      <dgm:t>
        <a:bodyPr/>
        <a:lstStyle/>
        <a:p>
          <a:r>
            <a:rPr lang="en-US"/>
            <a:t>franchises</a:t>
          </a:r>
        </a:p>
      </dgm:t>
    </dgm:pt>
    <dgm:pt modelId="{6518C8EA-9AD1-C548-8B0E-E3F4FEE44F10}" type="parTrans" cxnId="{1BE5C325-3F5D-8048-A934-524F5A17C9D7}">
      <dgm:prSet/>
      <dgm:spPr/>
      <dgm:t>
        <a:bodyPr/>
        <a:lstStyle/>
        <a:p>
          <a:endParaRPr lang="en-US"/>
        </a:p>
      </dgm:t>
    </dgm:pt>
    <dgm:pt modelId="{D7052F57-43FC-8A4F-B823-9D05BC0E0516}" type="sibTrans" cxnId="{1BE5C325-3F5D-8048-A934-524F5A17C9D7}">
      <dgm:prSet/>
      <dgm:spPr/>
      <dgm:t>
        <a:bodyPr/>
        <a:lstStyle/>
        <a:p>
          <a:endParaRPr lang="en-US"/>
        </a:p>
      </dgm:t>
    </dgm:pt>
    <dgm:pt modelId="{FDB0FF2F-DADB-DA48-A1BC-2E09D8BA3FA7}" type="pres">
      <dgm:prSet presAssocID="{694AA55B-2BD7-694A-866A-E0C4AEEBBD49}" presName="hierChild1" presStyleCnt="0">
        <dgm:presLayoutVars>
          <dgm:orgChart val="1"/>
          <dgm:chPref val="1"/>
          <dgm:dir/>
          <dgm:animOne val="branch"/>
          <dgm:animLvl val="lvl"/>
          <dgm:resizeHandles/>
        </dgm:presLayoutVars>
      </dgm:prSet>
      <dgm:spPr/>
    </dgm:pt>
    <dgm:pt modelId="{7FBAA12F-8743-994F-A291-135FA67F4F8B}" type="pres">
      <dgm:prSet presAssocID="{5FEFC108-D208-544A-ABE5-E011EA7F85D2}" presName="hierRoot1" presStyleCnt="0">
        <dgm:presLayoutVars>
          <dgm:hierBranch val="init"/>
        </dgm:presLayoutVars>
      </dgm:prSet>
      <dgm:spPr/>
    </dgm:pt>
    <dgm:pt modelId="{309B35C9-23B0-6C4F-A6B0-452F9242D6DA}" type="pres">
      <dgm:prSet presAssocID="{5FEFC108-D208-544A-ABE5-E011EA7F85D2}" presName="rootComposite1" presStyleCnt="0"/>
      <dgm:spPr/>
    </dgm:pt>
    <dgm:pt modelId="{80C0324C-5CC4-DB4B-81AF-5E63052384BB}" type="pres">
      <dgm:prSet presAssocID="{5FEFC108-D208-544A-ABE5-E011EA7F85D2}" presName="rootText1" presStyleLbl="node0" presStyleIdx="0" presStyleCnt="1">
        <dgm:presLayoutVars>
          <dgm:chPref val="3"/>
        </dgm:presLayoutVars>
      </dgm:prSet>
      <dgm:spPr/>
    </dgm:pt>
    <dgm:pt modelId="{73499048-015F-0242-813A-7084032FFD2C}" type="pres">
      <dgm:prSet presAssocID="{5FEFC108-D208-544A-ABE5-E011EA7F85D2}" presName="rootConnector1" presStyleLbl="node1" presStyleIdx="0" presStyleCnt="0"/>
      <dgm:spPr/>
    </dgm:pt>
    <dgm:pt modelId="{0DC392FD-E7C0-F44B-8EB8-C54C2312EF08}" type="pres">
      <dgm:prSet presAssocID="{5FEFC108-D208-544A-ABE5-E011EA7F85D2}" presName="hierChild2" presStyleCnt="0"/>
      <dgm:spPr/>
    </dgm:pt>
    <dgm:pt modelId="{B9FD4C93-79AF-5D48-AC0F-78FFE75C0259}" type="pres">
      <dgm:prSet presAssocID="{C86E4035-8AAB-A347-8910-DC3E9BB6433A}" presName="Name37" presStyleLbl="parChTrans1D2" presStyleIdx="0" presStyleCnt="6"/>
      <dgm:spPr/>
    </dgm:pt>
    <dgm:pt modelId="{923128BA-ECED-6B40-8DE9-CEF4CE5FBC2A}" type="pres">
      <dgm:prSet presAssocID="{F7CD5DAF-F912-C84B-890C-87CE645AE74D}" presName="hierRoot2" presStyleCnt="0">
        <dgm:presLayoutVars>
          <dgm:hierBranch val="init"/>
        </dgm:presLayoutVars>
      </dgm:prSet>
      <dgm:spPr/>
    </dgm:pt>
    <dgm:pt modelId="{46E480FA-E913-FD4B-816F-F11CD8A88286}" type="pres">
      <dgm:prSet presAssocID="{F7CD5DAF-F912-C84B-890C-87CE645AE74D}" presName="rootComposite" presStyleCnt="0"/>
      <dgm:spPr/>
    </dgm:pt>
    <dgm:pt modelId="{CA927B78-A291-404F-BE0D-86CD4CF56875}" type="pres">
      <dgm:prSet presAssocID="{F7CD5DAF-F912-C84B-890C-87CE645AE74D}" presName="rootText" presStyleLbl="node2" presStyleIdx="0" presStyleCnt="4">
        <dgm:presLayoutVars>
          <dgm:chPref val="3"/>
        </dgm:presLayoutVars>
      </dgm:prSet>
      <dgm:spPr/>
    </dgm:pt>
    <dgm:pt modelId="{A2F82DEB-A94A-7143-B374-A837876891CA}" type="pres">
      <dgm:prSet presAssocID="{F7CD5DAF-F912-C84B-890C-87CE645AE74D}" presName="rootConnector" presStyleLbl="node2" presStyleIdx="0" presStyleCnt="4"/>
      <dgm:spPr/>
    </dgm:pt>
    <dgm:pt modelId="{822E5025-18A3-2E4F-8C5C-8DE10FFD41DF}" type="pres">
      <dgm:prSet presAssocID="{F7CD5DAF-F912-C84B-890C-87CE645AE74D}" presName="hierChild4" presStyleCnt="0"/>
      <dgm:spPr/>
    </dgm:pt>
    <dgm:pt modelId="{4863EDB5-4AC8-4D4C-89D4-A9032619691C}" type="pres">
      <dgm:prSet presAssocID="{F7CD5DAF-F912-C84B-890C-87CE645AE74D}" presName="hierChild5" presStyleCnt="0"/>
      <dgm:spPr/>
    </dgm:pt>
    <dgm:pt modelId="{B02D0939-4216-9A4F-B326-03E077D7B1EC}" type="pres">
      <dgm:prSet presAssocID="{8EB58354-512A-EF4E-ABC6-635FFC0F5B81}" presName="Name37" presStyleLbl="parChTrans1D2" presStyleIdx="1" presStyleCnt="6"/>
      <dgm:spPr/>
    </dgm:pt>
    <dgm:pt modelId="{54629908-9D34-224D-B2FD-33E29A94ACF5}" type="pres">
      <dgm:prSet presAssocID="{AC0E01B4-3E8F-9545-A3E1-C07718DBD706}" presName="hierRoot2" presStyleCnt="0">
        <dgm:presLayoutVars>
          <dgm:hierBranch val="init"/>
        </dgm:presLayoutVars>
      </dgm:prSet>
      <dgm:spPr/>
    </dgm:pt>
    <dgm:pt modelId="{1931144B-9DB9-1B4A-8C19-FBE1F63ACC4E}" type="pres">
      <dgm:prSet presAssocID="{AC0E01B4-3E8F-9545-A3E1-C07718DBD706}" presName="rootComposite" presStyleCnt="0"/>
      <dgm:spPr/>
    </dgm:pt>
    <dgm:pt modelId="{8EE52D8A-68BC-3749-9646-006D7EBA5CBE}" type="pres">
      <dgm:prSet presAssocID="{AC0E01B4-3E8F-9545-A3E1-C07718DBD706}" presName="rootText" presStyleLbl="node2" presStyleIdx="1" presStyleCnt="4">
        <dgm:presLayoutVars>
          <dgm:chPref val="3"/>
        </dgm:presLayoutVars>
      </dgm:prSet>
      <dgm:spPr/>
    </dgm:pt>
    <dgm:pt modelId="{130BD23E-01CF-7046-98B2-68BFE613FD14}" type="pres">
      <dgm:prSet presAssocID="{AC0E01B4-3E8F-9545-A3E1-C07718DBD706}" presName="rootConnector" presStyleLbl="node2" presStyleIdx="1" presStyleCnt="4"/>
      <dgm:spPr/>
    </dgm:pt>
    <dgm:pt modelId="{89C4FE5F-C821-9A47-859B-167A26EDE06B}" type="pres">
      <dgm:prSet presAssocID="{AC0E01B4-3E8F-9545-A3E1-C07718DBD706}" presName="hierChild4" presStyleCnt="0"/>
      <dgm:spPr/>
    </dgm:pt>
    <dgm:pt modelId="{C36236D6-BD16-0240-84B9-B81F261AF33F}" type="pres">
      <dgm:prSet presAssocID="{AC0E01B4-3E8F-9545-A3E1-C07718DBD706}" presName="hierChild5" presStyleCnt="0"/>
      <dgm:spPr/>
    </dgm:pt>
    <dgm:pt modelId="{EC74FC3C-A000-204C-8C96-A22748959C5D}" type="pres">
      <dgm:prSet presAssocID="{6BB0053E-E443-1E49-9A4B-66C2E5878D3A}" presName="Name37" presStyleLbl="parChTrans1D2" presStyleIdx="2" presStyleCnt="6"/>
      <dgm:spPr/>
    </dgm:pt>
    <dgm:pt modelId="{EBBD4EDC-0DB1-FF49-BCF4-C21848335391}" type="pres">
      <dgm:prSet presAssocID="{C0A59B3C-59CC-5A47-B7BD-78CDB07BD79B}" presName="hierRoot2" presStyleCnt="0">
        <dgm:presLayoutVars>
          <dgm:hierBranch val="init"/>
        </dgm:presLayoutVars>
      </dgm:prSet>
      <dgm:spPr/>
    </dgm:pt>
    <dgm:pt modelId="{F6718641-E59E-4C42-A1D4-ECFC5DC5C363}" type="pres">
      <dgm:prSet presAssocID="{C0A59B3C-59CC-5A47-B7BD-78CDB07BD79B}" presName="rootComposite" presStyleCnt="0"/>
      <dgm:spPr/>
    </dgm:pt>
    <dgm:pt modelId="{4679E335-CDFD-D840-A354-CEE791F31A34}" type="pres">
      <dgm:prSet presAssocID="{C0A59B3C-59CC-5A47-B7BD-78CDB07BD79B}" presName="rootText" presStyleLbl="node2" presStyleIdx="2" presStyleCnt="4">
        <dgm:presLayoutVars>
          <dgm:chPref val="3"/>
        </dgm:presLayoutVars>
      </dgm:prSet>
      <dgm:spPr/>
    </dgm:pt>
    <dgm:pt modelId="{0C905457-A661-FE4C-8A2C-FDC4AE1A6970}" type="pres">
      <dgm:prSet presAssocID="{C0A59B3C-59CC-5A47-B7BD-78CDB07BD79B}" presName="rootConnector" presStyleLbl="node2" presStyleIdx="2" presStyleCnt="4"/>
      <dgm:spPr/>
    </dgm:pt>
    <dgm:pt modelId="{33A502AF-BD03-5C4A-999F-F6494842A2EF}" type="pres">
      <dgm:prSet presAssocID="{C0A59B3C-59CC-5A47-B7BD-78CDB07BD79B}" presName="hierChild4" presStyleCnt="0"/>
      <dgm:spPr/>
    </dgm:pt>
    <dgm:pt modelId="{CAEA6F10-919A-BC4B-B5CA-15D94F4EA08B}" type="pres">
      <dgm:prSet presAssocID="{C0A59B3C-59CC-5A47-B7BD-78CDB07BD79B}" presName="hierChild5" presStyleCnt="0"/>
      <dgm:spPr/>
    </dgm:pt>
    <dgm:pt modelId="{00266B81-797D-AA46-9830-FEA567E090FB}" type="pres">
      <dgm:prSet presAssocID="{CDD96CC2-2544-984F-8757-5938762A6EE6}" presName="Name37" presStyleLbl="parChTrans1D2" presStyleIdx="3" presStyleCnt="6"/>
      <dgm:spPr/>
    </dgm:pt>
    <dgm:pt modelId="{5AF59FCE-DAD7-3C4C-86F9-5725BD275A16}" type="pres">
      <dgm:prSet presAssocID="{1ACE564A-51D0-CE45-B4FC-08A6E5B6C79A}" presName="hierRoot2" presStyleCnt="0">
        <dgm:presLayoutVars>
          <dgm:hierBranch val="init"/>
        </dgm:presLayoutVars>
      </dgm:prSet>
      <dgm:spPr/>
    </dgm:pt>
    <dgm:pt modelId="{50BE6DDC-F129-EF44-8EB2-8DECA51986F4}" type="pres">
      <dgm:prSet presAssocID="{1ACE564A-51D0-CE45-B4FC-08A6E5B6C79A}" presName="rootComposite" presStyleCnt="0"/>
      <dgm:spPr/>
    </dgm:pt>
    <dgm:pt modelId="{ACD2ECF8-358C-9441-ACA1-D3C0B4313C01}" type="pres">
      <dgm:prSet presAssocID="{1ACE564A-51D0-CE45-B4FC-08A6E5B6C79A}" presName="rootText" presStyleLbl="node2" presStyleIdx="3" presStyleCnt="4">
        <dgm:presLayoutVars>
          <dgm:chPref val="3"/>
        </dgm:presLayoutVars>
      </dgm:prSet>
      <dgm:spPr/>
    </dgm:pt>
    <dgm:pt modelId="{F84B84CF-0E93-8144-B260-B76133EBC7E2}" type="pres">
      <dgm:prSet presAssocID="{1ACE564A-51D0-CE45-B4FC-08A6E5B6C79A}" presName="rootConnector" presStyleLbl="node2" presStyleIdx="3" presStyleCnt="4"/>
      <dgm:spPr/>
    </dgm:pt>
    <dgm:pt modelId="{59724D3D-6A10-AF45-A790-6339DCF4BD9D}" type="pres">
      <dgm:prSet presAssocID="{1ACE564A-51D0-CE45-B4FC-08A6E5B6C79A}" presName="hierChild4" presStyleCnt="0"/>
      <dgm:spPr/>
    </dgm:pt>
    <dgm:pt modelId="{D83E02FC-6DFA-0041-8532-EF3C093B4DA8}" type="pres">
      <dgm:prSet presAssocID="{1ACE564A-51D0-CE45-B4FC-08A6E5B6C79A}" presName="hierChild5" presStyleCnt="0"/>
      <dgm:spPr/>
    </dgm:pt>
    <dgm:pt modelId="{0CADE7E7-5768-9F44-B255-6B4A6657F3FF}" type="pres">
      <dgm:prSet presAssocID="{5FEFC108-D208-544A-ABE5-E011EA7F85D2}" presName="hierChild3" presStyleCnt="0"/>
      <dgm:spPr/>
    </dgm:pt>
    <dgm:pt modelId="{5907E569-7DA7-E148-BC0D-A72DD2EEFD6A}" type="pres">
      <dgm:prSet presAssocID="{012699D5-BA4F-E147-8E70-B24A35DA1543}" presName="Name111" presStyleLbl="parChTrans1D2" presStyleIdx="4" presStyleCnt="6"/>
      <dgm:spPr/>
    </dgm:pt>
    <dgm:pt modelId="{F2F0350C-9BAC-CA4C-AE0B-C1DFFD7A2451}" type="pres">
      <dgm:prSet presAssocID="{CCBABC45-FABA-C847-B4F4-9068125D6AFE}" presName="hierRoot3" presStyleCnt="0">
        <dgm:presLayoutVars>
          <dgm:hierBranch val="init"/>
        </dgm:presLayoutVars>
      </dgm:prSet>
      <dgm:spPr/>
    </dgm:pt>
    <dgm:pt modelId="{82219A08-0F91-834F-A04F-D00CDCB3E26E}" type="pres">
      <dgm:prSet presAssocID="{CCBABC45-FABA-C847-B4F4-9068125D6AFE}" presName="rootComposite3" presStyleCnt="0"/>
      <dgm:spPr/>
    </dgm:pt>
    <dgm:pt modelId="{3A9A6115-C30A-6D43-ABEF-3E40E017841C}" type="pres">
      <dgm:prSet presAssocID="{CCBABC45-FABA-C847-B4F4-9068125D6AFE}" presName="rootText3" presStyleLbl="asst1" presStyleIdx="0" presStyleCnt="2">
        <dgm:presLayoutVars>
          <dgm:chPref val="3"/>
        </dgm:presLayoutVars>
      </dgm:prSet>
      <dgm:spPr/>
    </dgm:pt>
    <dgm:pt modelId="{B9CC38EB-FFA5-154A-8DA1-F41317A3602E}" type="pres">
      <dgm:prSet presAssocID="{CCBABC45-FABA-C847-B4F4-9068125D6AFE}" presName="rootConnector3" presStyleLbl="asst1" presStyleIdx="0" presStyleCnt="2"/>
      <dgm:spPr/>
    </dgm:pt>
    <dgm:pt modelId="{BDEFBFCF-A48A-7A48-BE03-7E3D58966888}" type="pres">
      <dgm:prSet presAssocID="{CCBABC45-FABA-C847-B4F4-9068125D6AFE}" presName="hierChild6" presStyleCnt="0"/>
      <dgm:spPr/>
    </dgm:pt>
    <dgm:pt modelId="{A7803373-318B-E449-9C37-5C1E7F178FAD}" type="pres">
      <dgm:prSet presAssocID="{CCBABC45-FABA-C847-B4F4-9068125D6AFE}" presName="hierChild7" presStyleCnt="0"/>
      <dgm:spPr/>
    </dgm:pt>
    <dgm:pt modelId="{F161A30D-19A3-624C-A2CF-A430588610BC}" type="pres">
      <dgm:prSet presAssocID="{103BE317-B404-DA42-B429-2B6B0DC6B3D5}" presName="Name111" presStyleLbl="parChTrans1D2" presStyleIdx="5" presStyleCnt="6"/>
      <dgm:spPr/>
    </dgm:pt>
    <dgm:pt modelId="{8AA5F006-88A4-FE47-BABD-7B25AC6B16F5}" type="pres">
      <dgm:prSet presAssocID="{250C4C83-9ADB-5E43-B881-74E015AD5B52}" presName="hierRoot3" presStyleCnt="0">
        <dgm:presLayoutVars>
          <dgm:hierBranch val="init"/>
        </dgm:presLayoutVars>
      </dgm:prSet>
      <dgm:spPr/>
    </dgm:pt>
    <dgm:pt modelId="{309DDCFE-5886-314E-B911-3089D5FD013A}" type="pres">
      <dgm:prSet presAssocID="{250C4C83-9ADB-5E43-B881-74E015AD5B52}" presName="rootComposite3" presStyleCnt="0"/>
      <dgm:spPr/>
    </dgm:pt>
    <dgm:pt modelId="{5B27C28B-19C3-C742-BE83-F35FF23F67A3}" type="pres">
      <dgm:prSet presAssocID="{250C4C83-9ADB-5E43-B881-74E015AD5B52}" presName="rootText3" presStyleLbl="asst1" presStyleIdx="1" presStyleCnt="2">
        <dgm:presLayoutVars>
          <dgm:chPref val="3"/>
        </dgm:presLayoutVars>
      </dgm:prSet>
      <dgm:spPr/>
    </dgm:pt>
    <dgm:pt modelId="{17831776-9B6F-CB45-A8A1-094F631BBFF1}" type="pres">
      <dgm:prSet presAssocID="{250C4C83-9ADB-5E43-B881-74E015AD5B52}" presName="rootConnector3" presStyleLbl="asst1" presStyleIdx="1" presStyleCnt="2"/>
      <dgm:spPr/>
    </dgm:pt>
    <dgm:pt modelId="{75878472-0460-3D46-841C-AE95974417AB}" type="pres">
      <dgm:prSet presAssocID="{250C4C83-9ADB-5E43-B881-74E015AD5B52}" presName="hierChild6" presStyleCnt="0"/>
      <dgm:spPr/>
    </dgm:pt>
    <dgm:pt modelId="{B4AFEC69-9EB3-C74F-9D0D-7A3E7C96ABD4}" type="pres">
      <dgm:prSet presAssocID="{6518C8EA-9AD1-C548-8B0E-E3F4FEE44F10}" presName="Name37" presStyleLbl="parChTrans1D3" presStyleIdx="0" presStyleCnt="1"/>
      <dgm:spPr/>
    </dgm:pt>
    <dgm:pt modelId="{8FCB8946-0540-E14B-8E18-9983385088D0}" type="pres">
      <dgm:prSet presAssocID="{B13A6F8F-5337-094F-A8ED-A9310227416D}" presName="hierRoot2" presStyleCnt="0">
        <dgm:presLayoutVars>
          <dgm:hierBranch val="init"/>
        </dgm:presLayoutVars>
      </dgm:prSet>
      <dgm:spPr/>
    </dgm:pt>
    <dgm:pt modelId="{8F4C355B-34A6-2E4F-8E1F-0651F06462B3}" type="pres">
      <dgm:prSet presAssocID="{B13A6F8F-5337-094F-A8ED-A9310227416D}" presName="rootComposite" presStyleCnt="0"/>
      <dgm:spPr/>
    </dgm:pt>
    <dgm:pt modelId="{E6C5E7F8-AB4E-3944-BCB5-8BB4C00C1E9E}" type="pres">
      <dgm:prSet presAssocID="{B13A6F8F-5337-094F-A8ED-A9310227416D}" presName="rootText" presStyleLbl="node3" presStyleIdx="0" presStyleCnt="1">
        <dgm:presLayoutVars>
          <dgm:chPref val="3"/>
        </dgm:presLayoutVars>
      </dgm:prSet>
      <dgm:spPr/>
    </dgm:pt>
    <dgm:pt modelId="{F559AF21-5115-FC48-8B33-563AF7A77C6F}" type="pres">
      <dgm:prSet presAssocID="{B13A6F8F-5337-094F-A8ED-A9310227416D}" presName="rootConnector" presStyleLbl="node3" presStyleIdx="0" presStyleCnt="1"/>
      <dgm:spPr/>
    </dgm:pt>
    <dgm:pt modelId="{B1BC6407-8427-9D41-B5FF-5DDFA24CBFA7}" type="pres">
      <dgm:prSet presAssocID="{B13A6F8F-5337-094F-A8ED-A9310227416D}" presName="hierChild4" presStyleCnt="0"/>
      <dgm:spPr/>
    </dgm:pt>
    <dgm:pt modelId="{38E8CF3A-E3E1-994A-90F9-F216D8173202}" type="pres">
      <dgm:prSet presAssocID="{B13A6F8F-5337-094F-A8ED-A9310227416D}" presName="hierChild5" presStyleCnt="0"/>
      <dgm:spPr/>
    </dgm:pt>
    <dgm:pt modelId="{914BF732-6057-AD49-B805-8927E6CB755F}" type="pres">
      <dgm:prSet presAssocID="{250C4C83-9ADB-5E43-B881-74E015AD5B52}" presName="hierChild7" presStyleCnt="0"/>
      <dgm:spPr/>
    </dgm:pt>
  </dgm:ptLst>
  <dgm:cxnLst>
    <dgm:cxn modelId="{D2AE0D12-620E-2148-B582-2062E8641AE7}" type="presOf" srcId="{CCBABC45-FABA-C847-B4F4-9068125D6AFE}" destId="{B9CC38EB-FFA5-154A-8DA1-F41317A3602E}" srcOrd="1" destOrd="0" presId="urn:microsoft.com/office/officeart/2005/8/layout/orgChart1"/>
    <dgm:cxn modelId="{1BE5C325-3F5D-8048-A934-524F5A17C9D7}" srcId="{250C4C83-9ADB-5E43-B881-74E015AD5B52}" destId="{B13A6F8F-5337-094F-A8ED-A9310227416D}" srcOrd="0" destOrd="0" parTransId="{6518C8EA-9AD1-C548-8B0E-E3F4FEE44F10}" sibTransId="{D7052F57-43FC-8A4F-B823-9D05BC0E0516}"/>
    <dgm:cxn modelId="{7D808926-1427-CC46-BA5B-4363E04B0DA9}" type="presOf" srcId="{B13A6F8F-5337-094F-A8ED-A9310227416D}" destId="{E6C5E7F8-AB4E-3944-BCB5-8BB4C00C1E9E}" srcOrd="0" destOrd="0" presId="urn:microsoft.com/office/officeart/2005/8/layout/orgChart1"/>
    <dgm:cxn modelId="{02C63134-4DAF-7E46-A9A9-C69D094DA82D}" type="presOf" srcId="{F7CD5DAF-F912-C84B-890C-87CE645AE74D}" destId="{A2F82DEB-A94A-7143-B374-A837876891CA}" srcOrd="1" destOrd="0" presId="urn:microsoft.com/office/officeart/2005/8/layout/orgChart1"/>
    <dgm:cxn modelId="{021A5834-0EFC-5245-B96F-274EAA690BA6}" srcId="{5FEFC108-D208-544A-ABE5-E011EA7F85D2}" destId="{F7CD5DAF-F912-C84B-890C-87CE645AE74D}" srcOrd="1" destOrd="0" parTransId="{C86E4035-8AAB-A347-8910-DC3E9BB6433A}" sibTransId="{5BAA5315-CCDC-F340-B761-B2EC4E86E99C}"/>
    <dgm:cxn modelId="{AA888B3C-BBAF-FF4E-89F4-C95070C21691}" type="presOf" srcId="{6BB0053E-E443-1E49-9A4B-66C2E5878D3A}" destId="{EC74FC3C-A000-204C-8C96-A22748959C5D}" srcOrd="0" destOrd="0" presId="urn:microsoft.com/office/officeart/2005/8/layout/orgChart1"/>
    <dgm:cxn modelId="{BA43D046-DD56-9149-BE02-0820EADA9219}" type="presOf" srcId="{1ACE564A-51D0-CE45-B4FC-08A6E5B6C79A}" destId="{F84B84CF-0E93-8144-B260-B76133EBC7E2}" srcOrd="1" destOrd="0" presId="urn:microsoft.com/office/officeart/2005/8/layout/orgChart1"/>
    <dgm:cxn modelId="{DCB2BE4B-A9B1-8A4A-B442-E4BBE8765D7A}" srcId="{5FEFC108-D208-544A-ABE5-E011EA7F85D2}" destId="{250C4C83-9ADB-5E43-B881-74E015AD5B52}" srcOrd="2" destOrd="0" parTransId="{103BE317-B404-DA42-B429-2B6B0DC6B3D5}" sibTransId="{CA24C92C-45B0-D34D-A3EB-7588687CE375}"/>
    <dgm:cxn modelId="{12207753-2BBA-784D-B635-0A2F836BA693}" type="presOf" srcId="{C0A59B3C-59CC-5A47-B7BD-78CDB07BD79B}" destId="{4679E335-CDFD-D840-A354-CEE791F31A34}" srcOrd="0" destOrd="0" presId="urn:microsoft.com/office/officeart/2005/8/layout/orgChart1"/>
    <dgm:cxn modelId="{A8D9EA5E-BECA-6242-9E08-5D0A8296988D}" type="presOf" srcId="{103BE317-B404-DA42-B429-2B6B0DC6B3D5}" destId="{F161A30D-19A3-624C-A2CF-A430588610BC}" srcOrd="0" destOrd="0" presId="urn:microsoft.com/office/officeart/2005/8/layout/orgChart1"/>
    <dgm:cxn modelId="{EEF93364-BDB5-CF44-ACBF-0BBDFFED553D}" type="presOf" srcId="{6518C8EA-9AD1-C548-8B0E-E3F4FEE44F10}" destId="{B4AFEC69-9EB3-C74F-9D0D-7A3E7C96ABD4}" srcOrd="0" destOrd="0" presId="urn:microsoft.com/office/officeart/2005/8/layout/orgChart1"/>
    <dgm:cxn modelId="{B84F806A-DE23-4D4D-9ABD-0F6C446AB401}" type="presOf" srcId="{F7CD5DAF-F912-C84B-890C-87CE645AE74D}" destId="{CA927B78-A291-404F-BE0D-86CD4CF56875}" srcOrd="0" destOrd="0" presId="urn:microsoft.com/office/officeart/2005/8/layout/orgChart1"/>
    <dgm:cxn modelId="{38B7E26F-718C-ED48-B65F-2AF6709C4843}" type="presOf" srcId="{CCBABC45-FABA-C847-B4F4-9068125D6AFE}" destId="{3A9A6115-C30A-6D43-ABEF-3E40E017841C}" srcOrd="0" destOrd="0" presId="urn:microsoft.com/office/officeart/2005/8/layout/orgChart1"/>
    <dgm:cxn modelId="{34A07279-8DA6-534C-AC55-5DD00B71A150}" type="presOf" srcId="{B13A6F8F-5337-094F-A8ED-A9310227416D}" destId="{F559AF21-5115-FC48-8B33-563AF7A77C6F}" srcOrd="1" destOrd="0" presId="urn:microsoft.com/office/officeart/2005/8/layout/orgChart1"/>
    <dgm:cxn modelId="{2368387C-ED2E-6C40-8FD6-81F0AEB7DD53}" type="presOf" srcId="{5FEFC108-D208-544A-ABE5-E011EA7F85D2}" destId="{80C0324C-5CC4-DB4B-81AF-5E63052384BB}" srcOrd="0" destOrd="0" presId="urn:microsoft.com/office/officeart/2005/8/layout/orgChart1"/>
    <dgm:cxn modelId="{CCEFF37F-FCC2-214E-B115-7AC8CFB1AD39}" type="presOf" srcId="{250C4C83-9ADB-5E43-B881-74E015AD5B52}" destId="{5B27C28B-19C3-C742-BE83-F35FF23F67A3}" srcOrd="0" destOrd="0" presId="urn:microsoft.com/office/officeart/2005/8/layout/orgChart1"/>
    <dgm:cxn modelId="{9BB50B88-D1AF-8046-A7EE-8CE7CF76E188}" srcId="{5FEFC108-D208-544A-ABE5-E011EA7F85D2}" destId="{AC0E01B4-3E8F-9545-A3E1-C07718DBD706}" srcOrd="3" destOrd="0" parTransId="{8EB58354-512A-EF4E-ABC6-635FFC0F5B81}" sibTransId="{CD80BE5A-C02C-B04B-A507-8D8CA1D1532E}"/>
    <dgm:cxn modelId="{F02F03AC-8158-3443-A9A2-91BAADF6691C}" srcId="{5FEFC108-D208-544A-ABE5-E011EA7F85D2}" destId="{CCBABC45-FABA-C847-B4F4-9068125D6AFE}" srcOrd="0" destOrd="0" parTransId="{012699D5-BA4F-E147-8E70-B24A35DA1543}" sibTransId="{5E2FB1C3-9E0D-B94B-B5DA-64098286DF1D}"/>
    <dgm:cxn modelId="{67DDF7B5-6677-DD4A-8286-A797C484FCE4}" type="presOf" srcId="{250C4C83-9ADB-5E43-B881-74E015AD5B52}" destId="{17831776-9B6F-CB45-A8A1-094F631BBFF1}" srcOrd="1" destOrd="0" presId="urn:microsoft.com/office/officeart/2005/8/layout/orgChart1"/>
    <dgm:cxn modelId="{C1B679B6-D353-0248-A683-E5522712E1E1}" type="presOf" srcId="{C86E4035-8AAB-A347-8910-DC3E9BB6433A}" destId="{B9FD4C93-79AF-5D48-AC0F-78FFE75C0259}" srcOrd="0" destOrd="0" presId="urn:microsoft.com/office/officeart/2005/8/layout/orgChart1"/>
    <dgm:cxn modelId="{C32309CC-DE3A-5D4E-9E37-3FD8ED20ABE5}" srcId="{5FEFC108-D208-544A-ABE5-E011EA7F85D2}" destId="{1ACE564A-51D0-CE45-B4FC-08A6E5B6C79A}" srcOrd="5" destOrd="0" parTransId="{CDD96CC2-2544-984F-8757-5938762A6EE6}" sibTransId="{0C205065-FC6D-4C48-A920-B16E01C55A8D}"/>
    <dgm:cxn modelId="{A77220CD-87EE-DE45-8FAB-71F94251B8A1}" type="presOf" srcId="{CDD96CC2-2544-984F-8757-5938762A6EE6}" destId="{00266B81-797D-AA46-9830-FEA567E090FB}" srcOrd="0" destOrd="0" presId="urn:microsoft.com/office/officeart/2005/8/layout/orgChart1"/>
    <dgm:cxn modelId="{A0862ED2-45B9-9E4A-AE44-CF961057C7AD}" type="presOf" srcId="{AC0E01B4-3E8F-9545-A3E1-C07718DBD706}" destId="{130BD23E-01CF-7046-98B2-68BFE613FD14}" srcOrd="1" destOrd="0" presId="urn:microsoft.com/office/officeart/2005/8/layout/orgChart1"/>
    <dgm:cxn modelId="{3F0FCED4-6B60-7E45-A858-1CE9EEECE002}" type="presOf" srcId="{C0A59B3C-59CC-5A47-B7BD-78CDB07BD79B}" destId="{0C905457-A661-FE4C-8A2C-FDC4AE1A6970}" srcOrd="1" destOrd="0" presId="urn:microsoft.com/office/officeart/2005/8/layout/orgChart1"/>
    <dgm:cxn modelId="{A86225EA-42D2-8940-BCC3-E7817793E784}" type="presOf" srcId="{694AA55B-2BD7-694A-866A-E0C4AEEBBD49}" destId="{FDB0FF2F-DADB-DA48-A1BC-2E09D8BA3FA7}" srcOrd="0" destOrd="0" presId="urn:microsoft.com/office/officeart/2005/8/layout/orgChart1"/>
    <dgm:cxn modelId="{C5F4B8EA-947B-ED46-8D13-327B0C42CFB9}" type="presOf" srcId="{5FEFC108-D208-544A-ABE5-E011EA7F85D2}" destId="{73499048-015F-0242-813A-7084032FFD2C}" srcOrd="1" destOrd="0" presId="urn:microsoft.com/office/officeart/2005/8/layout/orgChart1"/>
    <dgm:cxn modelId="{F55513ED-E3D7-7D46-922A-28C03E1247BA}" srcId="{694AA55B-2BD7-694A-866A-E0C4AEEBBD49}" destId="{5FEFC108-D208-544A-ABE5-E011EA7F85D2}" srcOrd="0" destOrd="0" parTransId="{28E066DB-E0CE-EE45-B9DB-C744884D41C4}" sibTransId="{04449BD7-9C83-BD44-8207-C83FF4338DDF}"/>
    <dgm:cxn modelId="{05DAB8EF-F0E4-AD42-9102-F3F39C85FF1A}" type="presOf" srcId="{8EB58354-512A-EF4E-ABC6-635FFC0F5B81}" destId="{B02D0939-4216-9A4F-B326-03E077D7B1EC}" srcOrd="0" destOrd="0" presId="urn:microsoft.com/office/officeart/2005/8/layout/orgChart1"/>
    <dgm:cxn modelId="{769565F2-F1B3-9E44-9D71-EC80F1040933}" type="presOf" srcId="{1ACE564A-51D0-CE45-B4FC-08A6E5B6C79A}" destId="{ACD2ECF8-358C-9441-ACA1-D3C0B4313C01}" srcOrd="0" destOrd="0" presId="urn:microsoft.com/office/officeart/2005/8/layout/orgChart1"/>
    <dgm:cxn modelId="{A02B2CFA-4725-9845-83E1-52AA27E721D8}" type="presOf" srcId="{012699D5-BA4F-E147-8E70-B24A35DA1543}" destId="{5907E569-7DA7-E148-BC0D-A72DD2EEFD6A}" srcOrd="0" destOrd="0" presId="urn:microsoft.com/office/officeart/2005/8/layout/orgChart1"/>
    <dgm:cxn modelId="{25E7E1FB-ACCB-D442-BBB9-799AB436E9D0}" srcId="{5FEFC108-D208-544A-ABE5-E011EA7F85D2}" destId="{C0A59B3C-59CC-5A47-B7BD-78CDB07BD79B}" srcOrd="4" destOrd="0" parTransId="{6BB0053E-E443-1E49-9A4B-66C2E5878D3A}" sibTransId="{D930D8A9-9233-BE4D-A9DD-1D33B7BB9FF8}"/>
    <dgm:cxn modelId="{9558C2FE-7E9F-AB4A-9FE7-AFA10B4F491E}" type="presOf" srcId="{AC0E01B4-3E8F-9545-A3E1-C07718DBD706}" destId="{8EE52D8A-68BC-3749-9646-006D7EBA5CBE}" srcOrd="0" destOrd="0" presId="urn:microsoft.com/office/officeart/2005/8/layout/orgChart1"/>
    <dgm:cxn modelId="{B877606E-15AA-9F4D-8D40-82C76C67BFD4}" type="presParOf" srcId="{FDB0FF2F-DADB-DA48-A1BC-2E09D8BA3FA7}" destId="{7FBAA12F-8743-994F-A291-135FA67F4F8B}" srcOrd="0" destOrd="0" presId="urn:microsoft.com/office/officeart/2005/8/layout/orgChart1"/>
    <dgm:cxn modelId="{713FD99B-23EC-FA46-9201-63EE6C8CDE4A}" type="presParOf" srcId="{7FBAA12F-8743-994F-A291-135FA67F4F8B}" destId="{309B35C9-23B0-6C4F-A6B0-452F9242D6DA}" srcOrd="0" destOrd="0" presId="urn:microsoft.com/office/officeart/2005/8/layout/orgChart1"/>
    <dgm:cxn modelId="{21BC37AF-0F4E-584F-A62A-367D5386BF8B}" type="presParOf" srcId="{309B35C9-23B0-6C4F-A6B0-452F9242D6DA}" destId="{80C0324C-5CC4-DB4B-81AF-5E63052384BB}" srcOrd="0" destOrd="0" presId="urn:microsoft.com/office/officeart/2005/8/layout/orgChart1"/>
    <dgm:cxn modelId="{866F8D39-D991-094F-A663-DD6F163AF553}" type="presParOf" srcId="{309B35C9-23B0-6C4F-A6B0-452F9242D6DA}" destId="{73499048-015F-0242-813A-7084032FFD2C}" srcOrd="1" destOrd="0" presId="urn:microsoft.com/office/officeart/2005/8/layout/orgChart1"/>
    <dgm:cxn modelId="{49DC3C4A-B70E-2740-910B-F43CC93B080F}" type="presParOf" srcId="{7FBAA12F-8743-994F-A291-135FA67F4F8B}" destId="{0DC392FD-E7C0-F44B-8EB8-C54C2312EF08}" srcOrd="1" destOrd="0" presId="urn:microsoft.com/office/officeart/2005/8/layout/orgChart1"/>
    <dgm:cxn modelId="{8A7599F1-4ED5-F44A-82A2-71A4DBD5648A}" type="presParOf" srcId="{0DC392FD-E7C0-F44B-8EB8-C54C2312EF08}" destId="{B9FD4C93-79AF-5D48-AC0F-78FFE75C0259}" srcOrd="0" destOrd="0" presId="urn:microsoft.com/office/officeart/2005/8/layout/orgChart1"/>
    <dgm:cxn modelId="{D1B13EB4-C9DB-E248-8965-E62310D0854E}" type="presParOf" srcId="{0DC392FD-E7C0-F44B-8EB8-C54C2312EF08}" destId="{923128BA-ECED-6B40-8DE9-CEF4CE5FBC2A}" srcOrd="1" destOrd="0" presId="urn:microsoft.com/office/officeart/2005/8/layout/orgChart1"/>
    <dgm:cxn modelId="{0B723743-D235-2D44-B9E0-58B100DDCC78}" type="presParOf" srcId="{923128BA-ECED-6B40-8DE9-CEF4CE5FBC2A}" destId="{46E480FA-E913-FD4B-816F-F11CD8A88286}" srcOrd="0" destOrd="0" presId="urn:microsoft.com/office/officeart/2005/8/layout/orgChart1"/>
    <dgm:cxn modelId="{75352DBD-D483-7740-B2E1-DCE36A554EBD}" type="presParOf" srcId="{46E480FA-E913-FD4B-816F-F11CD8A88286}" destId="{CA927B78-A291-404F-BE0D-86CD4CF56875}" srcOrd="0" destOrd="0" presId="urn:microsoft.com/office/officeart/2005/8/layout/orgChart1"/>
    <dgm:cxn modelId="{225FB20A-6EAA-8340-AE2D-21FD25C16606}" type="presParOf" srcId="{46E480FA-E913-FD4B-816F-F11CD8A88286}" destId="{A2F82DEB-A94A-7143-B374-A837876891CA}" srcOrd="1" destOrd="0" presId="urn:microsoft.com/office/officeart/2005/8/layout/orgChart1"/>
    <dgm:cxn modelId="{0ED93D34-846C-224B-B92A-A40C21CE707C}" type="presParOf" srcId="{923128BA-ECED-6B40-8DE9-CEF4CE5FBC2A}" destId="{822E5025-18A3-2E4F-8C5C-8DE10FFD41DF}" srcOrd="1" destOrd="0" presId="urn:microsoft.com/office/officeart/2005/8/layout/orgChart1"/>
    <dgm:cxn modelId="{56250782-E90B-9544-81CB-12E60C0F21D6}" type="presParOf" srcId="{923128BA-ECED-6B40-8DE9-CEF4CE5FBC2A}" destId="{4863EDB5-4AC8-4D4C-89D4-A9032619691C}" srcOrd="2" destOrd="0" presId="urn:microsoft.com/office/officeart/2005/8/layout/orgChart1"/>
    <dgm:cxn modelId="{9310EF9A-73A9-F44E-84F2-E2EBB2306910}" type="presParOf" srcId="{0DC392FD-E7C0-F44B-8EB8-C54C2312EF08}" destId="{B02D0939-4216-9A4F-B326-03E077D7B1EC}" srcOrd="2" destOrd="0" presId="urn:microsoft.com/office/officeart/2005/8/layout/orgChart1"/>
    <dgm:cxn modelId="{A7C618DF-BD8C-B849-9365-3472C645F781}" type="presParOf" srcId="{0DC392FD-E7C0-F44B-8EB8-C54C2312EF08}" destId="{54629908-9D34-224D-B2FD-33E29A94ACF5}" srcOrd="3" destOrd="0" presId="urn:microsoft.com/office/officeart/2005/8/layout/orgChart1"/>
    <dgm:cxn modelId="{85D7779E-43D8-114C-90BD-3E3C45A8122F}" type="presParOf" srcId="{54629908-9D34-224D-B2FD-33E29A94ACF5}" destId="{1931144B-9DB9-1B4A-8C19-FBE1F63ACC4E}" srcOrd="0" destOrd="0" presId="urn:microsoft.com/office/officeart/2005/8/layout/orgChart1"/>
    <dgm:cxn modelId="{0FF04106-BF12-084E-B569-1F75977F79BA}" type="presParOf" srcId="{1931144B-9DB9-1B4A-8C19-FBE1F63ACC4E}" destId="{8EE52D8A-68BC-3749-9646-006D7EBA5CBE}" srcOrd="0" destOrd="0" presId="urn:microsoft.com/office/officeart/2005/8/layout/orgChart1"/>
    <dgm:cxn modelId="{788D2F16-96C7-724F-82B4-A3941B9C3F21}" type="presParOf" srcId="{1931144B-9DB9-1B4A-8C19-FBE1F63ACC4E}" destId="{130BD23E-01CF-7046-98B2-68BFE613FD14}" srcOrd="1" destOrd="0" presId="urn:microsoft.com/office/officeart/2005/8/layout/orgChart1"/>
    <dgm:cxn modelId="{5612E710-94CC-074E-8D4B-8C62EC054333}" type="presParOf" srcId="{54629908-9D34-224D-B2FD-33E29A94ACF5}" destId="{89C4FE5F-C821-9A47-859B-167A26EDE06B}" srcOrd="1" destOrd="0" presId="urn:microsoft.com/office/officeart/2005/8/layout/orgChart1"/>
    <dgm:cxn modelId="{E5D941B7-E976-E04D-8998-DE8878E404A5}" type="presParOf" srcId="{54629908-9D34-224D-B2FD-33E29A94ACF5}" destId="{C36236D6-BD16-0240-84B9-B81F261AF33F}" srcOrd="2" destOrd="0" presId="urn:microsoft.com/office/officeart/2005/8/layout/orgChart1"/>
    <dgm:cxn modelId="{DE20C370-0246-2B4C-BFB6-BB1386C4C822}" type="presParOf" srcId="{0DC392FD-E7C0-F44B-8EB8-C54C2312EF08}" destId="{EC74FC3C-A000-204C-8C96-A22748959C5D}" srcOrd="4" destOrd="0" presId="urn:microsoft.com/office/officeart/2005/8/layout/orgChart1"/>
    <dgm:cxn modelId="{57DD7359-908E-1C4E-B5D8-94F9A384C7F8}" type="presParOf" srcId="{0DC392FD-E7C0-F44B-8EB8-C54C2312EF08}" destId="{EBBD4EDC-0DB1-FF49-BCF4-C21848335391}" srcOrd="5" destOrd="0" presId="urn:microsoft.com/office/officeart/2005/8/layout/orgChart1"/>
    <dgm:cxn modelId="{C8CFCB80-D606-9149-975E-C6162FA714DB}" type="presParOf" srcId="{EBBD4EDC-0DB1-FF49-BCF4-C21848335391}" destId="{F6718641-E59E-4C42-A1D4-ECFC5DC5C363}" srcOrd="0" destOrd="0" presId="urn:microsoft.com/office/officeart/2005/8/layout/orgChart1"/>
    <dgm:cxn modelId="{82B07820-AF4B-9D49-943D-73D324CBB908}" type="presParOf" srcId="{F6718641-E59E-4C42-A1D4-ECFC5DC5C363}" destId="{4679E335-CDFD-D840-A354-CEE791F31A34}" srcOrd="0" destOrd="0" presId="urn:microsoft.com/office/officeart/2005/8/layout/orgChart1"/>
    <dgm:cxn modelId="{36270012-F267-8140-9EDB-C4FBBDB0B9AB}" type="presParOf" srcId="{F6718641-E59E-4C42-A1D4-ECFC5DC5C363}" destId="{0C905457-A661-FE4C-8A2C-FDC4AE1A6970}" srcOrd="1" destOrd="0" presId="urn:microsoft.com/office/officeart/2005/8/layout/orgChart1"/>
    <dgm:cxn modelId="{97442FB3-41A2-B041-85EB-178871BFF3C6}" type="presParOf" srcId="{EBBD4EDC-0DB1-FF49-BCF4-C21848335391}" destId="{33A502AF-BD03-5C4A-999F-F6494842A2EF}" srcOrd="1" destOrd="0" presId="urn:microsoft.com/office/officeart/2005/8/layout/orgChart1"/>
    <dgm:cxn modelId="{5E914FDD-EE9B-5846-BD4E-D02A5DD77D44}" type="presParOf" srcId="{EBBD4EDC-0DB1-FF49-BCF4-C21848335391}" destId="{CAEA6F10-919A-BC4B-B5CA-15D94F4EA08B}" srcOrd="2" destOrd="0" presId="urn:microsoft.com/office/officeart/2005/8/layout/orgChart1"/>
    <dgm:cxn modelId="{32261FD9-04B2-AA44-8F48-BD6F65CE73AD}" type="presParOf" srcId="{0DC392FD-E7C0-F44B-8EB8-C54C2312EF08}" destId="{00266B81-797D-AA46-9830-FEA567E090FB}" srcOrd="6" destOrd="0" presId="urn:microsoft.com/office/officeart/2005/8/layout/orgChart1"/>
    <dgm:cxn modelId="{1A0BF27C-D702-5140-A2D9-45FD28556E46}" type="presParOf" srcId="{0DC392FD-E7C0-F44B-8EB8-C54C2312EF08}" destId="{5AF59FCE-DAD7-3C4C-86F9-5725BD275A16}" srcOrd="7" destOrd="0" presId="urn:microsoft.com/office/officeart/2005/8/layout/orgChart1"/>
    <dgm:cxn modelId="{6F3BFD57-F7D9-5847-9682-7128347FBF6A}" type="presParOf" srcId="{5AF59FCE-DAD7-3C4C-86F9-5725BD275A16}" destId="{50BE6DDC-F129-EF44-8EB2-8DECA51986F4}" srcOrd="0" destOrd="0" presId="urn:microsoft.com/office/officeart/2005/8/layout/orgChart1"/>
    <dgm:cxn modelId="{80FA4B62-CB57-9540-831A-A69CC3ED2EA2}" type="presParOf" srcId="{50BE6DDC-F129-EF44-8EB2-8DECA51986F4}" destId="{ACD2ECF8-358C-9441-ACA1-D3C0B4313C01}" srcOrd="0" destOrd="0" presId="urn:microsoft.com/office/officeart/2005/8/layout/orgChart1"/>
    <dgm:cxn modelId="{8EEC080B-15BA-4448-BB18-12FA00EAF465}" type="presParOf" srcId="{50BE6DDC-F129-EF44-8EB2-8DECA51986F4}" destId="{F84B84CF-0E93-8144-B260-B76133EBC7E2}" srcOrd="1" destOrd="0" presId="urn:microsoft.com/office/officeart/2005/8/layout/orgChart1"/>
    <dgm:cxn modelId="{1AB510D1-9843-B148-8F45-6EE2F4A4E249}" type="presParOf" srcId="{5AF59FCE-DAD7-3C4C-86F9-5725BD275A16}" destId="{59724D3D-6A10-AF45-A790-6339DCF4BD9D}" srcOrd="1" destOrd="0" presId="urn:microsoft.com/office/officeart/2005/8/layout/orgChart1"/>
    <dgm:cxn modelId="{ACD0DB5C-B408-AB4A-84BA-2C3A6752DCBE}" type="presParOf" srcId="{5AF59FCE-DAD7-3C4C-86F9-5725BD275A16}" destId="{D83E02FC-6DFA-0041-8532-EF3C093B4DA8}" srcOrd="2" destOrd="0" presId="urn:microsoft.com/office/officeart/2005/8/layout/orgChart1"/>
    <dgm:cxn modelId="{B99E2328-DA86-7C40-B457-B6790298E54B}" type="presParOf" srcId="{7FBAA12F-8743-994F-A291-135FA67F4F8B}" destId="{0CADE7E7-5768-9F44-B255-6B4A6657F3FF}" srcOrd="2" destOrd="0" presId="urn:microsoft.com/office/officeart/2005/8/layout/orgChart1"/>
    <dgm:cxn modelId="{06CBBFCA-A555-0241-A69F-43075792FE5F}" type="presParOf" srcId="{0CADE7E7-5768-9F44-B255-6B4A6657F3FF}" destId="{5907E569-7DA7-E148-BC0D-A72DD2EEFD6A}" srcOrd="0" destOrd="0" presId="urn:microsoft.com/office/officeart/2005/8/layout/orgChart1"/>
    <dgm:cxn modelId="{7362C430-4CB4-4D49-93F8-E63B078D6FC0}" type="presParOf" srcId="{0CADE7E7-5768-9F44-B255-6B4A6657F3FF}" destId="{F2F0350C-9BAC-CA4C-AE0B-C1DFFD7A2451}" srcOrd="1" destOrd="0" presId="urn:microsoft.com/office/officeart/2005/8/layout/orgChart1"/>
    <dgm:cxn modelId="{2AB8604F-35AD-4841-83AF-41BED2699C1D}" type="presParOf" srcId="{F2F0350C-9BAC-CA4C-AE0B-C1DFFD7A2451}" destId="{82219A08-0F91-834F-A04F-D00CDCB3E26E}" srcOrd="0" destOrd="0" presId="urn:microsoft.com/office/officeart/2005/8/layout/orgChart1"/>
    <dgm:cxn modelId="{8058DF50-2A0E-324C-A515-E730D7020858}" type="presParOf" srcId="{82219A08-0F91-834F-A04F-D00CDCB3E26E}" destId="{3A9A6115-C30A-6D43-ABEF-3E40E017841C}" srcOrd="0" destOrd="0" presId="urn:microsoft.com/office/officeart/2005/8/layout/orgChart1"/>
    <dgm:cxn modelId="{D4CE72B1-8C0F-5A47-8CBF-D9DB038DC53E}" type="presParOf" srcId="{82219A08-0F91-834F-A04F-D00CDCB3E26E}" destId="{B9CC38EB-FFA5-154A-8DA1-F41317A3602E}" srcOrd="1" destOrd="0" presId="urn:microsoft.com/office/officeart/2005/8/layout/orgChart1"/>
    <dgm:cxn modelId="{E31CDF1B-1F92-0E4A-BEE1-C616A44CFDFF}" type="presParOf" srcId="{F2F0350C-9BAC-CA4C-AE0B-C1DFFD7A2451}" destId="{BDEFBFCF-A48A-7A48-BE03-7E3D58966888}" srcOrd="1" destOrd="0" presId="urn:microsoft.com/office/officeart/2005/8/layout/orgChart1"/>
    <dgm:cxn modelId="{ED77DBEE-8B3E-7949-B0C2-407ECF94ACD5}" type="presParOf" srcId="{F2F0350C-9BAC-CA4C-AE0B-C1DFFD7A2451}" destId="{A7803373-318B-E449-9C37-5C1E7F178FAD}" srcOrd="2" destOrd="0" presId="urn:microsoft.com/office/officeart/2005/8/layout/orgChart1"/>
    <dgm:cxn modelId="{60F52861-1757-1A44-8958-586B5B686236}" type="presParOf" srcId="{0CADE7E7-5768-9F44-B255-6B4A6657F3FF}" destId="{F161A30D-19A3-624C-A2CF-A430588610BC}" srcOrd="2" destOrd="0" presId="urn:microsoft.com/office/officeart/2005/8/layout/orgChart1"/>
    <dgm:cxn modelId="{EE298646-5920-644B-B2C3-9B096F4E9623}" type="presParOf" srcId="{0CADE7E7-5768-9F44-B255-6B4A6657F3FF}" destId="{8AA5F006-88A4-FE47-BABD-7B25AC6B16F5}" srcOrd="3" destOrd="0" presId="urn:microsoft.com/office/officeart/2005/8/layout/orgChart1"/>
    <dgm:cxn modelId="{6744EB7E-9AD7-7B4E-918F-79C7B877A1DA}" type="presParOf" srcId="{8AA5F006-88A4-FE47-BABD-7B25AC6B16F5}" destId="{309DDCFE-5886-314E-B911-3089D5FD013A}" srcOrd="0" destOrd="0" presId="urn:microsoft.com/office/officeart/2005/8/layout/orgChart1"/>
    <dgm:cxn modelId="{514EB1A8-E366-424F-86D4-327BDBBA0734}" type="presParOf" srcId="{309DDCFE-5886-314E-B911-3089D5FD013A}" destId="{5B27C28B-19C3-C742-BE83-F35FF23F67A3}" srcOrd="0" destOrd="0" presId="urn:microsoft.com/office/officeart/2005/8/layout/orgChart1"/>
    <dgm:cxn modelId="{E5C59987-FA22-A14B-989E-F680EE04173D}" type="presParOf" srcId="{309DDCFE-5886-314E-B911-3089D5FD013A}" destId="{17831776-9B6F-CB45-A8A1-094F631BBFF1}" srcOrd="1" destOrd="0" presId="urn:microsoft.com/office/officeart/2005/8/layout/orgChart1"/>
    <dgm:cxn modelId="{4655B31A-F73E-1849-8EB8-2FE06E70A5A1}" type="presParOf" srcId="{8AA5F006-88A4-FE47-BABD-7B25AC6B16F5}" destId="{75878472-0460-3D46-841C-AE95974417AB}" srcOrd="1" destOrd="0" presId="urn:microsoft.com/office/officeart/2005/8/layout/orgChart1"/>
    <dgm:cxn modelId="{2C323219-5208-DA4D-9C09-CBE7486F532C}" type="presParOf" srcId="{75878472-0460-3D46-841C-AE95974417AB}" destId="{B4AFEC69-9EB3-C74F-9D0D-7A3E7C96ABD4}" srcOrd="0" destOrd="0" presId="urn:microsoft.com/office/officeart/2005/8/layout/orgChart1"/>
    <dgm:cxn modelId="{D6D6588C-3C28-7940-AAEB-85602606D5AA}" type="presParOf" srcId="{75878472-0460-3D46-841C-AE95974417AB}" destId="{8FCB8946-0540-E14B-8E18-9983385088D0}" srcOrd="1" destOrd="0" presId="urn:microsoft.com/office/officeart/2005/8/layout/orgChart1"/>
    <dgm:cxn modelId="{B1C229C8-450A-7840-9EDB-5BE04BA06708}" type="presParOf" srcId="{8FCB8946-0540-E14B-8E18-9983385088D0}" destId="{8F4C355B-34A6-2E4F-8E1F-0651F06462B3}" srcOrd="0" destOrd="0" presId="urn:microsoft.com/office/officeart/2005/8/layout/orgChart1"/>
    <dgm:cxn modelId="{9D356FAB-0811-3B41-A208-419AF3AAB765}" type="presParOf" srcId="{8F4C355B-34A6-2E4F-8E1F-0651F06462B3}" destId="{E6C5E7F8-AB4E-3944-BCB5-8BB4C00C1E9E}" srcOrd="0" destOrd="0" presId="urn:microsoft.com/office/officeart/2005/8/layout/orgChart1"/>
    <dgm:cxn modelId="{6228B2AD-980B-DC47-BB50-69FCE737FDC8}" type="presParOf" srcId="{8F4C355B-34A6-2E4F-8E1F-0651F06462B3}" destId="{F559AF21-5115-FC48-8B33-563AF7A77C6F}" srcOrd="1" destOrd="0" presId="urn:microsoft.com/office/officeart/2005/8/layout/orgChart1"/>
    <dgm:cxn modelId="{FC8B5FC1-9497-0B43-A9F4-61E5FE2D0D2C}" type="presParOf" srcId="{8FCB8946-0540-E14B-8E18-9983385088D0}" destId="{B1BC6407-8427-9D41-B5FF-5DDFA24CBFA7}" srcOrd="1" destOrd="0" presId="urn:microsoft.com/office/officeart/2005/8/layout/orgChart1"/>
    <dgm:cxn modelId="{4AF2B480-DE94-E746-81D9-712F12CD6D38}" type="presParOf" srcId="{8FCB8946-0540-E14B-8E18-9983385088D0}" destId="{38E8CF3A-E3E1-994A-90F9-F216D8173202}" srcOrd="2" destOrd="0" presId="urn:microsoft.com/office/officeart/2005/8/layout/orgChart1"/>
    <dgm:cxn modelId="{7FDD155C-C25E-F74C-A008-52D29CDB746A}" type="presParOf" srcId="{8AA5F006-88A4-FE47-BABD-7B25AC6B16F5}" destId="{914BF732-6057-AD49-B805-8927E6CB755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EC69-9EB3-C74F-9D0D-7A3E7C96ABD4}">
      <dsp:nvSpPr>
        <dsp:cNvPr id="0" name=""/>
        <dsp:cNvSpPr/>
      </dsp:nvSpPr>
      <dsp:spPr>
        <a:xfrm>
          <a:off x="3459363" y="1475907"/>
          <a:ext cx="177561" cy="544521"/>
        </a:xfrm>
        <a:custGeom>
          <a:avLst/>
          <a:gdLst/>
          <a:ahLst/>
          <a:cxnLst/>
          <a:rect l="0" t="0" r="0" b="0"/>
          <a:pathLst>
            <a:path>
              <a:moveTo>
                <a:pt x="0" y="0"/>
              </a:moveTo>
              <a:lnTo>
                <a:pt x="0" y="544521"/>
              </a:lnTo>
              <a:lnTo>
                <a:pt x="177561" y="544521"/>
              </a:lnTo>
            </a:path>
          </a:pathLst>
        </a:custGeom>
        <a:noFill/>
        <a:ln w="25400" cap="flat" cmpd="sng" algn="ctr">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61A30D-19A3-624C-A2CF-A430588610BC}">
      <dsp:nvSpPr>
        <dsp:cNvPr id="0" name=""/>
        <dsp:cNvSpPr/>
      </dsp:nvSpPr>
      <dsp:spPr>
        <a:xfrm>
          <a:off x="2743200" y="635450"/>
          <a:ext cx="124292" cy="544521"/>
        </a:xfrm>
        <a:custGeom>
          <a:avLst/>
          <a:gdLst/>
          <a:ahLst/>
          <a:cxnLst/>
          <a:rect l="0" t="0" r="0" b="0"/>
          <a:pathLst>
            <a:path>
              <a:moveTo>
                <a:pt x="0" y="0"/>
              </a:moveTo>
              <a:lnTo>
                <a:pt x="0" y="544521"/>
              </a:lnTo>
              <a:lnTo>
                <a:pt x="124292" y="544521"/>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07E569-7DA7-E148-BC0D-A72DD2EEFD6A}">
      <dsp:nvSpPr>
        <dsp:cNvPr id="0" name=""/>
        <dsp:cNvSpPr/>
      </dsp:nvSpPr>
      <dsp:spPr>
        <a:xfrm>
          <a:off x="2618907" y="635450"/>
          <a:ext cx="124292" cy="544521"/>
        </a:xfrm>
        <a:custGeom>
          <a:avLst/>
          <a:gdLst/>
          <a:ahLst/>
          <a:cxnLst/>
          <a:rect l="0" t="0" r="0" b="0"/>
          <a:pathLst>
            <a:path>
              <a:moveTo>
                <a:pt x="124292" y="0"/>
              </a:moveTo>
              <a:lnTo>
                <a:pt x="124292" y="544521"/>
              </a:lnTo>
              <a:lnTo>
                <a:pt x="0" y="544521"/>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66B81-797D-AA46-9830-FEA567E090FB}">
      <dsp:nvSpPr>
        <dsp:cNvPr id="0" name=""/>
        <dsp:cNvSpPr/>
      </dsp:nvSpPr>
      <dsp:spPr>
        <a:xfrm>
          <a:off x="2743200" y="635450"/>
          <a:ext cx="2148491" cy="1929498"/>
        </a:xfrm>
        <a:custGeom>
          <a:avLst/>
          <a:gdLst/>
          <a:ahLst/>
          <a:cxnLst/>
          <a:rect l="0" t="0" r="0" b="0"/>
          <a:pathLst>
            <a:path>
              <a:moveTo>
                <a:pt x="0" y="0"/>
              </a:moveTo>
              <a:lnTo>
                <a:pt x="0" y="1805206"/>
              </a:lnTo>
              <a:lnTo>
                <a:pt x="2148491" y="1805206"/>
              </a:lnTo>
              <a:lnTo>
                <a:pt x="2148491"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4FC3C-A000-204C-8C96-A22748959C5D}">
      <dsp:nvSpPr>
        <dsp:cNvPr id="0" name=""/>
        <dsp:cNvSpPr/>
      </dsp:nvSpPr>
      <dsp:spPr>
        <a:xfrm>
          <a:off x="2743200" y="635450"/>
          <a:ext cx="716163" cy="1929498"/>
        </a:xfrm>
        <a:custGeom>
          <a:avLst/>
          <a:gdLst/>
          <a:ahLst/>
          <a:cxnLst/>
          <a:rect l="0" t="0" r="0" b="0"/>
          <a:pathLst>
            <a:path>
              <a:moveTo>
                <a:pt x="0" y="0"/>
              </a:moveTo>
              <a:lnTo>
                <a:pt x="0" y="1805206"/>
              </a:lnTo>
              <a:lnTo>
                <a:pt x="716163" y="1805206"/>
              </a:lnTo>
              <a:lnTo>
                <a:pt x="716163"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D0939-4216-9A4F-B326-03E077D7B1EC}">
      <dsp:nvSpPr>
        <dsp:cNvPr id="0" name=""/>
        <dsp:cNvSpPr/>
      </dsp:nvSpPr>
      <dsp:spPr>
        <a:xfrm>
          <a:off x="2027036" y="635450"/>
          <a:ext cx="716163" cy="1929498"/>
        </a:xfrm>
        <a:custGeom>
          <a:avLst/>
          <a:gdLst/>
          <a:ahLst/>
          <a:cxnLst/>
          <a:rect l="0" t="0" r="0" b="0"/>
          <a:pathLst>
            <a:path>
              <a:moveTo>
                <a:pt x="716163" y="0"/>
              </a:moveTo>
              <a:lnTo>
                <a:pt x="716163" y="1805206"/>
              </a:lnTo>
              <a:lnTo>
                <a:pt x="0" y="1805206"/>
              </a:lnTo>
              <a:lnTo>
                <a:pt x="0"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D4C93-79AF-5D48-AC0F-78FFE75C0259}">
      <dsp:nvSpPr>
        <dsp:cNvPr id="0" name=""/>
        <dsp:cNvSpPr/>
      </dsp:nvSpPr>
      <dsp:spPr>
        <a:xfrm>
          <a:off x="594708" y="635450"/>
          <a:ext cx="2148491" cy="1929498"/>
        </a:xfrm>
        <a:custGeom>
          <a:avLst/>
          <a:gdLst/>
          <a:ahLst/>
          <a:cxnLst/>
          <a:rect l="0" t="0" r="0" b="0"/>
          <a:pathLst>
            <a:path>
              <a:moveTo>
                <a:pt x="2148491" y="0"/>
              </a:moveTo>
              <a:lnTo>
                <a:pt x="2148491" y="1805206"/>
              </a:lnTo>
              <a:lnTo>
                <a:pt x="0" y="1805206"/>
              </a:lnTo>
              <a:lnTo>
                <a:pt x="0" y="1929498"/>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C0324C-5CC4-DB4B-81AF-5E63052384BB}">
      <dsp:nvSpPr>
        <dsp:cNvPr id="0" name=""/>
        <dsp:cNvSpPr/>
      </dsp:nvSpPr>
      <dsp:spPr>
        <a:xfrm>
          <a:off x="2151329" y="4357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Tour Operators 
</a:t>
          </a:r>
        </a:p>
      </dsp:txBody>
      <dsp:txXfrm>
        <a:off x="2151329" y="43579"/>
        <a:ext cx="1183741" cy="591870"/>
      </dsp:txXfrm>
    </dsp:sp>
    <dsp:sp modelId="{CA927B78-A291-404F-BE0D-86CD4CF56875}">
      <dsp:nvSpPr>
        <dsp:cNvPr id="0" name=""/>
        <dsp:cNvSpPr/>
      </dsp:nvSpPr>
      <dsp:spPr>
        <a:xfrm>
          <a:off x="2837"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destination management companies</a:t>
          </a:r>
        </a:p>
      </dsp:txBody>
      <dsp:txXfrm>
        <a:off x="2837" y="2564949"/>
        <a:ext cx="1183741" cy="591870"/>
      </dsp:txXfrm>
    </dsp:sp>
    <dsp:sp modelId="{8EE52D8A-68BC-3749-9646-006D7EBA5CBE}">
      <dsp:nvSpPr>
        <dsp:cNvPr id="0" name=""/>
        <dsp:cNvSpPr/>
      </dsp:nvSpPr>
      <dsp:spPr>
        <a:xfrm>
          <a:off x="1435165"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specialist tour operators</a:t>
          </a:r>
        </a:p>
      </dsp:txBody>
      <dsp:txXfrm>
        <a:off x="1435165" y="2564949"/>
        <a:ext cx="1183741" cy="591870"/>
      </dsp:txXfrm>
    </dsp:sp>
    <dsp:sp modelId="{4679E335-CDFD-D840-A354-CEE791F31A34}">
      <dsp:nvSpPr>
        <dsp:cNvPr id="0" name=""/>
        <dsp:cNvSpPr/>
      </dsp:nvSpPr>
      <dsp:spPr>
        <a:xfrm>
          <a:off x="2867492"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retail travel agents</a:t>
          </a:r>
        </a:p>
      </dsp:txBody>
      <dsp:txXfrm>
        <a:off x="2867492" y="2564949"/>
        <a:ext cx="1183741" cy="591870"/>
      </dsp:txXfrm>
    </dsp:sp>
    <dsp:sp modelId="{ACD2ECF8-358C-9441-ACA1-D3C0B4313C01}">
      <dsp:nvSpPr>
        <dsp:cNvPr id="0" name=""/>
        <dsp:cNvSpPr/>
      </dsp:nvSpPr>
      <dsp:spPr>
        <a:xfrm>
          <a:off x="4299820" y="2564949"/>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online travel agents</a:t>
          </a:r>
        </a:p>
      </dsp:txBody>
      <dsp:txXfrm>
        <a:off x="4299820" y="2564949"/>
        <a:ext cx="1183741" cy="591870"/>
      </dsp:txXfrm>
    </dsp:sp>
    <dsp:sp modelId="{3A9A6115-C30A-6D43-ABEF-3E40E017841C}">
      <dsp:nvSpPr>
        <dsp:cNvPr id="0" name=""/>
        <dsp:cNvSpPr/>
      </dsp:nvSpPr>
      <dsp:spPr>
        <a:xfrm>
          <a:off x="1435165" y="884036"/>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domestic tour operators</a:t>
          </a:r>
        </a:p>
      </dsp:txBody>
      <dsp:txXfrm>
        <a:off x="1435165" y="884036"/>
        <a:ext cx="1183741" cy="591870"/>
      </dsp:txXfrm>
    </dsp:sp>
    <dsp:sp modelId="{5B27C28B-19C3-C742-BE83-F35FF23F67A3}">
      <dsp:nvSpPr>
        <dsp:cNvPr id="0" name=""/>
        <dsp:cNvSpPr/>
      </dsp:nvSpPr>
      <dsp:spPr>
        <a:xfrm>
          <a:off x="2867492" y="884036"/>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outbound tour operators</a:t>
          </a:r>
        </a:p>
      </dsp:txBody>
      <dsp:txXfrm>
        <a:off x="2867492" y="884036"/>
        <a:ext cx="1183741" cy="591870"/>
      </dsp:txXfrm>
    </dsp:sp>
    <dsp:sp modelId="{E6C5E7F8-AB4E-3944-BCB5-8BB4C00C1E9E}">
      <dsp:nvSpPr>
        <dsp:cNvPr id="0" name=""/>
        <dsp:cNvSpPr/>
      </dsp:nvSpPr>
      <dsp:spPr>
        <a:xfrm>
          <a:off x="3636924" y="1724492"/>
          <a:ext cx="1183741" cy="59187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a:t>franchises</a:t>
          </a:r>
        </a:p>
      </dsp:txBody>
      <dsp:txXfrm>
        <a:off x="3636924" y="1724492"/>
        <a:ext cx="1183741" cy="59187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20-12-2024</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20-12-2024</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20-12-2024</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a:t>Research on </a:t>
            </a:r>
            <a:r>
              <a:rPr lang="nl-NL" dirty="0" err="1"/>
              <a:t>Tourism</a:t>
            </a:r>
            <a:r>
              <a:rPr lang="nl-NL" dirty="0"/>
              <a:t> Services</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 The Marketing Mix</a:t>
            </a:r>
          </a:p>
          <a:p>
            <a:r>
              <a:rPr lang="nl-NL" dirty="0"/>
              <a:t>- The Marketing Mix: </a:t>
            </a:r>
            <a:r>
              <a:rPr lang="nl-NL" dirty="0" err="1"/>
              <a:t>Place</a:t>
            </a:r>
            <a:endParaRPr lang="nl-NL" dirty="0"/>
          </a:p>
          <a:p>
            <a:r>
              <a:rPr lang="nl-NL" dirty="0"/>
              <a:t>- The Marketing Mix: Product</a:t>
            </a:r>
          </a:p>
          <a:p>
            <a:r>
              <a:rPr lang="nl-NL" dirty="0"/>
              <a:t>- The Marketing Mix: Price</a:t>
            </a:r>
          </a:p>
          <a:p>
            <a:r>
              <a:rPr lang="nl-NL" dirty="0"/>
              <a:t>The Marketing Mix: Promotion</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1800" dirty="0"/>
              <a:t>1- The Marketing Mix: </a:t>
            </a:r>
            <a:r>
              <a:rPr lang="nl-NL" sz="1800" dirty="0" err="1"/>
              <a:t>Place</a:t>
            </a:r>
            <a:endParaRPr lang="nl-NL" sz="1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The Tourism Marketing Mix: </a:t>
            </a:r>
          </a:p>
          <a:p>
            <a:pPr lvl="2"/>
            <a:r>
              <a:rPr lang="en-GB" dirty="0"/>
              <a:t>- The marketing mix is crucial to an organization’s success, serving as a collection of tools that marketers use to achieve strategic positioning. </a:t>
            </a:r>
          </a:p>
          <a:p>
            <a:pPr lvl="2"/>
            <a:r>
              <a:rPr lang="en-GB" dirty="0"/>
              <a:t>- It is defined as “a set of tools used by marketers to achieve a strategic position or positions”</a:t>
            </a:r>
          </a:p>
          <a:p>
            <a:pPr lvl="2"/>
            <a:r>
              <a:rPr lang="en-GB" dirty="0"/>
              <a:t>- For tourism organizations, the marketing mix encompasses all controllable elements used to meet consumer needs and communicate effectively. </a:t>
            </a:r>
          </a:p>
          <a:p>
            <a:pPr lvl="2"/>
            <a:r>
              <a:rPr lang="en-GB" dirty="0"/>
              <a:t>- The core components of the marketing mix include product, price, place, promotion, people, physical evidence, and process. </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3166162896"/>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1800" dirty="0"/>
              <a:t>1- The Marketing Mix: </a:t>
            </a:r>
            <a:r>
              <a:rPr lang="nl-NL" sz="1800" dirty="0" err="1"/>
              <a:t>Place</a:t>
            </a:r>
            <a:endParaRPr lang="nl-NL" sz="1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Tourism products are intangible, meaning they cannot be physically transported like physical goods”.</a:t>
            </a:r>
          </a:p>
          <a:p>
            <a:pPr lvl="2"/>
            <a:r>
              <a:rPr lang="en-GB" dirty="0"/>
              <a:t>- Instead, tourism organizations must attract consumers through direct or indirect sales, utilizing various distribution channels.</a:t>
            </a:r>
          </a:p>
          <a:p>
            <a:pPr lvl="2"/>
            <a:r>
              <a:rPr lang="en-GB" dirty="0"/>
              <a:t>- These channels are unique because they </a:t>
            </a:r>
          </a:p>
          <a:p>
            <a:pPr lvl="2"/>
            <a:r>
              <a:rPr lang="en-GB" dirty="0"/>
              <a:t>influence </a:t>
            </a:r>
            <a:r>
              <a:rPr lang="en-GB" dirty="0" err="1"/>
              <a:t>travelers'</a:t>
            </a:r>
            <a:r>
              <a:rPr lang="en-GB" dirty="0"/>
              <a:t> itineraries, and </a:t>
            </a:r>
          </a:p>
          <a:p>
            <a:pPr lvl="2"/>
            <a:r>
              <a:rPr lang="en-GB" dirty="0"/>
              <a:t>consumers actively participate in</a:t>
            </a:r>
          </a:p>
          <a:p>
            <a:pPr lvl="2"/>
            <a:r>
              <a:rPr lang="en-GB" dirty="0"/>
              <a:t> the distribution process.</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pic>
        <p:nvPicPr>
          <p:cNvPr id="3" name="Picture 2">
            <a:extLst>
              <a:ext uri="{FF2B5EF4-FFF2-40B4-BE49-F238E27FC236}">
                <a16:creationId xmlns:a16="http://schemas.microsoft.com/office/drawing/2014/main" id="{B48BE26D-ACEB-6E2B-1661-030C8A0DFB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63067" y="2132856"/>
            <a:ext cx="6934421" cy="4320000"/>
          </a:xfrm>
          <a:prstGeom prst="rect">
            <a:avLst/>
          </a:prstGeom>
        </p:spPr>
      </p:pic>
    </p:spTree>
    <p:extLst>
      <p:ext uri="{BB962C8B-B14F-4D97-AF65-F5344CB8AC3E}">
        <p14:creationId xmlns:p14="http://schemas.microsoft.com/office/powerpoint/2010/main" val="166820285"/>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The Marketing Mix: </a:t>
            </a:r>
            <a:r>
              <a:rPr lang="nl-NL" sz="3200" dirty="0" err="1"/>
              <a:t>Place</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Additionally, tourism providers typically pay commissions to intermediaries, such as travel agents, </a:t>
            </a:r>
          </a:p>
          <a:p>
            <a:pPr lvl="2"/>
            <a:r>
              <a:rPr lang="en-GB" dirty="0"/>
              <a:t>who connect them with customers. </a:t>
            </a:r>
          </a:p>
          <a:p>
            <a:pPr lvl="2"/>
            <a:r>
              <a:rPr lang="en-GB" dirty="0"/>
              <a:t>- This relationship can impact pricing, </a:t>
            </a:r>
          </a:p>
          <a:p>
            <a:pPr lvl="2"/>
            <a:r>
              <a:rPr lang="en-GB" dirty="0"/>
              <a:t>competitiveness, and profitability for</a:t>
            </a:r>
          </a:p>
          <a:p>
            <a:pPr lvl="2"/>
            <a:r>
              <a:rPr lang="en-GB" dirty="0"/>
              <a:t> tourism businesses</a:t>
            </a:r>
          </a:p>
          <a:p>
            <a:pPr lvl="2"/>
            <a:r>
              <a:rPr lang="en-GB" dirty="0"/>
              <a:t>- Intermediaries also play an important </a:t>
            </a:r>
          </a:p>
          <a:p>
            <a:pPr lvl="2"/>
            <a:r>
              <a:rPr lang="en-GB" dirty="0"/>
              <a:t>role in providing information and services</a:t>
            </a:r>
          </a:p>
          <a:p>
            <a:pPr lvl="2"/>
            <a:r>
              <a:rPr lang="en-GB" dirty="0"/>
              <a:t> to tourism consumers, often referred to</a:t>
            </a:r>
          </a:p>
          <a:p>
            <a:pPr lvl="2"/>
            <a:r>
              <a:rPr lang="en-GB" dirty="0"/>
              <a:t> as part of the "travel industry.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pic>
        <p:nvPicPr>
          <p:cNvPr id="3" name="Picture 2">
            <a:extLst>
              <a:ext uri="{FF2B5EF4-FFF2-40B4-BE49-F238E27FC236}">
                <a16:creationId xmlns:a16="http://schemas.microsoft.com/office/drawing/2014/main" id="{99C20EDA-2EA8-9A3A-01FA-3C023A0972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9015" y="1751867"/>
            <a:ext cx="6934421" cy="4320000"/>
          </a:xfrm>
          <a:prstGeom prst="rect">
            <a:avLst/>
          </a:prstGeom>
        </p:spPr>
      </p:pic>
    </p:spTree>
    <p:extLst>
      <p:ext uri="{BB962C8B-B14F-4D97-AF65-F5344CB8AC3E}">
        <p14:creationId xmlns:p14="http://schemas.microsoft.com/office/powerpoint/2010/main" val="1183987058"/>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The Marketing Mix: </a:t>
            </a:r>
            <a:r>
              <a:rPr lang="nl-NL" sz="3200" dirty="0" err="1"/>
              <a:t>Place</a:t>
            </a:r>
            <a:endParaRPr lang="nl-NL" sz="3200" dirty="0"/>
          </a:p>
        </p:txBody>
      </p:sp>
      <p:sp>
        <p:nvSpPr>
          <p:cNvPr id="8" name="Tijdelijke aanduiding voor verticale tekst 7"/>
          <p:cNvSpPr>
            <a:spLocks noGrp="1"/>
          </p:cNvSpPr>
          <p:nvPr>
            <p:ph type="body" orient="vert" idx="1"/>
          </p:nvPr>
        </p:nvSpPr>
        <p:spPr>
          <a:xfrm>
            <a:off x="404662" y="1252836"/>
            <a:ext cx="11472909" cy="5200500"/>
          </a:xfrm>
        </p:spPr>
        <p:txBody>
          <a:bodyPr>
            <a:normAutofit/>
          </a:bodyPr>
          <a:lstStyle/>
          <a:p>
            <a:pPr lvl="2"/>
            <a:r>
              <a:rPr lang="en-GB" b="1" dirty="0"/>
              <a:t>1.1- Levels of Distribution in Tourism and Hospitality</a:t>
            </a:r>
            <a:endParaRPr lang="en-GB" dirty="0"/>
          </a:p>
          <a:p>
            <a:pPr lvl="2"/>
            <a:r>
              <a:rPr lang="en-GB" dirty="0"/>
              <a:t>- The simplest form of distribution is direct sales to the consumer, where there is a single-level channel. For example, a hotel might sell a room directly to the person who </a:t>
            </a:r>
          </a:p>
          <a:p>
            <a:pPr lvl="2"/>
            <a:r>
              <a:rPr lang="en-GB" dirty="0"/>
              <a:t>will stay in it.</a:t>
            </a:r>
          </a:p>
          <a:p>
            <a:pPr lvl="2"/>
            <a:r>
              <a:rPr lang="en-GB" dirty="0"/>
              <a:t> - Similarly, a tour operator or principal might sell directly to</a:t>
            </a:r>
          </a:p>
          <a:p>
            <a:pPr lvl="2"/>
            <a:r>
              <a:rPr lang="en-GB" dirty="0"/>
              <a:t> the consumer. However, this approach requires staff to</a:t>
            </a:r>
          </a:p>
          <a:p>
            <a:pPr lvl="2"/>
            <a:r>
              <a:rPr lang="en-GB" dirty="0"/>
              <a:t> process and manage the bookings.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pic>
        <p:nvPicPr>
          <p:cNvPr id="3" name="Picture 2">
            <a:extLst>
              <a:ext uri="{FF2B5EF4-FFF2-40B4-BE49-F238E27FC236}">
                <a16:creationId xmlns:a16="http://schemas.microsoft.com/office/drawing/2014/main" id="{4C6CB475-8F50-B767-D9FD-35B16530F5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5765" y="2015105"/>
            <a:ext cx="5063298" cy="4428000"/>
          </a:xfrm>
          <a:prstGeom prst="rect">
            <a:avLst/>
          </a:prstGeom>
        </p:spPr>
      </p:pic>
    </p:spTree>
    <p:extLst>
      <p:ext uri="{BB962C8B-B14F-4D97-AF65-F5344CB8AC3E}">
        <p14:creationId xmlns:p14="http://schemas.microsoft.com/office/powerpoint/2010/main" val="2488345863"/>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The Marketing Mix: </a:t>
            </a:r>
            <a:r>
              <a:rPr lang="nl-NL" sz="3200" dirty="0" err="1"/>
              <a:t>Place</a:t>
            </a:r>
            <a:endParaRPr lang="nl-NL" sz="32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1.1- Levels of Distribution in Tourism and Hospitality</a:t>
            </a:r>
            <a:endParaRPr lang="en-GB" dirty="0"/>
          </a:p>
          <a:p>
            <a:pPr lvl="2"/>
            <a:r>
              <a:rPr lang="en-GB" dirty="0"/>
              <a:t>- The second form of distribution is indirect, involving longer, multi-level channels, known as a “multi-channel distribution system.” </a:t>
            </a:r>
          </a:p>
          <a:p>
            <a:pPr lvl="2"/>
            <a:r>
              <a:rPr lang="en-GB" dirty="0"/>
              <a:t>- In this system, a tourism organization sets up two or more</a:t>
            </a:r>
          </a:p>
          <a:p>
            <a:pPr lvl="2"/>
            <a:r>
              <a:rPr lang="en-GB" dirty="0"/>
              <a:t> marketing channels to reach one or more consumer segments. </a:t>
            </a:r>
          </a:p>
          <a:p>
            <a:pPr lvl="2"/>
            <a:r>
              <a:rPr lang="en-GB" dirty="0"/>
              <a:t>- For instance, a tourism provider, such as a hotel, resort, </a:t>
            </a:r>
          </a:p>
          <a:p>
            <a:pPr lvl="2"/>
            <a:r>
              <a:rPr lang="en-GB" dirty="0"/>
              <a:t>airline, or cruise company, may choose to sell through </a:t>
            </a:r>
          </a:p>
          <a:p>
            <a:pPr lvl="2"/>
            <a:r>
              <a:rPr lang="en-GB" dirty="0"/>
              <a:t>intermediaries like travel agents or tour operators. </a:t>
            </a:r>
          </a:p>
          <a:p>
            <a:pPr lvl="2"/>
            <a:r>
              <a:rPr lang="en-GB" dirty="0"/>
              <a:t>Tour operators sometimes use travel agents as intermediaries.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pic>
        <p:nvPicPr>
          <p:cNvPr id="3" name="Picture 2">
            <a:extLst>
              <a:ext uri="{FF2B5EF4-FFF2-40B4-BE49-F238E27FC236}">
                <a16:creationId xmlns:a16="http://schemas.microsoft.com/office/drawing/2014/main" id="{4C6CB475-8F50-B767-D9FD-35B16530F5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3143" y="2025336"/>
            <a:ext cx="5063298" cy="4428000"/>
          </a:xfrm>
          <a:prstGeom prst="rect">
            <a:avLst/>
          </a:prstGeom>
        </p:spPr>
      </p:pic>
    </p:spTree>
    <p:extLst>
      <p:ext uri="{BB962C8B-B14F-4D97-AF65-F5344CB8AC3E}">
        <p14:creationId xmlns:p14="http://schemas.microsoft.com/office/powerpoint/2010/main" val="800877472"/>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The Marketing Mix: </a:t>
            </a:r>
            <a:r>
              <a:rPr lang="nl-NL" sz="3200" dirty="0" err="1"/>
              <a:t>Place</a:t>
            </a:r>
            <a:endParaRPr lang="nl-NL" sz="2800" dirty="0"/>
          </a:p>
        </p:txBody>
      </p:sp>
      <p:sp>
        <p:nvSpPr>
          <p:cNvPr id="8" name="Tijdelijke aanduiding voor verticale tekst 7"/>
          <p:cNvSpPr>
            <a:spLocks noGrp="1"/>
          </p:cNvSpPr>
          <p:nvPr>
            <p:ph type="body" orient="vert" idx="1"/>
          </p:nvPr>
        </p:nvSpPr>
        <p:spPr>
          <a:xfrm>
            <a:off x="431254" y="1682251"/>
            <a:ext cx="11472909" cy="4795836"/>
          </a:xfrm>
        </p:spPr>
        <p:txBody>
          <a:bodyPr>
            <a:normAutofit/>
          </a:bodyPr>
          <a:lstStyle/>
          <a:p>
            <a:pPr lvl="2"/>
            <a:r>
              <a:rPr lang="en-GB" b="1" dirty="0"/>
              <a:t>2.1- Indirect Intermediaries </a:t>
            </a:r>
          </a:p>
          <a:p>
            <a:pPr lvl="2"/>
            <a:r>
              <a:rPr lang="en-GB" b="1" dirty="0"/>
              <a:t>2.1.1. Tour Operators </a:t>
            </a:r>
          </a:p>
          <a:p>
            <a:pPr lvl="2"/>
            <a:r>
              <a:rPr lang="en-GB" b="1" dirty="0"/>
              <a:t>- </a:t>
            </a:r>
            <a:r>
              <a:rPr lang="en-GB" dirty="0"/>
              <a:t>In the distribution chain, tour operators act as </a:t>
            </a:r>
          </a:p>
          <a:p>
            <a:pPr lvl="2"/>
            <a:r>
              <a:rPr lang="en-GB" dirty="0"/>
              <a:t>wholesalers (or middlemen) in the tourism industry. </a:t>
            </a:r>
          </a:p>
          <a:p>
            <a:pPr lvl="2"/>
            <a:r>
              <a:rPr lang="en-GB" b="1" dirty="0"/>
              <a:t>- </a:t>
            </a:r>
            <a:r>
              <a:rPr lang="en-GB" dirty="0"/>
              <a:t>They purchase tourism products in bulk from </a:t>
            </a:r>
          </a:p>
          <a:p>
            <a:pPr lvl="2"/>
            <a:r>
              <a:rPr lang="en-GB" dirty="0"/>
              <a:t>principals, such as airlines, hotels, and car rental</a:t>
            </a:r>
          </a:p>
          <a:p>
            <a:pPr lvl="2"/>
            <a:r>
              <a:rPr lang="en-GB" dirty="0"/>
              <a:t> companies, and then resell these products through</a:t>
            </a:r>
          </a:p>
          <a:p>
            <a:pPr lvl="2"/>
            <a:r>
              <a:rPr lang="en-GB" dirty="0"/>
              <a:t> retail travel agencies.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graphicFrame>
        <p:nvGraphicFramePr>
          <p:cNvPr id="3" name="Diagram 2">
            <a:extLst>
              <a:ext uri="{FF2B5EF4-FFF2-40B4-BE49-F238E27FC236}">
                <a16:creationId xmlns:a16="http://schemas.microsoft.com/office/drawing/2014/main" id="{359F086F-C3B5-EF73-0A14-5E5CAC0548B0}"/>
              </a:ext>
            </a:extLst>
          </p:cNvPr>
          <p:cNvGraphicFramePr/>
          <p:nvPr/>
        </p:nvGraphicFramePr>
        <p:xfrm>
          <a:off x="5883151" y="2060848"/>
          <a:ext cx="5486400" cy="320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4122083"/>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The Marketing Mix: </a:t>
            </a:r>
            <a:r>
              <a:rPr lang="nl-NL" sz="3200" dirty="0" err="1"/>
              <a:t>Place</a:t>
            </a:r>
            <a:endParaRPr lang="nl-NL" sz="2800" dirty="0"/>
          </a:p>
        </p:txBody>
      </p:sp>
      <p:sp>
        <p:nvSpPr>
          <p:cNvPr id="8" name="Tijdelijke aanduiding voor verticale tekst 7"/>
          <p:cNvSpPr>
            <a:spLocks noGrp="1"/>
          </p:cNvSpPr>
          <p:nvPr>
            <p:ph type="body" orient="vert" idx="1"/>
          </p:nvPr>
        </p:nvSpPr>
        <p:spPr>
          <a:xfrm>
            <a:off x="404662" y="1451179"/>
            <a:ext cx="11472909" cy="5218606"/>
          </a:xfrm>
        </p:spPr>
        <p:txBody>
          <a:bodyPr>
            <a:normAutofit/>
          </a:bodyPr>
          <a:lstStyle/>
          <a:p>
            <a:pPr lvl="2"/>
            <a:r>
              <a:rPr lang="en-GB" b="1" dirty="0"/>
              <a:t>2.2- direct Intermediaries</a:t>
            </a:r>
          </a:p>
          <a:p>
            <a:pPr lvl="2"/>
            <a:r>
              <a:rPr lang="en-GB" b="1" dirty="0"/>
              <a:t>- </a:t>
            </a:r>
            <a:r>
              <a:rPr lang="en-GB" dirty="0"/>
              <a:t>Direct booking systems are rapidly expanding due to advancements in digital technology, allowing consumers to book tourism products from the comfort of their homes, workplaces, or while on the move. </a:t>
            </a:r>
          </a:p>
          <a:p>
            <a:pPr lvl="2"/>
            <a:r>
              <a:rPr lang="en-GB" b="1" dirty="0"/>
              <a:t>- </a:t>
            </a:r>
            <a:r>
              <a:rPr lang="en-GB" dirty="0"/>
              <a:t>Additionally, technology provides consumers with all the necessary information to make informed travel decisions.</a:t>
            </a:r>
          </a:p>
          <a:p>
            <a:pPr lvl="2"/>
            <a:r>
              <a:rPr lang="en-GB" b="1" dirty="0"/>
              <a:t>- </a:t>
            </a:r>
            <a:r>
              <a:rPr lang="en-GB" dirty="0"/>
              <a:t>Over the past decade, there has been a significant increase in the availability of information and booking options through online communication systems. </a:t>
            </a:r>
          </a:p>
          <a:p>
            <a:pPr lvl="2"/>
            <a:r>
              <a:rPr lang="en-GB" b="1" dirty="0"/>
              <a:t>- </a:t>
            </a:r>
            <a:r>
              <a:rPr lang="en-GB" dirty="0"/>
              <a:t>The same technology that revitalized the role of travel agencies is now accessible directly to consumers. </a:t>
            </a:r>
          </a:p>
          <a:p>
            <a:pPr lvl="2"/>
            <a:r>
              <a:rPr lang="en-GB" b="1" dirty="0"/>
              <a:t>- </a:t>
            </a:r>
            <a:r>
              <a:rPr lang="en-GB" dirty="0"/>
              <a:t>Digital technology—especially the internet and call </a:t>
            </a:r>
            <a:r>
              <a:rPr lang="en-GB" dirty="0" err="1"/>
              <a:t>centers</a:t>
            </a:r>
            <a:r>
              <a:rPr lang="en-GB" dirty="0"/>
              <a:t>—has played a key role in disintermediation, a term that refers to consumers bypassing traditional intermediaries to deal directly with tourism principals and suppliers.</a:t>
            </a:r>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101391983"/>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2.1- What is a Tourism Product?</a:t>
            </a:r>
          </a:p>
          <a:p>
            <a:pPr lvl="3"/>
            <a:r>
              <a:rPr lang="en-GB" dirty="0"/>
              <a:t>- </a:t>
            </a:r>
            <a:r>
              <a:rPr lang="en-GB" b="0" dirty="0"/>
              <a:t>A tourism product, often referred to as a tourism offering, includes anything provided for use or consumption in exchange for money or value.</a:t>
            </a:r>
          </a:p>
          <a:p>
            <a:pPr lvl="3"/>
            <a:r>
              <a:rPr lang="en-GB" dirty="0"/>
              <a:t>- </a:t>
            </a:r>
            <a:r>
              <a:rPr lang="en-GB" b="0" dirty="0"/>
              <a:t> It is a composite entity that encompasses products, services, and experiences. </a:t>
            </a:r>
          </a:p>
          <a:p>
            <a:pPr lvl="3"/>
            <a:r>
              <a:rPr lang="en-GB" dirty="0"/>
              <a:t>- </a:t>
            </a:r>
            <a:r>
              <a:rPr lang="en-GB" b="0" dirty="0"/>
              <a:t>This highlights the inclusion of both tangible and intangible elements in a tourism product:</a:t>
            </a:r>
            <a:endParaRPr lang="en-GB" dirty="0"/>
          </a:p>
          <a:p>
            <a:pPr lvl="2"/>
            <a:r>
              <a:rPr lang="en-GB" b="1" dirty="0"/>
              <a:t>Tangible elements: </a:t>
            </a:r>
            <a:r>
              <a:rPr lang="en-GB" dirty="0"/>
              <a:t>Examples include a hotel’s décor, furniture, staff uniforms, and promotional merchandise from travel agencies</a:t>
            </a:r>
            <a:r>
              <a:rPr lang="en-GB" b="1" dirty="0"/>
              <a:t>.</a:t>
            </a:r>
          </a:p>
          <a:p>
            <a:pPr lvl="2"/>
            <a:r>
              <a:rPr lang="en-GB" b="1" dirty="0"/>
              <a:t>Intangible elements: </a:t>
            </a:r>
            <a:r>
              <a:rPr lang="en-GB" dirty="0"/>
              <a:t>Examples include service quality, the ambiance of a restaurant, holiday packages curated by tour operators, and the overall holiday experience</a:t>
            </a:r>
            <a:r>
              <a:rPr lang="en-GB" b="1" dirty="0"/>
              <a:t>.</a:t>
            </a:r>
            <a:r>
              <a:rPr lang="en-GB" dirty="0"/>
              <a:t>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363449101"/>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2.2- Product Levels in Tourism:</a:t>
            </a:r>
          </a:p>
          <a:p>
            <a:pPr lvl="3"/>
            <a:r>
              <a:rPr lang="en-GB" dirty="0"/>
              <a:t>-</a:t>
            </a:r>
            <a:r>
              <a:rPr lang="en-GB" b="0" dirty="0"/>
              <a:t>Tourism marketers need a clear understanding of what they are truly marketing. </a:t>
            </a:r>
          </a:p>
          <a:p>
            <a:pPr lvl="3"/>
            <a:r>
              <a:rPr lang="en-GB" dirty="0"/>
              <a:t>-</a:t>
            </a:r>
            <a:r>
              <a:rPr lang="en-GB" b="0" dirty="0"/>
              <a:t>Every product has distinct features, which can be categorized into three levels: the core level, the expected level, and the augmented level.</a:t>
            </a:r>
          </a:p>
          <a:p>
            <a:pPr lvl="3"/>
            <a:r>
              <a:rPr lang="en-GB" dirty="0"/>
              <a:t>-</a:t>
            </a:r>
            <a:r>
              <a:rPr lang="en-GB" b="0" dirty="0"/>
              <a:t>In tourism, the product is not limited to the primary purchase, such as a holiday, dining experience, or museum visit. </a:t>
            </a:r>
          </a:p>
          <a:p>
            <a:pPr lvl="3"/>
            <a:r>
              <a:rPr lang="en-GB" dirty="0"/>
              <a:t>-</a:t>
            </a:r>
            <a:r>
              <a:rPr lang="en-GB" b="0" dirty="0"/>
              <a:t>Instead, it encompasses all tangible and intangible elements that contribute to the overall experience enjoyed by the consumer.</a:t>
            </a:r>
          </a:p>
          <a:p>
            <a:pPr lvl="3"/>
            <a:r>
              <a:rPr lang="en-GB" dirty="0"/>
              <a:t>-</a:t>
            </a:r>
            <a:r>
              <a:rPr lang="en-GB" b="0" dirty="0"/>
              <a:t>This concept emphasizes that marketers must focus on all aspects of the product to meet consumer expectations effectively, ensuring satisfaction and encouraging repeat purchases.</a:t>
            </a:r>
          </a:p>
          <a:p>
            <a:pPr lvl="3"/>
            <a:r>
              <a:rPr lang="en-GB" dirty="0"/>
              <a:t>-</a:t>
            </a:r>
            <a:r>
              <a:rPr lang="en-GB" b="0" dirty="0"/>
              <a:t>The product levels include: the core product, the expected product, and the augmented product. </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915034672"/>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2.2 Product Levels in Tourism:</a:t>
            </a:r>
          </a:p>
          <a:p>
            <a:pPr lvl="3"/>
            <a:r>
              <a:rPr lang="en-GB" dirty="0"/>
              <a:t>-</a:t>
            </a:r>
            <a:r>
              <a:rPr lang="en-GB" b="0" dirty="0"/>
              <a:t>The product levels include: the core product, the expected product, and the augmented product. </a:t>
            </a:r>
          </a:p>
          <a:p>
            <a:pPr lvl="3"/>
            <a:r>
              <a:rPr lang="en-GB" dirty="0"/>
              <a:t>The core product</a:t>
            </a:r>
          </a:p>
          <a:p>
            <a:pPr lvl="3"/>
            <a:r>
              <a:rPr lang="en-GB" dirty="0"/>
              <a:t>- </a:t>
            </a:r>
            <a:r>
              <a:rPr lang="en-GB" b="0" dirty="0"/>
              <a:t>At the most fundamental level, the core product represents the </a:t>
            </a:r>
          </a:p>
          <a:p>
            <a:pPr lvl="3"/>
            <a:r>
              <a:rPr lang="en-GB" b="0" dirty="0"/>
              <a:t>primary benefit or service being offered. </a:t>
            </a:r>
          </a:p>
          <a:p>
            <a:pPr lvl="3"/>
            <a:r>
              <a:rPr lang="en-GB" dirty="0"/>
              <a:t>- </a:t>
            </a:r>
            <a:r>
              <a:rPr lang="en-GB" b="0" dirty="0"/>
              <a:t>It is intangible and focuses on what the consumer is truly purchasing,</a:t>
            </a:r>
          </a:p>
          <a:p>
            <a:pPr lvl="3"/>
            <a:r>
              <a:rPr lang="en-GB" b="0" dirty="0"/>
              <a:t> addressing the main benefits sought to satisfy their needs.</a:t>
            </a:r>
          </a:p>
          <a:p>
            <a:pPr lvl="3"/>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447EEA4-1F88-DC62-3E4A-7DBCB52E0B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3457" y="2495587"/>
            <a:ext cx="3714114" cy="3765301"/>
          </a:xfrm>
          <a:prstGeom prst="rect">
            <a:avLst/>
          </a:prstGeom>
        </p:spPr>
      </p:pic>
    </p:spTree>
    <p:extLst>
      <p:ext uri="{BB962C8B-B14F-4D97-AF65-F5344CB8AC3E}">
        <p14:creationId xmlns:p14="http://schemas.microsoft.com/office/powerpoint/2010/main" val="4188785045"/>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2.2- Product Levels in Tourism:</a:t>
            </a:r>
          </a:p>
          <a:p>
            <a:pPr lvl="3"/>
            <a:r>
              <a:rPr lang="en-GB" dirty="0"/>
              <a:t>-</a:t>
            </a:r>
            <a:r>
              <a:rPr lang="en-GB" b="0" dirty="0"/>
              <a:t>The product levels include: the core product, the expected product, and the augmented product. </a:t>
            </a:r>
          </a:p>
          <a:p>
            <a:pPr lvl="3"/>
            <a:r>
              <a:rPr lang="en-GB" dirty="0"/>
              <a:t>The core product</a:t>
            </a:r>
          </a:p>
          <a:p>
            <a:pPr lvl="3"/>
            <a:r>
              <a:rPr lang="en-GB" dirty="0"/>
              <a:t>- </a:t>
            </a:r>
            <a:r>
              <a:rPr lang="en-GB" b="0" dirty="0"/>
              <a:t>For example, the core benefit of staying in a luxurious hotel could be </a:t>
            </a:r>
          </a:p>
          <a:p>
            <a:pPr lvl="3"/>
            <a:r>
              <a:rPr lang="en-GB" b="0" dirty="0"/>
              <a:t>defined as rest and relaxation, while for a theme park like Disneyland</a:t>
            </a:r>
          </a:p>
          <a:p>
            <a:pPr lvl="3"/>
            <a:r>
              <a:rPr lang="en-GB" b="0" dirty="0"/>
              <a:t> Resort in Paris, France, the core product is excitement. </a:t>
            </a:r>
          </a:p>
          <a:p>
            <a:pPr lvl="3"/>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447EEA4-1F88-DC62-3E4A-7DBCB52E0B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3457" y="2495587"/>
            <a:ext cx="3714114" cy="3765301"/>
          </a:xfrm>
          <a:prstGeom prst="rect">
            <a:avLst/>
          </a:prstGeom>
        </p:spPr>
      </p:pic>
    </p:spTree>
    <p:extLst>
      <p:ext uri="{BB962C8B-B14F-4D97-AF65-F5344CB8AC3E}">
        <p14:creationId xmlns:p14="http://schemas.microsoft.com/office/powerpoint/2010/main" val="1813510374"/>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Expected Product in Tourism</a:t>
            </a:r>
          </a:p>
          <a:p>
            <a:pPr lvl="3"/>
            <a:r>
              <a:rPr lang="en-GB" dirty="0"/>
              <a:t>- </a:t>
            </a:r>
            <a:r>
              <a:rPr lang="en-GB" b="0" dirty="0"/>
              <a:t>The expected product refers to the combination of the physical goods or delivered services that support the core offering and meet consumer expectations. </a:t>
            </a:r>
          </a:p>
          <a:p>
            <a:pPr lvl="3"/>
            <a:r>
              <a:rPr lang="en-GB" dirty="0"/>
              <a:t>- </a:t>
            </a:r>
            <a:r>
              <a:rPr lang="en-GB" b="0" dirty="0"/>
              <a:t>It encompasses the specific features and benefits that customers anticipate as standard when purchasing an offering, along with their perceptions of service quality.</a:t>
            </a:r>
          </a:p>
          <a:p>
            <a:pPr lvl="3"/>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447EEA4-1F88-DC62-3E4A-7DBCB52E0B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3457" y="2495587"/>
            <a:ext cx="3714114" cy="3765301"/>
          </a:xfrm>
          <a:prstGeom prst="rect">
            <a:avLst/>
          </a:prstGeom>
        </p:spPr>
      </p:pic>
    </p:spTree>
    <p:extLst>
      <p:ext uri="{BB962C8B-B14F-4D97-AF65-F5344CB8AC3E}">
        <p14:creationId xmlns:p14="http://schemas.microsoft.com/office/powerpoint/2010/main" val="4028521033"/>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Expected Product in Tourism</a:t>
            </a:r>
          </a:p>
          <a:p>
            <a:pPr lvl="3"/>
            <a:r>
              <a:rPr lang="en-GB" dirty="0"/>
              <a:t>- </a:t>
            </a:r>
            <a:r>
              <a:rPr lang="en-GB" b="0" dirty="0"/>
              <a:t>For instance, when staying at a five-star hotel like The Radisson Blu Hotel, </a:t>
            </a:r>
          </a:p>
          <a:p>
            <a:pPr lvl="3"/>
            <a:r>
              <a:rPr lang="en-GB" b="0" dirty="0"/>
              <a:t>guests typically expect features such as valet service, internet access, room service, </a:t>
            </a:r>
          </a:p>
          <a:p>
            <a:pPr lvl="3"/>
            <a:r>
              <a:rPr lang="en-GB" b="0" dirty="0"/>
              <a:t>satellite television, in-room security safes, and privacy.</a:t>
            </a:r>
          </a:p>
          <a:p>
            <a:pPr lvl="3"/>
            <a:r>
              <a:rPr lang="en-GB" dirty="0"/>
              <a:t>- </a:t>
            </a:r>
            <a:r>
              <a:rPr lang="en-GB" b="0" dirty="0"/>
              <a:t>These elements collectively define the expected product and play a critical </a:t>
            </a:r>
          </a:p>
          <a:p>
            <a:pPr lvl="3"/>
            <a:r>
              <a:rPr lang="en-GB" b="0" dirty="0"/>
              <a:t>role in ensuring customer satisfaction by meeting or exceeding their </a:t>
            </a:r>
          </a:p>
          <a:p>
            <a:pPr lvl="3"/>
            <a:r>
              <a:rPr lang="en-GB" b="0" dirty="0"/>
              <a:t>baseline expectations.</a:t>
            </a:r>
          </a:p>
          <a:p>
            <a:pPr lvl="3"/>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447EEA4-1F88-DC62-3E4A-7DBCB52E0B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3457" y="2495587"/>
            <a:ext cx="3714114" cy="3765301"/>
          </a:xfrm>
          <a:prstGeom prst="rect">
            <a:avLst/>
          </a:prstGeom>
        </p:spPr>
      </p:pic>
    </p:spTree>
    <p:extLst>
      <p:ext uri="{BB962C8B-B14F-4D97-AF65-F5344CB8AC3E}">
        <p14:creationId xmlns:p14="http://schemas.microsoft.com/office/powerpoint/2010/main" val="2352505398"/>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Augmented Product in Tourism</a:t>
            </a:r>
          </a:p>
          <a:p>
            <a:pPr lvl="3"/>
            <a:endParaRPr lang="en-GB" dirty="0"/>
          </a:p>
          <a:p>
            <a:pPr lvl="3"/>
            <a:r>
              <a:rPr lang="en-GB" dirty="0"/>
              <a:t>- </a:t>
            </a:r>
            <a:r>
              <a:rPr lang="en-GB" b="0" dirty="0"/>
              <a:t>The augmented product includes both tangible and intangible elements that go beyond the core and expected product. </a:t>
            </a:r>
          </a:p>
          <a:p>
            <a:pPr lvl="3"/>
            <a:r>
              <a:rPr lang="en-GB" dirty="0"/>
              <a:t>- </a:t>
            </a:r>
            <a:r>
              <a:rPr lang="en-GB" b="0" dirty="0"/>
              <a:t>It represents the additional features or services that are not essential to the </a:t>
            </a:r>
          </a:p>
          <a:p>
            <a:pPr lvl="3"/>
            <a:r>
              <a:rPr lang="en-GB" b="0" dirty="0"/>
              <a:t>product itself but enhance the overall offering and may influence the</a:t>
            </a:r>
          </a:p>
          <a:p>
            <a:pPr lvl="3"/>
            <a:r>
              <a:rPr lang="en-GB" b="0" dirty="0"/>
              <a:t> consumer’s purchasing decision.</a:t>
            </a:r>
          </a:p>
          <a:p>
            <a:pPr lvl="3"/>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447EEA4-1F88-DC62-3E4A-7DBCB52E0B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3457" y="2495587"/>
            <a:ext cx="3714114" cy="3765301"/>
          </a:xfrm>
          <a:prstGeom prst="rect">
            <a:avLst/>
          </a:prstGeom>
        </p:spPr>
      </p:pic>
    </p:spTree>
    <p:extLst>
      <p:ext uri="{BB962C8B-B14F-4D97-AF65-F5344CB8AC3E}">
        <p14:creationId xmlns:p14="http://schemas.microsoft.com/office/powerpoint/2010/main" val="762858375"/>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Augmented Product in Tourism</a:t>
            </a:r>
          </a:p>
          <a:p>
            <a:pPr lvl="3"/>
            <a:endParaRPr lang="en-GB" dirty="0"/>
          </a:p>
          <a:p>
            <a:pPr lvl="3"/>
            <a:r>
              <a:rPr lang="en-GB" dirty="0"/>
              <a:t>- </a:t>
            </a:r>
            <a:r>
              <a:rPr lang="en-GB" b="0" dirty="0"/>
              <a:t>This is where most competition occurs, as organizations seek to differentiate their products and create a competitive advantage. </a:t>
            </a:r>
          </a:p>
          <a:p>
            <a:pPr lvl="3"/>
            <a:r>
              <a:rPr lang="en-GB" dirty="0"/>
              <a:t>- </a:t>
            </a:r>
            <a:r>
              <a:rPr lang="en-GB" b="0" dirty="0"/>
              <a:t>For instance, The Radisson Blu Hotel may offer a business centre and </a:t>
            </a:r>
          </a:p>
          <a:p>
            <a:pPr lvl="3"/>
            <a:r>
              <a:rPr lang="en-GB" b="0" dirty="0"/>
              <a:t>a health spa as part of its augmented product, which appeal to specific</a:t>
            </a:r>
          </a:p>
          <a:p>
            <a:pPr lvl="3"/>
            <a:r>
              <a:rPr lang="en-GB" b="0" dirty="0"/>
              <a:t> customer needs and contribute to making the hotel more attractive</a:t>
            </a:r>
          </a:p>
          <a:p>
            <a:pPr lvl="3"/>
            <a:r>
              <a:rPr lang="en-GB" b="0" dirty="0"/>
              <a:t> compared to other competitors.</a:t>
            </a:r>
          </a:p>
          <a:p>
            <a:pPr lvl="3"/>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447EEA4-1F88-DC62-3E4A-7DBCB52E0B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3457" y="2495587"/>
            <a:ext cx="3714114" cy="3765301"/>
          </a:xfrm>
          <a:prstGeom prst="rect">
            <a:avLst/>
          </a:prstGeom>
        </p:spPr>
      </p:pic>
    </p:spTree>
    <p:extLst>
      <p:ext uri="{BB962C8B-B14F-4D97-AF65-F5344CB8AC3E}">
        <p14:creationId xmlns:p14="http://schemas.microsoft.com/office/powerpoint/2010/main" val="937492828"/>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US" b="1" kern="100" dirty="0">
                <a:latin typeface="Calibri" panose="020F0502020204030204" pitchFamily="34" charset="0"/>
                <a:ea typeface="Calibri" panose="020F0502020204030204" pitchFamily="34" charset="0"/>
                <a:cs typeface="Arial" panose="020B0604020202020204" pitchFamily="34" charset="0"/>
              </a:rPr>
              <a:t>2.3-</a:t>
            </a:r>
            <a:r>
              <a:rPr lang="en-US" sz="1800" b="1" kern="100" dirty="0">
                <a:effectLst/>
                <a:latin typeface="Calibri" panose="020F0502020204030204" pitchFamily="34" charset="0"/>
                <a:ea typeface="Calibri" panose="020F0502020204030204" pitchFamily="34" charset="0"/>
                <a:cs typeface="Arial" panose="020B0604020202020204" pitchFamily="34" charset="0"/>
              </a:rPr>
              <a:t> The Product Life Cycle Concept</a:t>
            </a:r>
            <a:endParaRPr lang="en-DE" b="1" kern="100" dirty="0">
              <a:latin typeface="Calibri" panose="020F0502020204030204" pitchFamily="34" charset="0"/>
              <a:ea typeface="Calibri" panose="020F0502020204030204" pitchFamily="34" charset="0"/>
              <a:cs typeface="Arial" panose="020B0604020202020204" pitchFamily="34" charset="0"/>
            </a:endParaRPr>
          </a:p>
          <a:p>
            <a:pPr marL="0" indent="0" algn="just">
              <a:buNone/>
            </a:pPr>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Tourism and hospitality products, as well as businesses, are often described as having life cycles.</a:t>
            </a:r>
          </a:p>
          <a:p>
            <a:pPr marL="0" indent="0" algn="just">
              <a:buNone/>
            </a:pPr>
            <a:r>
              <a:rPr lang="en-GB" dirty="0"/>
              <a:t>-</a:t>
            </a:r>
            <a:r>
              <a:rPr lang="en-US" sz="1800" dirty="0">
                <a:effectLst/>
                <a:latin typeface="Calibri" panose="020F0502020204030204" pitchFamily="34" charset="0"/>
                <a:ea typeface="Calibri" panose="020F0502020204030204" pitchFamily="34" charset="0"/>
                <a:cs typeface="Arial" panose="020B0604020202020204" pitchFamily="34" charset="0"/>
              </a:rPr>
              <a:t> This concept suggests that, like people, all products have a life span, and understanding their development is essential for marketers to plan effectively at each stage. </a:t>
            </a:r>
          </a:p>
          <a:p>
            <a:pPr marL="0" indent="0">
              <a:buNone/>
            </a:pPr>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The traditional product life cycle theory proposes that tourism products go through four distinct stages: introduction, growth, maturity, and decline. </a:t>
            </a:r>
          </a:p>
          <a:p>
            <a:pPr marL="0" indent="0">
              <a:buNone/>
            </a:pPr>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Initially, a product is introduced, and sales grow as consumers become more aware of it. </a:t>
            </a:r>
          </a:p>
          <a:p>
            <a:pPr marL="0" indent="0">
              <a:buNone/>
            </a:pPr>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This success often attracts competitors, causing sales to level off. </a:t>
            </a:r>
          </a:p>
          <a:p>
            <a:pPr marL="0" indent="0">
              <a:buNone/>
            </a:pPr>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If new alternatives are introduced, the original product may be viewed as outdated, leading to a decline in sales.</a:t>
            </a:r>
            <a:r>
              <a:rPr lang="en-DE" dirty="0">
                <a:effectLst/>
              </a:rPr>
              <a:t> </a:t>
            </a:r>
            <a:endParaRPr lang="en-GB" b="0"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421415828"/>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US" b="1" kern="100" dirty="0">
                <a:latin typeface="Calibri" panose="020F0502020204030204" pitchFamily="34" charset="0"/>
                <a:ea typeface="Calibri" panose="020F0502020204030204" pitchFamily="34" charset="0"/>
                <a:cs typeface="Arial" panose="020B0604020202020204" pitchFamily="34" charset="0"/>
              </a:rPr>
              <a:t>2.3.1-</a:t>
            </a:r>
            <a:r>
              <a:rPr lang="en-US" sz="1800" b="1" kern="100" dirty="0">
                <a:effectLst/>
                <a:latin typeface="Calibri" panose="020F0502020204030204" pitchFamily="34" charset="0"/>
                <a:ea typeface="Calibri" panose="020F0502020204030204" pitchFamily="34" charset="0"/>
                <a:cs typeface="Arial" panose="020B0604020202020204" pitchFamily="34" charset="0"/>
              </a:rPr>
              <a:t> The introduction stage</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At the introduction stage, the tourism product is new to the market and typically purchased by innovators—a small subset of the target audience.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marketer's primary goal is to create awareness through extensive advertising and public relations efforts, leading to high costs for launch and promotion. </a:t>
            </a:r>
          </a:p>
          <a:p>
            <a:pPr marL="0" indent="0" algn="just">
              <a:buNone/>
            </a:pPr>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10DCEB6E-E754-1E31-CFC7-FA2633A541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8679" y="3052055"/>
            <a:ext cx="6378892" cy="3176862"/>
          </a:xfrm>
          <a:prstGeom prst="rect">
            <a:avLst/>
          </a:prstGeom>
        </p:spPr>
      </p:pic>
    </p:spTree>
    <p:extLst>
      <p:ext uri="{BB962C8B-B14F-4D97-AF65-F5344CB8AC3E}">
        <p14:creationId xmlns:p14="http://schemas.microsoft.com/office/powerpoint/2010/main" val="1930114984"/>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US" b="1" kern="100" dirty="0">
                <a:latin typeface="Calibri" panose="020F0502020204030204" pitchFamily="34" charset="0"/>
                <a:ea typeface="Calibri" panose="020F0502020204030204" pitchFamily="34" charset="0"/>
                <a:cs typeface="Arial" panose="020B0604020202020204" pitchFamily="34" charset="0"/>
              </a:rPr>
              <a:t>2.3.1-</a:t>
            </a:r>
            <a:r>
              <a:rPr lang="en-US" sz="1800" b="1" kern="100" dirty="0">
                <a:effectLst/>
                <a:latin typeface="Calibri" panose="020F0502020204030204" pitchFamily="34" charset="0"/>
                <a:ea typeface="Calibri" panose="020F0502020204030204" pitchFamily="34" charset="0"/>
                <a:cs typeface="Arial" panose="020B0604020202020204" pitchFamily="34" charset="0"/>
              </a:rPr>
              <a:t> The introduction stage</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Profits are usually low at this stage as the product is still being tested in the marketplace.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Pioneer organizations, being the first to offer a particular product, often use promotions to encourage consumer trials.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Pricing strategies need careful consideration, and this stage is high-risk since the product’s success has not yet been proven.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However, this risk is balanced by the potential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for gaining market share quickly, ahead of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competitors who enter the market later.</a:t>
            </a: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10DCEB6E-E754-1E31-CFC7-FA2633A541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8679" y="3052055"/>
            <a:ext cx="6378892" cy="3176862"/>
          </a:xfrm>
          <a:prstGeom prst="rect">
            <a:avLst/>
          </a:prstGeom>
        </p:spPr>
      </p:pic>
    </p:spTree>
    <p:extLst>
      <p:ext uri="{BB962C8B-B14F-4D97-AF65-F5344CB8AC3E}">
        <p14:creationId xmlns:p14="http://schemas.microsoft.com/office/powerpoint/2010/main" val="1102090245"/>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US" b="1" kern="100" dirty="0">
                <a:latin typeface="Calibri" panose="020F0502020204030204" pitchFamily="34" charset="0"/>
                <a:ea typeface="Calibri" panose="020F0502020204030204" pitchFamily="34" charset="0"/>
                <a:cs typeface="Arial" panose="020B0604020202020204" pitchFamily="34" charset="0"/>
              </a:rPr>
              <a:t>2.3.2-</a:t>
            </a:r>
            <a:r>
              <a:rPr lang="en-US" sz="1800" b="1" kern="100" dirty="0">
                <a:effectLst/>
                <a:latin typeface="Calibri" panose="020F0502020204030204" pitchFamily="34" charset="0"/>
                <a:ea typeface="Calibri" panose="020F0502020204030204" pitchFamily="34" charset="0"/>
                <a:cs typeface="Arial" panose="020B0604020202020204" pitchFamily="34" charset="0"/>
              </a:rPr>
              <a:t> The Growth Stage</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During the growth stage, sales increase, and profits begin to rise as the product gains market penetration.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long-term success of the product becomes more predictable.</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However, as the product becomes profitable, competitors are likely to enter the market with similar offerings.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is a crucial time to capture market share,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as it is easier to attract new consumers than to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persuade them to switch brands later.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focus of promotions shifts to attracting both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new consumers and repeat buyers.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organization may also invest in enhancing</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the product and expanding its distribution network.</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146B4B4E-4406-EFAB-F465-F855C492B8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8679" y="3052055"/>
            <a:ext cx="6378892" cy="3176862"/>
          </a:xfrm>
          <a:prstGeom prst="rect">
            <a:avLst/>
          </a:prstGeom>
        </p:spPr>
      </p:pic>
    </p:spTree>
    <p:extLst>
      <p:ext uri="{BB962C8B-B14F-4D97-AF65-F5344CB8AC3E}">
        <p14:creationId xmlns:p14="http://schemas.microsoft.com/office/powerpoint/2010/main" val="1844049307"/>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US" b="1" kern="100" dirty="0">
                <a:latin typeface="Calibri" panose="020F0502020204030204" pitchFamily="34" charset="0"/>
                <a:ea typeface="Calibri" panose="020F0502020204030204" pitchFamily="34" charset="0"/>
                <a:cs typeface="Arial" panose="020B0604020202020204" pitchFamily="34" charset="0"/>
              </a:rPr>
              <a:t>2.3.3-</a:t>
            </a:r>
            <a:r>
              <a:rPr lang="en-US" sz="1800" b="1" kern="100" dirty="0">
                <a:effectLst/>
                <a:latin typeface="Calibri" panose="020F0502020204030204" pitchFamily="34" charset="0"/>
                <a:ea typeface="Calibri" panose="020F0502020204030204" pitchFamily="34" charset="0"/>
                <a:cs typeface="Arial" panose="020B0604020202020204" pitchFamily="34" charset="0"/>
              </a:rPr>
              <a:t> The Maturity Stage</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At the maturity stage, sales and profit growth begin to slow down.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phase is often the longest, lasting anywhere from a few weeks to many decades or even centuries.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Competition is typically well established, and success depends on the ability to maintain market share.</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Tourism organizations must focus on retaining their position or dominating a niche market.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To protect their place in a mature market,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marketers should adjust target markets,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the product, and the marketing mix to ensure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continued profitability. </a:t>
            </a:r>
          </a:p>
          <a:p>
            <a:pPr marL="0" indent="0" algn="just">
              <a:buNone/>
            </a:pP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organization should also be ready to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reposition the product if necessary.</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958FE73E-F53E-2214-B4A8-E851C3C925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8679" y="3236174"/>
            <a:ext cx="6378892" cy="3176862"/>
          </a:xfrm>
          <a:prstGeom prst="rect">
            <a:avLst/>
          </a:prstGeom>
        </p:spPr>
      </p:pic>
    </p:spTree>
    <p:extLst>
      <p:ext uri="{BB962C8B-B14F-4D97-AF65-F5344CB8AC3E}">
        <p14:creationId xmlns:p14="http://schemas.microsoft.com/office/powerpoint/2010/main" val="153375140"/>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US" b="1" kern="100" dirty="0">
                <a:latin typeface="Calibri" panose="020F0502020204030204" pitchFamily="34" charset="0"/>
                <a:ea typeface="Calibri" panose="020F0502020204030204" pitchFamily="34" charset="0"/>
                <a:cs typeface="Arial" panose="020B0604020202020204" pitchFamily="34" charset="0"/>
              </a:rPr>
              <a:t>2.3.4-</a:t>
            </a:r>
            <a:r>
              <a:rPr lang="en-US" sz="1800" b="1" kern="100" dirty="0">
                <a:effectLst/>
                <a:latin typeface="Calibri" panose="020F0502020204030204" pitchFamily="34" charset="0"/>
                <a:ea typeface="Calibri" panose="020F0502020204030204" pitchFamily="34" charset="0"/>
                <a:cs typeface="Arial" panose="020B0604020202020204" pitchFamily="34" charset="0"/>
              </a:rPr>
              <a:t> The Decline Stage</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During the decline stage, a product's popularity decreases, leading to a steady drop in sales and profits.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decline may be gradual or rapid, depending on the product.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stage can result from factors like technological advancements, increased competition, changing consumer preferences, or external events such as natural disasters or health crises (e.g., COVID-19).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For example, a travel agency may struggle as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consumers opt to book directly with airlines due to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new technologies.</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5036AD1E-2572-0E90-B93D-7675DCBE7E5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8679" y="3052055"/>
            <a:ext cx="6378892" cy="3176862"/>
          </a:xfrm>
          <a:prstGeom prst="rect">
            <a:avLst/>
          </a:prstGeom>
        </p:spPr>
      </p:pic>
    </p:spTree>
    <p:extLst>
      <p:ext uri="{BB962C8B-B14F-4D97-AF65-F5344CB8AC3E}">
        <p14:creationId xmlns:p14="http://schemas.microsoft.com/office/powerpoint/2010/main" val="1437367955"/>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US" b="1" kern="100" dirty="0">
                <a:latin typeface="Calibri" panose="020F0502020204030204" pitchFamily="34" charset="0"/>
                <a:ea typeface="Calibri" panose="020F0502020204030204" pitchFamily="34" charset="0"/>
                <a:cs typeface="Arial" panose="020B0604020202020204" pitchFamily="34" charset="0"/>
              </a:rPr>
              <a:t>2.4- Innovation and New Tourism and Hospitality Products</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Changes in society, markets, and economies have led to shorter product life cycles, increasing the need for organizations to innovate continually.</a:t>
            </a:r>
          </a:p>
          <a:p>
            <a:pPr marL="0" indent="0" algn="just">
              <a:buNone/>
            </a:pPr>
            <a:r>
              <a:rPr lang="en-US" kern="100" dirty="0">
                <a:latin typeface="Calibri" panose="020F0502020204030204" pitchFamily="34" charset="0"/>
                <a:ea typeface="Calibri" panose="020F0502020204030204" pitchFamily="34" charset="0"/>
                <a:cs typeface="Arial" panose="020B0604020202020204" pitchFamily="34" charset="0"/>
              </a:rPr>
              <a:t> </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New products can range from small modifications, such as updating a restaurant menu or brochure, to more significant developments like creating a new hotel or resort, or repositioning a destination for the international tourism market.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Marketers must replace products that have reached the end of their life cycle with innovative new offerings to stay competitive and meet evolving consumer demands.</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585810289"/>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r>
              <a:rPr lang="en-US" b="1" kern="100" dirty="0">
                <a:latin typeface="Calibri" panose="020F0502020204030204" pitchFamily="34" charset="0"/>
                <a:ea typeface="Calibri" panose="020F0502020204030204" pitchFamily="34" charset="0"/>
                <a:cs typeface="Arial" panose="020B0604020202020204" pitchFamily="34" charset="0"/>
              </a:rPr>
              <a:t>2.5-</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Stages in New-Product Development (NPD)</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stage-gate process, which emphasizes risk management at each development stage, is now the primary approach in NPD.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It consists of five stages, with decision points ("gates") that help determine whether to proceed to the next stage or revisit previous stages for product improvement.</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8882A31-0A56-03C9-ABFB-341F0EDE6E56}"/>
              </a:ext>
            </a:extLst>
          </p:cNvPr>
          <p:cNvPicPr>
            <a:picLocks noChangeAspect="1"/>
          </p:cNvPicPr>
          <p:nvPr/>
        </p:nvPicPr>
        <p:blipFill>
          <a:blip r:embed="rId2"/>
          <a:stretch>
            <a:fillRect/>
          </a:stretch>
        </p:blipFill>
        <p:spPr>
          <a:xfrm>
            <a:off x="2066727" y="2799605"/>
            <a:ext cx="9058443" cy="3234585"/>
          </a:xfrm>
          <a:prstGeom prst="rect">
            <a:avLst/>
          </a:prstGeom>
        </p:spPr>
      </p:pic>
    </p:spTree>
    <p:extLst>
      <p:ext uri="{BB962C8B-B14F-4D97-AF65-F5344CB8AC3E}">
        <p14:creationId xmlns:p14="http://schemas.microsoft.com/office/powerpoint/2010/main" val="3571911105"/>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2.5-</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Stages in New-Product Development (NPD)</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 1: Preliminary (Idea Stage)</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 the preliminary stage, the marketer seeks ideas for developing a new product.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Ideas can come from various sources, including consumers, competitors, internal teams, intermediaries, suppliers, and others. </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more diverse the sources, the greater the likelihood of generating a wide range of ideas. </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During this stage, the NPD team assesses the viability of the ideas and determines if they present a potential market opportunity.</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8882A31-0A56-03C9-ABFB-341F0EDE6E56}"/>
              </a:ext>
            </a:extLst>
          </p:cNvPr>
          <p:cNvPicPr>
            <a:picLocks noChangeAspect="1"/>
          </p:cNvPicPr>
          <p:nvPr/>
        </p:nvPicPr>
        <p:blipFill>
          <a:blip r:embed="rId2"/>
          <a:stretch>
            <a:fillRect/>
          </a:stretch>
        </p:blipFill>
        <p:spPr>
          <a:xfrm>
            <a:off x="5039294" y="3861048"/>
            <a:ext cx="6085876" cy="2173142"/>
          </a:xfrm>
          <a:prstGeom prst="rect">
            <a:avLst/>
          </a:prstGeom>
        </p:spPr>
      </p:pic>
    </p:spTree>
    <p:extLst>
      <p:ext uri="{BB962C8B-B14F-4D97-AF65-F5344CB8AC3E}">
        <p14:creationId xmlns:p14="http://schemas.microsoft.com/office/powerpoint/2010/main" val="2397661164"/>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2.5-</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Stages in New-Product Development (NPD)</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 2: Detail (Building a Business Case):</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 this stage, the NPD team evaluates the commercial viability of the product idea through a business analysis. </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involves defining the product, creating a business case, planning the project, and assessing feasibility by comparing market potential with development costs.</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team then decides whether to proceed with development.</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8882A31-0A56-03C9-ABFB-341F0EDE6E56}"/>
              </a:ext>
            </a:extLst>
          </p:cNvPr>
          <p:cNvPicPr>
            <a:picLocks noChangeAspect="1"/>
          </p:cNvPicPr>
          <p:nvPr/>
        </p:nvPicPr>
        <p:blipFill>
          <a:blip r:embed="rId2"/>
          <a:stretch>
            <a:fillRect/>
          </a:stretch>
        </p:blipFill>
        <p:spPr>
          <a:xfrm>
            <a:off x="3829345" y="3429000"/>
            <a:ext cx="7295825" cy="2605190"/>
          </a:xfrm>
          <a:prstGeom prst="rect">
            <a:avLst/>
          </a:prstGeom>
        </p:spPr>
      </p:pic>
    </p:spTree>
    <p:extLst>
      <p:ext uri="{BB962C8B-B14F-4D97-AF65-F5344CB8AC3E}">
        <p14:creationId xmlns:p14="http://schemas.microsoft.com/office/powerpoint/2010/main" val="1543872935"/>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2.5-</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Stages in New-Product Development (NPD)</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 3: Development</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 this stage, the product is brought to life by creating a prototype. </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This could include building a model or designing key elements, such as a hotel room replica or a staff uniform logo, to test and refine the product.</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8882A31-0A56-03C9-ABFB-341F0EDE6E56}"/>
              </a:ext>
            </a:extLst>
          </p:cNvPr>
          <p:cNvPicPr>
            <a:picLocks noChangeAspect="1"/>
          </p:cNvPicPr>
          <p:nvPr/>
        </p:nvPicPr>
        <p:blipFill>
          <a:blip r:embed="rId2"/>
          <a:stretch>
            <a:fillRect/>
          </a:stretch>
        </p:blipFill>
        <p:spPr>
          <a:xfrm>
            <a:off x="3224370" y="3212976"/>
            <a:ext cx="7900800" cy="2821214"/>
          </a:xfrm>
          <a:prstGeom prst="rect">
            <a:avLst/>
          </a:prstGeom>
        </p:spPr>
      </p:pic>
    </p:spTree>
    <p:extLst>
      <p:ext uri="{BB962C8B-B14F-4D97-AF65-F5344CB8AC3E}">
        <p14:creationId xmlns:p14="http://schemas.microsoft.com/office/powerpoint/2010/main" val="2908876196"/>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2.5-</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Stages in New-Product Development (NPD)</a:t>
            </a:r>
            <a:endParaRPr lang="en-DE" sz="18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 4: Test and Validation</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 </a:t>
            </a:r>
            <a:r>
              <a:rPr lang="en-GB" b="1"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In this stage, the product or idea is test-marketed by launching it in the marketplace for a limited time to gauge consumer demand.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If the product is not well received, the NPD team can decide not to invest further resources in the next stage of development.</a:t>
            </a:r>
          </a:p>
          <a:p>
            <a:pPr marL="0" indent="0" algn="just">
              <a:buNone/>
            </a:pP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8882A31-0A56-03C9-ABFB-341F0EDE6E56}"/>
              </a:ext>
            </a:extLst>
          </p:cNvPr>
          <p:cNvPicPr>
            <a:picLocks noChangeAspect="1"/>
          </p:cNvPicPr>
          <p:nvPr/>
        </p:nvPicPr>
        <p:blipFill>
          <a:blip r:embed="rId2"/>
          <a:stretch>
            <a:fillRect/>
          </a:stretch>
        </p:blipFill>
        <p:spPr>
          <a:xfrm>
            <a:off x="3829345" y="3429000"/>
            <a:ext cx="7295825" cy="2605190"/>
          </a:xfrm>
          <a:prstGeom prst="rect">
            <a:avLst/>
          </a:prstGeom>
        </p:spPr>
      </p:pic>
    </p:spTree>
    <p:extLst>
      <p:ext uri="{BB962C8B-B14F-4D97-AF65-F5344CB8AC3E}">
        <p14:creationId xmlns:p14="http://schemas.microsoft.com/office/powerpoint/2010/main" val="850435697"/>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Product</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2.5-</a:t>
            </a:r>
            <a:r>
              <a:rPr lang="en-US" sz="1800" b="1" kern="100" dirty="0">
                <a:effectLst/>
                <a:latin typeface="Calibri" panose="020F0502020204030204" pitchFamily="34" charset="0"/>
                <a:ea typeface="Calibri" panose="020F0502020204030204" pitchFamily="34" charset="0"/>
                <a:cs typeface="Arial" panose="020B0604020202020204" pitchFamily="34" charset="0"/>
              </a:rPr>
              <a:t>Stages in New-Product Development (NPD)</a:t>
            </a:r>
          </a:p>
          <a:p>
            <a:pPr marL="0" indent="0" algn="just">
              <a:buNone/>
            </a:pPr>
            <a:r>
              <a:rPr lang="en-US" sz="1800" b="1" kern="100" dirty="0">
                <a:effectLst/>
                <a:latin typeface="Calibri" panose="020F0502020204030204" pitchFamily="34" charset="0"/>
                <a:ea typeface="Calibri" panose="020F0502020204030204" pitchFamily="34" charset="0"/>
                <a:cs typeface="Arial" panose="020B0604020202020204" pitchFamily="34" charset="0"/>
              </a:rPr>
              <a:t>Stage 5: Launch</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GB" dirty="0"/>
              <a:t>- </a:t>
            </a:r>
            <a:r>
              <a:rPr lang="en-US" sz="1800" kern="100" dirty="0">
                <a:effectLst/>
                <a:latin typeface="Calibri" panose="020F0502020204030204" pitchFamily="34" charset="0"/>
                <a:ea typeface="Calibri" panose="020F0502020204030204" pitchFamily="34" charset="0"/>
                <a:cs typeface="Arial" panose="020B0604020202020204" pitchFamily="34" charset="0"/>
              </a:rPr>
              <a:t>The final stage involves the official market introduction of the product, which requires significant investment. </a:t>
            </a:r>
          </a:p>
          <a:p>
            <a:pPr marL="0" indent="0" algn="just">
              <a:buNone/>
            </a:pPr>
            <a:r>
              <a:rPr lang="en-US" sz="1800" kern="100" dirty="0">
                <a:effectLst/>
                <a:latin typeface="Calibri" panose="020F0502020204030204" pitchFamily="34" charset="0"/>
                <a:ea typeface="Calibri" panose="020F0502020204030204" pitchFamily="34" charset="0"/>
                <a:cs typeface="Arial" panose="020B0604020202020204" pitchFamily="34" charset="0"/>
              </a:rPr>
              <a:t>The marketer must spend heavily on promotions to generate consumer awareness and drive initial sales.</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28882A31-0A56-03C9-ABFB-341F0EDE6E56}"/>
              </a:ext>
            </a:extLst>
          </p:cNvPr>
          <p:cNvPicPr>
            <a:picLocks noChangeAspect="1"/>
          </p:cNvPicPr>
          <p:nvPr/>
        </p:nvPicPr>
        <p:blipFill>
          <a:blip r:embed="rId2"/>
          <a:stretch>
            <a:fillRect/>
          </a:stretch>
        </p:blipFill>
        <p:spPr>
          <a:xfrm>
            <a:off x="2821054" y="3068960"/>
            <a:ext cx="8304116" cy="2965230"/>
          </a:xfrm>
          <a:prstGeom prst="rect">
            <a:avLst/>
          </a:prstGeom>
        </p:spPr>
      </p:pic>
    </p:spTree>
    <p:extLst>
      <p:ext uri="{BB962C8B-B14F-4D97-AF65-F5344CB8AC3E}">
        <p14:creationId xmlns:p14="http://schemas.microsoft.com/office/powerpoint/2010/main" val="968396231"/>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The Marketing Mix: Price</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3.1- Price as a Strategic Marketing Tool</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Price is a crucial element of the marketing mix and can be used to defend a market, increase market share, or enter new markets.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price must be acceptable to consumers, who evaluate the value for money based on their expectations and satisfaction with the product.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Many tourism and hospitality organizations offer products at various price levels to cater to different consumer segments, such as airlines offering business-class and economy seats, or hotels charging different rates for rooms based on location</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1F4DA728-D9C7-3462-89DF-766559B2FD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575" y="3645024"/>
            <a:ext cx="10513168" cy="2847024"/>
          </a:xfrm>
          <a:prstGeom prst="rect">
            <a:avLst/>
          </a:prstGeom>
        </p:spPr>
      </p:pic>
    </p:spTree>
    <p:extLst>
      <p:ext uri="{BB962C8B-B14F-4D97-AF65-F5344CB8AC3E}">
        <p14:creationId xmlns:p14="http://schemas.microsoft.com/office/powerpoint/2010/main" val="593609563"/>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3- The Marketing Mix: Price</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3.2- Factors That Affect Pricing Decisions</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In tourism and hospitality, pricing decisions are influenced by both internal factors and external forces.</a:t>
            </a:r>
          </a:p>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 Internal Factors Influencing Pricing Decisions</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Internal factors that influence pricing decisions include the organization's objectives, such as profit goals or market positioning, as well as the other components of the marketing mix (product, promotion, and place).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Additionally, the overall costs associated with providing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and promoting the offering, such as production,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distribution, and marketing expenses, play a significant role</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 in determining the price. </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788E0218-9A06-6C44-7D34-1A9DEFC053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6690" y="2996952"/>
            <a:ext cx="6010696" cy="3096344"/>
          </a:xfrm>
          <a:prstGeom prst="rect">
            <a:avLst/>
          </a:prstGeom>
        </p:spPr>
      </p:pic>
    </p:spTree>
    <p:extLst>
      <p:ext uri="{BB962C8B-B14F-4D97-AF65-F5344CB8AC3E}">
        <p14:creationId xmlns:p14="http://schemas.microsoft.com/office/powerpoint/2010/main" val="172559590"/>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3- The Marketing Mix: Price</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3.2- Factors That Affect Pricing Decisions</a:t>
            </a:r>
          </a:p>
          <a:p>
            <a:pPr marL="0" indent="0">
              <a:buNone/>
            </a:pPr>
            <a:r>
              <a:rPr lang="en-GB" b="1" dirty="0"/>
              <a:t>- </a:t>
            </a:r>
            <a:r>
              <a:rPr lang="en-US" b="1" kern="100" dirty="0">
                <a:latin typeface="Calibri" panose="020F0502020204030204" pitchFamily="34" charset="0"/>
                <a:ea typeface="Calibri" panose="020F0502020204030204" pitchFamily="34" charset="0"/>
                <a:cs typeface="Arial" panose="020B0604020202020204" pitchFamily="34" charset="0"/>
              </a:rPr>
              <a:t>External Forces Influencing Pricing Decisions</a:t>
            </a:r>
          </a:p>
          <a:p>
            <a:pPr marL="0" indent="0">
              <a:buNone/>
            </a:pPr>
            <a:r>
              <a:rPr lang="en-GB" b="1" dirty="0"/>
              <a:t>- </a:t>
            </a:r>
            <a:r>
              <a:rPr lang="en-US" kern="100" dirty="0">
                <a:latin typeface="Calibri" panose="020F0502020204030204" pitchFamily="34" charset="0"/>
                <a:ea typeface="Calibri" panose="020F0502020204030204" pitchFamily="34" charset="0"/>
                <a:cs typeface="Arial" panose="020B0604020202020204" pitchFamily="34" charset="0"/>
              </a:rPr>
              <a:t>External forces that affect pricing decisions include the nature of demand for the offering, price elasticity, competition, and consumer perceptions. </a:t>
            </a:r>
          </a:p>
          <a:p>
            <a:pPr marL="0" indent="0">
              <a:buNone/>
            </a:pPr>
            <a:r>
              <a:rPr lang="en-GB" b="1" dirty="0"/>
              <a:t>- </a:t>
            </a:r>
            <a:r>
              <a:rPr lang="en-US" kern="100" dirty="0">
                <a:latin typeface="Calibri" panose="020F0502020204030204" pitchFamily="34" charset="0"/>
                <a:ea typeface="Calibri" panose="020F0502020204030204" pitchFamily="34" charset="0"/>
                <a:cs typeface="Arial" panose="020B0604020202020204" pitchFamily="34" charset="0"/>
              </a:rPr>
              <a:t>Marketers must assess how sensitive consumers are to price changes (price elasticity) and consider market demand levels. </a:t>
            </a:r>
          </a:p>
          <a:p>
            <a:pPr marL="0" indent="0">
              <a:buNone/>
            </a:pPr>
            <a:r>
              <a:rPr lang="en-GB" b="1" dirty="0"/>
              <a:t>- </a:t>
            </a:r>
            <a:r>
              <a:rPr lang="en-US" kern="100" dirty="0">
                <a:latin typeface="Calibri" panose="020F0502020204030204" pitchFamily="34" charset="0"/>
                <a:ea typeface="Calibri" panose="020F0502020204030204" pitchFamily="34" charset="0"/>
                <a:cs typeface="Arial" panose="020B0604020202020204" pitchFamily="34" charset="0"/>
              </a:rPr>
              <a:t>They must also evaluate competitors' pricing strategies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and how consumers perceive the value of the product</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DD823834-7B5F-C2A6-CA89-B3EAC48F096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10950" y="3068960"/>
            <a:ext cx="6333645" cy="3059921"/>
          </a:xfrm>
          <a:prstGeom prst="rect">
            <a:avLst/>
          </a:prstGeom>
        </p:spPr>
      </p:pic>
    </p:spTree>
    <p:extLst>
      <p:ext uri="{BB962C8B-B14F-4D97-AF65-F5344CB8AC3E}">
        <p14:creationId xmlns:p14="http://schemas.microsoft.com/office/powerpoint/2010/main" val="2013155655"/>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3- The Marketing Mix: Price</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3.3.Approaches to Pricing</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Revenue management is a key pricing strategy that involves selling the right product to the right customer at the right time for the right price.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This strategy includes adjusting prices—lowering them to stimulate demand when sales are low and increasing them to maximize income when demand is high.</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Tourism marketers have various pricing approaches to choose from, some of which may be more relevant to tourism and hospitality than others.</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 These approaches can often be combined for optimal results.</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 The four main pricing techniques considered most effective for organizations are: cost-Plus pricing, demand-based pricing, going-rate pricing, and value-based pricing.</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265887374"/>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3- The Marketing Mix: Price</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3.3.Approaches to Pricing</a:t>
            </a:r>
          </a:p>
          <a:p>
            <a:pPr marL="0" indent="0">
              <a:buNone/>
            </a:pPr>
            <a:r>
              <a:rPr lang="en-GB" b="1" dirty="0"/>
              <a:t>Cost-Plus Pricing</a:t>
            </a:r>
          </a:p>
          <a:p>
            <a:pPr marL="0" indent="0">
              <a:buNone/>
            </a:pPr>
            <a:r>
              <a:rPr lang="en-GB" dirty="0"/>
              <a:t>- Cost-plus pricing, also known as cost-based pricing, is a straightforward method used by many tourism and hospitality organizations. </a:t>
            </a:r>
          </a:p>
          <a:p>
            <a:pPr marL="0" indent="0">
              <a:buNone/>
            </a:pPr>
            <a:r>
              <a:rPr lang="en-GB" dirty="0"/>
              <a:t>- It involves calculating the total costs of providing the offering, such as overhead costs (e.g., staffing, food), and then adding a required margin or mark-up to determine the price. </a:t>
            </a:r>
          </a:p>
          <a:p>
            <a:pPr marL="0" indent="0">
              <a:buNone/>
            </a:pPr>
            <a:r>
              <a:rPr lang="en-GB" dirty="0"/>
              <a:t>- This method is commonly used for retail outlets at tourist attractions and restaurants, as it provides flexibility in pricing.</a:t>
            </a:r>
          </a:p>
          <a:p>
            <a:pPr marL="0" indent="0">
              <a:buNone/>
            </a:pPr>
            <a:endParaRPr lang="en-GB" dirty="0"/>
          </a:p>
          <a:p>
            <a:pPr marL="0" indent="0">
              <a:buNone/>
            </a:pPr>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945086891"/>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3- The Marketing Mix: Price</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3.3.Approaches to Pricing</a:t>
            </a:r>
            <a:endParaRPr lang="en-GB" dirty="0"/>
          </a:p>
          <a:p>
            <a:pPr marL="0" indent="0">
              <a:buNone/>
            </a:pPr>
            <a:r>
              <a:rPr lang="en-GB" b="1" dirty="0"/>
              <a:t>Demand-based Pricing</a:t>
            </a:r>
          </a:p>
          <a:p>
            <a:pPr marL="0" indent="0">
              <a:buNone/>
            </a:pPr>
            <a:r>
              <a:rPr lang="en-GB" dirty="0"/>
              <a:t>- Demand-based pricing adjusts prices according to demand, independent of production costs. </a:t>
            </a:r>
          </a:p>
          <a:p>
            <a:pPr marL="0" indent="0">
              <a:buNone/>
            </a:pPr>
            <a:r>
              <a:rPr lang="en-GB" dirty="0"/>
              <a:t>- For example, a seaside B&amp;B charges higher rates in summer and lower rates in winter based on demand fluctuations. </a:t>
            </a:r>
          </a:p>
          <a:p>
            <a:pPr marL="0" indent="0">
              <a:buNone/>
            </a:pPr>
            <a:r>
              <a:rPr lang="en-GB" dirty="0"/>
              <a:t>- This approach can increase profits if consumers see value in the offering.</a:t>
            </a:r>
          </a:p>
          <a:p>
            <a:pPr marL="0" indent="0">
              <a:buNone/>
            </a:pPr>
            <a:r>
              <a:rPr lang="en-GB" dirty="0"/>
              <a:t>- Its success depends on the marketer's ability to </a:t>
            </a:r>
            <a:r>
              <a:rPr lang="en-GB" dirty="0" err="1"/>
              <a:t>analyze</a:t>
            </a:r>
            <a:r>
              <a:rPr lang="en-GB" dirty="0"/>
              <a:t> demand, with airlines commonly using this strategy by offering different seat prices for first class, business class, and economy class.</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351034654"/>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3- The Marketing Mix: Price</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3.3.Approaches to Pricing</a:t>
            </a:r>
            <a:endParaRPr lang="en-GB" dirty="0"/>
          </a:p>
          <a:p>
            <a:pPr marL="0" indent="0">
              <a:buNone/>
            </a:pPr>
            <a:r>
              <a:rPr lang="en-GB" b="1" dirty="0"/>
              <a:t>Going-Rate Pricing</a:t>
            </a:r>
          </a:p>
          <a:p>
            <a:pPr marL="0" indent="0">
              <a:buNone/>
            </a:pPr>
            <a:r>
              <a:rPr lang="en-GB" dirty="0"/>
              <a:t>- In going-rate pricing, marketers set the price of their offerings based on competitors’ prices, often referred to as "the going rate." </a:t>
            </a:r>
          </a:p>
          <a:p>
            <a:pPr marL="0" indent="0">
              <a:buNone/>
            </a:pPr>
            <a:r>
              <a:rPr lang="en-GB" dirty="0"/>
              <a:t>- This approach allows organizations to increase sales or market share by aligning with competitor pricing rather than focusing on costs or demand. </a:t>
            </a:r>
          </a:p>
          <a:p>
            <a:pPr marL="0" indent="0">
              <a:buNone/>
            </a:pPr>
            <a:r>
              <a:rPr lang="en-GB" dirty="0"/>
              <a:t>- Also known as "me-too pricing," it is commonly used in price-sensitive markets where the core benefits of products or services are similar.</a:t>
            </a:r>
          </a:p>
          <a:p>
            <a:pPr marL="0" indent="0">
              <a:buNone/>
            </a:pPr>
            <a:endParaRPr lang="en-GB" b="1" dirty="0"/>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197358202"/>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3- The Marketing Mix: Price</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b="1" kern="100" dirty="0">
                <a:latin typeface="Calibri" panose="020F0502020204030204" pitchFamily="34" charset="0"/>
                <a:ea typeface="Calibri" panose="020F0502020204030204" pitchFamily="34" charset="0"/>
                <a:cs typeface="Arial" panose="020B0604020202020204" pitchFamily="34" charset="0"/>
              </a:rPr>
              <a:t>3.3.Approaches to Pricing</a:t>
            </a:r>
            <a:endParaRPr lang="en-GB" b="1" dirty="0"/>
          </a:p>
          <a:p>
            <a:pPr marL="0" indent="0">
              <a:buNone/>
            </a:pPr>
            <a:r>
              <a:rPr lang="en-GB" b="1" dirty="0"/>
              <a:t>Value-Based Pricing</a:t>
            </a:r>
          </a:p>
          <a:p>
            <a:pPr marL="0" indent="0" algn="just">
              <a:buNone/>
            </a:pPr>
            <a:r>
              <a:rPr lang="en-GB" dirty="0"/>
              <a:t>- Value-based pricing sets the price based on what consumers perceive a product or service to be worth, rather than the cost of providing it. </a:t>
            </a:r>
          </a:p>
          <a:p>
            <a:pPr marL="0" indent="0" algn="just">
              <a:buNone/>
            </a:pPr>
            <a:r>
              <a:rPr lang="en-GB" dirty="0"/>
              <a:t>- Unlike cost-plus pricing, which is product-driven, value-based pricing focuses on customer perceptions of the product's value. </a:t>
            </a:r>
          </a:p>
          <a:p>
            <a:pPr marL="0" indent="0" algn="just">
              <a:buNone/>
            </a:pPr>
            <a:r>
              <a:rPr lang="en-GB" dirty="0"/>
              <a:t>- This approach ensures that the price reflects the benefits and value that the consumer expects from the offering.</a:t>
            </a:r>
          </a:p>
          <a:p>
            <a:pPr lvl="3"/>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588700801"/>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promotional mix is a combination of various promotional tools used to achieve marketing objectives.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It includes: advertising, sales promotion, personal selling, and public relations, In addition, digital marketing and social media.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goal of promotion is to stimulate demand and attract customers.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Promotional activities encompass any actions taken to encourage or increase sales of a tourism offering.</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9" name="Picture 8">
            <a:extLst>
              <a:ext uri="{FF2B5EF4-FFF2-40B4-BE49-F238E27FC236}">
                <a16:creationId xmlns:a16="http://schemas.microsoft.com/office/drawing/2014/main" id="{0A431AB7-DAF5-B460-EFEC-54406286E8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567" y="3284984"/>
            <a:ext cx="9937104" cy="3114934"/>
          </a:xfrm>
          <a:prstGeom prst="rect">
            <a:avLst/>
          </a:prstGeom>
        </p:spPr>
      </p:pic>
    </p:spTree>
    <p:extLst>
      <p:ext uri="{BB962C8B-B14F-4D97-AF65-F5344CB8AC3E}">
        <p14:creationId xmlns:p14="http://schemas.microsoft.com/office/powerpoint/2010/main" val="3001436954"/>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4.1- Advertising</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Advertising is the most widely recognized tool in the promotional mix, involving paid media placements designed to influence consumer behavior.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It allows tourism and hospitality organizations, such as hotels, car hire companies, visitor attractions, airlines, and intermediaries like tour operators and travel agents, to reach target markets in various locations—whether at home, elsewhere, or on the move.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Unlike other promotional tools, advertising is paid,</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 giving marketers control over the message, timing,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delivery method, and communication channels </a:t>
            </a:r>
          </a:p>
          <a:p>
            <a:pPr marL="0" indent="0">
              <a:buNone/>
            </a:pPr>
            <a:r>
              <a:rPr lang="en-US" kern="100" dirty="0">
                <a:latin typeface="Calibri" panose="020F0502020204030204" pitchFamily="34" charset="0"/>
                <a:ea typeface="Calibri" panose="020F0502020204030204" pitchFamily="34" charset="0"/>
                <a:cs typeface="Arial" panose="020B0604020202020204" pitchFamily="34" charset="0"/>
              </a:rPr>
              <a:t>used to reach their audience.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6" name="Picture 5">
            <a:extLst>
              <a:ext uri="{FF2B5EF4-FFF2-40B4-BE49-F238E27FC236}">
                <a16:creationId xmlns:a16="http://schemas.microsoft.com/office/drawing/2014/main" id="{D2EB4E2C-3399-2436-E779-05C4CD6D47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7087" y="2849818"/>
            <a:ext cx="6336703" cy="3548553"/>
          </a:xfrm>
          <a:prstGeom prst="rect">
            <a:avLst/>
          </a:prstGeom>
        </p:spPr>
      </p:pic>
    </p:spTree>
    <p:extLst>
      <p:ext uri="{BB962C8B-B14F-4D97-AF65-F5344CB8AC3E}">
        <p14:creationId xmlns:p14="http://schemas.microsoft.com/office/powerpoint/2010/main" val="2160883547"/>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4.1- Advertising</a:t>
            </a:r>
          </a:p>
          <a:p>
            <a:pPr marL="0" indent="0">
              <a:buNone/>
            </a:pPr>
            <a:r>
              <a:rPr lang="en-GB" b="1" dirty="0"/>
              <a:t>The goals of advertising can vary, but typically include:</a:t>
            </a:r>
          </a:p>
          <a:p>
            <a:pPr marL="0" indent="0">
              <a:buNone/>
            </a:pPr>
            <a:r>
              <a:rPr lang="en-GB" dirty="0"/>
              <a:t>- Creating awareness of a new product or service.</a:t>
            </a:r>
          </a:p>
          <a:p>
            <a:pPr marL="0" indent="0">
              <a:buNone/>
            </a:pPr>
            <a:r>
              <a:rPr lang="en-GB" dirty="0"/>
              <a:t>- Describing the product's attributes and features.</a:t>
            </a:r>
          </a:p>
          <a:p>
            <a:pPr marL="0" indent="0">
              <a:buNone/>
            </a:pPr>
            <a:r>
              <a:rPr lang="en-GB" dirty="0"/>
              <a:t>- Suggesting usage situations for the product.</a:t>
            </a:r>
          </a:p>
          <a:p>
            <a:pPr marL="0" indent="0">
              <a:buNone/>
            </a:pPr>
            <a:r>
              <a:rPr lang="en-GB" dirty="0"/>
              <a:t>- Distinguishing the product from competitors' offerings.</a:t>
            </a:r>
          </a:p>
          <a:p>
            <a:pPr marL="0" indent="0">
              <a:buNone/>
            </a:pPr>
            <a:r>
              <a:rPr lang="en-GB" dirty="0"/>
              <a:t>- Directing buyers to the point-of-purchase.</a:t>
            </a:r>
          </a:p>
          <a:p>
            <a:pPr marL="0" indent="0">
              <a:buNone/>
            </a:pPr>
            <a:r>
              <a:rPr lang="en-GB" dirty="0"/>
              <a:t>- Creating or enhancing a brand image.</a:t>
            </a: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001530906"/>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4.1- Advertising</a:t>
            </a:r>
          </a:p>
          <a:p>
            <a:pPr marL="0" indent="0">
              <a:buNone/>
            </a:pPr>
            <a:r>
              <a:rPr lang="en-GB" dirty="0"/>
              <a:t>There are various advertising media options that tourism and hospitality marketers can use to reach their target audience:</a:t>
            </a:r>
          </a:p>
          <a:p>
            <a:pPr marL="0" indent="0">
              <a:buNone/>
            </a:pPr>
            <a:r>
              <a:rPr lang="en-GB" dirty="0"/>
              <a:t>- </a:t>
            </a:r>
            <a:r>
              <a:rPr lang="en-GB" b="1" dirty="0"/>
              <a:t>Print Advertising: </a:t>
            </a:r>
            <a:r>
              <a:rPr lang="en-GB" dirty="0"/>
              <a:t>Includes newspapers, magazines, inflight magazines, printed flyers, brochures, posters, backs of tickets, and supermarket receipts.</a:t>
            </a:r>
          </a:p>
          <a:p>
            <a:pPr marL="0" indent="0">
              <a:buNone/>
            </a:pPr>
            <a:r>
              <a:rPr lang="en-GB" dirty="0"/>
              <a:t>- </a:t>
            </a:r>
            <a:r>
              <a:rPr lang="en-GB" b="1" dirty="0"/>
              <a:t>Broadcast Advertising: </a:t>
            </a:r>
            <a:r>
              <a:rPr lang="en-GB" dirty="0"/>
              <a:t>Covers radio, television, and cinema ads.</a:t>
            </a:r>
          </a:p>
          <a:p>
            <a:pPr marL="0" indent="0">
              <a:buNone/>
            </a:pPr>
            <a:r>
              <a:rPr lang="en-GB" dirty="0"/>
              <a:t>- </a:t>
            </a:r>
            <a:r>
              <a:rPr lang="en-GB" b="1" dirty="0"/>
              <a:t>Digital or Mobile Advertising: </a:t>
            </a:r>
            <a:r>
              <a:rPr lang="en-GB" dirty="0"/>
              <a:t>Includes online streaming channels, online banners, web pop-ups, and ads in the opening sections of streaming audio and video.</a:t>
            </a:r>
          </a:p>
          <a:p>
            <a:pPr marL="0" indent="0">
              <a:buNone/>
            </a:pPr>
            <a:r>
              <a:rPr lang="en-GB" dirty="0"/>
              <a:t>- </a:t>
            </a:r>
            <a:r>
              <a:rPr lang="en-GB" b="1" dirty="0"/>
              <a:t>Outdoor Advertising: </a:t>
            </a:r>
            <a:r>
              <a:rPr lang="en-GB" dirty="0"/>
              <a:t>Includes wall paintings, billboards, and street furniture, roof mounts and passenger screens, musical stage shows, subway platforms and trains. </a:t>
            </a: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140093264"/>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4.2- Sales Promotion</a:t>
            </a:r>
          </a:p>
          <a:p>
            <a:pPr marL="0" indent="0">
              <a:buNone/>
            </a:pPr>
            <a:r>
              <a:rPr lang="en-GB" dirty="0"/>
              <a:t>- Sales promotion is an activity designed to provide extra incentives for consumers, sales representatives, and intermediaries to make a purchase. </a:t>
            </a:r>
          </a:p>
          <a:p>
            <a:pPr marL="0" indent="0">
              <a:buNone/>
            </a:pPr>
            <a:r>
              <a:rPr lang="en-GB" dirty="0"/>
              <a:t>- It typically involves special offers, discounts, or other incentives to encourage immediate buying decisions. </a:t>
            </a:r>
          </a:p>
          <a:p>
            <a:pPr marL="0" indent="0">
              <a:buNone/>
            </a:pPr>
            <a:r>
              <a:rPr lang="en-GB" dirty="0"/>
              <a:t>- The primary aim of sales promotion is to stimulate </a:t>
            </a:r>
          </a:p>
          <a:p>
            <a:pPr marL="0" indent="0">
              <a:buNone/>
            </a:pPr>
            <a:r>
              <a:rPr lang="en-GB" dirty="0"/>
              <a:t>additional sales, often through short-term offers that </a:t>
            </a:r>
          </a:p>
          <a:p>
            <a:pPr marL="0" indent="0">
              <a:buNone/>
            </a:pPr>
            <a:r>
              <a:rPr lang="en-GB" dirty="0"/>
              <a:t>encourage consumers to act quickly and book or </a:t>
            </a:r>
          </a:p>
          <a:p>
            <a:pPr marL="0" indent="0">
              <a:buNone/>
            </a:pPr>
            <a:r>
              <a:rPr lang="en-GB" dirty="0"/>
              <a:t>purchase at the point of sale.</a:t>
            </a:r>
          </a:p>
          <a:p>
            <a:pPr marL="0" indent="0">
              <a:buNone/>
            </a:pPr>
            <a:endParaRPr lang="en-GB" dirty="0"/>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FD3D780E-7FC5-2B04-EE4D-E2DD97FDC8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174" y="2853169"/>
            <a:ext cx="5497016" cy="3624844"/>
          </a:xfrm>
          <a:prstGeom prst="rect">
            <a:avLst/>
          </a:prstGeom>
        </p:spPr>
      </p:pic>
    </p:spTree>
    <p:extLst>
      <p:ext uri="{BB962C8B-B14F-4D97-AF65-F5344CB8AC3E}">
        <p14:creationId xmlns:p14="http://schemas.microsoft.com/office/powerpoint/2010/main" val="2844255583"/>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4.2- Sales Promotion</a:t>
            </a:r>
          </a:p>
          <a:p>
            <a:pPr marL="0" indent="0">
              <a:buNone/>
            </a:pPr>
            <a:r>
              <a:rPr lang="en-GB" dirty="0"/>
              <a:t>- Sales promotion should not be viewed merely as an alternative to advertising.</a:t>
            </a:r>
          </a:p>
          <a:p>
            <a:pPr marL="0" indent="0">
              <a:buNone/>
            </a:pPr>
            <a:r>
              <a:rPr lang="en-GB" dirty="0"/>
              <a:t>- Instead, it should complement advertising efforts.</a:t>
            </a:r>
          </a:p>
          <a:p>
            <a:pPr marL="0" indent="0">
              <a:buNone/>
            </a:pPr>
            <a:r>
              <a:rPr lang="en-GB" dirty="0"/>
              <a:t>-While advertising helps build awareness </a:t>
            </a:r>
          </a:p>
          <a:p>
            <a:pPr marL="0" indent="0">
              <a:buNone/>
            </a:pPr>
            <a:r>
              <a:rPr lang="en-GB" dirty="0"/>
              <a:t>and brand recognition over the long term,</a:t>
            </a:r>
          </a:p>
          <a:p>
            <a:pPr marL="0" indent="0">
              <a:buNone/>
            </a:pPr>
            <a:r>
              <a:rPr lang="en-GB" dirty="0"/>
              <a:t> sales promotion provides short-term</a:t>
            </a:r>
          </a:p>
          <a:p>
            <a:pPr marL="0" indent="0">
              <a:buNone/>
            </a:pPr>
            <a:r>
              <a:rPr lang="en-GB" dirty="0"/>
              <a:t> incentives that drive immediate action </a:t>
            </a:r>
          </a:p>
          <a:p>
            <a:pPr marL="0" indent="0">
              <a:buNone/>
            </a:pPr>
            <a:r>
              <a:rPr lang="en-GB" dirty="0"/>
              <a:t>and boost sales.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78EBB4BB-66EF-5F51-0A65-7BF4ECB8F189}"/>
              </a:ext>
            </a:extLst>
          </p:cNvPr>
          <p:cNvSpPr txBox="1"/>
          <p:nvPr/>
        </p:nvSpPr>
        <p:spPr>
          <a:xfrm>
            <a:off x="7460166" y="3914078"/>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6" name="Picture 5">
            <a:extLst>
              <a:ext uri="{FF2B5EF4-FFF2-40B4-BE49-F238E27FC236}">
                <a16:creationId xmlns:a16="http://schemas.microsoft.com/office/drawing/2014/main" id="{11F093D7-0CF3-32CC-8D83-7E6E497EAF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023" y="2393950"/>
            <a:ext cx="6950698" cy="3654722"/>
          </a:xfrm>
          <a:prstGeom prst="rect">
            <a:avLst/>
          </a:prstGeom>
        </p:spPr>
      </p:pic>
    </p:spTree>
    <p:extLst>
      <p:ext uri="{BB962C8B-B14F-4D97-AF65-F5344CB8AC3E}">
        <p14:creationId xmlns:p14="http://schemas.microsoft.com/office/powerpoint/2010/main" val="3994407599"/>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4.3- Personal Selling</a:t>
            </a:r>
          </a:p>
          <a:p>
            <a:pPr marL="0" indent="0">
              <a:buNone/>
            </a:pPr>
            <a:r>
              <a:rPr lang="en-GB" dirty="0"/>
              <a:t>- Personal selling is a process of direct, person-to-person communication between a salesperson and a prospective customer.</a:t>
            </a:r>
          </a:p>
          <a:p>
            <a:pPr marL="0" indent="0">
              <a:buNone/>
            </a:pPr>
            <a:r>
              <a:rPr lang="en-GB" dirty="0"/>
              <a:t>- In this process, the salesperson learns about the customer’s needs and aims to satisfy those needs by offering relevant products or services. </a:t>
            </a:r>
          </a:p>
          <a:p>
            <a:pPr marL="0" indent="0">
              <a:buNone/>
            </a:pPr>
            <a:r>
              <a:rPr lang="en-GB" dirty="0"/>
              <a:t>- It is a key promotional tool in tourism and hospitality, where offerings are inseparable, meaning both the service provider and the consumer must be present. </a:t>
            </a:r>
          </a:p>
          <a:p>
            <a:pPr marL="0" indent="0">
              <a:buNone/>
            </a:pPr>
            <a:r>
              <a:rPr lang="en-GB" dirty="0"/>
              <a:t>- Personal selling involves face-to-face encounters, making it an effective method for persuading customers to make a purchase. </a:t>
            </a:r>
          </a:p>
          <a:p>
            <a:pPr marL="0" indent="0">
              <a:buNone/>
            </a:pPr>
            <a:r>
              <a:rPr lang="en-GB" dirty="0"/>
              <a:t>- This activity can be carried out by an individual salesperson or as part of a sales team.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990170651"/>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4.3- Personal Selling</a:t>
            </a:r>
          </a:p>
          <a:p>
            <a:pPr marL="0" indent="0">
              <a:buNone/>
            </a:pPr>
            <a:r>
              <a:rPr lang="en-GB" b="1" dirty="0"/>
              <a:t>There are 4 methods of personal selling: </a:t>
            </a:r>
          </a:p>
          <a:p>
            <a:pPr marL="0" indent="0">
              <a:buNone/>
            </a:pPr>
            <a:r>
              <a:rPr lang="en-GB" dirty="0"/>
              <a:t>- </a:t>
            </a:r>
            <a:r>
              <a:rPr lang="en-GB" b="1" dirty="0"/>
              <a:t>Internal Selling</a:t>
            </a:r>
            <a:r>
              <a:rPr lang="en-GB" dirty="0"/>
              <a:t>: face-to-face efforts made within an organization to secure a sale, often involving direct interactions with existing customers.</a:t>
            </a:r>
          </a:p>
          <a:p>
            <a:pPr marL="0" indent="0">
              <a:buNone/>
            </a:pPr>
            <a:r>
              <a:rPr lang="en-GB" dirty="0"/>
              <a:t>- </a:t>
            </a:r>
            <a:r>
              <a:rPr lang="en-GB" b="1" dirty="0"/>
              <a:t>External Selling</a:t>
            </a:r>
            <a:r>
              <a:rPr lang="en-GB" dirty="0"/>
              <a:t>: External selling refers to face-to-face presentations of a product or service to prospective consumers outside the organization or in the field.</a:t>
            </a:r>
          </a:p>
          <a:p>
            <a:pPr marL="0" indent="0">
              <a:buNone/>
            </a:pPr>
            <a:r>
              <a:rPr lang="en-GB" dirty="0"/>
              <a:t>- </a:t>
            </a:r>
            <a:r>
              <a:rPr lang="en-GB" b="1" dirty="0"/>
              <a:t>Telephone Sales</a:t>
            </a:r>
            <a:r>
              <a:rPr lang="en-GB" dirty="0"/>
              <a:t>: Telesales is a method of personal selling that involves using the telephone to promote offerings and generate sales.</a:t>
            </a:r>
          </a:p>
          <a:p>
            <a:pPr marL="0" indent="0">
              <a:buNone/>
            </a:pPr>
            <a:r>
              <a:rPr lang="en-GB" dirty="0"/>
              <a:t>- </a:t>
            </a:r>
            <a:r>
              <a:rPr lang="en-GB" b="1" dirty="0"/>
              <a:t>Personal Skills: </a:t>
            </a:r>
            <a:r>
              <a:rPr lang="en-GB" dirty="0"/>
              <a:t>the appearance, presentation, and hospitality of employees play a crucial role in creating a positive customer experience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519119918"/>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4.4- Public Relations (PR)</a:t>
            </a:r>
          </a:p>
          <a:p>
            <a:pPr marL="0" indent="0" algn="just">
              <a:buNone/>
            </a:pPr>
            <a:r>
              <a:rPr lang="en-GB" dirty="0"/>
              <a:t>- Public relations (PR) refers to the communication efforts that a tourism or hospitality organization uses to build and maintain </a:t>
            </a:r>
            <a:r>
              <a:rPr lang="en-GB" dirty="0" err="1"/>
              <a:t>favorable</a:t>
            </a:r>
            <a:r>
              <a:rPr lang="en-GB" dirty="0"/>
              <a:t> relationships with other organizations, individuals, and the public. </a:t>
            </a:r>
          </a:p>
          <a:p>
            <a:pPr marL="0" indent="0" algn="just">
              <a:buNone/>
            </a:pPr>
            <a:r>
              <a:rPr lang="en-GB" dirty="0"/>
              <a:t>- It encompasses a broad range of activities, including managing consumer perceptions of the organization’s offerings, its corporate identity, and its promotional efforts. </a:t>
            </a:r>
          </a:p>
          <a:p>
            <a:pPr marL="0" indent="0" algn="just">
              <a:buNone/>
            </a:pPr>
            <a:r>
              <a:rPr lang="en-GB" dirty="0"/>
              <a:t>- PR aims to enhance the overall image of the organization and influence how it is perceived by its target audience.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013783202"/>
      </p:ext>
    </p:extLst>
  </p:cSld>
  <p:clrMapOvr>
    <a:masterClrMapping/>
  </p:clrMapOvr>
  <p:transition spd="slow">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4.4- Public Relations (PR)</a:t>
            </a:r>
          </a:p>
          <a:p>
            <a:pPr marL="0" indent="0" algn="just">
              <a:buNone/>
            </a:pPr>
            <a:r>
              <a:rPr lang="en-GB" dirty="0"/>
              <a:t>- Public relations can be defined as “the discipline which looks after reputation, with the aim of earning understanding and support and influencing opinion and behaviour.</a:t>
            </a:r>
          </a:p>
          <a:p>
            <a:pPr marL="0" indent="0" algn="just">
              <a:buNone/>
            </a:pPr>
            <a:r>
              <a:rPr lang="en-GB" dirty="0"/>
              <a:t>- It is the planned and sustained effort to establish </a:t>
            </a:r>
          </a:p>
          <a:p>
            <a:pPr marL="0" indent="0" algn="just">
              <a:buNone/>
            </a:pPr>
            <a:r>
              <a:rPr lang="en-GB"/>
              <a:t>and </a:t>
            </a:r>
            <a:r>
              <a:rPr lang="en-GB" dirty="0"/>
              <a:t>maintain goodwill and mutual </a:t>
            </a:r>
            <a:r>
              <a:rPr lang="en-GB"/>
              <a:t>understanding </a:t>
            </a:r>
          </a:p>
          <a:p>
            <a:pPr marL="0" indent="0" algn="just">
              <a:buNone/>
            </a:pPr>
            <a:r>
              <a:rPr lang="en-GB"/>
              <a:t>between </a:t>
            </a:r>
            <a:r>
              <a:rPr lang="en-GB" dirty="0"/>
              <a:t>an organisation and its publics”.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6" name="Picture 5">
            <a:extLst>
              <a:ext uri="{FF2B5EF4-FFF2-40B4-BE49-F238E27FC236}">
                <a16:creationId xmlns:a16="http://schemas.microsoft.com/office/drawing/2014/main" id="{5C1E6294-6FD5-CBE9-504B-51712A32B2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83151" y="2132856"/>
            <a:ext cx="5787206" cy="4149318"/>
          </a:xfrm>
          <a:prstGeom prst="rect">
            <a:avLst/>
          </a:prstGeom>
        </p:spPr>
      </p:pic>
    </p:spTree>
    <p:extLst>
      <p:ext uri="{BB962C8B-B14F-4D97-AF65-F5344CB8AC3E}">
        <p14:creationId xmlns:p14="http://schemas.microsoft.com/office/powerpoint/2010/main" val="3092495989"/>
      </p:ext>
    </p:extLst>
  </p:cSld>
  <p:clrMapOvr>
    <a:masterClrMapping/>
  </p:clrMapOvr>
  <p:transition spd="slow">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4.5-Digital Marketing</a:t>
            </a:r>
          </a:p>
          <a:p>
            <a:pPr marL="0" indent="0" algn="just">
              <a:buNone/>
            </a:pPr>
            <a:r>
              <a:rPr lang="en-GB" dirty="0"/>
              <a:t>- Digital marketing is the practice of achieving marketing objectives by leveraging digital technologies and media.</a:t>
            </a:r>
          </a:p>
          <a:p>
            <a:pPr marL="0" indent="0" algn="just">
              <a:buNone/>
            </a:pPr>
            <a:r>
              <a:rPr lang="en-GB" dirty="0"/>
              <a:t>- It involves promoting products or services using digital channels such as the internet, social media, email, digital television, search engines, and wireless media. </a:t>
            </a:r>
          </a:p>
          <a:p>
            <a:pPr marL="0" indent="0" algn="just">
              <a:buNone/>
            </a:pPr>
            <a:r>
              <a:rPr lang="en-GB" dirty="0"/>
              <a:t>- Unlike traditional marketing, digital marketing allows organizations to track and </a:t>
            </a:r>
            <a:r>
              <a:rPr lang="en-GB" dirty="0" err="1"/>
              <a:t>analyze</a:t>
            </a:r>
            <a:r>
              <a:rPr lang="en-GB" dirty="0"/>
              <a:t> their marketing campaigns in real time, providing insights into what strategies are effective and which need adjustment. </a:t>
            </a:r>
          </a:p>
          <a:p>
            <a:pPr marL="0" indent="0" algn="just">
              <a:buNone/>
            </a:pPr>
            <a:r>
              <a:rPr lang="en-GB" dirty="0"/>
              <a:t>- This enables more precise targeting and </a:t>
            </a:r>
          </a:p>
          <a:p>
            <a:pPr marL="0" indent="0" algn="just">
              <a:buNone/>
            </a:pPr>
            <a:r>
              <a:rPr lang="en-GB" dirty="0"/>
              <a:t>optimization of marketing efforts. </a:t>
            </a:r>
          </a:p>
          <a:p>
            <a:pPr marL="0" indent="0" algn="just">
              <a:buNone/>
            </a:pPr>
            <a:r>
              <a:rPr lang="en-GB" dirty="0"/>
              <a:t>- It can be defined as “the marketing of </a:t>
            </a:r>
          </a:p>
          <a:p>
            <a:pPr marL="0" indent="0" algn="just">
              <a:buNone/>
            </a:pPr>
            <a:r>
              <a:rPr lang="en-GB" dirty="0"/>
              <a:t>products or services using digital electronic</a:t>
            </a:r>
          </a:p>
          <a:p>
            <a:pPr marL="0" indent="0" algn="just">
              <a:buNone/>
            </a:pPr>
            <a:r>
              <a:rPr lang="en-GB" dirty="0"/>
              <a:t> technologies and channels such as the internet,</a:t>
            </a:r>
          </a:p>
          <a:p>
            <a:pPr marL="0" indent="0" algn="just">
              <a:buNone/>
            </a:pPr>
            <a:r>
              <a:rPr lang="en-GB" dirty="0"/>
              <a:t> e-mail, digital TV, and wire- less media”. </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50F96352-6A14-D63B-9C51-88EC2D4ACD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5777" y="3284984"/>
            <a:ext cx="6040315" cy="2917304"/>
          </a:xfrm>
          <a:prstGeom prst="rect">
            <a:avLst/>
          </a:prstGeom>
        </p:spPr>
      </p:pic>
    </p:spTree>
    <p:extLst>
      <p:ext uri="{BB962C8B-B14F-4D97-AF65-F5344CB8AC3E}">
        <p14:creationId xmlns:p14="http://schemas.microsoft.com/office/powerpoint/2010/main" val="1969085086"/>
      </p:ext>
    </p:extLst>
  </p:cSld>
  <p:clrMapOvr>
    <a:masterClrMapping/>
  </p:clrMapOvr>
  <p:transition spd="slow">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4.5-Digital Marketing</a:t>
            </a:r>
          </a:p>
          <a:p>
            <a:pPr marL="0" indent="0" algn="just">
              <a:buNone/>
            </a:pPr>
            <a:r>
              <a:rPr lang="en-GB" b="1" dirty="0"/>
              <a:t>Digital marketing offers several key advantages:</a:t>
            </a:r>
          </a:p>
          <a:p>
            <a:pPr marL="0" indent="0" algn="just">
              <a:buNone/>
            </a:pPr>
            <a:r>
              <a:rPr lang="en-GB" dirty="0"/>
              <a:t>- </a:t>
            </a:r>
            <a:r>
              <a:rPr lang="en-GB" b="1" dirty="0"/>
              <a:t>Creating Equal Opportunities</a:t>
            </a:r>
            <a:r>
              <a:rPr lang="en-GB" dirty="0"/>
              <a:t>: It allows tourism organizations of all sizes to compete more equally for consumer attention, giving small businesses an edge they might lack with traditional marketing.</a:t>
            </a:r>
          </a:p>
          <a:p>
            <a:pPr marL="0" indent="0" algn="just">
              <a:buNone/>
            </a:pPr>
            <a:r>
              <a:rPr lang="en-GB" dirty="0"/>
              <a:t>- </a:t>
            </a:r>
            <a:r>
              <a:rPr lang="en-GB" b="1" dirty="0"/>
              <a:t>Cost Efficiency: </a:t>
            </a:r>
            <a:r>
              <a:rPr lang="en-GB" dirty="0"/>
              <a:t>Digital marketing is often more affordable and efficient than traditional methods, making it accessible to smaller enterprises.</a:t>
            </a:r>
          </a:p>
          <a:p>
            <a:pPr marL="0" indent="0" algn="just">
              <a:buNone/>
            </a:pPr>
            <a:r>
              <a:rPr lang="en-GB" dirty="0"/>
              <a:t>- </a:t>
            </a:r>
            <a:r>
              <a:rPr lang="en-GB" b="1" dirty="0"/>
              <a:t>Enhanced Consumer Experience</a:t>
            </a:r>
            <a:r>
              <a:rPr lang="en-GB" dirty="0"/>
              <a:t>: It provides opportunities to strengthen relationships with customers through personalized and interactive engagement.</a:t>
            </a:r>
          </a:p>
          <a:p>
            <a:pPr marL="0" indent="0" algn="just">
              <a:buNone/>
            </a:pPr>
            <a:r>
              <a:rPr lang="en-GB" dirty="0"/>
              <a:t>- </a:t>
            </a:r>
            <a:r>
              <a:rPr lang="en-GB" b="1" dirty="0"/>
              <a:t>Instant Responses</a:t>
            </a:r>
            <a:r>
              <a:rPr lang="en-GB" dirty="0"/>
              <a:t>: Consumers can quickly book flights, reserve hotel rooms, or access promotional materials with just a few clicks.</a:t>
            </a:r>
          </a:p>
          <a:p>
            <a:pPr marL="0" indent="0" algn="just">
              <a:buNone/>
            </a:pPr>
            <a:r>
              <a:rPr lang="en-GB" dirty="0"/>
              <a:t>- </a:t>
            </a:r>
            <a:r>
              <a:rPr lang="en-GB" b="1" dirty="0"/>
              <a:t>Accessibility</a:t>
            </a:r>
            <a:r>
              <a:rPr lang="en-GB" dirty="0"/>
              <a:t>: Digital platforms enable businesses to operate 24/7, providing constant access to products and services.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040603392"/>
      </p:ext>
    </p:extLst>
  </p:cSld>
  <p:clrMapOvr>
    <a:masterClrMapping/>
  </p:clrMapOvr>
  <p:transition spd="slow">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4.5-Digital Marketing</a:t>
            </a:r>
          </a:p>
          <a:p>
            <a:pPr marL="0" indent="0" algn="just">
              <a:buNone/>
            </a:pPr>
            <a:r>
              <a:rPr lang="en-GB" dirty="0"/>
              <a:t>The 5Ds of digital marketing represent the key areas where consumers engage with brands and where tourism and hospitality businesses can connect with their audiences:</a:t>
            </a:r>
          </a:p>
          <a:p>
            <a:pPr marL="0" indent="0" algn="just">
              <a:buNone/>
            </a:pPr>
            <a:r>
              <a:rPr lang="en-GB" dirty="0"/>
              <a:t>- Digital Devices – Consumers interact with brands through various connected devices, including smartphones, tablets, desktop computers, smart TVs, and gaming consoles, often via business websites and mobile apps.</a:t>
            </a:r>
          </a:p>
          <a:p>
            <a:pPr marL="0" indent="0" algn="just">
              <a:buNone/>
            </a:pPr>
            <a:r>
              <a:rPr lang="en-GB" dirty="0"/>
              <a:t>- Digital Platforms – Interactions primarily occur on major platforms or services, such as Facebook, Instagram, Google, YouTube, TikTok, Twitter, Snapchat, </a:t>
            </a:r>
          </a:p>
          <a:p>
            <a:pPr marL="0" indent="0" algn="just">
              <a:buNone/>
            </a:pPr>
            <a:r>
              <a:rPr lang="en-GB" dirty="0"/>
              <a:t>and LinkedIn, accessed through browsers or apps.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044EDA05-CE2E-2824-B3E5-0FBF028AC5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5415" y="3212976"/>
            <a:ext cx="5738271" cy="3213432"/>
          </a:xfrm>
          <a:prstGeom prst="rect">
            <a:avLst/>
          </a:prstGeom>
        </p:spPr>
      </p:pic>
    </p:spTree>
    <p:extLst>
      <p:ext uri="{BB962C8B-B14F-4D97-AF65-F5344CB8AC3E}">
        <p14:creationId xmlns:p14="http://schemas.microsoft.com/office/powerpoint/2010/main" val="1129940302"/>
      </p:ext>
    </p:extLst>
  </p:cSld>
  <p:clrMapOvr>
    <a:masterClrMapping/>
  </p:clrMapOvr>
  <p:transition spd="slow">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4.5-Digital Marketing</a:t>
            </a:r>
          </a:p>
          <a:p>
            <a:pPr marL="0" indent="0" algn="just">
              <a:buNone/>
            </a:pPr>
            <a:r>
              <a:rPr lang="en-GB" dirty="0"/>
              <a:t>- Digital Media – These include paid, owned, and earned media channels like online advertising, e-mails, messaging services, search engines, and social networking sites.</a:t>
            </a:r>
          </a:p>
          <a:p>
            <a:pPr marL="0" indent="0" algn="just">
              <a:buNone/>
            </a:pPr>
            <a:r>
              <a:rPr lang="en-GB" dirty="0"/>
              <a:t>- Digital Data – Insights gathered from consumer profiles and their interactions with businesses, which are increasingly regulated by data protection laws in many countries.</a:t>
            </a:r>
          </a:p>
          <a:p>
            <a:pPr marL="0" indent="0" algn="just">
              <a:buNone/>
            </a:pPr>
            <a:r>
              <a:rPr lang="en-GB" dirty="0"/>
              <a:t>- Digital Technology – The tools businesses use to create interactive experiences, such as websites, mobile apps, in-store kiosks, and e-mail campaigns.</a:t>
            </a:r>
          </a:p>
          <a:p>
            <a:pPr marL="0" indent="0" algn="just">
              <a:buNone/>
            </a:pPr>
            <a:endParaRPr lang="en-GB" dirty="0"/>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982539F6-E287-EAC5-316E-1ABC1FD02F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5415" y="3212976"/>
            <a:ext cx="5738271" cy="3213432"/>
          </a:xfrm>
          <a:prstGeom prst="rect">
            <a:avLst/>
          </a:prstGeom>
        </p:spPr>
      </p:pic>
    </p:spTree>
    <p:extLst>
      <p:ext uri="{BB962C8B-B14F-4D97-AF65-F5344CB8AC3E}">
        <p14:creationId xmlns:p14="http://schemas.microsoft.com/office/powerpoint/2010/main" val="3719784343"/>
      </p:ext>
    </p:extLst>
  </p:cSld>
  <p:clrMapOvr>
    <a:masterClrMapping/>
  </p:clrMapOvr>
  <p:transition spd="slow">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4.5-Digital Marketing</a:t>
            </a:r>
          </a:p>
          <a:p>
            <a:pPr marL="0" indent="0" algn="just">
              <a:buNone/>
            </a:pPr>
            <a:r>
              <a:rPr lang="en-GB" dirty="0"/>
              <a:t>- There are four digital marketing domains:</a:t>
            </a:r>
          </a:p>
          <a:p>
            <a:pPr marL="0" indent="0" algn="just">
              <a:buNone/>
            </a:pPr>
            <a:r>
              <a:rPr lang="en-GB" b="1" dirty="0"/>
              <a:t>Business to Consumer (B2C):</a:t>
            </a:r>
          </a:p>
          <a:p>
            <a:pPr marL="0" indent="0" algn="just">
              <a:buNone/>
            </a:pPr>
            <a:r>
              <a:rPr lang="en-GB" dirty="0"/>
              <a:t>- Business to Consumer (B2C) e-commerce involves selling products and services directly to end consumers through online platforms. </a:t>
            </a:r>
          </a:p>
          <a:p>
            <a:pPr marL="0" indent="0" algn="just">
              <a:buNone/>
            </a:pPr>
            <a:r>
              <a:rPr lang="en-GB" dirty="0"/>
              <a:t>- Virtually anything can be purchased online today, including cars, houses, books, food, music, and airline</a:t>
            </a:r>
          </a:p>
          <a:p>
            <a:pPr marL="0" indent="0" algn="just">
              <a:buNone/>
            </a:pPr>
            <a:r>
              <a:rPr lang="en-GB" dirty="0"/>
              <a:t> e-tickets.</a:t>
            </a:r>
          </a:p>
          <a:p>
            <a:pPr marL="0" indent="0" algn="just">
              <a:buNone/>
            </a:pPr>
            <a:r>
              <a:rPr lang="en-GB" dirty="0"/>
              <a:t>- In the travel and tourism sector, prominent examples of B2C e-commerce include online travel companies such as Travel Republic, Trivago, </a:t>
            </a:r>
            <a:r>
              <a:rPr lang="en-GB" dirty="0" err="1"/>
              <a:t>Booking.com</a:t>
            </a:r>
            <a:r>
              <a:rPr lang="en-GB" dirty="0"/>
              <a:t>, </a:t>
            </a:r>
            <a:r>
              <a:rPr lang="en-GB" dirty="0" err="1"/>
              <a:t>FlightSite</a:t>
            </a:r>
            <a:r>
              <a:rPr lang="en-GB" dirty="0"/>
              <a:t>, and Expedia. </a:t>
            </a:r>
          </a:p>
          <a:p>
            <a:pPr marL="0" indent="0" algn="just">
              <a:buNone/>
            </a:pPr>
            <a:r>
              <a:rPr lang="en-GB" dirty="0"/>
              <a:t>- Most travel and tourism companies now maintain a strong online presence through dedicated websites where they sell their offerings directly to consumers.</a:t>
            </a:r>
          </a:p>
          <a:p>
            <a:pPr marL="0" indent="0" algn="just">
              <a:buNone/>
            </a:pPr>
            <a:endParaRPr lang="en-GB" dirty="0"/>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547345790"/>
      </p:ext>
    </p:extLst>
  </p:cSld>
  <p:clrMapOvr>
    <a:masterClrMapping/>
  </p:clrMapOvr>
  <p:transition spd="slow">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4.5-Digital Marketing</a:t>
            </a:r>
            <a:endParaRPr lang="en-GB" dirty="0"/>
          </a:p>
          <a:p>
            <a:pPr marL="0" indent="0" algn="just">
              <a:buNone/>
            </a:pPr>
            <a:r>
              <a:rPr lang="en-GB" b="1" dirty="0"/>
              <a:t>Business to Business (B2B):</a:t>
            </a:r>
          </a:p>
          <a:p>
            <a:pPr marL="0" indent="0" algn="just">
              <a:buNone/>
            </a:pPr>
            <a:r>
              <a:rPr lang="en-GB" dirty="0"/>
              <a:t>- Business to Business (B2B) e-commerce facilitates online transactions between businesses.</a:t>
            </a:r>
          </a:p>
          <a:p>
            <a:pPr marL="0" indent="0" algn="just">
              <a:buNone/>
            </a:pPr>
            <a:r>
              <a:rPr lang="en-GB" dirty="0"/>
              <a:t>- Examples include interactions such as those between a tour operator and a travel agency or a professional conference organizer (PCO) and a conference </a:t>
            </a:r>
            <a:r>
              <a:rPr lang="en-GB" dirty="0" err="1"/>
              <a:t>center</a:t>
            </a:r>
            <a:r>
              <a:rPr lang="en-GB" dirty="0"/>
              <a:t>.</a:t>
            </a:r>
          </a:p>
          <a:p>
            <a:pPr marL="0" indent="0" algn="just">
              <a:buNone/>
            </a:pPr>
            <a:r>
              <a:rPr lang="en-GB" dirty="0"/>
              <a:t>- This model also extends to various business-related services like printing services, outsourced marketing, hiring, and the buying or selling of office equipment. </a:t>
            </a:r>
          </a:p>
          <a:p>
            <a:pPr marL="0" indent="0" algn="just">
              <a:buNone/>
            </a:pPr>
            <a:r>
              <a:rPr lang="en-GB" dirty="0"/>
              <a:t>- Similar to B2C, B2B e-commerce offers benefits such as reduced operational costs, improved efficiency, and streamlined processes for businesses.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852772860"/>
      </p:ext>
    </p:extLst>
  </p:cSld>
  <p:clrMapOvr>
    <a:masterClrMapping/>
  </p:clrMapOvr>
  <p:transition spd="slow">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4.5-Digital Marketing</a:t>
            </a:r>
            <a:endParaRPr lang="en-GB" dirty="0"/>
          </a:p>
          <a:p>
            <a:pPr marL="0" indent="0" algn="just">
              <a:buNone/>
            </a:pPr>
            <a:r>
              <a:rPr lang="en-GB" b="1" dirty="0"/>
              <a:t>Consumer to Consumer (C2C): </a:t>
            </a:r>
          </a:p>
          <a:p>
            <a:pPr marL="0" indent="0" algn="just">
              <a:buNone/>
            </a:pPr>
            <a:r>
              <a:rPr lang="en-GB" dirty="0"/>
              <a:t>- Consumer to Consumer (C2C) e-commerce is one of the fastest-growing domains in digital marketing. </a:t>
            </a:r>
          </a:p>
          <a:p>
            <a:pPr marL="0" indent="0" algn="just">
              <a:buNone/>
            </a:pPr>
            <a:r>
              <a:rPr lang="en-GB" dirty="0"/>
              <a:t>- The internet serves as an excellent platform for consumers to exchange or purchase products, services, or information directly from each other.</a:t>
            </a:r>
          </a:p>
          <a:p>
            <a:pPr marL="0" indent="0" algn="just">
              <a:buNone/>
            </a:pPr>
            <a:r>
              <a:rPr lang="en-GB" dirty="0"/>
              <a:t>- Prominent examples of C2C e-commerce include Uber, which facilitates a platform where consumers offer ride services to others based on location and cost preferences, and Airbnb, an online marketplace that connects </a:t>
            </a:r>
            <a:r>
              <a:rPr lang="en-GB" dirty="0" err="1"/>
              <a:t>travelers</a:t>
            </a:r>
            <a:r>
              <a:rPr lang="en-GB" dirty="0"/>
              <a:t> seeking authentic experiences with hosts providing unique accommodations and local experiences worldwide.</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721665"/>
      </p:ext>
    </p:extLst>
  </p:cSld>
  <p:clrMapOvr>
    <a:masterClrMapping/>
  </p:clrMapOvr>
  <p:transition spd="slow">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4.5-Digital Marketing</a:t>
            </a:r>
          </a:p>
          <a:p>
            <a:pPr marL="0" indent="0" algn="just">
              <a:buNone/>
            </a:pPr>
            <a:r>
              <a:rPr lang="en-GB" b="1" dirty="0"/>
              <a:t>Consumer to Business (C2B)</a:t>
            </a:r>
          </a:p>
          <a:p>
            <a:pPr marL="0" indent="0" algn="just">
              <a:buNone/>
            </a:pPr>
            <a:r>
              <a:rPr lang="en-GB" dirty="0"/>
              <a:t>- Consumer to Business (C2B) e-commerce involves consumers actively engaging with businesses, often by submitting suggestions, questions, or feedback via company websites. </a:t>
            </a:r>
          </a:p>
          <a:p>
            <a:pPr marL="0" indent="0" algn="just">
              <a:buNone/>
            </a:pPr>
            <a:r>
              <a:rPr lang="en-GB" dirty="0"/>
              <a:t>- In this model, consumers initiate transactions with businesses rather than the other way around, as seen in traditional B2C models.</a:t>
            </a:r>
          </a:p>
          <a:p>
            <a:pPr marL="0" indent="0" algn="just">
              <a:buNone/>
            </a:pPr>
            <a:r>
              <a:rPr lang="en-GB" dirty="0"/>
              <a:t>- For example, platforms like </a:t>
            </a:r>
            <a:r>
              <a:rPr lang="en-GB" dirty="0" err="1"/>
              <a:t>Priceline.com</a:t>
            </a:r>
            <a:r>
              <a:rPr lang="en-GB" dirty="0"/>
              <a:t> enable buyers to bid for airline tickets, rental cars, hotel rooms, and holiday packages. </a:t>
            </a:r>
          </a:p>
          <a:p>
            <a:pPr marL="0" indent="0" algn="just">
              <a:buNone/>
            </a:pPr>
            <a:r>
              <a:rPr lang="en-GB" dirty="0"/>
              <a:t>- Sellers then decide whether to accept the offers, putting consumers in the driver's seat for determining terms of transactions.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35768979"/>
      </p:ext>
    </p:extLst>
  </p:cSld>
  <p:clrMapOvr>
    <a:masterClrMapping/>
  </p:clrMapOvr>
  <p:transition spd="slow">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305</TotalTime>
  <Words>5463</Words>
  <Application>Microsoft Macintosh PowerPoint</Application>
  <PresentationFormat>Custom</PresentationFormat>
  <Paragraphs>576</Paragraphs>
  <Slides>57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57</vt:i4>
      </vt:variant>
    </vt:vector>
  </HeadingPairs>
  <TitlesOfParts>
    <vt:vector size="62" baseType="lpstr">
      <vt:lpstr>Minion</vt:lpstr>
      <vt:lpstr>Georgia</vt:lpstr>
      <vt:lpstr>Calibri</vt:lpstr>
      <vt:lpstr>Arial</vt:lpstr>
      <vt:lpstr>Corporate template-set Universiteit Leiden</vt:lpstr>
      <vt:lpstr>Research on Tourism Services  European Institute of Innovation, Entrepreneurship and Technology Lessingstraße 79, 13158 Berlin, Germany </vt:lpstr>
      <vt:lpstr>Index</vt:lpstr>
      <vt:lpstr>1- The Marketing Mix: Place</vt:lpstr>
      <vt:lpstr>1- The Marketing Mix: Place</vt:lpstr>
      <vt:lpstr>1- The Marketing Mix: Place</vt:lpstr>
      <vt:lpstr>1- The Marketing Mix: Place</vt:lpstr>
      <vt:lpstr>1- The Marketing Mix: Place</vt:lpstr>
      <vt:lpstr>1- The Marketing Mix: Place</vt:lpstr>
      <vt:lpstr>1- The Marketing Mix: Place</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Product </vt:lpstr>
      <vt:lpstr> 2- The Marketing Mix: Price </vt:lpstr>
      <vt:lpstr> 3- The Marketing Mix: Price </vt:lpstr>
      <vt:lpstr> 3- The Marketing Mix: Price </vt:lpstr>
      <vt:lpstr> 3- The Marketing Mix: Price </vt:lpstr>
      <vt:lpstr> 3- The Marketing Mix: Price </vt:lpstr>
      <vt:lpstr> 3- The Marketing Mix: Price </vt:lpstr>
      <vt:lpstr> 3- The Marketing Mix: Price </vt:lpstr>
      <vt:lpstr> 3- The Marketing Mix: Price </vt:lpstr>
      <vt:lpstr> 4- The Marketing Mix: Promotion </vt:lpstr>
      <vt:lpstr> 4- The Marketing Mix: Promotion </vt:lpstr>
      <vt:lpstr> 4- The Marketing Mix: Promotion </vt:lpstr>
      <vt:lpstr> 4- The Marketing Mix: Promotion </vt:lpstr>
      <vt:lpstr> 4- The Marketing Mix: Promotion </vt:lpstr>
      <vt:lpstr> 4- The Marketing Mix: Promotion </vt:lpstr>
      <vt:lpstr> 4- The Marketing Mix: Promotion </vt:lpstr>
      <vt:lpstr> 4- The Marketing Mix: Promotion </vt:lpstr>
      <vt:lpstr> 4- The Marketing Mix: Promotion </vt:lpstr>
      <vt:lpstr> 4- The Marketing Mix: Promotion </vt:lpstr>
      <vt:lpstr> 4- The Marketing Mix: Promotion </vt:lpstr>
      <vt:lpstr> 4- The Marketing Mix: Promotion </vt:lpstr>
      <vt:lpstr> 4- The Marketing Mix: Digital Marketing </vt:lpstr>
      <vt:lpstr> 4- The Marketing Mix: Promotion </vt:lpstr>
      <vt:lpstr> 4- The Marketing Mix: Promotion </vt:lpstr>
      <vt:lpstr> 4- The Marketing Mix: Promotion </vt:lpstr>
      <vt:lpstr> 4- The Marketing Mix: Promotion </vt:lpstr>
      <vt:lpstr> 4- The Marketing Mix: Promotion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196</cp:revision>
  <dcterms:created xsi:type="dcterms:W3CDTF">2023-10-18T00:40:52Z</dcterms:created>
  <dcterms:modified xsi:type="dcterms:W3CDTF">2024-12-20T14:10:15Z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