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BAEB2BE-63EF-4407-B25D-EB7A9C301430}"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AEB2BE-63EF-4407-B25D-EB7A9C301430}"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AEB2BE-63EF-4407-B25D-EB7A9C301430}"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BAEB2BE-63EF-4407-B25D-EB7A9C301430}"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BAEB2BE-63EF-4407-B25D-EB7A9C301430}"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BAEB2BE-63EF-4407-B25D-EB7A9C301430}"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AEB2BE-63EF-4407-B25D-EB7A9C301430}"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AEB2BE-63EF-4407-B25D-EB7A9C301430}"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AEB2BE-63EF-4407-B25D-EB7A9C301430}"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AEB2BE-63EF-4407-B25D-EB7A9C301430}"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AEB2BE-63EF-4407-B25D-EB7A9C301430}"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C13AED-E9A0-44CC-9693-2E8BA649D1A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AEB2BE-63EF-4407-B25D-EB7A9C301430}"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C13AED-E9A0-44CC-9693-2E8BA649D1A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gdpr.eu/" TargetMode="External"/><Relationship Id="rId2" Type="http://schemas.openxmlformats.org/officeDocument/2006/relationships/hyperlink" Target="https://www.campaignmonitor.com/resources/guides/email-marketing-benchmarks/" TargetMode="External"/><Relationship Id="rId1" Type="http://schemas.openxmlformats.org/officeDocument/2006/relationships/slideLayout" Target="../slideLayouts/slideLayout2.xml"/><Relationship Id="rId6" Type="http://schemas.openxmlformats.org/officeDocument/2006/relationships/hyperlink" Target="https://mailchimp.com/resources/email-marketing-benchmarks/" TargetMode="External"/><Relationship Id="rId5" Type="http://schemas.openxmlformats.org/officeDocument/2006/relationships/hyperlink" Target="https://www.litmus.com/" TargetMode="External"/><Relationship Id="rId4" Type="http://schemas.openxmlformats.org/officeDocument/2006/relationships/hyperlink" Target="https://www.globaldata.com/"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https://www.statista.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Email Marketing Content for Global Campaigns</a:t>
            </a:r>
          </a:p>
        </p:txBody>
      </p:sp>
      <p:sp>
        <p:nvSpPr>
          <p:cNvPr id="3" name="Subtitle 2"/>
          <p:cNvSpPr>
            <a:spLocks noGrp="1"/>
          </p:cNvSpPr>
          <p:nvPr>
            <p:ph type="subTitle" idx="1"/>
          </p:nvPr>
        </p:nvSpPr>
        <p:spPr/>
        <p:txBody>
          <a:bodyPr/>
          <a:lstStyle/>
          <a:p>
            <a:r>
              <a:rPr lang="en-US" dirty="0" smtClean="0">
                <a:solidFill>
                  <a:schemeClr val="tx1"/>
                </a:solidFill>
              </a:rPr>
              <a:t>Student Name: </a:t>
            </a:r>
            <a:r>
              <a:rPr lang="en-US" dirty="0" err="1" smtClean="0">
                <a:solidFill>
                  <a:schemeClr val="tx1"/>
                </a:solidFill>
              </a:rPr>
              <a:t>Gagandeep</a:t>
            </a:r>
            <a:r>
              <a:rPr lang="en-US" dirty="0" smtClean="0">
                <a:solidFill>
                  <a:schemeClr val="tx1"/>
                </a:solidFill>
              </a:rPr>
              <a:t> </a:t>
            </a:r>
            <a:r>
              <a:rPr lang="en-US" dirty="0" err="1" smtClean="0">
                <a:solidFill>
                  <a:schemeClr val="tx1"/>
                </a:solidFill>
              </a:rPr>
              <a:t>Kamboj</a:t>
            </a:r>
            <a:r>
              <a:rPr lang="en-US" smtClean="0">
                <a:solidFill>
                  <a:schemeClr val="tx1"/>
                </a:solidFill>
              </a:rPr>
              <a:t/>
            </a:r>
            <a:br>
              <a:rPr lang="en-US" smtClean="0">
                <a:solidFill>
                  <a:schemeClr val="tx1"/>
                </a:solidFill>
              </a:rPr>
            </a:br>
            <a:r>
              <a:rPr lang="en-US" smtClean="0">
                <a:solidFill>
                  <a:schemeClr val="tx1"/>
                </a:solidFill>
              </a:rPr>
              <a:t>Student ID: DE240034</a:t>
            </a:r>
            <a:br>
              <a:rPr lang="en-US" smtClean="0">
                <a:solidFill>
                  <a:schemeClr val="tx1"/>
                </a:solidFill>
              </a:rPr>
            </a:br>
            <a:endParaRPr lang="en-US" smtClean="0">
              <a:solidFill>
                <a:schemeClr val="tx1"/>
              </a:solidFill>
            </a:endParaRP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92500" lnSpcReduction="20000"/>
          </a:bodyPr>
          <a:lstStyle/>
          <a:p>
            <a:pPr lvl="0"/>
            <a:r>
              <a:rPr lang="en-US" dirty="0"/>
              <a:t>Introduction </a:t>
            </a:r>
          </a:p>
          <a:p>
            <a:pPr lvl="0"/>
            <a:r>
              <a:rPr lang="en-US" dirty="0"/>
              <a:t>Understanding the Target </a:t>
            </a:r>
            <a:r>
              <a:rPr lang="en-US" dirty="0" smtClean="0"/>
              <a:t>Audience</a:t>
            </a:r>
            <a:endParaRPr lang="en-US" dirty="0"/>
          </a:p>
          <a:p>
            <a:pPr lvl="0"/>
            <a:r>
              <a:rPr lang="en-US" dirty="0"/>
              <a:t>Key Elements of an Effective Email Marketing </a:t>
            </a:r>
            <a:r>
              <a:rPr lang="en-US" dirty="0" smtClean="0"/>
              <a:t>Campaign</a:t>
            </a:r>
            <a:endParaRPr lang="en-US" dirty="0"/>
          </a:p>
          <a:p>
            <a:pPr lvl="0"/>
            <a:r>
              <a:rPr lang="en-US" dirty="0"/>
              <a:t>Global Campaign Content Development </a:t>
            </a:r>
          </a:p>
          <a:p>
            <a:pPr lvl="0"/>
            <a:r>
              <a:rPr lang="en-US" dirty="0"/>
              <a:t>Localized Content for Different </a:t>
            </a:r>
            <a:r>
              <a:rPr lang="en-US" dirty="0" smtClean="0"/>
              <a:t>Regions</a:t>
            </a:r>
            <a:endParaRPr lang="en-US" dirty="0"/>
          </a:p>
          <a:p>
            <a:pPr lvl="0"/>
            <a:r>
              <a:rPr lang="en-US" dirty="0"/>
              <a:t>Ethical Concerns and Best Practices </a:t>
            </a:r>
          </a:p>
          <a:p>
            <a:pPr lvl="0"/>
            <a:r>
              <a:rPr lang="en-US" dirty="0"/>
              <a:t>Metrics for Measuring Campaign </a:t>
            </a:r>
            <a:r>
              <a:rPr lang="en-US" dirty="0" smtClean="0"/>
              <a:t>Success</a:t>
            </a:r>
            <a:endParaRPr lang="en-US" dirty="0"/>
          </a:p>
          <a:p>
            <a:pPr lvl="0"/>
            <a:r>
              <a:rPr lang="en-US" dirty="0" smtClean="0"/>
              <a:t>Conclusion</a:t>
            </a:r>
            <a:endParaRPr lang="en-US" dirty="0"/>
          </a:p>
          <a:p>
            <a:pPr lvl="0"/>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p>
        </p:txBody>
      </p:sp>
      <p:sp>
        <p:nvSpPr>
          <p:cNvPr id="3" name="Content Placeholder 2"/>
          <p:cNvSpPr>
            <a:spLocks noGrp="1"/>
          </p:cNvSpPr>
          <p:nvPr>
            <p:ph idx="1"/>
          </p:nvPr>
        </p:nvSpPr>
        <p:spPr/>
        <p:txBody>
          <a:bodyPr>
            <a:normAutofit fontScale="55000" lnSpcReduction="20000"/>
          </a:bodyPr>
          <a:lstStyle/>
          <a:p>
            <a:r>
              <a:rPr lang="en-US" dirty="0"/>
              <a:t>Email marketing is a cornerstone of digital communication strategies in the global tourism industry. As businesses aim to personalize and scale their interactions with customers, email remains a reliable channel with high return on investment (ROI). According to </a:t>
            </a:r>
            <a:r>
              <a:rPr lang="en-US" dirty="0" err="1"/>
              <a:t>Statista</a:t>
            </a:r>
            <a:r>
              <a:rPr lang="en-US" dirty="0"/>
              <a:t> (2023), global email users are projected to reach 4.6 billion by 2025, emphasizing the channel's relevance.</a:t>
            </a:r>
          </a:p>
          <a:p>
            <a:r>
              <a:rPr lang="en-US" dirty="0"/>
              <a:t>As the Communications Director for a multinational tour operator, my role involves </a:t>
            </a:r>
            <a:r>
              <a:rPr lang="en-US" dirty="0" err="1"/>
              <a:t>curating</a:t>
            </a:r>
            <a:r>
              <a:rPr lang="en-US" dirty="0"/>
              <a:t> impactful email campaigns that resonate across demographics and cultures. With artificial intelligence (AI), machine learning, and </a:t>
            </a:r>
            <a:r>
              <a:rPr lang="en-US" dirty="0" err="1"/>
              <a:t>chatbot</a:t>
            </a:r>
            <a:r>
              <a:rPr lang="en-US" dirty="0"/>
              <a:t> integration, marketers can now automate and personalize email content more effectively than ever. This capability allows companies to create deeper connections with potential travelers, enhance loyalty, and increase conversion rates.</a:t>
            </a:r>
          </a:p>
          <a:p>
            <a:r>
              <a:rPr lang="en-US" dirty="0"/>
              <a:t>This document outlines the core strategies for building high-performing global email campaigns. It explores audience segmentation, content personalization, cultural localization, and ethical considerations. Furthermore, it includes a comprehensive analysis of how campaign performance can be measured using data-driven insights. Ultimately, the goal is to demonstrate how well-executed email marketing campaigns can enhance global brand presence and revenue in tourism.</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Understanding the Target Audience </a:t>
            </a:r>
          </a:p>
        </p:txBody>
      </p:sp>
      <p:sp>
        <p:nvSpPr>
          <p:cNvPr id="3" name="Content Placeholder 2"/>
          <p:cNvSpPr>
            <a:spLocks noGrp="1"/>
          </p:cNvSpPr>
          <p:nvPr>
            <p:ph idx="1"/>
          </p:nvPr>
        </p:nvSpPr>
        <p:spPr>
          <a:xfrm>
            <a:off x="457200" y="1357298"/>
            <a:ext cx="8229600" cy="5143536"/>
          </a:xfrm>
        </p:spPr>
        <p:txBody>
          <a:bodyPr>
            <a:normAutofit fontScale="55000" lnSpcReduction="20000"/>
          </a:bodyPr>
          <a:lstStyle/>
          <a:p>
            <a:r>
              <a:rPr lang="en-US" dirty="0"/>
              <a:t>Understanding the target audience is foundational to creating successful email marketing strategies. In the global tourism sector, customers represent diverse languages, values, and preferences. Effective segmentation ensures that content is tailored to suit varying needs, enhancing engagement and satisfaction.</a:t>
            </a:r>
          </a:p>
          <a:p>
            <a:endParaRPr lang="en-US" b="1" i="1" dirty="0" smtClean="0"/>
          </a:p>
          <a:p>
            <a:r>
              <a:rPr lang="en-US" b="1" i="1" dirty="0" smtClean="0"/>
              <a:t>1</a:t>
            </a:r>
            <a:r>
              <a:rPr lang="en-US" b="1" i="1" dirty="0"/>
              <a:t>. Demographic Segmentation</a:t>
            </a:r>
          </a:p>
          <a:p>
            <a:r>
              <a:rPr lang="en-US" dirty="0"/>
              <a:t>Demographics such as age, gender, and geographic location influence travel choices. Younger travelers (18–30) often seek adventure or solo trips, while older demographics may prioritize comfort and heritage experiences. For instance, Gen Z travelers respond better to dynamic visuals and </a:t>
            </a:r>
            <a:r>
              <a:rPr lang="en-US" dirty="0" err="1"/>
              <a:t>gamified</a:t>
            </a:r>
            <a:r>
              <a:rPr lang="en-US" dirty="0"/>
              <a:t> email content, while baby boomers prefer clear, informative formats (Smith &amp; Taylor, 2022).</a:t>
            </a:r>
          </a:p>
          <a:p>
            <a:endParaRPr lang="en-US" b="1" i="1" dirty="0" smtClean="0"/>
          </a:p>
          <a:p>
            <a:r>
              <a:rPr lang="en-US" b="1" i="1" dirty="0" smtClean="0"/>
              <a:t>2</a:t>
            </a:r>
            <a:r>
              <a:rPr lang="en-US" b="1" i="1" dirty="0"/>
              <a:t>. Behavioral Segmentation</a:t>
            </a:r>
          </a:p>
          <a:p>
            <a:r>
              <a:rPr lang="en-US" dirty="0"/>
              <a:t>Behavioral data—such as browsing history, prior bookings, and interaction with past emails—enables precise targeting.</a:t>
            </a:r>
          </a:p>
          <a:p>
            <a:pPr lvl="0"/>
            <a:r>
              <a:rPr lang="en-US" b="1" dirty="0"/>
              <a:t>Past Travel History</a:t>
            </a:r>
            <a:r>
              <a:rPr lang="en-US" dirty="0"/>
              <a:t>: Customers who booked beach destinations may be interested in similar offers.</a:t>
            </a:r>
          </a:p>
          <a:p>
            <a:pPr lvl="0"/>
            <a:r>
              <a:rPr lang="en-US" b="1" dirty="0"/>
              <a:t>Engagement Level</a:t>
            </a:r>
            <a:r>
              <a:rPr lang="en-US" dirty="0"/>
              <a:t>: Highly engaged users can receive premium offers or loyalty discounts, while low-engagement users might get reactivation campaigns with appealing subject lines or limited-time offers.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714356"/>
            <a:ext cx="8229600" cy="4525963"/>
          </a:xfrm>
        </p:spPr>
        <p:txBody>
          <a:bodyPr>
            <a:normAutofit fontScale="85000" lnSpcReduction="20000"/>
          </a:bodyPr>
          <a:lstStyle/>
          <a:p>
            <a:r>
              <a:rPr lang="en-US" b="1" i="1" dirty="0"/>
              <a:t>3. Psychographic Segmentation</a:t>
            </a:r>
          </a:p>
          <a:p>
            <a:r>
              <a:rPr lang="en-US" dirty="0"/>
              <a:t>Psychographics delve into values, lifestyles, and interests.</a:t>
            </a:r>
          </a:p>
          <a:p>
            <a:pPr lvl="0"/>
            <a:r>
              <a:rPr lang="en-US" b="1" dirty="0"/>
              <a:t>Luxury vs. Budget</a:t>
            </a:r>
            <a:r>
              <a:rPr lang="en-US" dirty="0"/>
              <a:t>: Some travelers prioritize luxury and exclusivity, while others seek economical packages.</a:t>
            </a:r>
          </a:p>
          <a:p>
            <a:pPr lvl="0"/>
            <a:r>
              <a:rPr lang="en-US" b="1" dirty="0"/>
              <a:t>Sustainability</a:t>
            </a:r>
            <a:r>
              <a:rPr lang="en-US" dirty="0"/>
              <a:t>: Increasingly, tourists are making choices based on eco-conscious values, and tailoring content accordingly can improve responsiveness (</a:t>
            </a:r>
            <a:r>
              <a:rPr lang="en-US" dirty="0" err="1"/>
              <a:t>GlobalData</a:t>
            </a:r>
            <a:r>
              <a:rPr lang="en-US" dirty="0"/>
              <a:t>, 2022).</a:t>
            </a:r>
          </a:p>
          <a:p>
            <a:r>
              <a:rPr lang="en-US" dirty="0"/>
              <a:t>By using segmentation techniques, marketers can deliver highly relevant content, increasing the likelihood of conversion and brand loyalty.</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Key Elements of an Effective Email Marketing Campaign </a:t>
            </a:r>
          </a:p>
        </p:txBody>
      </p:sp>
      <p:sp>
        <p:nvSpPr>
          <p:cNvPr id="3" name="Content Placeholder 2"/>
          <p:cNvSpPr>
            <a:spLocks noGrp="1"/>
          </p:cNvSpPr>
          <p:nvPr>
            <p:ph idx="1"/>
          </p:nvPr>
        </p:nvSpPr>
        <p:spPr>
          <a:xfrm>
            <a:off x="457200" y="1600200"/>
            <a:ext cx="8229600" cy="5043510"/>
          </a:xfrm>
        </p:spPr>
        <p:txBody>
          <a:bodyPr>
            <a:normAutofit fontScale="47500" lnSpcReduction="20000"/>
          </a:bodyPr>
          <a:lstStyle/>
          <a:p>
            <a:r>
              <a:rPr lang="en-US" dirty="0"/>
              <a:t>To optimize reach and performance, a structured approach involving creative and strategic elements is essential. Below are the critical components:</a:t>
            </a:r>
          </a:p>
          <a:p>
            <a:endParaRPr lang="en-US" b="1" i="1" dirty="0" smtClean="0"/>
          </a:p>
          <a:p>
            <a:r>
              <a:rPr lang="en-US" b="1" i="1" dirty="0" smtClean="0"/>
              <a:t>1</a:t>
            </a:r>
            <a:r>
              <a:rPr lang="en-US" b="1" i="1" dirty="0"/>
              <a:t>. Subject Line</a:t>
            </a:r>
          </a:p>
          <a:p>
            <a:r>
              <a:rPr lang="en-US" dirty="0"/>
              <a:t>The subject line is a decisive factor in whether an email is opened. According to Campaign Monitor (2023), 47% of recipients open emails based solely on the subject line.</a:t>
            </a:r>
          </a:p>
          <a:p>
            <a:pPr lvl="0"/>
            <a:r>
              <a:rPr lang="en-US" b="1" dirty="0"/>
              <a:t>Concise</a:t>
            </a:r>
            <a:r>
              <a:rPr lang="en-US" dirty="0"/>
              <a:t>: Aim for 6–10 words to avoid truncation.</a:t>
            </a:r>
          </a:p>
          <a:p>
            <a:pPr lvl="0"/>
            <a:r>
              <a:rPr lang="en-US" b="1" dirty="0"/>
              <a:t>Engaging</a:t>
            </a:r>
            <a:r>
              <a:rPr lang="en-US" dirty="0"/>
              <a:t>: Create urgency or curiosity (e.g., “Unlock Your Summer Escape – Limited Time!”).</a:t>
            </a:r>
          </a:p>
          <a:p>
            <a:pPr lvl="0"/>
            <a:r>
              <a:rPr lang="en-US" b="1" dirty="0"/>
              <a:t>Personalized</a:t>
            </a:r>
            <a:r>
              <a:rPr lang="en-US" dirty="0"/>
              <a:t>: Using names or previous interactions increases open rates (e.g., “Emma, Your Iceland Adventure Awaits!”).</a:t>
            </a:r>
          </a:p>
          <a:p>
            <a:endParaRPr lang="en-US" b="1" i="1" dirty="0" smtClean="0"/>
          </a:p>
          <a:p>
            <a:r>
              <a:rPr lang="en-US" b="1" i="1" dirty="0" smtClean="0"/>
              <a:t>2</a:t>
            </a:r>
            <a:r>
              <a:rPr lang="en-US" b="1" i="1" dirty="0"/>
              <a:t>. Body Content</a:t>
            </a:r>
          </a:p>
          <a:p>
            <a:pPr lvl="0"/>
            <a:r>
              <a:rPr lang="en-US" b="1" dirty="0"/>
              <a:t>Personalization</a:t>
            </a:r>
            <a:r>
              <a:rPr lang="en-US" dirty="0"/>
              <a:t>: Use data to tailor content to user profiles (e.g., referencing a user’s past bookings or interests).</a:t>
            </a:r>
          </a:p>
          <a:p>
            <a:pPr lvl="0"/>
            <a:r>
              <a:rPr lang="en-US" b="1" dirty="0"/>
              <a:t>Value Proposition</a:t>
            </a:r>
            <a:r>
              <a:rPr lang="en-US" dirty="0"/>
              <a:t>: Clearly state what the email offers—discounts, experiences, or itineraries.</a:t>
            </a:r>
          </a:p>
          <a:p>
            <a:pPr lvl="0"/>
            <a:r>
              <a:rPr lang="en-US" b="1" dirty="0"/>
              <a:t>Clear Structure</a:t>
            </a:r>
            <a:r>
              <a:rPr lang="en-US" dirty="0"/>
              <a:t>: Use bullet points and subheadings to improve readability.</a:t>
            </a:r>
          </a:p>
          <a:p>
            <a:pPr lvl="0"/>
            <a:r>
              <a:rPr lang="en-US" b="1" dirty="0"/>
              <a:t>CTA</a:t>
            </a:r>
            <a:r>
              <a:rPr lang="en-US" dirty="0"/>
              <a:t>: Prominent calls-to-action like “Book Now,” “Explore Deals,” or “Customize Your Trip” drive engagement. Ensure CTAs contrast with the email background for visibility.</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Autofit/>
          </a:bodyPr>
          <a:lstStyle/>
          <a:p>
            <a:r>
              <a:rPr lang="en-US" sz="2100" b="1" i="1" dirty="0"/>
              <a:t>3. Visual Design</a:t>
            </a:r>
          </a:p>
          <a:p>
            <a:r>
              <a:rPr lang="en-US" sz="2100" dirty="0"/>
              <a:t>Emails with relevant images achieve 42% higher CTR than those without (Litmus, 2022).</a:t>
            </a:r>
          </a:p>
          <a:p>
            <a:pPr lvl="0"/>
            <a:r>
              <a:rPr lang="en-US" sz="2100" b="1" dirty="0"/>
              <a:t>Responsive Design</a:t>
            </a:r>
            <a:r>
              <a:rPr lang="en-US" sz="2100" dirty="0"/>
              <a:t>: Mobile optimization is critical—over 61% of emails are opened on mobile (</a:t>
            </a:r>
            <a:r>
              <a:rPr lang="en-US" sz="2100" dirty="0" err="1"/>
              <a:t>Mailchimp</a:t>
            </a:r>
            <a:r>
              <a:rPr lang="en-US" sz="2100" dirty="0"/>
              <a:t>, 2023).</a:t>
            </a:r>
          </a:p>
          <a:p>
            <a:pPr lvl="0"/>
            <a:r>
              <a:rPr lang="en-US" sz="2100" b="1" dirty="0"/>
              <a:t>Branding Consistency</a:t>
            </a:r>
            <a:r>
              <a:rPr lang="en-US" sz="2100" dirty="0"/>
              <a:t>: Ensure that the colors, fonts, and logos align with the overall brand image.</a:t>
            </a:r>
          </a:p>
          <a:p>
            <a:pPr lvl="0"/>
            <a:r>
              <a:rPr lang="en-US" sz="2100" b="1" dirty="0"/>
              <a:t>Multimedia Use</a:t>
            </a:r>
            <a:r>
              <a:rPr lang="en-US" sz="2100" dirty="0"/>
              <a:t>: Include destination videos, animated gifs, or sliders for dynamic interaction.</a:t>
            </a:r>
          </a:p>
          <a:p>
            <a:r>
              <a:rPr lang="en-US" sz="2100" b="1" i="1" dirty="0"/>
              <a:t>4. Tone and Voice</a:t>
            </a:r>
          </a:p>
          <a:p>
            <a:pPr lvl="0"/>
            <a:r>
              <a:rPr lang="en-US" sz="2100" b="1" dirty="0"/>
              <a:t>Consistency</a:t>
            </a:r>
            <a:r>
              <a:rPr lang="en-US" sz="2100" dirty="0"/>
              <a:t>: Maintain brand tone, whether it's luxurious, adventurous, or friendly.</a:t>
            </a:r>
          </a:p>
          <a:p>
            <a:pPr lvl="0"/>
            <a:r>
              <a:rPr lang="en-US" sz="2100" b="1" dirty="0"/>
              <a:t>Cultural Sensitivity</a:t>
            </a:r>
            <a:r>
              <a:rPr lang="en-US" sz="2100" dirty="0"/>
              <a:t>: Avoid slang, idioms, or humor that may not translate well. For instance, American humor may confuse audiences in Japan or Germany.</a:t>
            </a:r>
          </a:p>
          <a:p>
            <a:endParaRPr lang="en-US" sz="21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Global Campaign Content Development </a:t>
            </a:r>
          </a:p>
        </p:txBody>
      </p:sp>
      <p:sp>
        <p:nvSpPr>
          <p:cNvPr id="3" name="Content Placeholder 2"/>
          <p:cNvSpPr>
            <a:spLocks noGrp="1"/>
          </p:cNvSpPr>
          <p:nvPr>
            <p:ph idx="1"/>
          </p:nvPr>
        </p:nvSpPr>
        <p:spPr/>
        <p:txBody>
          <a:bodyPr>
            <a:normAutofit fontScale="62500" lnSpcReduction="20000"/>
          </a:bodyPr>
          <a:lstStyle/>
          <a:p>
            <a:r>
              <a:rPr lang="en-US" dirty="0"/>
              <a:t>Crafting a unified global message while respecting local sensibilities is key. Global campaigns require centralized messaging with regional customizations.</a:t>
            </a:r>
          </a:p>
          <a:p>
            <a:r>
              <a:rPr lang="en-US" b="1" i="1" dirty="0"/>
              <a:t>1. Campaign Strategy</a:t>
            </a:r>
          </a:p>
          <a:p>
            <a:pPr lvl="0"/>
            <a:r>
              <a:rPr lang="en-US" b="1" dirty="0"/>
              <a:t>Brand Alignment</a:t>
            </a:r>
            <a:r>
              <a:rPr lang="en-US" dirty="0"/>
              <a:t>: Use global brand guidelines to ensure consistency in messaging, color palettes, and tone.</a:t>
            </a:r>
          </a:p>
          <a:p>
            <a:pPr lvl="0"/>
            <a:r>
              <a:rPr lang="en-US" b="1" dirty="0"/>
              <a:t>Cultural Adaptation</a:t>
            </a:r>
            <a:r>
              <a:rPr lang="en-US" dirty="0"/>
              <a:t>: For example, a “Spring Break” campaign in the U.S. could be reframed as a “Cherry Blossom Getaway” for Japanese customers.</a:t>
            </a:r>
          </a:p>
          <a:p>
            <a:endParaRPr lang="en-US" b="1" i="1" dirty="0" smtClean="0"/>
          </a:p>
          <a:p>
            <a:r>
              <a:rPr lang="en-US" b="1" i="1" dirty="0" smtClean="0"/>
              <a:t>2</a:t>
            </a:r>
            <a:r>
              <a:rPr lang="en-US" b="1" i="1" dirty="0"/>
              <a:t>. Language and Translation</a:t>
            </a:r>
          </a:p>
          <a:p>
            <a:pPr lvl="0"/>
            <a:r>
              <a:rPr lang="en-US" b="1" dirty="0"/>
              <a:t>Human Translation Over AI</a:t>
            </a:r>
            <a:r>
              <a:rPr lang="en-US" dirty="0"/>
              <a:t>: Tools like Google Translate miss cultural nuances. Native speakers can ensure accuracy and tone (Lee, 2022).</a:t>
            </a:r>
          </a:p>
          <a:p>
            <a:pPr lvl="0"/>
            <a:r>
              <a:rPr lang="en-US" b="1" dirty="0"/>
              <a:t>Multi-Language Options</a:t>
            </a:r>
            <a:r>
              <a:rPr lang="en-US" dirty="0"/>
              <a:t>: Providing email options in major regional languages (e.g., French, Spanish, Mandarin) improves reach.</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928670"/>
            <a:ext cx="8229600" cy="4525963"/>
          </a:xfrm>
        </p:spPr>
        <p:txBody>
          <a:bodyPr>
            <a:normAutofit fontScale="85000" lnSpcReduction="20000"/>
          </a:bodyPr>
          <a:lstStyle/>
          <a:p>
            <a:r>
              <a:rPr lang="en-US" b="1" i="1" dirty="0"/>
              <a:t>3. Content Themes</a:t>
            </a:r>
          </a:p>
          <a:p>
            <a:pPr lvl="0"/>
            <a:r>
              <a:rPr lang="en-US" b="1" dirty="0"/>
              <a:t>Localized Highlights</a:t>
            </a:r>
            <a:r>
              <a:rPr lang="en-US" dirty="0"/>
              <a:t>: Promote attractions relevant to each region. For example, Indian customers might be interested in spiritual retreats, whereas Brazilian customers may prefer beach holidays.</a:t>
            </a:r>
          </a:p>
          <a:p>
            <a:pPr lvl="0"/>
            <a:r>
              <a:rPr lang="en-US" b="1" dirty="0"/>
              <a:t>Tailored Offers</a:t>
            </a:r>
            <a:r>
              <a:rPr lang="en-US" dirty="0"/>
              <a:t>: Create promotional emails for events such as Ramadan, Chinese New Year, or </a:t>
            </a:r>
            <a:r>
              <a:rPr lang="en-US" dirty="0" err="1"/>
              <a:t>Diwali</a:t>
            </a:r>
            <a:r>
              <a:rPr lang="en-US" dirty="0"/>
              <a:t>, aligning travel deals with local celebrations.</a:t>
            </a:r>
          </a:p>
          <a:p>
            <a:r>
              <a:rPr lang="en-US" dirty="0"/>
              <a:t>A case in point is </a:t>
            </a:r>
            <a:r>
              <a:rPr lang="en-US" dirty="0" err="1"/>
              <a:t>Booking.com’s</a:t>
            </a:r>
            <a:r>
              <a:rPr lang="en-US" dirty="0"/>
              <a:t> 2022 “Celebrate the World” campaign, which localized its offers based on festivals across 20 countries, increasing engagement by 35%.</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Localized Content for Different Regions</a:t>
            </a:r>
          </a:p>
        </p:txBody>
      </p:sp>
      <p:sp>
        <p:nvSpPr>
          <p:cNvPr id="3" name="Content Placeholder 2"/>
          <p:cNvSpPr>
            <a:spLocks noGrp="1"/>
          </p:cNvSpPr>
          <p:nvPr>
            <p:ph idx="1"/>
          </p:nvPr>
        </p:nvSpPr>
        <p:spPr/>
        <p:txBody>
          <a:bodyPr>
            <a:normAutofit fontScale="70000" lnSpcReduction="20000"/>
          </a:bodyPr>
          <a:lstStyle/>
          <a:p>
            <a:r>
              <a:rPr lang="en-US" b="1" i="1" dirty="0"/>
              <a:t>1. Europe</a:t>
            </a:r>
          </a:p>
          <a:p>
            <a:pPr lvl="0"/>
            <a:r>
              <a:rPr lang="en-US" b="1" dirty="0"/>
              <a:t>Content Focus</a:t>
            </a:r>
            <a:r>
              <a:rPr lang="en-US" dirty="0"/>
              <a:t>: Art, architecture, and history.</a:t>
            </a:r>
          </a:p>
          <a:p>
            <a:pPr lvl="0"/>
            <a:r>
              <a:rPr lang="en-US" b="1" dirty="0"/>
              <a:t>Examples</a:t>
            </a:r>
            <a:r>
              <a:rPr lang="en-US" dirty="0"/>
              <a:t>: “Discover the Castles of Germany” or “Romantic Paris in Spring.”</a:t>
            </a:r>
          </a:p>
          <a:p>
            <a:pPr lvl="0"/>
            <a:r>
              <a:rPr lang="en-US" b="1" dirty="0"/>
              <a:t>Seasonal Push</a:t>
            </a:r>
            <a:r>
              <a:rPr lang="en-US" dirty="0"/>
              <a:t>: Summer and winter holidays are prime periods. Email campaigns before Easter or summer vacation drive traffic.</a:t>
            </a:r>
          </a:p>
          <a:p>
            <a:endParaRPr lang="en-US" b="1" i="1" dirty="0" smtClean="0"/>
          </a:p>
          <a:p>
            <a:r>
              <a:rPr lang="en-US" b="1" i="1" dirty="0" smtClean="0"/>
              <a:t>2</a:t>
            </a:r>
            <a:r>
              <a:rPr lang="en-US" b="1" i="1" dirty="0"/>
              <a:t>. Asia</a:t>
            </a:r>
          </a:p>
          <a:p>
            <a:pPr lvl="0"/>
            <a:r>
              <a:rPr lang="en-US" b="1" dirty="0"/>
              <a:t>Family-Oriented Campaigns</a:t>
            </a:r>
            <a:r>
              <a:rPr lang="en-US" dirty="0"/>
              <a:t>: Showcase group discounts, kid-friendly activities, and school break offers.</a:t>
            </a:r>
          </a:p>
          <a:p>
            <a:pPr lvl="0"/>
            <a:r>
              <a:rPr lang="en-US" b="1" dirty="0"/>
              <a:t>Luxury Travel</a:t>
            </a:r>
            <a:r>
              <a:rPr lang="en-US" dirty="0"/>
              <a:t>: Markets like South Korea, Japan, and China show a growing interest in wellness tourism and premium experiences. Email campaigns can highlight 5-star retreats, spa treatments, and exclusive concierge services.</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857232"/>
            <a:ext cx="8229600" cy="4525963"/>
          </a:xfrm>
        </p:spPr>
        <p:txBody>
          <a:bodyPr>
            <a:normAutofit/>
          </a:bodyPr>
          <a:lstStyle/>
          <a:p>
            <a:r>
              <a:rPr lang="en-US" sz="2100" b="1" i="1" dirty="0"/>
              <a:t>3. North America</a:t>
            </a:r>
          </a:p>
          <a:p>
            <a:pPr lvl="0"/>
            <a:r>
              <a:rPr lang="en-US" sz="2100" b="1" dirty="0"/>
              <a:t>Weekend Escapes</a:t>
            </a:r>
            <a:r>
              <a:rPr lang="en-US" sz="2100" dirty="0"/>
              <a:t>: Short getaways dominate this market. Emails like “3-Day Trip Ideas from New York” work well.</a:t>
            </a:r>
          </a:p>
          <a:p>
            <a:pPr lvl="0"/>
            <a:r>
              <a:rPr lang="en-US" sz="2100" b="1" dirty="0"/>
              <a:t>Adventure and Nature</a:t>
            </a:r>
            <a:r>
              <a:rPr lang="en-US" sz="2100" dirty="0"/>
              <a:t>: Hike, ski, and wildlife tours appeal greatly to Gen Y and Gen Z customers.</a:t>
            </a:r>
          </a:p>
          <a:p>
            <a:r>
              <a:rPr lang="en-US" sz="2100" dirty="0"/>
              <a:t>Localization boosts customer trust and improves open and click-through rates (Johnson, 2023).</a:t>
            </a:r>
          </a:p>
          <a:p>
            <a:endParaRPr lang="en-US" sz="2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Ethical Concerns and Best Practices </a:t>
            </a:r>
          </a:p>
        </p:txBody>
      </p:sp>
      <p:sp>
        <p:nvSpPr>
          <p:cNvPr id="3" name="Content Placeholder 2"/>
          <p:cNvSpPr>
            <a:spLocks noGrp="1"/>
          </p:cNvSpPr>
          <p:nvPr>
            <p:ph idx="1"/>
          </p:nvPr>
        </p:nvSpPr>
        <p:spPr/>
        <p:txBody>
          <a:bodyPr>
            <a:normAutofit fontScale="55000" lnSpcReduction="20000"/>
          </a:bodyPr>
          <a:lstStyle/>
          <a:p>
            <a:r>
              <a:rPr lang="en-US" b="1" i="1" dirty="0"/>
              <a:t>1. Data Privacy</a:t>
            </a:r>
          </a:p>
          <a:p>
            <a:r>
              <a:rPr lang="en-US" dirty="0"/>
              <a:t>Strict adherence to global privacy standards is essential.</a:t>
            </a:r>
          </a:p>
          <a:p>
            <a:pPr lvl="0"/>
            <a:r>
              <a:rPr lang="en-US" b="1" dirty="0"/>
              <a:t>GDPR Compliance</a:t>
            </a:r>
            <a:r>
              <a:rPr lang="en-US" dirty="0"/>
              <a:t>: European regulations require explicit opt-ins, secure data storage, and easy opt-outs. Violations can result in penalties up to €20 million (EU Commission, 2023).</a:t>
            </a:r>
          </a:p>
          <a:p>
            <a:endParaRPr lang="en-US" b="1" i="1" dirty="0" smtClean="0"/>
          </a:p>
          <a:p>
            <a:r>
              <a:rPr lang="en-US" b="1" i="1" dirty="0" smtClean="0"/>
              <a:t>2</a:t>
            </a:r>
            <a:r>
              <a:rPr lang="en-US" b="1" i="1" dirty="0"/>
              <a:t>. Transparency</a:t>
            </a:r>
          </a:p>
          <a:p>
            <a:pPr lvl="0"/>
            <a:r>
              <a:rPr lang="en-US" b="1" dirty="0"/>
              <a:t>Clear Language</a:t>
            </a:r>
            <a:r>
              <a:rPr lang="en-US" dirty="0"/>
              <a:t>: Inform users why their data is collected and how it will be used.</a:t>
            </a:r>
          </a:p>
          <a:p>
            <a:pPr lvl="0"/>
            <a:r>
              <a:rPr lang="en-US" b="1" dirty="0"/>
              <a:t>Honest Promotions</a:t>
            </a:r>
            <a:r>
              <a:rPr lang="en-US" dirty="0"/>
              <a:t>: Avoid misleading subject lines or offers.</a:t>
            </a:r>
          </a:p>
          <a:p>
            <a:endParaRPr lang="en-US" b="1" i="1" dirty="0" smtClean="0"/>
          </a:p>
          <a:p>
            <a:r>
              <a:rPr lang="en-US" b="1" i="1" dirty="0" smtClean="0"/>
              <a:t>3</a:t>
            </a:r>
            <a:r>
              <a:rPr lang="en-US" b="1" i="1" dirty="0"/>
              <a:t>. Spam Control</a:t>
            </a:r>
          </a:p>
          <a:p>
            <a:pPr lvl="0"/>
            <a:r>
              <a:rPr lang="en-US" b="1" dirty="0"/>
              <a:t>Email Frequency</a:t>
            </a:r>
            <a:r>
              <a:rPr lang="en-US" dirty="0"/>
              <a:t>: Bombarding users with emails can backfire. A maximum of 1–2 emails per week is ideal.</a:t>
            </a:r>
          </a:p>
          <a:p>
            <a:pPr lvl="0"/>
            <a:r>
              <a:rPr lang="en-US" b="1" dirty="0"/>
              <a:t>Preference Center</a:t>
            </a:r>
            <a:r>
              <a:rPr lang="en-US" dirty="0"/>
              <a:t>: Allow subscribers to set their preferences—type of content, frequency, and language.</a:t>
            </a:r>
          </a:p>
          <a:p>
            <a:r>
              <a:rPr lang="en-US" dirty="0"/>
              <a:t>Case Study: In 2021, Marriott revised its email strategy by reducing frequency and adding a preference center, resulting in a 17% drop in </a:t>
            </a:r>
            <a:r>
              <a:rPr lang="en-US" dirty="0" err="1"/>
              <a:t>unsubscribes</a:t>
            </a:r>
            <a:r>
              <a:rPr lang="en-US" dirty="0"/>
              <a:t>.</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Metrics for Measuring Campaign Success</a:t>
            </a:r>
          </a:p>
        </p:txBody>
      </p:sp>
      <p:sp>
        <p:nvSpPr>
          <p:cNvPr id="3" name="Content Placeholder 2"/>
          <p:cNvSpPr>
            <a:spLocks noGrp="1"/>
          </p:cNvSpPr>
          <p:nvPr>
            <p:ph idx="1"/>
          </p:nvPr>
        </p:nvSpPr>
        <p:spPr/>
        <p:txBody>
          <a:bodyPr>
            <a:normAutofit fontScale="70000" lnSpcReduction="20000"/>
          </a:bodyPr>
          <a:lstStyle/>
          <a:p>
            <a:r>
              <a:rPr lang="en-US" dirty="0"/>
              <a:t>Tracking performance indicators ensures that campaigns are continuously optimized.</a:t>
            </a:r>
          </a:p>
          <a:p>
            <a:endParaRPr lang="en-US" b="1" i="1" dirty="0" smtClean="0"/>
          </a:p>
          <a:p>
            <a:r>
              <a:rPr lang="en-US" b="1" i="1" dirty="0" smtClean="0"/>
              <a:t>1</a:t>
            </a:r>
            <a:r>
              <a:rPr lang="en-US" b="1" i="1" dirty="0"/>
              <a:t>. Open Rate</a:t>
            </a:r>
          </a:p>
          <a:p>
            <a:pPr lvl="0"/>
            <a:r>
              <a:rPr lang="en-US" b="1" dirty="0"/>
              <a:t>Definition</a:t>
            </a:r>
            <a:r>
              <a:rPr lang="en-US" dirty="0"/>
              <a:t>: Percentage of recipients who open an email.</a:t>
            </a:r>
          </a:p>
          <a:p>
            <a:pPr lvl="0"/>
            <a:r>
              <a:rPr lang="en-US" b="1" dirty="0"/>
              <a:t>Benchmark</a:t>
            </a:r>
            <a:r>
              <a:rPr lang="en-US" dirty="0"/>
              <a:t>: Tourism sector averages ~20–25% (</a:t>
            </a:r>
            <a:r>
              <a:rPr lang="en-US" dirty="0" err="1"/>
              <a:t>Mailchimp</a:t>
            </a:r>
            <a:r>
              <a:rPr lang="en-US" dirty="0"/>
              <a:t>, 2023).</a:t>
            </a:r>
          </a:p>
          <a:p>
            <a:pPr lvl="0"/>
            <a:r>
              <a:rPr lang="en-US" b="1" dirty="0"/>
              <a:t>Challenge</a:t>
            </a:r>
            <a:r>
              <a:rPr lang="en-US" dirty="0"/>
              <a:t>: Apple’s Mail Privacy Protection hides open rates for many users. Marketers now rely more on click-</a:t>
            </a:r>
            <a:r>
              <a:rPr lang="en-US" dirty="0" err="1"/>
              <a:t>throughs</a:t>
            </a:r>
            <a:r>
              <a:rPr lang="en-US" dirty="0"/>
              <a:t> and user interaction.</a:t>
            </a:r>
          </a:p>
          <a:p>
            <a:endParaRPr lang="en-US" b="1" i="1" dirty="0" smtClean="0"/>
          </a:p>
          <a:p>
            <a:r>
              <a:rPr lang="en-US" b="1" i="1" dirty="0" smtClean="0"/>
              <a:t>2</a:t>
            </a:r>
            <a:r>
              <a:rPr lang="en-US" b="1" i="1" dirty="0"/>
              <a:t>. Click-Through Rate (CTR)</a:t>
            </a:r>
          </a:p>
          <a:p>
            <a:pPr lvl="0"/>
            <a:r>
              <a:rPr lang="en-US" b="1" dirty="0"/>
              <a:t>Definition</a:t>
            </a:r>
            <a:r>
              <a:rPr lang="en-US" dirty="0"/>
              <a:t>: Percentage of users who click a link in the email.</a:t>
            </a:r>
          </a:p>
          <a:p>
            <a:pPr lvl="0"/>
            <a:r>
              <a:rPr lang="en-US" b="1" dirty="0"/>
              <a:t>Real-World Insight</a:t>
            </a:r>
            <a:r>
              <a:rPr lang="en-US" dirty="0"/>
              <a:t>: </a:t>
            </a:r>
            <a:r>
              <a:rPr lang="en-US" dirty="0" err="1"/>
              <a:t>Expedia’s</a:t>
            </a:r>
            <a:r>
              <a:rPr lang="en-US" dirty="0"/>
              <a:t> campaign for “Eco Tour Packages” achieved a 4.2% CTR by using compelling CTAs and green visuals.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55000" lnSpcReduction="20000"/>
          </a:bodyPr>
          <a:lstStyle/>
          <a:p>
            <a:r>
              <a:rPr lang="en-US" b="1" i="1" dirty="0"/>
              <a:t>3. Conversion Rate</a:t>
            </a:r>
          </a:p>
          <a:p>
            <a:pPr lvl="0"/>
            <a:r>
              <a:rPr lang="en-US" b="1" dirty="0"/>
              <a:t>Definition</a:t>
            </a:r>
            <a:r>
              <a:rPr lang="en-US" dirty="0"/>
              <a:t>: Users completing a goal (e.g., booking a trip).</a:t>
            </a:r>
          </a:p>
          <a:p>
            <a:pPr lvl="0"/>
            <a:r>
              <a:rPr lang="en-US" b="1" dirty="0"/>
              <a:t>Challenge</a:t>
            </a:r>
            <a:r>
              <a:rPr lang="en-US" dirty="0"/>
              <a:t>: Cart abandonment due to poor landing page experience or pricing. A/B testing different CTAs and visuals can improve this.</a:t>
            </a:r>
          </a:p>
          <a:p>
            <a:pPr lvl="0"/>
            <a:r>
              <a:rPr lang="en-US" b="1" dirty="0"/>
              <a:t>Example</a:t>
            </a:r>
            <a:r>
              <a:rPr lang="en-US" dirty="0"/>
              <a:t>: Travel company TUI improved conversion by 18% by streamlining its post-click landing pages.</a:t>
            </a:r>
          </a:p>
          <a:p>
            <a:r>
              <a:rPr lang="en-US" b="1" i="1" dirty="0"/>
              <a:t>4. Bounce Rate</a:t>
            </a:r>
          </a:p>
          <a:p>
            <a:pPr lvl="0"/>
            <a:r>
              <a:rPr lang="en-US" b="1" dirty="0"/>
              <a:t>Soft Bounce</a:t>
            </a:r>
            <a:r>
              <a:rPr lang="en-US" dirty="0"/>
              <a:t>: Temporary issue like a full inbox.</a:t>
            </a:r>
          </a:p>
          <a:p>
            <a:pPr lvl="0"/>
            <a:r>
              <a:rPr lang="en-US" b="1" dirty="0"/>
              <a:t>Hard Bounce</a:t>
            </a:r>
            <a:r>
              <a:rPr lang="en-US" dirty="0"/>
              <a:t>: Invalid email addresses—should be removed to maintain list health.</a:t>
            </a:r>
          </a:p>
          <a:p>
            <a:r>
              <a:rPr lang="en-US" b="1" i="1" dirty="0"/>
              <a:t>5. Unsubscribe Rate</a:t>
            </a:r>
          </a:p>
          <a:p>
            <a:pPr lvl="0"/>
            <a:r>
              <a:rPr lang="en-US" b="1" dirty="0"/>
              <a:t>Definition</a:t>
            </a:r>
            <a:r>
              <a:rPr lang="en-US" dirty="0"/>
              <a:t>: Rate of users opting out.</a:t>
            </a:r>
          </a:p>
          <a:p>
            <a:pPr lvl="0"/>
            <a:r>
              <a:rPr lang="en-US" b="1" dirty="0"/>
              <a:t>High Rates</a:t>
            </a:r>
            <a:r>
              <a:rPr lang="en-US" dirty="0"/>
              <a:t>: May indicate irrelevant content or email fatigue.</a:t>
            </a:r>
          </a:p>
          <a:p>
            <a:pPr lvl="0"/>
            <a:r>
              <a:rPr lang="en-US" b="1" dirty="0"/>
              <a:t>Solution</a:t>
            </a:r>
            <a:r>
              <a:rPr lang="en-US" dirty="0"/>
              <a:t>: Segment lists better and allow users to pause emails.</a:t>
            </a:r>
          </a:p>
          <a:p>
            <a:r>
              <a:rPr lang="en-US" b="1" i="1" dirty="0"/>
              <a:t>6. ROI</a:t>
            </a:r>
          </a:p>
          <a:p>
            <a:pPr lvl="0"/>
            <a:r>
              <a:rPr lang="en-US" b="1" dirty="0"/>
              <a:t>Calculation</a:t>
            </a:r>
            <a:r>
              <a:rPr lang="en-US" dirty="0"/>
              <a:t>: [(Revenue – Cost) / Cost] x 100</a:t>
            </a:r>
          </a:p>
          <a:p>
            <a:pPr lvl="0"/>
            <a:r>
              <a:rPr lang="en-US" b="1" dirty="0"/>
              <a:t>Example</a:t>
            </a:r>
            <a:r>
              <a:rPr lang="en-US" dirty="0"/>
              <a:t>: According to Litmus (2023), the average ROI for email marketing is $36 for every $1 spent.</a:t>
            </a:r>
          </a:p>
          <a:p>
            <a:r>
              <a:rPr lang="en-US" dirty="0"/>
              <a:t>Marketers should use integrated dashboards (like </a:t>
            </a:r>
            <a:r>
              <a:rPr lang="en-US" dirty="0" err="1"/>
              <a:t>HubSpot</a:t>
            </a:r>
            <a:r>
              <a:rPr lang="en-US" dirty="0"/>
              <a:t> or </a:t>
            </a:r>
            <a:r>
              <a:rPr lang="en-US" dirty="0" err="1"/>
              <a:t>Mailchimp</a:t>
            </a:r>
            <a:r>
              <a:rPr lang="en-US" dirty="0"/>
              <a:t>) for real-time metrics. Predictive analytics using AI can also suggest the best send times and content variations.</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Conclusion </a:t>
            </a:r>
            <a:endParaRPr lang="en-US" dirty="0"/>
          </a:p>
        </p:txBody>
      </p:sp>
      <p:sp>
        <p:nvSpPr>
          <p:cNvPr id="3" name="Content Placeholder 2"/>
          <p:cNvSpPr>
            <a:spLocks noGrp="1"/>
          </p:cNvSpPr>
          <p:nvPr>
            <p:ph idx="1"/>
          </p:nvPr>
        </p:nvSpPr>
        <p:spPr/>
        <p:txBody>
          <a:bodyPr>
            <a:normAutofit fontScale="47500" lnSpcReduction="20000"/>
          </a:bodyPr>
          <a:lstStyle/>
          <a:p>
            <a:r>
              <a:rPr lang="en-US" dirty="0"/>
              <a:t>Creating effective email marketing campaigns for a global tourism audience requires a comprehensive understanding of cultural differences, consumer behaviors, and technological trends. Email marketing, when done right, can significantly enhance customer engagement, improve conversion rates, and foster long-term customer loyalty. However, in the context of a global tourism business, success hinges on adapting to various markets with personalized, region-specific content that speaks to the needs and preferences of customers.</a:t>
            </a:r>
          </a:p>
          <a:p>
            <a:endParaRPr lang="en-US" dirty="0" smtClean="0"/>
          </a:p>
          <a:p>
            <a:r>
              <a:rPr lang="en-US" dirty="0" smtClean="0"/>
              <a:t>The </a:t>
            </a:r>
            <a:r>
              <a:rPr lang="en-US" dirty="0"/>
              <a:t>integration of AI and automated systems in email marketing campaigns allows for greater personalization at scale, enabling businesses to craft tailored messages that resonate with diverse customer segments. By leveraging AI-powered analytics, marketers can track customer behavior, predict trends, and optimize campaigns in real-time. This not only improves engagement but also ensures that messages are relevant and timely.</a:t>
            </a:r>
          </a:p>
          <a:p>
            <a:endParaRPr lang="en-US" dirty="0" smtClean="0"/>
          </a:p>
          <a:p>
            <a:r>
              <a:rPr lang="en-US" dirty="0" smtClean="0"/>
              <a:t>However</a:t>
            </a:r>
            <a:r>
              <a:rPr lang="en-US" dirty="0"/>
              <a:t>, the process of localizing content for different regions comes with its challenges. One major hurdle is overcoming cultural differences in communication styles, which can impact the effectiveness of marketing messages. For example, humor and tone may not translate well across languages or cultures, and what works in one market may not resonate in another. It is crucial to strike the right balance between maintaining a unified brand message and respecting cultural nuances. Furthermore, regional regulations such as GDPR in Europe or data privacy laws in various countries can add complexity to email marketing campaigns, requiring careful attention to legal compliance.</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r>
              <a:rPr lang="en-US" dirty="0"/>
              <a:t>Beyond cultural and legal considerations, ethical concerns such as customer data privacy, spam regulations, and transparency in communication are essential to building trust with the audience. In a digital age, consumers are becoming increasingly aware of how their personal information is used, and businesses that fail to maintain transparency may lose customer loyalty. Marketers must ensure that they are collecting data ethically, offering clear opt-in/opt-out options, and only sending relevant, timely content to their subscribers.</a:t>
            </a:r>
          </a:p>
          <a:p>
            <a:r>
              <a:rPr lang="en-US" dirty="0"/>
              <a:t>In conclusion, a well-crafted global email marketing strategy is an essential tool for connecting with customers in the competitive tourism industry. By focusing on personalization, cultural sensitivity, and ethical practices, businesses can enhance their email campaigns' effectiveness, driving engagement, conversions, and customer satisfaction. Ultimately, understanding the complexities of a global audience and adapting strategies accordingly will lead to long-term success and stronger relationships with customers across different regions.</a:t>
            </a:r>
          </a:p>
          <a:p>
            <a:r>
              <a:rPr lang="en-US" b="1" dirty="0"/>
              <a:t> </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55000" lnSpcReduction="20000"/>
          </a:bodyPr>
          <a:lstStyle/>
          <a:p>
            <a:pPr lvl="0"/>
            <a:r>
              <a:rPr lang="en-US" dirty="0"/>
              <a:t>Campaign Monitor. (2023). Email marketing benchmarks. Retrieved from </a:t>
            </a:r>
            <a:r>
              <a:rPr lang="en-US" u="sng" dirty="0">
                <a:hlinkClick r:id="rId2"/>
              </a:rPr>
              <a:t>https://www.campaignmonitor.com/resources/guides/email-marketing-benchmarks/</a:t>
            </a:r>
            <a:endParaRPr lang="en-US" dirty="0"/>
          </a:p>
          <a:p>
            <a:pPr lvl="0"/>
            <a:r>
              <a:rPr lang="en-US" dirty="0"/>
              <a:t>EU Commission. (2023). General Data Protection Regulation (GDPR). Retrieved from </a:t>
            </a:r>
            <a:r>
              <a:rPr lang="en-US" u="sng" dirty="0">
                <a:hlinkClick r:id="rId3"/>
              </a:rPr>
              <a:t>https://gdpr.eu/</a:t>
            </a:r>
            <a:endParaRPr lang="en-US" dirty="0"/>
          </a:p>
          <a:p>
            <a:pPr lvl="0"/>
            <a:r>
              <a:rPr lang="en-US" dirty="0" err="1"/>
              <a:t>GlobalData</a:t>
            </a:r>
            <a:r>
              <a:rPr lang="en-US" dirty="0"/>
              <a:t>. (2022). Trends in eco-tourism. Retrieved from </a:t>
            </a:r>
            <a:r>
              <a:rPr lang="en-US" u="sng" dirty="0">
                <a:hlinkClick r:id="rId4"/>
              </a:rPr>
              <a:t>https://www.globaldata.com</a:t>
            </a:r>
            <a:endParaRPr lang="en-US" dirty="0"/>
          </a:p>
          <a:p>
            <a:pPr lvl="0"/>
            <a:r>
              <a:rPr lang="en-US" dirty="0"/>
              <a:t>Johnson, S. (2023). Best practices for global email marketing campaigns. </a:t>
            </a:r>
            <a:r>
              <a:rPr lang="en-US" i="1" dirty="0"/>
              <a:t>Journal of Marketing</a:t>
            </a:r>
            <a:r>
              <a:rPr lang="en-US" dirty="0"/>
              <a:t>, 45(2), 28–35.</a:t>
            </a:r>
          </a:p>
          <a:p>
            <a:pPr lvl="0"/>
            <a:r>
              <a:rPr lang="en-US" dirty="0"/>
              <a:t>Lee, T. (2022). Localization in tourism marketing: Strategies and challenges. </a:t>
            </a:r>
            <a:r>
              <a:rPr lang="en-US" i="1" dirty="0"/>
              <a:t>International Journal of Tourism Marketing</a:t>
            </a:r>
            <a:r>
              <a:rPr lang="en-US" dirty="0"/>
              <a:t>, 18(4), 107–115.</a:t>
            </a:r>
          </a:p>
          <a:p>
            <a:pPr lvl="0"/>
            <a:r>
              <a:rPr lang="en-US" dirty="0"/>
              <a:t>Litmus. (2022). The ROI of email marketing. Retrieved from </a:t>
            </a:r>
            <a:r>
              <a:rPr lang="en-US" u="sng" dirty="0">
                <a:hlinkClick r:id="rId5"/>
              </a:rPr>
              <a:t>https://www.litmus.com</a:t>
            </a:r>
            <a:endParaRPr lang="en-US" dirty="0"/>
          </a:p>
          <a:p>
            <a:pPr lvl="0"/>
            <a:r>
              <a:rPr lang="en-US" dirty="0" err="1"/>
              <a:t>Mailchimp</a:t>
            </a:r>
            <a:r>
              <a:rPr lang="en-US" dirty="0"/>
              <a:t>. (2023). Email marketing performance by industry. Retrieved from </a:t>
            </a:r>
            <a:r>
              <a:rPr lang="en-US" u="sng" dirty="0">
                <a:hlinkClick r:id="rId6"/>
              </a:rPr>
              <a:t>https://mailchimp.com/resources/email-marketing-benchmarks/</a:t>
            </a:r>
            <a:endParaRPr lang="en-US" dirty="0"/>
          </a:p>
          <a:p>
            <a:pPr lvl="0"/>
            <a:r>
              <a:rPr lang="en-US" dirty="0"/>
              <a:t>Smith, A., &amp; Taylor, J. (2022). Digital marketing strategies for generational targeting. </a:t>
            </a:r>
            <a:r>
              <a:rPr lang="en-US" i="1" dirty="0"/>
              <a:t>Marketing Today</a:t>
            </a:r>
            <a:r>
              <a:rPr lang="en-US" dirty="0"/>
              <a:t>, 39(1), 54–67.</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70000" lnSpcReduction="20000"/>
          </a:bodyPr>
          <a:lstStyle/>
          <a:p>
            <a:pPr lvl="0"/>
            <a:r>
              <a:rPr lang="en-US" dirty="0" err="1"/>
              <a:t>Statista</a:t>
            </a:r>
            <a:r>
              <a:rPr lang="en-US" dirty="0"/>
              <a:t>. (2023). Number of global email users. Retrieved from </a:t>
            </a:r>
            <a:r>
              <a:rPr lang="en-US" u="sng" dirty="0">
                <a:hlinkClick r:id="rId2"/>
              </a:rPr>
              <a:t>https://www.statista.com</a:t>
            </a:r>
            <a:endParaRPr lang="en-US" dirty="0"/>
          </a:p>
          <a:p>
            <a:pPr lvl="0"/>
            <a:r>
              <a:rPr lang="en-US" dirty="0" err="1"/>
              <a:t>Pérez</a:t>
            </a:r>
            <a:r>
              <a:rPr lang="en-US" dirty="0"/>
              <a:t>, J. (2023). "The role of artificial intelligence in global email marketing." </a:t>
            </a:r>
            <a:r>
              <a:rPr lang="en-US" i="1" dirty="0"/>
              <a:t>International Journal of Digital Marketing</a:t>
            </a:r>
            <a:r>
              <a:rPr lang="en-US" dirty="0"/>
              <a:t>, 22(5), 45-56.</a:t>
            </a:r>
          </a:p>
          <a:p>
            <a:pPr lvl="0"/>
            <a:r>
              <a:rPr lang="en-US" dirty="0"/>
              <a:t>Singh, R., &amp; Gupta, M. (2022). "Cultural considerations in global email marketing." </a:t>
            </a:r>
            <a:r>
              <a:rPr lang="en-US" i="1" dirty="0"/>
              <a:t>Journal of Global Marketing</a:t>
            </a:r>
            <a:r>
              <a:rPr lang="en-US" dirty="0"/>
              <a:t>, 33(4), 78-88.</a:t>
            </a:r>
          </a:p>
          <a:p>
            <a:pPr lvl="0"/>
            <a:r>
              <a:rPr lang="en-US" dirty="0"/>
              <a:t>Johnson, L. (2021). "Best practices for customer engagement in international email campaigns." </a:t>
            </a:r>
            <a:r>
              <a:rPr lang="en-US" i="1" dirty="0"/>
              <a:t>Journal of Consumer Behavior</a:t>
            </a:r>
            <a:r>
              <a:rPr lang="en-US" dirty="0"/>
              <a:t>, 15(3), 129-137.</a:t>
            </a:r>
          </a:p>
          <a:p>
            <a:pPr lvl="0"/>
            <a:r>
              <a:rPr lang="en-US" dirty="0"/>
              <a:t>Leung, D., &amp; Zhou, W. (2024). "Data privacy and compliance in email marketing: A global perspective." </a:t>
            </a:r>
            <a:r>
              <a:rPr lang="en-US" i="1" dirty="0"/>
              <a:t>Digital Marketing &amp; Ethics Journal</a:t>
            </a:r>
            <a:r>
              <a:rPr lang="en-US" dirty="0"/>
              <a:t>, 27(2), 50-65.</a:t>
            </a:r>
          </a:p>
          <a:p>
            <a:pPr lvl="0"/>
            <a:r>
              <a:rPr lang="en-US" dirty="0"/>
              <a:t>Chen, Y., &amp; Han, S. (2022). "The impact of regional targeting on email marketing success in the tourism industry." </a:t>
            </a:r>
            <a:r>
              <a:rPr lang="en-US" i="1" dirty="0"/>
              <a:t>Tourism Management</a:t>
            </a:r>
            <a:r>
              <a:rPr lang="en-US" dirty="0"/>
              <a:t>, 47(8), 95-102.</a:t>
            </a:r>
          </a:p>
          <a:p>
            <a:pPr lvl="0"/>
            <a:r>
              <a:rPr lang="en-US" dirty="0"/>
              <a:t>Thomas, K., &amp; Harris, A. (2023). "Ethical email marketing: Building trust through transparency." </a:t>
            </a:r>
            <a:r>
              <a:rPr lang="en-US" i="1" dirty="0"/>
              <a:t>Journal of Marketing Ethics</a:t>
            </a:r>
            <a:r>
              <a:rPr lang="en-US" dirty="0"/>
              <a:t>, 19(4), 112-120.</a:t>
            </a:r>
          </a:p>
          <a:p>
            <a:pPr>
              <a:buNone/>
            </a:pP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2464</Words>
  <Application>Microsoft Office PowerPoint</Application>
  <PresentationFormat>On-screen Show (4:3)</PresentationFormat>
  <Paragraphs>143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Email Marketing Content for Global Campaigns</vt:lpstr>
      <vt:lpstr>INDEX</vt:lpstr>
      <vt:lpstr>Introduction </vt:lpstr>
      <vt:lpstr>Understanding the Target Audience </vt:lpstr>
      <vt:lpstr>Slide 5</vt:lpstr>
      <vt:lpstr>Key Elements of an Effective Email Marketing Campaign </vt:lpstr>
      <vt:lpstr>Slide 7</vt:lpstr>
      <vt:lpstr>Global Campaign Content Development </vt:lpstr>
      <vt:lpstr>Slide 9</vt:lpstr>
      <vt:lpstr>Localized Content for Different Regions</vt:lpstr>
      <vt:lpstr>Slide 11</vt:lpstr>
      <vt:lpstr>Ethical Concerns and Best Practices </vt:lpstr>
      <vt:lpstr>Metrics for Measuring Campaign Success</vt:lpstr>
      <vt:lpstr>Slide 14</vt:lpstr>
      <vt:lpstr>Conclusion </vt:lpstr>
      <vt:lpstr>Slide 16</vt:lpstr>
      <vt:lpstr>References</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Email Marketing Content for Global Campaigns</dc:title>
  <dc:creator>ANCHALIKA</dc:creator>
  <cp:lastModifiedBy>ANCHALIKA</cp:lastModifiedBy>
  <cp:revision>3</cp:revision>
  <dcterms:created xsi:type="dcterms:W3CDTF">2025-05-03T14:31:02Z</dcterms:created>
  <dcterms:modified xsi:type="dcterms:W3CDTF">2025-05-03T15:09:37Z</dcterms:modified>
</cp:coreProperties>
</file>