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3"/>
  </p:notesMasterIdLst>
  <p:handoutMasterIdLst>
    <p:handoutMasterId r:id="rId44"/>
  </p:handoutMasterIdLst>
  <p:sldIdLst>
    <p:sldId id="256" r:id="rId5"/>
    <p:sldId id="25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6" r:id="rId14"/>
    <p:sldId id="305" r:id="rId15"/>
    <p:sldId id="308" r:id="rId16"/>
    <p:sldId id="307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9" r:id="rId27"/>
    <p:sldId id="320" r:id="rId28"/>
    <p:sldId id="321" r:id="rId29"/>
    <p:sldId id="318" r:id="rId30"/>
    <p:sldId id="322" r:id="rId31"/>
    <p:sldId id="323" r:id="rId32"/>
    <p:sldId id="324" r:id="rId33"/>
    <p:sldId id="326" r:id="rId34"/>
    <p:sldId id="327" r:id="rId35"/>
    <p:sldId id="328" r:id="rId36"/>
    <p:sldId id="329" r:id="rId37"/>
    <p:sldId id="330" r:id="rId38"/>
    <p:sldId id="331" r:id="rId39"/>
    <p:sldId id="332" r:id="rId40"/>
    <p:sldId id="334" r:id="rId41"/>
    <p:sldId id="269" r:id="rId42"/>
  </p:sldIdLst>
  <p:sldSz cx="12198350" cy="6858000"/>
  <p:notesSz cx="6858000" cy="9144000"/>
  <p:embeddedFontLs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Georgia" panose="02040502050405020303" pitchFamily="18" charset="0"/>
      <p:regular r:id="rId49"/>
      <p:bold r:id="rId50"/>
      <p:italic r:id="rId51"/>
      <p:boldItalic r:id="rId52"/>
    </p:embeddedFont>
    <p:embeddedFont>
      <p:font typeface="Minion" panose="02000503070000020003" pitchFamily="2" charset="0"/>
      <p:regular r:id="rId53"/>
      <p:bold r:id="rId54"/>
      <p:italic r:id="rId55"/>
      <p:boldItalic r:id="rId56"/>
    </p:embeddedFont>
  </p:embeddedFontLst>
  <p:custDataLst>
    <p:tags r:id="rId5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8" Type="http://schemas.openxmlformats.org/officeDocument/2006/relationships/slide" Target="slides/slide4.xml"/><Relationship Id="rId51" Type="http://schemas.openxmlformats.org/officeDocument/2006/relationships/font" Target="fonts/font7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2.fntdata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5.fntdata"/><Relationship Id="rId57" Type="http://schemas.openxmlformats.org/officeDocument/2006/relationships/tags" Target="tags/tag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52" Type="http://schemas.openxmlformats.org/officeDocument/2006/relationships/font" Target="fonts/font8.fntdata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Availability Management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sz="2400" dirty="0" err="1"/>
              <a:t>Quality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sz="2400" dirty="0" err="1"/>
              <a:t>the</a:t>
            </a:r>
            <a:r>
              <a:rPr lang="nl-NL" sz="2400" dirty="0"/>
              <a:t> </a:t>
            </a:r>
            <a:r>
              <a:rPr lang="nl-NL" sz="2400" dirty="0" err="1"/>
              <a:t>Accommodation</a:t>
            </a:r>
            <a:r>
              <a:rPr lang="nl-NL" sz="2400" dirty="0"/>
              <a:t> Sector</a:t>
            </a:r>
          </a:p>
          <a:p>
            <a:r>
              <a:rPr lang="nl-NL" sz="2400" dirty="0"/>
              <a:t>Air Transport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sz="2400" dirty="0"/>
          </a:p>
          <a:p>
            <a:r>
              <a:rPr lang="nl-NL" sz="2400" dirty="0"/>
              <a:t>Types of Airlines</a:t>
            </a:r>
          </a:p>
          <a:p>
            <a:r>
              <a:rPr lang="nl-NL" sz="2400" dirty="0" err="1"/>
              <a:t>Airline</a:t>
            </a:r>
            <a:r>
              <a:rPr lang="nl-NL" sz="2400" dirty="0"/>
              <a:t> </a:t>
            </a:r>
            <a:r>
              <a:rPr lang="nl-NL" sz="2400" dirty="0" err="1"/>
              <a:t>Agencies</a:t>
            </a:r>
            <a:endParaRPr lang="nl-NL" sz="2400" dirty="0"/>
          </a:p>
          <a:p>
            <a:r>
              <a:rPr lang="nl-NL" sz="2400" dirty="0" err="1"/>
              <a:t>Quality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Air Transport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ACF28-F66D-E1F5-DCFD-C00434F32A3F}"/>
              </a:ext>
            </a:extLst>
          </p:cNvPr>
          <p:cNvSpPr txBox="1"/>
          <p:nvPr/>
        </p:nvSpPr>
        <p:spPr>
          <a:xfrm>
            <a:off x="1143000" y="141514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8" name="Picture 4" descr="2025 air travel trends: Navigating the winds of change in tourism |  Envisionit">
            <a:extLst>
              <a:ext uri="{FF2B5EF4-FFF2-40B4-BE49-F238E27FC236}">
                <a16:creationId xmlns:a16="http://schemas.microsoft.com/office/drawing/2014/main" id="{319F5590-AFDC-2D98-C7A4-059EC36031B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5" r="2766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Long-Term </a:t>
            </a:r>
            <a:r>
              <a:rPr lang="nl-NL" dirty="0" err="1"/>
              <a:t>Success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Directly</a:t>
            </a:r>
            <a:r>
              <a:rPr lang="nl-NL" b="0" dirty="0"/>
              <a:t> impacts return on investment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Influences</a:t>
            </a:r>
            <a:r>
              <a:rPr lang="nl-NL" b="0" dirty="0"/>
              <a:t> market share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competitiveness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Quality</a:t>
            </a:r>
            <a:r>
              <a:rPr lang="nl-NL" dirty="0"/>
              <a:t> as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Ingredient</a:t>
            </a:r>
            <a:endParaRPr lang="nl-NL" dirty="0"/>
          </a:p>
          <a:p>
            <a:pPr lvl="3"/>
            <a:r>
              <a:rPr lang="nl-NL" b="0" dirty="0"/>
              <a:t>Drives customer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Supports </a:t>
            </a:r>
            <a:r>
              <a:rPr lang="nl-NL" b="0" dirty="0" err="1"/>
              <a:t>sustainable</a:t>
            </a:r>
            <a:r>
              <a:rPr lang="nl-NL" b="0" dirty="0"/>
              <a:t> business </a:t>
            </a:r>
            <a:r>
              <a:rPr lang="nl-NL" b="0" dirty="0" err="1"/>
              <a:t>growth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40894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Accommodation’s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is </a:t>
            </a:r>
            <a:r>
              <a:rPr lang="nl-NL" dirty="0" err="1"/>
              <a:t>Multifaceted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Comprised</a:t>
            </a:r>
            <a:r>
              <a:rPr lang="nl-NL" b="0" dirty="0"/>
              <a:t> of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Some</a:t>
            </a:r>
            <a:r>
              <a:rPr lang="nl-NL" b="0" dirty="0"/>
              <a:t> factors are </a:t>
            </a:r>
            <a:r>
              <a:rPr lang="nl-NL" b="0" dirty="0" err="1"/>
              <a:t>uncontrollable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Accommodation</a:t>
            </a:r>
            <a:r>
              <a:rPr lang="nl-NL" dirty="0"/>
              <a:t> is Central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Often</a:t>
            </a:r>
            <a:r>
              <a:rPr lang="nl-NL" b="0" dirty="0"/>
              <a:t> a </a:t>
            </a:r>
            <a:r>
              <a:rPr lang="nl-NL" b="0" dirty="0" err="1"/>
              <a:t>key</a:t>
            </a:r>
            <a:r>
              <a:rPr lang="nl-NL" b="0" dirty="0"/>
              <a:t> part of </a:t>
            </a:r>
            <a:r>
              <a:rPr lang="nl-NL" b="0" dirty="0" err="1"/>
              <a:t>holiday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are </a:t>
            </a:r>
            <a:r>
              <a:rPr lang="nl-NL" b="0" dirty="0" err="1"/>
              <a:t>controllable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manageable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7149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</a:t>
            </a:r>
            <a:r>
              <a:rPr lang="nl-NL" dirty="0" err="1"/>
              <a:t>Inseparability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Inseparability</a:t>
            </a:r>
            <a:r>
              <a:rPr lang="nl-NL" dirty="0"/>
              <a:t> </a:t>
            </a:r>
            <a:r>
              <a:rPr lang="nl-NL" dirty="0" err="1"/>
              <a:t>Defined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Production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consumption</a:t>
            </a:r>
            <a:r>
              <a:rPr lang="nl-NL" b="0" dirty="0"/>
              <a:t> of services happen </a:t>
            </a:r>
            <a:r>
              <a:rPr lang="nl-NL" b="0" dirty="0" err="1"/>
              <a:t>simultaneously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Services are contact-</a:t>
            </a:r>
            <a:r>
              <a:rPr lang="nl-NL" b="0" dirty="0" err="1"/>
              <a:t>dependent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“Moment of </a:t>
            </a:r>
            <a:r>
              <a:rPr lang="nl-NL" dirty="0" err="1"/>
              <a:t>Truth</a:t>
            </a:r>
            <a:r>
              <a:rPr lang="nl-NL" dirty="0"/>
              <a:t>”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quality</a:t>
            </a:r>
            <a:r>
              <a:rPr lang="nl-NL" b="0" dirty="0"/>
              <a:t> of service delivery at </a:t>
            </a:r>
            <a:r>
              <a:rPr lang="nl-NL" b="0" dirty="0" err="1"/>
              <a:t>the</a:t>
            </a:r>
            <a:r>
              <a:rPr lang="nl-NL" b="0" dirty="0"/>
              <a:t> point of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shapes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Crucial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manage frontline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5791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Human Resources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Service </a:t>
            </a:r>
            <a:r>
              <a:rPr lang="nl-NL" dirty="0" err="1"/>
              <a:t>Quality</a:t>
            </a:r>
            <a:r>
              <a:rPr lang="nl-NL" dirty="0"/>
              <a:t> Culture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build</a:t>
            </a:r>
            <a:r>
              <a:rPr lang="nl-NL" b="0" dirty="0"/>
              <a:t> a culture </a:t>
            </a:r>
            <a:r>
              <a:rPr lang="nl-NL" b="0" dirty="0" err="1"/>
              <a:t>focused</a:t>
            </a:r>
            <a:r>
              <a:rPr lang="nl-NL" b="0" dirty="0"/>
              <a:t> on service </a:t>
            </a:r>
            <a:r>
              <a:rPr lang="nl-NL" b="0" dirty="0" err="1"/>
              <a:t>quality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Achieved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HR </a:t>
            </a:r>
            <a:r>
              <a:rPr lang="nl-NL" b="0" dirty="0" err="1"/>
              <a:t>policies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HR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Support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BD4BB1-4219-F08B-96B6-B2D6DAD99C54}"/>
              </a:ext>
            </a:extLst>
          </p:cNvPr>
          <p:cNvGraphicFramePr>
            <a:graphicFrameLocks noGrp="1"/>
          </p:cNvGraphicFramePr>
          <p:nvPr/>
        </p:nvGraphicFramePr>
        <p:xfrm>
          <a:off x="387012" y="4407990"/>
          <a:ext cx="8132234" cy="123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Selection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Training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development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Empowerment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Rewards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Teamworking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75997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Air Transport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Why</a:t>
            </a:r>
            <a:r>
              <a:rPr lang="nl-NL" dirty="0"/>
              <a:t> Air Travel Matters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Crucial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International Travel</a:t>
            </a:r>
          </a:p>
          <a:p>
            <a:pPr lvl="3"/>
            <a:r>
              <a:rPr lang="nl-NL" b="0" dirty="0"/>
              <a:t>- Time-</a:t>
            </a:r>
            <a:r>
              <a:rPr lang="nl-NL" b="0" dirty="0" err="1"/>
              <a:t>Saving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Cost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Accessibility Matter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Choices</a:t>
            </a:r>
            <a:r>
              <a:rPr lang="nl-NL" b="0" dirty="0"/>
              <a:t> </a:t>
            </a:r>
            <a:r>
              <a:rPr lang="nl-NL" b="0" dirty="0" err="1"/>
              <a:t>Shaped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Access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The Impact of Air Travel on Tourism: Exploring the Relationship between Air  Transportation and the Growth of Tourism Industry | Fly With Courage">
            <a:extLst>
              <a:ext uri="{FF2B5EF4-FFF2-40B4-BE49-F238E27FC236}">
                <a16:creationId xmlns:a16="http://schemas.microsoft.com/office/drawing/2014/main" id="{090EC509-1C1C-F6AD-B3A1-43B5117F6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95" y="1795609"/>
            <a:ext cx="6675239" cy="456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7924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Why</a:t>
            </a:r>
            <a:r>
              <a:rPr lang="nl-NL" sz="3200" dirty="0"/>
              <a:t> Air Travel Matters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 </a:t>
            </a:r>
            <a:r>
              <a:rPr lang="nl-NL" dirty="0" err="1"/>
              <a:t>Historical</a:t>
            </a:r>
            <a:r>
              <a:rPr lang="nl-NL" dirty="0"/>
              <a:t> </a:t>
            </a:r>
            <a:r>
              <a:rPr lang="nl-NL" dirty="0" err="1"/>
              <a:t>Perspective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19th </a:t>
            </a:r>
            <a:r>
              <a:rPr lang="nl-NL" dirty="0" err="1"/>
              <a:t>Century</a:t>
            </a:r>
            <a:r>
              <a:rPr lang="nl-NL" dirty="0"/>
              <a:t>: The Age of </a:t>
            </a:r>
            <a:r>
              <a:rPr lang="nl-NL" dirty="0" err="1"/>
              <a:t>Railroads</a:t>
            </a:r>
            <a:endParaRPr lang="nl-NL" dirty="0"/>
          </a:p>
          <a:p>
            <a:pPr lvl="3"/>
            <a:r>
              <a:rPr lang="nl-NL" b="0" dirty="0"/>
              <a:t>- Development of </a:t>
            </a:r>
            <a:r>
              <a:rPr lang="nl-NL" b="0" dirty="0" err="1"/>
              <a:t>the</a:t>
            </a:r>
            <a:r>
              <a:rPr lang="nl-NL" b="0" dirty="0"/>
              <a:t> UK rail </a:t>
            </a:r>
            <a:r>
              <a:rPr lang="nl-NL" b="0" dirty="0" err="1"/>
              <a:t>network</a:t>
            </a:r>
            <a:endParaRPr lang="nl-NL" b="0" dirty="0"/>
          </a:p>
          <a:p>
            <a:pPr lvl="3"/>
            <a:r>
              <a:rPr lang="nl-NL" b="0" dirty="0"/>
              <a:t>- Rise of </a:t>
            </a:r>
            <a:r>
              <a:rPr lang="nl-NL" b="0" dirty="0" err="1"/>
              <a:t>coastal</a:t>
            </a:r>
            <a:r>
              <a:rPr lang="nl-NL" b="0" dirty="0"/>
              <a:t> resorts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The 20th </a:t>
            </a:r>
            <a:r>
              <a:rPr lang="nl-NL" dirty="0" err="1"/>
              <a:t>Century</a:t>
            </a:r>
            <a:r>
              <a:rPr lang="nl-NL" dirty="0"/>
              <a:t>: Automobile </a:t>
            </a:r>
            <a:r>
              <a:rPr lang="nl-NL" dirty="0" err="1"/>
              <a:t>Revolution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spatial</a:t>
            </a:r>
            <a:r>
              <a:rPr lang="nl-NL" b="0" dirty="0"/>
              <a:t> </a:t>
            </a:r>
            <a:r>
              <a:rPr lang="nl-NL" b="0" dirty="0" err="1"/>
              <a:t>freedom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endParaRPr lang="nl-NL" b="0" dirty="0"/>
          </a:p>
          <a:p>
            <a:pPr lvl="3"/>
            <a:r>
              <a:rPr lang="nl-NL" b="0" dirty="0"/>
              <a:t>- More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accessible</a:t>
            </a:r>
            <a:endParaRPr lang="nl-NL" b="0" dirty="0"/>
          </a:p>
          <a:p>
            <a:pPr lvl="3"/>
            <a:r>
              <a:rPr lang="nl-NL" b="0" dirty="0"/>
              <a:t>- Rise of </a:t>
            </a:r>
            <a:r>
              <a:rPr lang="nl-NL" b="0" dirty="0" err="1"/>
              <a:t>road</a:t>
            </a:r>
            <a:r>
              <a:rPr lang="nl-NL" b="0" dirty="0"/>
              <a:t> trips, countryside </a:t>
            </a:r>
            <a:r>
              <a:rPr lang="nl-NL" b="0" dirty="0" err="1"/>
              <a:t>tourism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suburban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57234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Why</a:t>
            </a:r>
            <a:r>
              <a:rPr lang="nl-NL" sz="3200" dirty="0"/>
              <a:t> Air Travel Matters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 </a:t>
            </a:r>
            <a:r>
              <a:rPr lang="nl-NL" dirty="0" err="1"/>
              <a:t>Historical</a:t>
            </a:r>
            <a:r>
              <a:rPr lang="nl-NL" dirty="0"/>
              <a:t> </a:t>
            </a:r>
            <a:r>
              <a:rPr lang="nl-NL" dirty="0" err="1"/>
              <a:t>Perspective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1970s: The Jet Age Takes Off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Enabled</a:t>
            </a:r>
            <a:r>
              <a:rPr lang="nl-NL" b="0" dirty="0"/>
              <a:t> </a:t>
            </a:r>
            <a:r>
              <a:rPr lang="nl-NL" b="0" dirty="0" err="1"/>
              <a:t>mass</a:t>
            </a:r>
            <a:r>
              <a:rPr lang="nl-NL" b="0" dirty="0"/>
              <a:t> </a:t>
            </a:r>
            <a:r>
              <a:rPr lang="nl-NL" b="0" dirty="0" err="1"/>
              <a:t>intercontinental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Civilian</a:t>
            </a:r>
            <a:r>
              <a:rPr lang="nl-NL" b="0" dirty="0"/>
              <a:t> </a:t>
            </a:r>
            <a:r>
              <a:rPr lang="nl-NL" b="0" dirty="0" err="1"/>
              <a:t>aviation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r>
              <a:rPr lang="nl-NL" b="0" dirty="0"/>
              <a:t> </a:t>
            </a:r>
            <a:r>
              <a:rPr lang="nl-NL" b="0" dirty="0" err="1"/>
              <a:t>matured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Marked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start of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masses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The Jet Age Hits Suburbia | Envisioning The American Dream">
            <a:extLst>
              <a:ext uri="{FF2B5EF4-FFF2-40B4-BE49-F238E27FC236}">
                <a16:creationId xmlns:a16="http://schemas.microsoft.com/office/drawing/2014/main" id="{01BB55E4-7DCB-03D6-DC25-8A58B32C2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686" y="1599989"/>
            <a:ext cx="5715000" cy="466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88688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 err="1"/>
              <a:t>Drawn</a:t>
            </a:r>
            <a:r>
              <a:rPr lang="nl-NL" b="0" dirty="0"/>
              <a:t> on </a:t>
            </a:r>
            <a:r>
              <a:rPr lang="nl-NL" b="0" dirty="0" err="1"/>
              <a:t>their</a:t>
            </a:r>
            <a:r>
              <a:rPr lang="nl-NL" b="0" dirty="0"/>
              <a:t> business </a:t>
            </a:r>
            <a:r>
              <a:rPr lang="nl-NL" b="0" dirty="0" err="1"/>
              <a:t>models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operational</a:t>
            </a:r>
            <a:r>
              <a:rPr lang="nl-NL" b="0" dirty="0"/>
              <a:t> scope, </a:t>
            </a:r>
            <a:r>
              <a:rPr lang="nl-NL" b="0" dirty="0" err="1"/>
              <a:t>airlines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categorized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3.1- Full-Service Airlines (</a:t>
            </a:r>
            <a:r>
              <a:rPr lang="nl-NL" dirty="0" err="1"/>
              <a:t>FSAs</a:t>
            </a:r>
            <a:r>
              <a:rPr lang="nl-NL" dirty="0"/>
              <a:t>)</a:t>
            </a:r>
          </a:p>
          <a:p>
            <a:pPr lvl="3"/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known</a:t>
            </a:r>
            <a:r>
              <a:rPr lang="nl-NL" b="0" dirty="0"/>
              <a:t> as </a:t>
            </a:r>
            <a:r>
              <a:rPr lang="nl-NL" b="0" dirty="0" err="1"/>
              <a:t>legacy</a:t>
            </a:r>
            <a:r>
              <a:rPr lang="nl-NL" b="0" dirty="0"/>
              <a:t> carriers.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Characteristics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Offer a range of services: in-flight </a:t>
            </a:r>
            <a:r>
              <a:rPr lang="nl-NL" b="0" dirty="0" err="1"/>
              <a:t>meals</a:t>
            </a:r>
            <a:r>
              <a:rPr lang="nl-NL" b="0" dirty="0"/>
              <a:t>, </a:t>
            </a:r>
            <a:r>
              <a:rPr lang="nl-NL" b="0" dirty="0" err="1"/>
              <a:t>checked</a:t>
            </a:r>
            <a:r>
              <a:rPr lang="nl-NL" b="0" dirty="0"/>
              <a:t> </a:t>
            </a:r>
            <a:r>
              <a:rPr lang="nl-NL" b="0" dirty="0" err="1"/>
              <a:t>baggage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entertainment.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Operate</a:t>
            </a:r>
            <a:r>
              <a:rPr lang="nl-NL" b="0" dirty="0"/>
              <a:t> short-, medium-, </a:t>
            </a:r>
            <a:r>
              <a:rPr lang="nl-NL" b="0" dirty="0" err="1"/>
              <a:t>and</a:t>
            </a:r>
            <a:r>
              <a:rPr lang="nl-NL" b="0" dirty="0"/>
              <a:t> long-</a:t>
            </a:r>
            <a:r>
              <a:rPr lang="nl-NL" b="0" dirty="0" err="1"/>
              <a:t>haul</a:t>
            </a:r>
            <a:r>
              <a:rPr lang="nl-NL" b="0" dirty="0"/>
              <a:t> routes.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ticket </a:t>
            </a:r>
            <a:r>
              <a:rPr lang="nl-NL" b="0" dirty="0" err="1"/>
              <a:t>prices</a:t>
            </a:r>
            <a:r>
              <a:rPr lang="nl-NL" b="0" dirty="0"/>
              <a:t> but more </a:t>
            </a:r>
            <a:r>
              <a:rPr lang="nl-NL" b="0" dirty="0" err="1"/>
              <a:t>amenities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D5A3950-2F26-C7BD-2E98-6315C868822E}"/>
              </a:ext>
            </a:extLst>
          </p:cNvPr>
          <p:cNvGraphicFramePr>
            <a:graphicFrameLocks noGrp="1"/>
          </p:cNvGraphicFramePr>
          <p:nvPr/>
        </p:nvGraphicFramePr>
        <p:xfrm>
          <a:off x="285617" y="5301208"/>
          <a:ext cx="8132234" cy="823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Lufthansa (Germany)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British Airways (UK)</a:t>
                      </a:r>
                      <a:endParaRPr lang="en-DE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Emirates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(UAE)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Singapore Airlines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  <p:pic>
        <p:nvPicPr>
          <p:cNvPr id="1026" name="Picture 2" descr="747-8 CGI Renderings mit Livery 2.0">
            <a:extLst>
              <a:ext uri="{FF2B5EF4-FFF2-40B4-BE49-F238E27FC236}">
                <a16:creationId xmlns:a16="http://schemas.microsoft.com/office/drawing/2014/main" id="{D0273432-F5AB-04F9-B2DA-ED4866CCA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905" y="1716890"/>
            <a:ext cx="5936542" cy="190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mirates Airlines may resume flights to Nigeria before June - Keyamo -  Nairametrics">
            <a:extLst>
              <a:ext uri="{FF2B5EF4-FFF2-40B4-BE49-F238E27FC236}">
                <a16:creationId xmlns:a16="http://schemas.microsoft.com/office/drawing/2014/main" id="{D2BC5BDA-3744-B4A8-8A4B-EA287D809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496" y="4065209"/>
            <a:ext cx="4082951" cy="228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09896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3.2- Low-</a:t>
            </a:r>
            <a:r>
              <a:rPr lang="nl-NL" dirty="0" err="1"/>
              <a:t>Cost</a:t>
            </a:r>
            <a:r>
              <a:rPr lang="nl-NL" dirty="0"/>
              <a:t> Carriers (</a:t>
            </a:r>
            <a:r>
              <a:rPr lang="nl-NL" dirty="0" err="1"/>
              <a:t>LCCs</a:t>
            </a:r>
            <a:r>
              <a:rPr lang="nl-NL" dirty="0"/>
              <a:t>)</a:t>
            </a:r>
          </a:p>
          <a:p>
            <a:pPr lvl="3"/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known</a:t>
            </a:r>
            <a:r>
              <a:rPr lang="nl-NL" dirty="0"/>
              <a:t> as budget </a:t>
            </a:r>
            <a:r>
              <a:rPr lang="nl-NL" dirty="0" err="1"/>
              <a:t>airlines</a:t>
            </a:r>
            <a:r>
              <a:rPr lang="nl-NL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Characteristics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Focus on no-</a:t>
            </a:r>
            <a:r>
              <a:rPr lang="nl-NL" b="0" dirty="0" err="1"/>
              <a:t>frills</a:t>
            </a:r>
            <a:r>
              <a:rPr lang="nl-NL" b="0" dirty="0"/>
              <a:t>, </a:t>
            </a:r>
            <a:r>
              <a:rPr lang="nl-NL" b="0" dirty="0" err="1"/>
              <a:t>cost-efficient</a:t>
            </a:r>
            <a:r>
              <a:rPr lang="nl-NL" b="0" dirty="0"/>
              <a:t> service.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Point-to-point</a:t>
            </a:r>
            <a:r>
              <a:rPr lang="nl-NL" b="0" dirty="0"/>
              <a:t> routes,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secondary</a:t>
            </a:r>
            <a:r>
              <a:rPr lang="nl-NL" b="0" dirty="0"/>
              <a:t> airports.</a:t>
            </a:r>
          </a:p>
          <a:p>
            <a:pPr lvl="3"/>
            <a:r>
              <a:rPr lang="nl-NL" b="0" dirty="0"/>
              <a:t>Extra </a:t>
            </a:r>
            <a:r>
              <a:rPr lang="nl-NL" b="0" dirty="0" err="1"/>
              <a:t>fees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luggage</a:t>
            </a:r>
            <a:r>
              <a:rPr lang="nl-NL" b="0" dirty="0"/>
              <a:t>, food, </a:t>
            </a:r>
            <a:r>
              <a:rPr lang="nl-NL" b="0" dirty="0" err="1"/>
              <a:t>seat</a:t>
            </a:r>
            <a:r>
              <a:rPr lang="nl-NL" b="0" dirty="0"/>
              <a:t> </a:t>
            </a:r>
            <a:r>
              <a:rPr lang="nl-NL" b="0" dirty="0" err="1"/>
              <a:t>selection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D5A3950-2F26-C7BD-2E98-6315C86882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994505"/>
              </p:ext>
            </p:extLst>
          </p:nvPr>
        </p:nvGraphicFramePr>
        <p:xfrm>
          <a:off x="320779" y="5249969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Ryanair (Ireland)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easyJet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(UK)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AirAsia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(Malaysia)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Southwest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Airlines (USA)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  <p:pic>
        <p:nvPicPr>
          <p:cNvPr id="1032" name="Picture 8" descr="Ryanair - Bewertungen und Flüge - Tripadvisor">
            <a:extLst>
              <a:ext uri="{FF2B5EF4-FFF2-40B4-BE49-F238E27FC236}">
                <a16:creationId xmlns:a16="http://schemas.microsoft.com/office/drawing/2014/main" id="{1C72D80C-CE76-4ADD-D62E-518FA5EBB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431574"/>
            <a:ext cx="5462615" cy="283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irAsia Malaysia Expands Australian Reach with New Direct Kuala  Lumpur–Darwin Route">
            <a:extLst>
              <a:ext uri="{FF2B5EF4-FFF2-40B4-BE49-F238E27FC236}">
                <a16:creationId xmlns:a16="http://schemas.microsoft.com/office/drawing/2014/main" id="{EC30ED66-52F4-9CE5-A115-7AED2159E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482" y="3682087"/>
            <a:ext cx="3991372" cy="26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046827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3.2- Low-</a:t>
            </a:r>
            <a:r>
              <a:rPr lang="nl-NL" dirty="0" err="1"/>
              <a:t>Cost</a:t>
            </a:r>
            <a:r>
              <a:rPr lang="nl-NL" dirty="0"/>
              <a:t> Carriers (</a:t>
            </a:r>
            <a:r>
              <a:rPr lang="nl-NL" dirty="0" err="1"/>
              <a:t>LCCs</a:t>
            </a:r>
            <a:r>
              <a:rPr lang="nl-NL" dirty="0"/>
              <a:t>)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Relevance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short-</a:t>
            </a:r>
            <a:r>
              <a:rPr lang="nl-NL" b="0" dirty="0" err="1"/>
              <a:t>haul</a:t>
            </a:r>
            <a:r>
              <a:rPr lang="nl-NL" b="0" dirty="0"/>
              <a:t>, frequent </a:t>
            </a:r>
            <a:r>
              <a:rPr lang="nl-NL" b="0" dirty="0" err="1"/>
              <a:t>travel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 weekend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Open up new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affordability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Boost </a:t>
            </a:r>
            <a:r>
              <a:rPr lang="nl-NL" b="0" dirty="0" err="1"/>
              <a:t>regional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in </a:t>
            </a:r>
            <a:r>
              <a:rPr lang="nl-NL" b="0" dirty="0" err="1"/>
              <a:t>lesser-known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32" name="Picture 8" descr="Ryanair - Bewertungen und Flüge - Tripadvisor">
            <a:extLst>
              <a:ext uri="{FF2B5EF4-FFF2-40B4-BE49-F238E27FC236}">
                <a16:creationId xmlns:a16="http://schemas.microsoft.com/office/drawing/2014/main" id="{1C72D80C-CE76-4ADD-D62E-518FA5EBB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694" y="953495"/>
            <a:ext cx="4944160" cy="256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irAsia Malaysia Expands Australian Reach with New Direct Kuala  Lumpur–Darwin Route">
            <a:extLst>
              <a:ext uri="{FF2B5EF4-FFF2-40B4-BE49-F238E27FC236}">
                <a16:creationId xmlns:a16="http://schemas.microsoft.com/office/drawing/2014/main" id="{EC30ED66-52F4-9CE5-A115-7AED2159E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482" y="3682087"/>
            <a:ext cx="3991372" cy="266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56632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3.3- Charter Airlines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Operate</a:t>
            </a:r>
            <a:r>
              <a:rPr lang="nl-NL" b="0" dirty="0"/>
              <a:t> non-</a:t>
            </a:r>
            <a:r>
              <a:rPr lang="nl-NL" b="0" dirty="0" err="1"/>
              <a:t>scheduled</a:t>
            </a:r>
            <a:r>
              <a:rPr lang="nl-NL" b="0" dirty="0"/>
              <a:t> </a:t>
            </a:r>
            <a:r>
              <a:rPr lang="nl-NL" b="0" dirty="0" err="1"/>
              <a:t>flights</a:t>
            </a:r>
            <a:r>
              <a:rPr lang="nl-NL" b="0" dirty="0"/>
              <a:t>, </a:t>
            </a:r>
            <a:r>
              <a:rPr lang="nl-NL" b="0" dirty="0" err="1"/>
              <a:t>usually</a:t>
            </a:r>
            <a:r>
              <a:rPr lang="nl-NL" b="0" dirty="0"/>
              <a:t> </a:t>
            </a:r>
            <a:r>
              <a:rPr lang="nl-NL" b="0" dirty="0" err="1"/>
              <a:t>booked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tour operators.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Characteristics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Flights</a:t>
            </a:r>
            <a:r>
              <a:rPr lang="nl-NL" b="0" dirty="0"/>
              <a:t> </a:t>
            </a:r>
            <a:r>
              <a:rPr lang="nl-NL" b="0" dirty="0" err="1"/>
              <a:t>arranged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r>
              <a:rPr lang="nl-NL" b="0" dirty="0"/>
              <a:t> or </a:t>
            </a:r>
            <a:r>
              <a:rPr lang="nl-NL" b="0" dirty="0" err="1"/>
              <a:t>tourism</a:t>
            </a:r>
            <a:r>
              <a:rPr lang="nl-NL" b="0" dirty="0"/>
              <a:t> companies.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connected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package </a:t>
            </a:r>
            <a:r>
              <a:rPr lang="nl-NL" b="0" dirty="0" err="1"/>
              <a:t>holidays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negotiated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bulk </a:t>
            </a:r>
            <a:r>
              <a:rPr lang="nl-NL" b="0" dirty="0" err="1"/>
              <a:t>bookings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01022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3.3- Charter Airlines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D5A3950-2F26-C7BD-2E98-6315C86882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20690"/>
              </p:ext>
            </p:extLst>
          </p:nvPr>
        </p:nvGraphicFramePr>
        <p:xfrm>
          <a:off x="320779" y="2937093"/>
          <a:ext cx="8132234" cy="1003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0124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802110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6796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TUI Airways (UK)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SunExpress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(Germany/Turkey)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63512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Condor (Germany)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Southwest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Airlines (USA)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  <p:pic>
        <p:nvPicPr>
          <p:cNvPr id="3074" name="Picture 2" descr="TUI Airways is certified as a 3-Star Leisure Airline | Skytrax">
            <a:extLst>
              <a:ext uri="{FF2B5EF4-FFF2-40B4-BE49-F238E27FC236}">
                <a16:creationId xmlns:a16="http://schemas.microsoft.com/office/drawing/2014/main" id="{CA20DF25-F240-8E89-4FE5-FC91CC5EC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312" y="1141978"/>
            <a:ext cx="4731023" cy="266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unExpress - Book cheap flights online with SunExpress">
            <a:extLst>
              <a:ext uri="{FF2B5EF4-FFF2-40B4-BE49-F238E27FC236}">
                <a16:creationId xmlns:a16="http://schemas.microsoft.com/office/drawing/2014/main" id="{0FE306B4-DD7C-530A-D49D-2B9D07B49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959" y="4017823"/>
            <a:ext cx="4777730" cy="224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1B07B1-141B-4A32-E2A7-C2BC2697FDD5}"/>
              </a:ext>
            </a:extLst>
          </p:cNvPr>
          <p:cNvSpPr txBox="1"/>
          <p:nvPr/>
        </p:nvSpPr>
        <p:spPr>
          <a:xfrm>
            <a:off x="2046514" y="48985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C10F23-BD9C-1EB9-AE25-E0DC75959FB0}"/>
              </a:ext>
            </a:extLst>
          </p:cNvPr>
          <p:cNvSpPr txBox="1"/>
          <p:nvPr/>
        </p:nvSpPr>
        <p:spPr>
          <a:xfrm>
            <a:off x="425551" y="4148662"/>
            <a:ext cx="6101442" cy="1288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nl-NL" b="1" dirty="0" err="1">
                <a:solidFill>
                  <a:schemeClr val="bg2"/>
                </a:solidFill>
              </a:rPr>
              <a:t>Relevance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to</a:t>
            </a:r>
            <a:r>
              <a:rPr lang="nl-NL" b="1" dirty="0">
                <a:solidFill>
                  <a:schemeClr val="bg2"/>
                </a:solidFill>
              </a:rPr>
              <a:t> </a:t>
            </a:r>
            <a:r>
              <a:rPr lang="nl-NL" b="1" dirty="0" err="1">
                <a:solidFill>
                  <a:schemeClr val="bg2"/>
                </a:solidFill>
              </a:rPr>
              <a:t>Tourism</a:t>
            </a:r>
            <a:r>
              <a:rPr lang="en-DE" b="1" dirty="0">
                <a:solidFill>
                  <a:schemeClr val="bg2"/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DE" dirty="0">
                <a:solidFill>
                  <a:schemeClr val="bg2"/>
                </a:solidFill>
              </a:rPr>
              <a:t>- Popular in mass tourism and leisure travel.</a:t>
            </a:r>
          </a:p>
          <a:p>
            <a:pPr>
              <a:lnSpc>
                <a:spcPct val="150000"/>
              </a:lnSpc>
            </a:pPr>
            <a:r>
              <a:rPr lang="en-DE" dirty="0">
                <a:solidFill>
                  <a:schemeClr val="bg2"/>
                </a:solidFill>
              </a:rPr>
              <a:t>- Common for holiday destinations with seasonal demand</a:t>
            </a:r>
          </a:p>
        </p:txBody>
      </p:sp>
    </p:spTree>
    <p:extLst>
      <p:ext uri="{BB962C8B-B14F-4D97-AF65-F5344CB8AC3E}">
        <p14:creationId xmlns:p14="http://schemas.microsoft.com/office/powerpoint/2010/main" val="93091789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3.4- </a:t>
            </a:r>
            <a:r>
              <a:rPr lang="nl-NL" dirty="0" err="1"/>
              <a:t>Regional</a:t>
            </a:r>
            <a:r>
              <a:rPr lang="nl-NL" dirty="0"/>
              <a:t> Airlines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Operate</a:t>
            </a:r>
            <a:r>
              <a:rPr lang="nl-NL" b="0" dirty="0"/>
              <a:t> short-</a:t>
            </a:r>
            <a:r>
              <a:rPr lang="nl-NL" b="0" dirty="0" err="1"/>
              <a:t>distance</a:t>
            </a:r>
            <a:r>
              <a:rPr lang="nl-NL" b="0" dirty="0"/>
              <a:t> routes.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connect</a:t>
            </a:r>
            <a:r>
              <a:rPr lang="nl-NL" b="0" dirty="0"/>
              <a:t> smaller </a:t>
            </a:r>
            <a:r>
              <a:rPr lang="nl-NL" b="0" dirty="0" err="1"/>
              <a:t>cities</a:t>
            </a:r>
            <a:r>
              <a:rPr lang="nl-NL" b="0" dirty="0"/>
              <a:t> or remote </a:t>
            </a:r>
            <a:r>
              <a:rPr lang="nl-NL" b="0" dirty="0" err="1"/>
              <a:t>regions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Characteristics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Short-</a:t>
            </a:r>
            <a:r>
              <a:rPr lang="nl-NL" b="0" dirty="0" err="1"/>
              <a:t>haul</a:t>
            </a:r>
            <a:r>
              <a:rPr lang="nl-NL" b="0" dirty="0"/>
              <a:t> </a:t>
            </a:r>
            <a:r>
              <a:rPr lang="nl-NL" b="0" dirty="0" err="1"/>
              <a:t>flights</a:t>
            </a:r>
            <a:r>
              <a:rPr lang="nl-NL" b="0" dirty="0"/>
              <a:t> </a:t>
            </a:r>
            <a:r>
              <a:rPr lang="nl-NL" b="0" dirty="0" err="1"/>
              <a:t>using</a:t>
            </a:r>
            <a:r>
              <a:rPr lang="nl-NL" b="0" dirty="0"/>
              <a:t> smaller </a:t>
            </a:r>
            <a:r>
              <a:rPr lang="nl-NL" b="0" dirty="0" err="1"/>
              <a:t>aircraft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Feed </a:t>
            </a:r>
            <a:r>
              <a:rPr lang="nl-NL" b="0" dirty="0" err="1"/>
              <a:t>passengers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hubs </a:t>
            </a:r>
            <a:r>
              <a:rPr lang="nl-NL" b="0" dirty="0" err="1"/>
              <a:t>operated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full-service </a:t>
            </a:r>
            <a:r>
              <a:rPr lang="nl-NL" b="0" dirty="0" err="1"/>
              <a:t>airlines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May </a:t>
            </a:r>
            <a:r>
              <a:rPr lang="nl-NL" b="0" dirty="0" err="1"/>
              <a:t>operate</a:t>
            </a:r>
            <a:r>
              <a:rPr lang="nl-NL" b="0" dirty="0"/>
              <a:t> </a:t>
            </a:r>
            <a:r>
              <a:rPr lang="nl-NL" b="0" dirty="0" err="1"/>
              <a:t>under</a:t>
            </a:r>
            <a:r>
              <a:rPr lang="nl-NL" b="0" dirty="0"/>
              <a:t> codeshare </a:t>
            </a:r>
            <a:r>
              <a:rPr lang="nl-NL" b="0" dirty="0" err="1"/>
              <a:t>agreements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76780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3.4- </a:t>
            </a:r>
            <a:r>
              <a:rPr lang="nl-NL" dirty="0" err="1"/>
              <a:t>Regional</a:t>
            </a:r>
            <a:r>
              <a:rPr lang="nl-NL" dirty="0"/>
              <a:t> Airlines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Lufthansa </a:t>
            </a:r>
            <a:r>
              <a:rPr lang="nl-NL" b="0" dirty="0" err="1"/>
              <a:t>Regional</a:t>
            </a:r>
            <a:r>
              <a:rPr lang="nl-NL" b="0" dirty="0"/>
              <a:t> (Germany)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American </a:t>
            </a:r>
            <a:r>
              <a:rPr lang="nl-NL" b="0" dirty="0" err="1"/>
              <a:t>Eagle</a:t>
            </a:r>
            <a:r>
              <a:rPr lang="nl-NL" b="0" dirty="0"/>
              <a:t> (USA)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Flybe</a:t>
            </a:r>
            <a:r>
              <a:rPr lang="nl-NL" b="0" dirty="0"/>
              <a:t> (UK)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Relevance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Important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rural</a:t>
            </a:r>
            <a:r>
              <a:rPr lang="nl-NL" b="0" dirty="0"/>
              <a:t> or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accessible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networks</a:t>
            </a:r>
            <a:r>
              <a:rPr lang="nl-NL" b="0" dirty="0"/>
              <a:t>. 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2" name="Picture 4" descr="Compass Airlines to operate 20 E-175s under American Eagle brand | Aviation  Week Network">
            <a:extLst>
              <a:ext uri="{FF2B5EF4-FFF2-40B4-BE49-F238E27FC236}">
                <a16:creationId xmlns:a16="http://schemas.microsoft.com/office/drawing/2014/main" id="{D5D072F4-C090-2394-78E3-F16D5B608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765" y="951456"/>
            <a:ext cx="4738259" cy="266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lybe">
            <a:extLst>
              <a:ext uri="{FF2B5EF4-FFF2-40B4-BE49-F238E27FC236}">
                <a16:creationId xmlns:a16="http://schemas.microsoft.com/office/drawing/2014/main" id="{C1706C8C-6A54-1424-147F-9D5B43CD4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764" y="3827277"/>
            <a:ext cx="4738259" cy="219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97656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3.5- </a:t>
            </a:r>
            <a:r>
              <a:rPr lang="nl-NL" dirty="0" err="1"/>
              <a:t>Flag</a:t>
            </a:r>
            <a:r>
              <a:rPr lang="nl-NL" dirty="0"/>
              <a:t> Carriers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government-owned</a:t>
            </a:r>
            <a:r>
              <a:rPr lang="nl-NL" b="0" dirty="0"/>
              <a:t> or </a:t>
            </a:r>
            <a:r>
              <a:rPr lang="nl-NL" b="0" dirty="0" err="1"/>
              <a:t>historically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airlines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Characteristics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identity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started</a:t>
            </a:r>
            <a:r>
              <a:rPr lang="nl-NL" b="0" dirty="0"/>
              <a:t> as state-</a:t>
            </a:r>
            <a:r>
              <a:rPr lang="nl-NL" b="0" dirty="0" err="1"/>
              <a:t>owned</a:t>
            </a:r>
            <a:r>
              <a:rPr lang="nl-NL" b="0" dirty="0"/>
              <a:t>, </a:t>
            </a:r>
            <a:r>
              <a:rPr lang="nl-NL" b="0" dirty="0" err="1"/>
              <a:t>now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privatized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Typically</a:t>
            </a:r>
            <a:r>
              <a:rPr lang="nl-NL" b="0" dirty="0"/>
              <a:t> full-service carriers.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7220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3.5- </a:t>
            </a:r>
            <a:r>
              <a:rPr lang="nl-NL" dirty="0" err="1"/>
              <a:t>Flag</a:t>
            </a:r>
            <a:r>
              <a:rPr lang="nl-NL" dirty="0"/>
              <a:t> Carriers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Air France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EgyptAir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Kenya Airways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Relevance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country branding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Sometimes</a:t>
            </a:r>
            <a:r>
              <a:rPr lang="nl-NL" b="0" dirty="0"/>
              <a:t> </a:t>
            </a:r>
            <a:r>
              <a:rPr lang="nl-NL" b="0" dirty="0" err="1"/>
              <a:t>subsidized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maintain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routes.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1.200+ Fotos, Bilder und lizenzfreie Bilder zu Air France - iStock |  Flugzeug, Klm">
            <a:extLst>
              <a:ext uri="{FF2B5EF4-FFF2-40B4-BE49-F238E27FC236}">
                <a16:creationId xmlns:a16="http://schemas.microsoft.com/office/drawing/2014/main" id="{BD79EAC0-E450-79BA-76EB-CB28F9DF8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125" y="3334051"/>
            <a:ext cx="4390256" cy="292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eview of Egyptair Business Class - BusinessClass.com">
            <a:extLst>
              <a:ext uri="{FF2B5EF4-FFF2-40B4-BE49-F238E27FC236}">
                <a16:creationId xmlns:a16="http://schemas.microsoft.com/office/drawing/2014/main" id="{2EC606C1-939B-93E2-92D3-AC054B1F6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487" y="1369152"/>
            <a:ext cx="6819254" cy="1848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88827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Types of Airlines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endParaRPr lang="nl-NL" b="0" dirty="0"/>
          </a:p>
          <a:p>
            <a:pPr lvl="3" algn="ctr"/>
            <a:endParaRPr lang="nl-NL" dirty="0"/>
          </a:p>
          <a:p>
            <a:pPr lvl="3" algn="ctr"/>
            <a:endParaRPr lang="nl-NL" dirty="0"/>
          </a:p>
          <a:p>
            <a:pPr lvl="3" algn="ctr"/>
            <a:endParaRPr lang="nl-NL" dirty="0"/>
          </a:p>
          <a:p>
            <a:pPr lvl="3" algn="ctr"/>
            <a:endParaRPr lang="nl-NL" dirty="0"/>
          </a:p>
          <a:p>
            <a:pPr lvl="3" algn="ctr"/>
            <a:r>
              <a:rPr lang="nl-NL" dirty="0" err="1"/>
              <a:t>What</a:t>
            </a:r>
            <a:r>
              <a:rPr lang="nl-NL" dirty="0"/>
              <a:t> are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commonalities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differences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full-service </a:t>
            </a:r>
            <a:r>
              <a:rPr lang="nl-NL" dirty="0" err="1"/>
              <a:t>airlines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flag</a:t>
            </a:r>
            <a:r>
              <a:rPr lang="nl-NL" dirty="0"/>
              <a:t> carriers?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40363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Airline</a:t>
            </a:r>
            <a:r>
              <a:rPr lang="nl-NL" dirty="0"/>
              <a:t> </a:t>
            </a:r>
            <a:r>
              <a:rPr lang="nl-NL" dirty="0" err="1"/>
              <a:t>organizations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broadly</a:t>
            </a:r>
            <a:r>
              <a:rPr lang="nl-NL" dirty="0"/>
              <a:t> </a:t>
            </a:r>
            <a:r>
              <a:rPr lang="nl-NL" dirty="0" err="1"/>
              <a:t>categorized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Airline</a:t>
            </a:r>
            <a:r>
              <a:rPr lang="nl-NL" b="0" dirty="0"/>
              <a:t> </a:t>
            </a:r>
            <a:r>
              <a:rPr lang="nl-NL" b="0" dirty="0" err="1"/>
              <a:t>alliances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Industry</a:t>
            </a:r>
            <a:r>
              <a:rPr lang="nl-NL" b="0" dirty="0"/>
              <a:t> </a:t>
            </a:r>
            <a:r>
              <a:rPr lang="nl-NL" b="0" dirty="0" err="1"/>
              <a:t>trade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,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Regulatory</a:t>
            </a:r>
            <a:r>
              <a:rPr lang="nl-NL" b="0" dirty="0"/>
              <a:t> </a:t>
            </a:r>
            <a:r>
              <a:rPr lang="nl-NL" b="0" dirty="0" err="1"/>
              <a:t>bodies</a:t>
            </a:r>
            <a:r>
              <a:rPr lang="nl-NL" b="0" dirty="0"/>
              <a:t>.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Roles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Setting </a:t>
            </a:r>
            <a:r>
              <a:rPr lang="nl-NL" b="0" dirty="0" err="1"/>
              <a:t>standards</a:t>
            </a:r>
            <a:endParaRPr lang="nl-NL" b="0" dirty="0"/>
          </a:p>
          <a:p>
            <a:pPr lvl="3"/>
            <a:r>
              <a:rPr lang="nl-NL" b="0" dirty="0"/>
              <a:t>- Promoting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Advocating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fFacilitating</a:t>
            </a:r>
            <a:r>
              <a:rPr lang="nl-NL" b="0" dirty="0"/>
              <a:t> cooperation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airlines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6725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</a:t>
            </a:r>
            <a:r>
              <a:rPr lang="nl-NL" dirty="0" err="1"/>
              <a:t>Airline</a:t>
            </a:r>
            <a:r>
              <a:rPr lang="nl-NL" dirty="0"/>
              <a:t> </a:t>
            </a:r>
            <a:r>
              <a:rPr lang="nl-NL" dirty="0" err="1"/>
              <a:t>Alliances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Facilitate</a:t>
            </a:r>
            <a:r>
              <a:rPr lang="nl-NL" b="0" dirty="0"/>
              <a:t> cooperation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airlines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</a:t>
            </a:r>
            <a:r>
              <a:rPr lang="nl-NL" b="0" dirty="0"/>
              <a:t> code-sharing, shared lounges, joint marketing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customer </a:t>
            </a:r>
            <a:r>
              <a:rPr lang="nl-NL" b="0" dirty="0" err="1"/>
              <a:t>connectivity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loyalty</a:t>
            </a:r>
            <a:r>
              <a:rPr lang="nl-NL" b="0" dirty="0"/>
              <a:t> programs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Star Alliance, </a:t>
            </a:r>
            <a:r>
              <a:rPr lang="nl-NL" b="0" dirty="0" err="1"/>
              <a:t>SkyTeam</a:t>
            </a:r>
            <a:r>
              <a:rPr lang="nl-NL" b="0" dirty="0"/>
              <a:t>, </a:t>
            </a:r>
            <a:r>
              <a:rPr lang="nl-NL" b="0" dirty="0" err="1"/>
              <a:t>oneworld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7727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4.2- </a:t>
            </a:r>
            <a:r>
              <a:rPr lang="nl-NL" dirty="0" err="1"/>
              <a:t>Industry</a:t>
            </a:r>
            <a:r>
              <a:rPr lang="nl-NL" dirty="0"/>
              <a:t> Trade </a:t>
            </a:r>
            <a:r>
              <a:rPr lang="nl-NL" dirty="0" err="1"/>
              <a:t>Groups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Set </a:t>
            </a:r>
            <a:r>
              <a:rPr lang="nl-NL" b="0" dirty="0" err="1"/>
              <a:t>industry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r>
              <a:rPr lang="nl-NL" b="0" dirty="0"/>
              <a:t> (</a:t>
            </a:r>
            <a:r>
              <a:rPr lang="nl-NL" b="0" dirty="0" err="1"/>
              <a:t>ticketing</a:t>
            </a:r>
            <a:r>
              <a:rPr lang="nl-NL" b="0" dirty="0"/>
              <a:t>,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protocols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efficiency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r>
              <a:rPr lang="nl-NL" b="0" dirty="0"/>
              <a:t>- Advocate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airline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r>
              <a:rPr lang="nl-NL" b="0" dirty="0"/>
              <a:t> </a:t>
            </a:r>
            <a:r>
              <a:rPr lang="nl-NL" b="0" dirty="0" err="1"/>
              <a:t>globally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IATA (International Air Transport Association)</a:t>
            </a:r>
          </a:p>
          <a:p>
            <a:pPr lvl="3"/>
            <a:r>
              <a:rPr lang="nl-NL" b="0" dirty="0"/>
              <a:t>- A4A  (Airlines </a:t>
            </a:r>
            <a:r>
              <a:rPr lang="nl-NL" b="0" dirty="0" err="1"/>
              <a:t>for</a:t>
            </a:r>
            <a:r>
              <a:rPr lang="nl-NL" b="0" dirty="0"/>
              <a:t> America)</a:t>
            </a:r>
          </a:p>
          <a:p>
            <a:pPr lvl="3"/>
            <a:r>
              <a:rPr lang="nl-NL" b="0" dirty="0"/>
              <a:t>- A4E  (Airlines </a:t>
            </a:r>
            <a:r>
              <a:rPr lang="nl-NL" b="0" dirty="0" err="1"/>
              <a:t>for</a:t>
            </a:r>
            <a:r>
              <a:rPr lang="nl-NL" b="0" dirty="0"/>
              <a:t> Europe)</a:t>
            </a:r>
          </a:p>
          <a:p>
            <a:pPr lvl="3"/>
            <a:r>
              <a:rPr lang="nl-NL" b="0" dirty="0"/>
              <a:t>- AACO (</a:t>
            </a:r>
            <a:r>
              <a:rPr lang="nl-NL" b="0" dirty="0" err="1"/>
              <a:t>Arab</a:t>
            </a:r>
            <a:r>
              <a:rPr lang="nl-NL" b="0" dirty="0"/>
              <a:t> Air Carriers </a:t>
            </a:r>
            <a:r>
              <a:rPr lang="nl-NL" b="0" dirty="0" err="1"/>
              <a:t>Organization</a:t>
            </a:r>
            <a:r>
              <a:rPr lang="nl-NL" b="0" dirty="0"/>
              <a:t>)</a:t>
            </a:r>
          </a:p>
          <a:p>
            <a:pPr lvl="3"/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38912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4.2.1- IATA (International Air Transport Association)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Headquarters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Montreal, Canada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Founded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- 19 April 1945, in Havana, Cuba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Successor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International Air Traffic Association (</a:t>
            </a:r>
            <a:r>
              <a:rPr lang="nl-NL" b="0" dirty="0" err="1"/>
              <a:t>founded</a:t>
            </a:r>
            <a:r>
              <a:rPr lang="nl-NL" b="0" dirty="0"/>
              <a:t> in 1919 in The Hague)</a:t>
            </a:r>
          </a:p>
          <a:p>
            <a:pPr lvl="3"/>
            <a:endParaRPr lang="nl-NL" b="0" dirty="0"/>
          </a:p>
          <a:p>
            <a:pPr lvl="3"/>
            <a:r>
              <a:rPr lang="nl-NL" b="0" dirty="0" err="1"/>
              <a:t>Membership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Original: 57 </a:t>
            </a:r>
            <a:r>
              <a:rPr lang="nl-NL" b="0" dirty="0" err="1"/>
              <a:t>airlines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31 </a:t>
            </a:r>
            <a:r>
              <a:rPr lang="nl-NL" b="0" dirty="0" err="1"/>
              <a:t>countries</a:t>
            </a:r>
            <a:r>
              <a:rPr lang="nl-NL" b="0" dirty="0"/>
              <a:t> (</a:t>
            </a:r>
            <a:r>
              <a:rPr lang="nl-NL" b="0" dirty="0" err="1"/>
              <a:t>mainly</a:t>
            </a:r>
            <a:r>
              <a:rPr lang="nl-NL" b="0" dirty="0"/>
              <a:t> Europe </a:t>
            </a:r>
            <a:r>
              <a:rPr lang="nl-NL" b="0" dirty="0" err="1"/>
              <a:t>and</a:t>
            </a:r>
            <a:r>
              <a:rPr lang="nl-NL" b="0" dirty="0"/>
              <a:t> North America)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Today</a:t>
            </a:r>
            <a:r>
              <a:rPr lang="nl-NL" b="0" dirty="0"/>
              <a:t>: 230 member </a:t>
            </a:r>
            <a:r>
              <a:rPr lang="nl-NL" b="0" dirty="0" err="1"/>
              <a:t>airlines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over 140 </a:t>
            </a:r>
            <a:r>
              <a:rPr lang="nl-NL" b="0" dirty="0" err="1"/>
              <a:t>countries</a:t>
            </a:r>
            <a:r>
              <a:rPr lang="nl-NL" b="0" dirty="0"/>
              <a:t> worldwide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930602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4.2.1- IATA (International Air Transport Association)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Objectives</a:t>
            </a:r>
            <a:r>
              <a:rPr lang="nl-NL" dirty="0"/>
              <a:t> of IATA: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Promote</a:t>
            </a:r>
            <a:r>
              <a:rPr lang="nl-NL" dirty="0"/>
              <a:t> Safe, </a:t>
            </a:r>
            <a:r>
              <a:rPr lang="nl-NL" dirty="0" err="1"/>
              <a:t>Regular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Economical</a:t>
            </a:r>
            <a:r>
              <a:rPr lang="nl-NL" dirty="0"/>
              <a:t> Air Transport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the</a:t>
            </a:r>
            <a:r>
              <a:rPr lang="nl-NL" b="0" dirty="0"/>
              <a:t> benefit of </a:t>
            </a:r>
            <a:r>
              <a:rPr lang="nl-NL" b="0" dirty="0" err="1"/>
              <a:t>people</a:t>
            </a:r>
            <a:r>
              <a:rPr lang="nl-NL" b="0" dirty="0"/>
              <a:t> worldwide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foster</a:t>
            </a:r>
            <a:r>
              <a:rPr lang="nl-NL" b="0" dirty="0"/>
              <a:t> air commerce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Study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air transport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International Air Transport Association (IATA)">
            <a:extLst>
              <a:ext uri="{FF2B5EF4-FFF2-40B4-BE49-F238E27FC236}">
                <a16:creationId xmlns:a16="http://schemas.microsoft.com/office/drawing/2014/main" id="{3D1F869B-019A-7C50-FE0C-7CC4FD6F1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882" y="3118893"/>
            <a:ext cx="4885804" cy="314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052217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4.2.1- IATA (International Air Transport Association)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Objectives</a:t>
            </a:r>
            <a:r>
              <a:rPr lang="nl-NL" dirty="0"/>
              <a:t> of IATA: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Collaboration</a:t>
            </a:r>
            <a:r>
              <a:rPr lang="nl-NL" dirty="0"/>
              <a:t> </a:t>
            </a:r>
            <a:r>
              <a:rPr lang="nl-NL" dirty="0" err="1"/>
              <a:t>Among</a:t>
            </a:r>
            <a:r>
              <a:rPr lang="nl-NL" dirty="0"/>
              <a:t> Airlines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Support cooperation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enterprises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Both direct </a:t>
            </a:r>
            <a:r>
              <a:rPr lang="nl-NL" b="0" dirty="0" err="1"/>
              <a:t>and</a:t>
            </a:r>
            <a:r>
              <a:rPr lang="nl-NL" b="0" dirty="0"/>
              <a:t> indirect air transport stakeholders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Cooperate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Global </a:t>
            </a:r>
            <a:r>
              <a:rPr lang="nl-NL" dirty="0" err="1"/>
              <a:t>Organizations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closely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ICAO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aviation</a:t>
            </a:r>
            <a:r>
              <a:rPr lang="nl-NL" b="0" dirty="0"/>
              <a:t> </a:t>
            </a:r>
            <a:r>
              <a:rPr lang="nl-NL" b="0" dirty="0" err="1"/>
              <a:t>bodies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Align</a:t>
            </a:r>
            <a:r>
              <a:rPr lang="nl-NL" b="0" dirty="0"/>
              <a:t> on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r>
              <a:rPr lang="nl-NL" b="0" dirty="0"/>
              <a:t>, </a:t>
            </a:r>
            <a:r>
              <a:rPr lang="nl-NL" b="0" dirty="0" err="1"/>
              <a:t>regulations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development goals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798277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</a:t>
            </a:r>
            <a:r>
              <a:rPr lang="nl-NL" dirty="0" err="1"/>
              <a:t>Regulatory</a:t>
            </a:r>
            <a:r>
              <a:rPr lang="nl-NL" dirty="0"/>
              <a:t> </a:t>
            </a:r>
            <a:r>
              <a:rPr lang="nl-NL" dirty="0" err="1"/>
              <a:t>Bodies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Set </a:t>
            </a:r>
            <a:r>
              <a:rPr lang="nl-NL" b="0" dirty="0" err="1"/>
              <a:t>legal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regulations</a:t>
            </a:r>
            <a:endParaRPr lang="nl-NL" b="0" dirty="0"/>
          </a:p>
          <a:p>
            <a:pPr lvl="3"/>
            <a:r>
              <a:rPr lang="nl-NL" b="0" dirty="0"/>
              <a:t>- Monitor air traffic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pilot </a:t>
            </a:r>
            <a:r>
              <a:rPr lang="nl-NL" b="0" dirty="0" err="1"/>
              <a:t>licensing</a:t>
            </a:r>
            <a:endParaRPr lang="nl-NL" b="0" dirty="0"/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international</a:t>
            </a:r>
            <a:r>
              <a:rPr lang="nl-NL" b="0" dirty="0"/>
              <a:t> compliance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oversight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ICAO (International </a:t>
            </a:r>
            <a:r>
              <a:rPr lang="nl-NL" b="0" dirty="0" err="1"/>
              <a:t>Civil</a:t>
            </a:r>
            <a:r>
              <a:rPr lang="nl-NL" b="0" dirty="0"/>
              <a:t> </a:t>
            </a:r>
            <a:r>
              <a:rPr lang="nl-NL" b="0" dirty="0" err="1"/>
              <a:t>Aviation</a:t>
            </a:r>
            <a:r>
              <a:rPr lang="nl-NL" b="0" dirty="0"/>
              <a:t> </a:t>
            </a:r>
            <a:r>
              <a:rPr lang="nl-NL" b="0" dirty="0" err="1"/>
              <a:t>Organization</a:t>
            </a:r>
            <a:r>
              <a:rPr lang="nl-NL" b="0" dirty="0"/>
              <a:t>),</a:t>
            </a:r>
          </a:p>
          <a:p>
            <a:pPr lvl="3"/>
            <a:r>
              <a:rPr lang="nl-NL" b="0" dirty="0"/>
              <a:t>- FAA (Federal </a:t>
            </a:r>
            <a:r>
              <a:rPr lang="nl-NL" b="0" dirty="0" err="1"/>
              <a:t>Aviation</a:t>
            </a:r>
            <a:r>
              <a:rPr lang="nl-NL" b="0" dirty="0"/>
              <a:t> Administration), </a:t>
            </a:r>
          </a:p>
          <a:p>
            <a:pPr lvl="3"/>
            <a:r>
              <a:rPr lang="nl-NL" b="0" dirty="0"/>
              <a:t>- EASA (European Union </a:t>
            </a:r>
            <a:r>
              <a:rPr lang="nl-NL" b="0" dirty="0" err="1"/>
              <a:t>Aviation</a:t>
            </a:r>
            <a:r>
              <a:rPr lang="nl-NL" b="0" dirty="0"/>
              <a:t> Safety Agency)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94709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r>
              <a:rPr lang="nl-NL" dirty="0"/>
              <a:t>4.3.1 - ICAO (International </a:t>
            </a:r>
            <a:r>
              <a:rPr lang="nl-NL" dirty="0" err="1"/>
              <a:t>Civil</a:t>
            </a:r>
            <a:r>
              <a:rPr lang="nl-NL" dirty="0"/>
              <a:t> </a:t>
            </a:r>
            <a:r>
              <a:rPr lang="nl-NL" dirty="0" err="1"/>
              <a:t>Aviation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r>
              <a:rPr lang="nl-NL" dirty="0"/>
              <a:t>)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Established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- 7 December 1944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Purpose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Codifies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principles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techniques</a:t>
            </a:r>
            <a:r>
              <a:rPr lang="nl-NL" b="0" dirty="0"/>
              <a:t> of </a:t>
            </a:r>
            <a:r>
              <a:rPr lang="nl-NL" b="0" dirty="0" err="1"/>
              <a:t>international</a:t>
            </a:r>
            <a:r>
              <a:rPr lang="nl-NL" b="0" dirty="0"/>
              <a:t> air </a:t>
            </a:r>
            <a:r>
              <a:rPr lang="nl-NL" b="0" dirty="0" err="1"/>
              <a:t>navigation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Fosters</a:t>
            </a:r>
            <a:r>
              <a:rPr lang="nl-NL" b="0" dirty="0"/>
              <a:t> planning </a:t>
            </a:r>
            <a:r>
              <a:rPr lang="nl-NL" b="0" dirty="0" err="1"/>
              <a:t>and</a:t>
            </a:r>
            <a:r>
              <a:rPr lang="nl-NL" b="0" dirty="0"/>
              <a:t> development of </a:t>
            </a:r>
            <a:r>
              <a:rPr lang="nl-NL" b="0" dirty="0" err="1"/>
              <a:t>international</a:t>
            </a:r>
            <a:r>
              <a:rPr lang="nl-NL" b="0" dirty="0"/>
              <a:t> air transport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safe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orderly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of </a:t>
            </a:r>
            <a:r>
              <a:rPr lang="nl-NL" b="0" dirty="0" err="1"/>
              <a:t>civil</a:t>
            </a:r>
            <a:r>
              <a:rPr lang="nl-NL" b="0" dirty="0"/>
              <a:t> </a:t>
            </a:r>
            <a:r>
              <a:rPr lang="nl-NL" b="0" dirty="0" err="1"/>
              <a:t>aviation</a:t>
            </a:r>
            <a:r>
              <a:rPr lang="nl-NL" b="0" dirty="0"/>
              <a:t> worldwide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Headquarters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Montreal, Canada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Kazakhstan pioneers ICAO initiative in Central Asia to cut aviation  emissions">
            <a:extLst>
              <a:ext uri="{FF2B5EF4-FFF2-40B4-BE49-F238E27FC236}">
                <a16:creationId xmlns:a16="http://schemas.microsoft.com/office/drawing/2014/main" id="{3F828CE3-B2CC-9BDF-FE32-D7789EDEC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319" y="692696"/>
            <a:ext cx="4588455" cy="344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918946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Airline</a:t>
            </a:r>
            <a:r>
              <a:rPr lang="nl-NL" sz="3200" dirty="0"/>
              <a:t> </a:t>
            </a:r>
            <a:r>
              <a:rPr lang="nl-NL" sz="3200" dirty="0" err="1"/>
              <a:t>Agencies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4.3.1 - ICAO (International </a:t>
            </a:r>
            <a:r>
              <a:rPr lang="nl-NL" dirty="0" err="1"/>
              <a:t>Civil</a:t>
            </a:r>
            <a:r>
              <a:rPr lang="nl-NL" dirty="0"/>
              <a:t> </a:t>
            </a:r>
            <a:r>
              <a:rPr lang="nl-NL" dirty="0" err="1"/>
              <a:t>Aviation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r>
              <a:rPr lang="nl-NL" dirty="0"/>
              <a:t>)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Objectives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the</a:t>
            </a:r>
            <a:r>
              <a:rPr lang="nl-NL" b="0" dirty="0"/>
              <a:t> safe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orderly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of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civil</a:t>
            </a:r>
            <a:r>
              <a:rPr lang="nl-NL" b="0" dirty="0"/>
              <a:t> </a:t>
            </a:r>
            <a:r>
              <a:rPr lang="nl-NL" b="0" dirty="0" err="1"/>
              <a:t>aviation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of flight in </a:t>
            </a:r>
            <a:r>
              <a:rPr lang="nl-NL" b="0" dirty="0" err="1"/>
              <a:t>international</a:t>
            </a:r>
            <a:r>
              <a:rPr lang="nl-NL" b="0" dirty="0"/>
              <a:t> air </a:t>
            </a:r>
            <a:r>
              <a:rPr lang="nl-NL" b="0" dirty="0" err="1"/>
              <a:t>navigation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Standardisation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Facilitation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Economics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Technical </a:t>
            </a:r>
            <a:r>
              <a:rPr lang="nl-NL" b="0" dirty="0" err="1"/>
              <a:t>co-operation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development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Law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195702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It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overall standard of service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passengers</a:t>
            </a:r>
            <a:r>
              <a:rPr lang="nl-NL" b="0" dirty="0"/>
              <a:t> </a:t>
            </a:r>
            <a:r>
              <a:rPr lang="nl-NL" b="0" dirty="0" err="1"/>
              <a:t>receive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booking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arrival</a:t>
            </a:r>
            <a:r>
              <a:rPr lang="nl-NL" b="0" dirty="0"/>
              <a:t>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It </a:t>
            </a:r>
            <a:r>
              <a:rPr lang="nl-NL" dirty="0" err="1"/>
              <a:t>includes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Service </a:t>
            </a:r>
            <a:r>
              <a:rPr lang="nl-NL" b="0" dirty="0" err="1"/>
              <a:t>quality</a:t>
            </a:r>
            <a:r>
              <a:rPr lang="nl-NL" b="0" dirty="0"/>
              <a:t> (</a:t>
            </a:r>
            <a:r>
              <a:rPr lang="nl-NL" b="0" dirty="0" err="1"/>
              <a:t>onboard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ground</a:t>
            </a:r>
            <a:r>
              <a:rPr lang="nl-NL" b="0" dirty="0"/>
              <a:t> services)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Operational</a:t>
            </a:r>
            <a:r>
              <a:rPr lang="nl-NL" b="0" dirty="0"/>
              <a:t> efficiency (on-time performance, </a:t>
            </a:r>
            <a:r>
              <a:rPr lang="nl-NL" b="0" dirty="0" err="1"/>
              <a:t>baggage</a:t>
            </a:r>
            <a:r>
              <a:rPr lang="nl-NL" b="0" dirty="0"/>
              <a:t> handling)</a:t>
            </a:r>
          </a:p>
          <a:p>
            <a:pPr lvl="3"/>
            <a:r>
              <a:rPr lang="nl-NL" b="0" dirty="0"/>
              <a:t>- Safety </a:t>
            </a:r>
            <a:r>
              <a:rPr lang="nl-NL" b="0" dirty="0" err="1"/>
              <a:t>and</a:t>
            </a:r>
            <a:r>
              <a:rPr lang="nl-NL" b="0" dirty="0"/>
              <a:t> security</a:t>
            </a:r>
          </a:p>
          <a:p>
            <a:pPr lvl="3"/>
            <a:r>
              <a:rPr lang="nl-NL" b="0" dirty="0"/>
              <a:t>- Comfort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amenities</a:t>
            </a:r>
            <a:endParaRPr lang="nl-NL" b="0" dirty="0"/>
          </a:p>
          <a:p>
            <a:pPr lvl="3"/>
            <a:r>
              <a:rPr lang="nl-NL" b="0" dirty="0"/>
              <a:t>- Customer care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responsiveness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42266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5.1- </a:t>
            </a:r>
            <a:r>
              <a:rPr lang="nl-NL" dirty="0" err="1"/>
              <a:t>Dimensions</a:t>
            </a:r>
            <a:r>
              <a:rPr lang="nl-NL" dirty="0"/>
              <a:t> of Air Travel </a:t>
            </a:r>
            <a:r>
              <a:rPr lang="nl-NL" dirty="0" err="1"/>
              <a:t>Quality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5.1.1- </a:t>
            </a:r>
            <a:r>
              <a:rPr lang="nl-NL" dirty="0" err="1"/>
              <a:t>Tangibles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appearance</a:t>
            </a:r>
            <a:r>
              <a:rPr lang="nl-NL" b="0" dirty="0"/>
              <a:t> of </a:t>
            </a:r>
            <a:r>
              <a:rPr lang="nl-NL" b="0" dirty="0" err="1"/>
              <a:t>facilities</a:t>
            </a:r>
            <a:r>
              <a:rPr lang="nl-NL" b="0" dirty="0"/>
              <a:t>, equipment, </a:t>
            </a:r>
            <a:r>
              <a:rPr lang="nl-NL" b="0" dirty="0" err="1"/>
              <a:t>personnel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communication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Passengers</a:t>
            </a:r>
            <a:r>
              <a:rPr lang="nl-NL" b="0" dirty="0"/>
              <a:t> </a:t>
            </a:r>
            <a:r>
              <a:rPr lang="nl-NL" b="0" dirty="0" err="1"/>
              <a:t>judge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partly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clean, modern, </a:t>
            </a:r>
            <a:r>
              <a:rPr lang="nl-NL" b="0" dirty="0" err="1"/>
              <a:t>and</a:t>
            </a:r>
            <a:r>
              <a:rPr lang="nl-NL" b="0" dirty="0"/>
              <a:t> well-</a:t>
            </a:r>
            <a:r>
              <a:rPr lang="nl-NL" b="0" dirty="0" err="1"/>
              <a:t>maintained</a:t>
            </a:r>
            <a:r>
              <a:rPr lang="nl-NL" b="0" dirty="0"/>
              <a:t> </a:t>
            </a:r>
            <a:r>
              <a:rPr lang="nl-NL" b="0" dirty="0" err="1"/>
              <a:t>everything</a:t>
            </a:r>
            <a:r>
              <a:rPr lang="nl-NL" b="0" dirty="0"/>
              <a:t> looks.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Clean </a:t>
            </a:r>
            <a:r>
              <a:rPr lang="nl-NL" b="0" dirty="0" err="1"/>
              <a:t>aircraft</a:t>
            </a:r>
            <a:r>
              <a:rPr lang="nl-NL" b="0" dirty="0"/>
              <a:t> </a:t>
            </a:r>
            <a:r>
              <a:rPr lang="nl-NL" b="0" dirty="0" err="1"/>
              <a:t>cabins</a:t>
            </a:r>
            <a:endParaRPr lang="nl-NL" b="0" dirty="0"/>
          </a:p>
          <a:p>
            <a:pPr lvl="3"/>
            <a:r>
              <a:rPr lang="nl-NL" b="0" dirty="0"/>
              <a:t>- Up-to-date check-in </a:t>
            </a:r>
            <a:r>
              <a:rPr lang="nl-NL" b="0" dirty="0" err="1"/>
              <a:t>kiosks</a:t>
            </a:r>
            <a:endParaRPr lang="nl-NL" b="0" dirty="0"/>
          </a:p>
          <a:p>
            <a:pPr lvl="3"/>
            <a:r>
              <a:rPr lang="nl-NL" b="0" dirty="0"/>
              <a:t>- Well-</a:t>
            </a:r>
            <a:r>
              <a:rPr lang="nl-NL" b="0" dirty="0" err="1"/>
              <a:t>dressed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in uniform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Comfortable</a:t>
            </a:r>
            <a:r>
              <a:rPr lang="nl-NL" b="0" dirty="0"/>
              <a:t> airport lounges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979492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5.1.2- </a:t>
            </a:r>
            <a:r>
              <a:rPr lang="nl-NL" dirty="0" err="1"/>
              <a:t>Reliability</a:t>
            </a:r>
            <a:endParaRPr lang="nl-NL" dirty="0"/>
          </a:p>
          <a:p>
            <a:pPr lvl="3"/>
            <a:r>
              <a:rPr lang="nl-NL" b="0" dirty="0"/>
              <a:t>-The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perform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promised</a:t>
            </a:r>
            <a:r>
              <a:rPr lang="nl-NL" b="0" dirty="0"/>
              <a:t> service </a:t>
            </a:r>
            <a:r>
              <a:rPr lang="nl-NL" b="0" dirty="0" err="1"/>
              <a:t>consistently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accurately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Flights</a:t>
            </a:r>
            <a:r>
              <a:rPr lang="nl-NL" b="0" dirty="0"/>
              <a:t> </a:t>
            </a:r>
            <a:r>
              <a:rPr lang="nl-NL" b="0" dirty="0" err="1"/>
              <a:t>departing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arriving</a:t>
            </a:r>
            <a:r>
              <a:rPr lang="nl-NL" b="0" dirty="0"/>
              <a:t> on time</a:t>
            </a:r>
          </a:p>
          <a:p>
            <a:pPr lvl="3"/>
            <a:r>
              <a:rPr lang="nl-NL" b="0" dirty="0"/>
              <a:t>- Accurate </a:t>
            </a:r>
            <a:r>
              <a:rPr lang="nl-NL" b="0" dirty="0" err="1"/>
              <a:t>ticketing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reservations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Baggage</a:t>
            </a:r>
            <a:r>
              <a:rPr lang="nl-NL" b="0" dirty="0"/>
              <a:t> </a:t>
            </a:r>
            <a:r>
              <a:rPr lang="nl-NL" b="0" dirty="0" err="1"/>
              <a:t>delivered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correct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Confirmed</a:t>
            </a:r>
            <a:r>
              <a:rPr lang="nl-NL" b="0" dirty="0"/>
              <a:t> </a:t>
            </a:r>
            <a:r>
              <a:rPr lang="nl-NL" b="0" dirty="0" err="1"/>
              <a:t>meal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honored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64164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5.1.3- </a:t>
            </a:r>
            <a:r>
              <a:rPr lang="nl-NL" dirty="0" err="1"/>
              <a:t>Responsiveness</a:t>
            </a:r>
            <a:endParaRPr lang="nl-NL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willingness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help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provide</a:t>
            </a:r>
            <a:r>
              <a:rPr lang="nl-NL" b="0" dirty="0"/>
              <a:t> prompt service.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Ground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assisting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last-minute gate changes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Cabin</a:t>
            </a:r>
            <a:r>
              <a:rPr lang="nl-NL" b="0" dirty="0"/>
              <a:t> crew </a:t>
            </a:r>
            <a:r>
              <a:rPr lang="nl-NL" b="0" dirty="0" err="1"/>
              <a:t>promptly</a:t>
            </a:r>
            <a:r>
              <a:rPr lang="nl-NL" b="0" dirty="0"/>
              <a:t> </a:t>
            </a: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a passenger call button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Fast</a:t>
            </a:r>
            <a:r>
              <a:rPr lang="nl-NL" b="0" dirty="0"/>
              <a:t> check-in </a:t>
            </a:r>
            <a:r>
              <a:rPr lang="nl-NL" b="0" dirty="0" err="1"/>
              <a:t>and</a:t>
            </a:r>
            <a:r>
              <a:rPr lang="nl-NL" b="0" dirty="0"/>
              <a:t> security processing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Clear</a:t>
            </a:r>
            <a:r>
              <a:rPr lang="nl-NL" b="0" dirty="0"/>
              <a:t> updates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delays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The Best Travel Tips and Packing Hacks From Flight Attendants Who Know -  Business Insider">
            <a:extLst>
              <a:ext uri="{FF2B5EF4-FFF2-40B4-BE49-F238E27FC236}">
                <a16:creationId xmlns:a16="http://schemas.microsoft.com/office/drawing/2014/main" id="{30FA3ED4-3AF7-D146-4E0E-801337115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3645024"/>
            <a:ext cx="5379096" cy="268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717674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5.1.4- Assurance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knowledge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</a:t>
            </a:r>
            <a:r>
              <a:rPr lang="nl-NL" b="0" dirty="0" err="1"/>
              <a:t>shown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employees.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Pilots </a:t>
            </a:r>
            <a:r>
              <a:rPr lang="nl-NL" b="0" dirty="0" err="1"/>
              <a:t>and</a:t>
            </a:r>
            <a:r>
              <a:rPr lang="nl-NL" b="0" dirty="0"/>
              <a:t> crew </a:t>
            </a:r>
            <a:r>
              <a:rPr lang="nl-NL" b="0" dirty="0" err="1"/>
              <a:t>projecting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competence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Knowledgeable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answering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queries</a:t>
            </a:r>
            <a:r>
              <a:rPr lang="nl-NL" b="0" dirty="0"/>
              <a:t> </a:t>
            </a:r>
            <a:r>
              <a:rPr lang="nl-NL" b="0" dirty="0" err="1"/>
              <a:t>accurately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communicating</a:t>
            </a:r>
            <a:r>
              <a:rPr lang="nl-NL" b="0" dirty="0"/>
              <a:t> </a:t>
            </a:r>
            <a:r>
              <a:rPr lang="nl-NL" b="0" dirty="0" err="1"/>
              <a:t>clearly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emergencies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2420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5.1.5- </a:t>
            </a:r>
            <a:r>
              <a:rPr lang="nl-NL" dirty="0" err="1"/>
              <a:t>Empathy</a:t>
            </a:r>
            <a:endParaRPr lang="nl-NL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caring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personalized</a:t>
            </a:r>
            <a:r>
              <a:rPr lang="nl-NL" b="0" dirty="0"/>
              <a:t> attention.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Special assistance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elderly</a:t>
            </a:r>
            <a:r>
              <a:rPr lang="nl-NL" b="0" dirty="0"/>
              <a:t>, </a:t>
            </a:r>
            <a:r>
              <a:rPr lang="nl-NL" b="0" dirty="0" err="1"/>
              <a:t>disabled</a:t>
            </a:r>
            <a:r>
              <a:rPr lang="nl-NL" b="0" dirty="0"/>
              <a:t>, or first-time flyers</a:t>
            </a:r>
          </a:p>
          <a:p>
            <a:pPr lvl="3"/>
            <a:r>
              <a:rPr lang="nl-NL" b="0" dirty="0"/>
              <a:t>- Extra care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unaccompanied</a:t>
            </a:r>
            <a:r>
              <a:rPr lang="nl-NL" b="0" dirty="0"/>
              <a:t> minors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Helping</a:t>
            </a:r>
            <a:r>
              <a:rPr lang="nl-NL" b="0" dirty="0"/>
              <a:t> </a:t>
            </a:r>
            <a:r>
              <a:rPr lang="nl-NL" b="0" dirty="0" err="1"/>
              <a:t>stressed</a:t>
            </a:r>
            <a:r>
              <a:rPr lang="nl-NL" b="0" dirty="0"/>
              <a:t> </a:t>
            </a:r>
            <a:r>
              <a:rPr lang="nl-NL" b="0" dirty="0" err="1"/>
              <a:t>passengers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flight </a:t>
            </a:r>
            <a:r>
              <a:rPr lang="nl-NL" b="0" dirty="0" err="1"/>
              <a:t>cancellations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8 Air Travel Tips for Business Travellers">
            <a:extLst>
              <a:ext uri="{FF2B5EF4-FFF2-40B4-BE49-F238E27FC236}">
                <a16:creationId xmlns:a16="http://schemas.microsoft.com/office/drawing/2014/main" id="{83572912-E9DD-2E3E-AA90-8EE417D44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397" y="2851211"/>
            <a:ext cx="5352620" cy="355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740231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5.2- Factors </a:t>
            </a:r>
            <a:r>
              <a:rPr lang="nl-NL" dirty="0" err="1"/>
              <a:t>Influencing</a:t>
            </a:r>
            <a:r>
              <a:rPr lang="nl-NL" dirty="0"/>
              <a:t>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Ticket pricing vs. </a:t>
            </a:r>
            <a:r>
              <a:rPr lang="nl-NL" b="0" dirty="0" err="1"/>
              <a:t>expectations</a:t>
            </a:r>
            <a:r>
              <a:rPr lang="nl-NL" b="0" dirty="0"/>
              <a:t> (low-</a:t>
            </a:r>
            <a:r>
              <a:rPr lang="nl-NL" b="0" dirty="0" err="1"/>
              <a:t>cost</a:t>
            </a:r>
            <a:r>
              <a:rPr lang="nl-NL" b="0" dirty="0"/>
              <a:t> vs. full-service)</a:t>
            </a:r>
          </a:p>
          <a:p>
            <a:pPr lvl="3"/>
            <a:r>
              <a:rPr lang="nl-NL" b="0" dirty="0"/>
              <a:t>- Brand </a:t>
            </a:r>
            <a:r>
              <a:rPr lang="nl-NL" b="0" dirty="0" err="1"/>
              <a:t>reputation</a:t>
            </a:r>
            <a:endParaRPr lang="nl-NL" b="0" dirty="0"/>
          </a:p>
          <a:p>
            <a:pPr lvl="3"/>
            <a:r>
              <a:rPr lang="nl-NL" b="0" dirty="0"/>
              <a:t>- In-flight services (</a:t>
            </a:r>
            <a:r>
              <a:rPr lang="nl-NL" b="0" dirty="0" err="1"/>
              <a:t>meals</a:t>
            </a:r>
            <a:r>
              <a:rPr lang="nl-NL" b="0" dirty="0"/>
              <a:t>, entertainment, </a:t>
            </a:r>
            <a:r>
              <a:rPr lang="nl-NL" b="0" dirty="0" err="1"/>
              <a:t>seat</a:t>
            </a:r>
            <a:r>
              <a:rPr lang="nl-NL" b="0" dirty="0"/>
              <a:t> comfort)</a:t>
            </a:r>
          </a:p>
          <a:p>
            <a:pPr lvl="3"/>
            <a:r>
              <a:rPr lang="nl-NL" b="0" dirty="0"/>
              <a:t>- Airport </a:t>
            </a:r>
            <a:r>
              <a:rPr lang="nl-NL" b="0" dirty="0" err="1"/>
              <a:t>experience</a:t>
            </a:r>
            <a:r>
              <a:rPr lang="nl-NL" b="0" dirty="0"/>
              <a:t> (check-in, security, boarding)</a:t>
            </a:r>
          </a:p>
          <a:p>
            <a:pPr lvl="3"/>
            <a:r>
              <a:rPr lang="nl-NL" b="0" dirty="0"/>
              <a:t>- Communication </a:t>
            </a:r>
            <a:r>
              <a:rPr lang="nl-NL" b="0" dirty="0" err="1"/>
              <a:t>and</a:t>
            </a:r>
            <a:r>
              <a:rPr lang="nl-NL" b="0" dirty="0"/>
              <a:t> crisis handling (</a:t>
            </a:r>
            <a:r>
              <a:rPr lang="nl-NL" b="0" dirty="0" err="1"/>
              <a:t>delays</a:t>
            </a:r>
            <a:r>
              <a:rPr lang="nl-NL" b="0" dirty="0"/>
              <a:t>, </a:t>
            </a:r>
            <a:r>
              <a:rPr lang="nl-NL" b="0" dirty="0" err="1"/>
              <a:t>cancellations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The Impact of Air Travel on Tourism: Exploring the Relationship between Air  Transportation and the Growth of Tourism Industry | Fly With Courage">
            <a:extLst>
              <a:ext uri="{FF2B5EF4-FFF2-40B4-BE49-F238E27FC236}">
                <a16:creationId xmlns:a16="http://schemas.microsoft.com/office/drawing/2014/main" id="{1F212805-AD5C-F873-F1D1-ADCC1D73D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2688379"/>
            <a:ext cx="5357937" cy="357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02518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Air Transport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5.3- </a:t>
            </a:r>
            <a:r>
              <a:rPr lang="nl-NL" dirty="0" err="1"/>
              <a:t>Current</a:t>
            </a:r>
            <a:r>
              <a:rPr lang="nl-NL" dirty="0"/>
              <a:t> Trends in Air Travel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Digital </a:t>
            </a:r>
            <a:r>
              <a:rPr lang="nl-NL" b="0" dirty="0" err="1"/>
              <a:t>innovation</a:t>
            </a:r>
            <a:r>
              <a:rPr lang="nl-NL" b="0" dirty="0"/>
              <a:t> (</a:t>
            </a:r>
            <a:r>
              <a:rPr lang="nl-NL" b="0" dirty="0" err="1"/>
              <a:t>self</a:t>
            </a:r>
            <a:r>
              <a:rPr lang="nl-NL" b="0" dirty="0"/>
              <a:t> check-in, </a:t>
            </a:r>
            <a:r>
              <a:rPr lang="nl-NL" b="0" dirty="0" err="1"/>
              <a:t>biometric</a:t>
            </a:r>
            <a:r>
              <a:rPr lang="nl-NL" b="0" dirty="0"/>
              <a:t> boarding)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Personalization</a:t>
            </a:r>
            <a:r>
              <a:rPr lang="nl-NL" b="0" dirty="0"/>
              <a:t> (</a:t>
            </a:r>
            <a:r>
              <a:rPr lang="nl-NL" b="0" dirty="0" err="1"/>
              <a:t>custom</a:t>
            </a:r>
            <a:r>
              <a:rPr lang="nl-NL" b="0" dirty="0"/>
              <a:t> </a:t>
            </a:r>
            <a:r>
              <a:rPr lang="nl-NL" b="0" dirty="0" err="1"/>
              <a:t>meals</a:t>
            </a:r>
            <a:r>
              <a:rPr lang="nl-NL" b="0" dirty="0"/>
              <a:t>, entertainment options)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efforts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Post-COVID </a:t>
            </a:r>
            <a:r>
              <a:rPr lang="nl-NL" b="0" dirty="0" err="1"/>
              <a:t>hygiene</a:t>
            </a:r>
            <a:r>
              <a:rPr lang="nl-NL" b="0" dirty="0"/>
              <a:t> </a:t>
            </a:r>
            <a:r>
              <a:rPr lang="nl-NL" b="0" dirty="0" err="1"/>
              <a:t>standards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BE296-B7A9-273D-2B6C-08107157083D}"/>
              </a:ext>
            </a:extLst>
          </p:cNvPr>
          <p:cNvSpPr txBox="1"/>
          <p:nvPr/>
        </p:nvSpPr>
        <p:spPr>
          <a:xfrm flipH="1" flipV="1">
            <a:off x="8550684" y="4072675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UNWTO and ICAO Partner for Aviation and Tourism Recovery and Transformation">
            <a:extLst>
              <a:ext uri="{FF2B5EF4-FFF2-40B4-BE49-F238E27FC236}">
                <a16:creationId xmlns:a16="http://schemas.microsoft.com/office/drawing/2014/main" id="{0B6268DF-DE59-FC5B-6E3D-4AC5BCB61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773" y="3645024"/>
            <a:ext cx="4939745" cy="277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768820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476672"/>
            <a:ext cx="11472909" cy="5572000"/>
          </a:xfrm>
        </p:spPr>
        <p:txBody>
          <a:bodyPr>
            <a:normAutofit lnSpcReduction="10000"/>
          </a:bodyPr>
          <a:lstStyle/>
          <a:p>
            <a:pPr lvl="3"/>
            <a:endParaRPr lang="nl-NL" sz="1800" dirty="0"/>
          </a:p>
          <a:p>
            <a:pPr lvl="3" algn="ctr"/>
            <a:r>
              <a:rPr lang="nl-NL" sz="1800" dirty="0" err="1"/>
              <a:t>Discussion</a:t>
            </a:r>
            <a:endParaRPr lang="nl-NL" sz="1800" dirty="0"/>
          </a:p>
          <a:p>
            <a:pPr lvl="3" algn="ctr"/>
            <a:endParaRPr lang="nl-NL" sz="1800" b="0" dirty="0"/>
          </a:p>
          <a:p>
            <a:pPr lvl="3" algn="ctr"/>
            <a:r>
              <a:rPr lang="nl-NL" sz="1800" b="0" dirty="0"/>
              <a:t>Using real-</a:t>
            </a:r>
            <a:r>
              <a:rPr lang="nl-NL" sz="1800" b="0" dirty="0" err="1"/>
              <a:t>world</a:t>
            </a:r>
            <a:r>
              <a:rPr lang="nl-NL" sz="1800" b="0" dirty="0"/>
              <a:t> data, </a:t>
            </a:r>
            <a:r>
              <a:rPr lang="nl-NL" sz="1800" b="0" dirty="0" err="1"/>
              <a:t>choose</a:t>
            </a:r>
            <a:r>
              <a:rPr lang="nl-NL" sz="1800" b="0" dirty="0"/>
              <a:t> </a:t>
            </a:r>
            <a:r>
              <a:rPr lang="nl-NL" sz="1800" b="0" dirty="0" err="1"/>
              <a:t>an</a:t>
            </a:r>
            <a:r>
              <a:rPr lang="nl-NL" sz="1800" b="0" dirty="0"/>
              <a:t> </a:t>
            </a:r>
            <a:r>
              <a:rPr lang="nl-NL" sz="1800" b="0" dirty="0" err="1"/>
              <a:t>airline</a:t>
            </a:r>
            <a:r>
              <a:rPr lang="nl-NL" sz="1800" b="0" dirty="0"/>
              <a:t> </a:t>
            </a:r>
            <a:r>
              <a:rPr lang="nl-NL" sz="1800" b="0" dirty="0" err="1"/>
              <a:t>that</a:t>
            </a:r>
            <a:r>
              <a:rPr lang="nl-NL" sz="1800" b="0" dirty="0"/>
              <a:t> is </a:t>
            </a:r>
            <a:r>
              <a:rPr lang="nl-NL" sz="1800" b="0" dirty="0" err="1"/>
              <a:t>currently</a:t>
            </a:r>
            <a:r>
              <a:rPr lang="nl-NL" sz="1800" b="0" dirty="0"/>
              <a:t> </a:t>
            </a:r>
            <a:r>
              <a:rPr lang="nl-NL" sz="1800" b="0" dirty="0" err="1"/>
              <a:t>experiencing</a:t>
            </a:r>
            <a:r>
              <a:rPr lang="nl-NL" sz="1800" b="0" dirty="0"/>
              <a:t> service </a:t>
            </a:r>
            <a:r>
              <a:rPr lang="nl-NL" sz="1800" b="0" dirty="0" err="1"/>
              <a:t>quality</a:t>
            </a:r>
            <a:r>
              <a:rPr lang="nl-NL" sz="1800" b="0" dirty="0"/>
              <a:t> issues, </a:t>
            </a:r>
            <a:r>
              <a:rPr lang="nl-NL" sz="1800" b="0" dirty="0" err="1"/>
              <a:t>and</a:t>
            </a:r>
            <a:r>
              <a:rPr lang="nl-NL" sz="1800" b="0" dirty="0"/>
              <a:t> </a:t>
            </a:r>
            <a:r>
              <a:rPr lang="nl-NL" sz="1800" b="0" dirty="0" err="1"/>
              <a:t>analyze</a:t>
            </a:r>
            <a:r>
              <a:rPr lang="nl-NL" sz="1800" b="0" dirty="0"/>
              <a:t> </a:t>
            </a:r>
            <a:r>
              <a:rPr lang="nl-NL" sz="1800" b="0" dirty="0" err="1"/>
              <a:t>the</a:t>
            </a:r>
            <a:r>
              <a:rPr lang="nl-NL" sz="1800" b="0" dirty="0"/>
              <a:t> </a:t>
            </a:r>
            <a:r>
              <a:rPr lang="nl-NL" sz="1800" b="0" dirty="0" err="1"/>
              <a:t>following</a:t>
            </a:r>
            <a:r>
              <a:rPr lang="nl-NL" sz="1800" b="0" dirty="0"/>
              <a:t> </a:t>
            </a:r>
            <a:r>
              <a:rPr lang="nl-NL" sz="1800" b="0" dirty="0" err="1"/>
              <a:t>key</a:t>
            </a:r>
            <a:r>
              <a:rPr lang="nl-NL" sz="1800" b="0" dirty="0"/>
              <a:t> </a:t>
            </a:r>
            <a:r>
              <a:rPr lang="nl-NL" sz="1800" b="0" dirty="0" err="1"/>
              <a:t>areas</a:t>
            </a:r>
            <a:r>
              <a:rPr lang="nl-NL" sz="1800" b="0" dirty="0"/>
              <a:t>:</a:t>
            </a:r>
          </a:p>
          <a:p>
            <a:pPr lvl="3" algn="ctr"/>
            <a:endParaRPr lang="nl-NL" sz="1800" b="0" dirty="0"/>
          </a:p>
          <a:p>
            <a:pPr lvl="3" algn="ctr"/>
            <a:r>
              <a:rPr lang="nl-NL" sz="1800" b="0" dirty="0"/>
              <a:t>1. </a:t>
            </a:r>
            <a:r>
              <a:rPr lang="nl-NL" sz="1800" b="0" dirty="0" err="1"/>
              <a:t>Quality</a:t>
            </a:r>
            <a:r>
              <a:rPr lang="nl-NL" sz="1800" b="0" dirty="0"/>
              <a:t> Management </a:t>
            </a:r>
            <a:r>
              <a:rPr lang="nl-NL" sz="1800" b="0" dirty="0" err="1"/>
              <a:t>Failures</a:t>
            </a:r>
            <a:endParaRPr lang="nl-NL" sz="1800" b="0" dirty="0"/>
          </a:p>
          <a:p>
            <a:pPr lvl="3" algn="ctr"/>
            <a:r>
              <a:rPr lang="nl-NL" sz="1800" b="0" dirty="0" err="1"/>
              <a:t>What</a:t>
            </a:r>
            <a:r>
              <a:rPr lang="nl-NL" sz="1800" b="0" dirty="0"/>
              <a:t> are </a:t>
            </a:r>
            <a:r>
              <a:rPr lang="nl-NL" sz="1800" b="0" dirty="0" err="1"/>
              <a:t>the</a:t>
            </a:r>
            <a:r>
              <a:rPr lang="nl-NL" sz="1800" b="0" dirty="0"/>
              <a:t> </a:t>
            </a:r>
            <a:r>
              <a:rPr lang="nl-NL" sz="1800" b="0" dirty="0" err="1"/>
              <a:t>airline's</a:t>
            </a:r>
            <a:r>
              <a:rPr lang="nl-NL" sz="1800" b="0" dirty="0"/>
              <a:t> </a:t>
            </a:r>
            <a:r>
              <a:rPr lang="nl-NL" sz="1800" b="0" dirty="0" err="1"/>
              <a:t>primary</a:t>
            </a:r>
            <a:r>
              <a:rPr lang="nl-NL" sz="1800" b="0" dirty="0"/>
              <a:t> </a:t>
            </a:r>
            <a:r>
              <a:rPr lang="nl-NL" sz="1800" b="0" dirty="0" err="1"/>
              <a:t>weaknesses</a:t>
            </a:r>
            <a:r>
              <a:rPr lang="nl-NL" sz="1800" b="0" dirty="0"/>
              <a:t> in </a:t>
            </a:r>
            <a:r>
              <a:rPr lang="nl-NL" sz="1800" b="0" dirty="0" err="1"/>
              <a:t>terms</a:t>
            </a:r>
            <a:r>
              <a:rPr lang="nl-NL" sz="1800" b="0" dirty="0"/>
              <a:t> of service </a:t>
            </a:r>
            <a:r>
              <a:rPr lang="nl-NL" sz="1800" b="0" dirty="0" err="1"/>
              <a:t>quality</a:t>
            </a:r>
            <a:r>
              <a:rPr lang="nl-NL" sz="1800" b="0" dirty="0"/>
              <a:t>?</a:t>
            </a:r>
          </a:p>
          <a:p>
            <a:pPr lvl="3" algn="ctr"/>
            <a:r>
              <a:rPr lang="nl-NL" sz="1800" b="0" dirty="0" err="1"/>
              <a:t>Consider</a:t>
            </a:r>
            <a:r>
              <a:rPr lang="nl-NL" sz="1800" b="0" dirty="0"/>
              <a:t> </a:t>
            </a:r>
            <a:r>
              <a:rPr lang="nl-NL" sz="1800" b="0" dirty="0" err="1"/>
              <a:t>areas</a:t>
            </a:r>
            <a:r>
              <a:rPr lang="nl-NL" sz="1800" b="0" dirty="0"/>
              <a:t> </a:t>
            </a:r>
            <a:r>
              <a:rPr lang="nl-NL" sz="1800" b="0" dirty="0" err="1"/>
              <a:t>such</a:t>
            </a:r>
            <a:r>
              <a:rPr lang="nl-NL" sz="1800" b="0" dirty="0"/>
              <a:t> as:</a:t>
            </a:r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sz="1800" b="0" dirty="0"/>
              <a:t>Service design </a:t>
            </a:r>
            <a:r>
              <a:rPr lang="nl-NL" sz="1800" b="0" dirty="0" err="1"/>
              <a:t>and</a:t>
            </a:r>
            <a:r>
              <a:rPr lang="nl-NL" sz="1800" b="0" dirty="0"/>
              <a:t> delivery</a:t>
            </a:r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sz="1800" b="0" dirty="0" err="1"/>
              <a:t>Staff</a:t>
            </a:r>
            <a:r>
              <a:rPr lang="nl-NL" sz="1800" b="0" dirty="0"/>
              <a:t> performance </a:t>
            </a:r>
            <a:r>
              <a:rPr lang="nl-NL" sz="1800" b="0" dirty="0" err="1"/>
              <a:t>and</a:t>
            </a:r>
            <a:r>
              <a:rPr lang="nl-NL" sz="1800" b="0" dirty="0"/>
              <a:t> </a:t>
            </a:r>
            <a:r>
              <a:rPr lang="nl-NL" sz="1800" b="0" dirty="0" err="1"/>
              <a:t>behavior</a:t>
            </a:r>
            <a:endParaRPr lang="nl-NL" sz="1800" b="0" dirty="0"/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sz="1800" b="0" dirty="0"/>
              <a:t>Communication </a:t>
            </a:r>
            <a:r>
              <a:rPr lang="nl-NL" sz="1800" b="0" dirty="0" err="1"/>
              <a:t>with</a:t>
            </a:r>
            <a:r>
              <a:rPr lang="nl-NL" sz="1800" b="0" dirty="0"/>
              <a:t> </a:t>
            </a:r>
            <a:r>
              <a:rPr lang="nl-NL" sz="1800" b="0" dirty="0" err="1"/>
              <a:t>passengers</a:t>
            </a:r>
            <a:endParaRPr lang="nl-NL" sz="1800" b="0" dirty="0"/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sz="1800" b="0" dirty="0" err="1"/>
              <a:t>Operational</a:t>
            </a:r>
            <a:r>
              <a:rPr lang="nl-NL" sz="1800" b="0" dirty="0"/>
              <a:t> </a:t>
            </a:r>
            <a:r>
              <a:rPr lang="nl-NL" sz="1800" b="0" dirty="0" err="1"/>
              <a:t>reliability</a:t>
            </a:r>
            <a:endParaRPr lang="nl-NL" sz="1800" b="0" dirty="0"/>
          </a:p>
          <a:p>
            <a:pPr lvl="3" algn="ctr"/>
            <a:endParaRPr lang="nl-NL" sz="1800" b="0" dirty="0"/>
          </a:p>
          <a:p>
            <a:pPr lvl="3" algn="ctr"/>
            <a:r>
              <a:rPr lang="nl-NL" sz="1800" b="0" dirty="0"/>
              <a:t>2- </a:t>
            </a:r>
            <a:r>
              <a:rPr lang="nl-NL" sz="1800" b="0" dirty="0" err="1"/>
              <a:t>Identify</a:t>
            </a:r>
            <a:r>
              <a:rPr lang="nl-NL" sz="1800" b="0" dirty="0"/>
              <a:t> </a:t>
            </a:r>
            <a:r>
              <a:rPr lang="nl-NL" sz="1800" b="0" dirty="0" err="1"/>
              <a:t>strategies</a:t>
            </a:r>
            <a:r>
              <a:rPr lang="nl-NL" sz="1800" b="0" dirty="0"/>
              <a:t> </a:t>
            </a:r>
            <a:r>
              <a:rPr lang="nl-NL" sz="1800" b="0" dirty="0" err="1"/>
              <a:t>to</a:t>
            </a:r>
            <a:r>
              <a:rPr lang="nl-NL" sz="1800" b="0" dirty="0"/>
              <a:t> </a:t>
            </a:r>
            <a:r>
              <a:rPr lang="nl-NL" sz="1800" b="0" dirty="0" err="1"/>
              <a:t>overcome</a:t>
            </a:r>
            <a:r>
              <a:rPr lang="nl-NL" sz="1800" b="0" dirty="0"/>
              <a:t> these </a:t>
            </a:r>
            <a:r>
              <a:rPr lang="nl-NL" sz="1800" b="0" dirty="0" err="1"/>
              <a:t>weaknesses</a:t>
            </a:r>
            <a:endParaRPr lang="nl-NL" sz="1800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BE296-B7A9-273D-2B6C-08107157083D}"/>
              </a:ext>
            </a:extLst>
          </p:cNvPr>
          <p:cNvSpPr txBox="1"/>
          <p:nvPr/>
        </p:nvSpPr>
        <p:spPr>
          <a:xfrm flipH="1" flipV="1">
            <a:off x="8550684" y="4072675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878070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488</TotalTime>
  <Words>1853</Words>
  <Application>Microsoft Macintosh PowerPoint</Application>
  <PresentationFormat>Custom</PresentationFormat>
  <Paragraphs>451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Availability Management in Tourism  European Institute of Innovation, Entrepreneurship and Technology Lessingstraße 79, 13158 Berlin, Germany </vt:lpstr>
      <vt:lpstr>Index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2- Air Transport and Tourism</vt:lpstr>
      <vt:lpstr>2- Why Air Travel Matters for Tourism</vt:lpstr>
      <vt:lpstr>2- Why Air Travel Matters for Tourism</vt:lpstr>
      <vt:lpstr>3- Types of Airlines</vt:lpstr>
      <vt:lpstr>3- Types of Airlines</vt:lpstr>
      <vt:lpstr>3- Types of Airlines</vt:lpstr>
      <vt:lpstr>3- Types of Airlines</vt:lpstr>
      <vt:lpstr>3- Types of Airlines</vt:lpstr>
      <vt:lpstr>3- Types of Airlines</vt:lpstr>
      <vt:lpstr>3- Types of Airlines</vt:lpstr>
      <vt:lpstr>3- Types of Airlines</vt:lpstr>
      <vt:lpstr>3- Types of Airlines</vt:lpstr>
      <vt:lpstr>3- Types of Airlines</vt:lpstr>
      <vt:lpstr>4- Airline Agencies</vt:lpstr>
      <vt:lpstr>4- Airline Agencies</vt:lpstr>
      <vt:lpstr>4- Airline Agencies</vt:lpstr>
      <vt:lpstr>4- Airline Agencies</vt:lpstr>
      <vt:lpstr>4- Airline Agencies</vt:lpstr>
      <vt:lpstr>4- Airline Agencies</vt:lpstr>
      <vt:lpstr>4- Airline Agencies</vt:lpstr>
      <vt:lpstr>4- Airline Agencies</vt:lpstr>
      <vt:lpstr>4- Airline Agencies</vt:lpstr>
      <vt:lpstr>5- Quality and Air Transport</vt:lpstr>
      <vt:lpstr>5- Quality and Air Transport</vt:lpstr>
      <vt:lpstr>5- Quality and Air Transport</vt:lpstr>
      <vt:lpstr>5- Quality and Air Transport</vt:lpstr>
      <vt:lpstr>5- Quality and Air Transport</vt:lpstr>
      <vt:lpstr>5- Quality and Air Transport</vt:lpstr>
      <vt:lpstr>5- Quality and Air Transport</vt:lpstr>
      <vt:lpstr>5- Quality and Air Transport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2025-07-11T13:20:29Z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