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56" r:id="rId5"/>
    <p:sldId id="333" r:id="rId6"/>
    <p:sldId id="273" r:id="rId7"/>
    <p:sldId id="309" r:id="rId8"/>
    <p:sldId id="334" r:id="rId9"/>
    <p:sldId id="336" r:id="rId10"/>
    <p:sldId id="337" r:id="rId11"/>
    <p:sldId id="338" r:id="rId12"/>
    <p:sldId id="278" r:id="rId13"/>
    <p:sldId id="339" r:id="rId14"/>
    <p:sldId id="340" r:id="rId15"/>
    <p:sldId id="353" r:id="rId16"/>
    <p:sldId id="354" r:id="rId17"/>
    <p:sldId id="355" r:id="rId18"/>
    <p:sldId id="356" r:id="rId19"/>
    <p:sldId id="357" r:id="rId20"/>
    <p:sldId id="341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291" r:id="rId32"/>
    <p:sldId id="358" r:id="rId33"/>
    <p:sldId id="359" r:id="rId34"/>
    <p:sldId id="360" r:id="rId35"/>
    <p:sldId id="361" r:id="rId36"/>
    <p:sldId id="362" r:id="rId37"/>
    <p:sldId id="363" r:id="rId38"/>
    <p:sldId id="269" r:id="rId39"/>
  </p:sldIdLst>
  <p:sldSz cx="1219835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Georgia" panose="02040502050405020303" pitchFamily="18" charset="0"/>
      <p:regular r:id="rId46"/>
      <p:bold r:id="rId47"/>
      <p:italic r:id="rId48"/>
      <p:boldItalic r:id="rId49"/>
    </p:embeddedFont>
    <p:embeddedFont>
      <p:font typeface="Minion" panose="02000503070000020003" pitchFamily="2" charset="0"/>
      <p:regular r:id="rId50"/>
      <p:bold r:id="rId51"/>
      <p:italic r:id="rId52"/>
      <p:boldItalic r:id="rId53"/>
    </p:embeddedFont>
  </p:embeddedFontLst>
  <p:custDataLst>
    <p:tags r:id="rId5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5.fntdata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Relationship Id="rId54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pPr rtl="0"/>
          <a:r>
            <a:rPr lang="en-US" sz="1400" dirty="0"/>
            <a:t>The location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methods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dirty="0"/>
            <a:t>The intermediaries</a:t>
          </a: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b="0" dirty="0"/>
            <a:t>Distribution </a:t>
          </a:r>
          <a:r>
            <a:rPr lang="nl-NL" sz="1600" b="0" dirty="0" err="1"/>
            <a:t>Channels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E31028-F327-234A-BDC3-9B7B07E0C81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18AE01-E6E0-D049-A887-6810BA014450}">
      <dgm:prSet custT="1"/>
      <dgm:spPr>
        <a:solidFill>
          <a:schemeClr val="bg2"/>
        </a:solidFill>
      </dgm:spPr>
      <dgm:t>
        <a:bodyPr/>
        <a:lstStyle/>
        <a:p>
          <a:r>
            <a:rPr lang="en-DE" sz="2400" dirty="0"/>
            <a:t>Intermediaries in tourism</a:t>
          </a:r>
        </a:p>
      </dgm:t>
    </dgm:pt>
    <dgm:pt modelId="{F1A1A4EE-16F6-5C4C-B7DC-CC1D1244E94C}" type="parTrans" cxnId="{F7E2A960-61A1-2246-8B38-B7EFD6D223F1}">
      <dgm:prSet/>
      <dgm:spPr/>
      <dgm:t>
        <a:bodyPr/>
        <a:lstStyle/>
        <a:p>
          <a:endParaRPr lang="en-US"/>
        </a:p>
      </dgm:t>
    </dgm:pt>
    <dgm:pt modelId="{5FAE37D6-6093-E242-9948-78F017A4F35C}" type="sibTrans" cxnId="{F7E2A960-61A1-2246-8B38-B7EFD6D223F1}">
      <dgm:prSet/>
      <dgm:spPr/>
      <dgm:t>
        <a:bodyPr/>
        <a:lstStyle/>
        <a:p>
          <a:endParaRPr lang="en-US"/>
        </a:p>
      </dgm:t>
    </dgm:pt>
    <dgm:pt modelId="{70278748-666B-0A48-B823-8A814FE65E71}">
      <dgm:prSet custT="1"/>
      <dgm:spPr>
        <a:solidFill>
          <a:schemeClr val="bg2"/>
        </a:solidFill>
      </dgm:spPr>
      <dgm:t>
        <a:bodyPr/>
        <a:lstStyle/>
        <a:p>
          <a:r>
            <a:rPr lang="nl-NL" sz="2400" b="0" dirty="0"/>
            <a:t>Indirect </a:t>
          </a:r>
          <a:r>
            <a:rPr lang="nl-NL" sz="2400" b="0" dirty="0" err="1"/>
            <a:t>Channels</a:t>
          </a:r>
          <a:endParaRPr lang="en-US" sz="2400" dirty="0"/>
        </a:p>
      </dgm:t>
    </dgm:pt>
    <dgm:pt modelId="{05A013E4-CEFA-BE46-ACDE-1322CF553B5E}" type="parTrans" cxnId="{B25384AC-CB08-2F4B-9F9A-4DD229810400}">
      <dgm:prSet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D1BC1F98-873E-0948-95DE-91ECC530ADF5}" type="sibTrans" cxnId="{B25384AC-CB08-2F4B-9F9A-4DD229810400}">
      <dgm:prSet/>
      <dgm:spPr/>
      <dgm:t>
        <a:bodyPr/>
        <a:lstStyle/>
        <a:p>
          <a:endParaRPr lang="en-US"/>
        </a:p>
      </dgm:t>
    </dgm:pt>
    <dgm:pt modelId="{A6110527-91EA-A04F-A5B7-C8F85C4B2867}">
      <dgm:prSet custT="1"/>
      <dgm:spPr>
        <a:solidFill>
          <a:schemeClr val="bg2"/>
        </a:solidFill>
      </dgm:spPr>
      <dgm:t>
        <a:bodyPr/>
        <a:lstStyle/>
        <a:p>
          <a:r>
            <a:rPr lang="nl-NL" sz="2400" b="0" dirty="0"/>
            <a:t>Direct </a:t>
          </a:r>
          <a:r>
            <a:rPr lang="nl-NL" sz="2400" b="0" dirty="0" err="1"/>
            <a:t>Channels</a:t>
          </a:r>
          <a:endParaRPr lang="en-US" sz="2400" dirty="0"/>
        </a:p>
      </dgm:t>
    </dgm:pt>
    <dgm:pt modelId="{FC624BAD-199B-3347-81F1-4D1E51ACD911}" type="parTrans" cxnId="{3F36B975-3AEC-5443-A3CC-1EC4901694D8}">
      <dgm:prSet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C164A147-07EE-E74E-A9AC-88C6A36EDCA5}" type="sibTrans" cxnId="{3F36B975-3AEC-5443-A3CC-1EC4901694D8}">
      <dgm:prSet/>
      <dgm:spPr/>
      <dgm:t>
        <a:bodyPr/>
        <a:lstStyle/>
        <a:p>
          <a:endParaRPr lang="en-US"/>
        </a:p>
      </dgm:t>
    </dgm:pt>
    <dgm:pt modelId="{01F84E78-A8BF-6349-9A2C-A8CF00157567}" type="pres">
      <dgm:prSet presAssocID="{57E31028-F327-234A-BDC3-9B7B07E0C81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2538100-3D8A-734E-A796-ABE41FD2252E}" type="pres">
      <dgm:prSet presAssocID="{1A18AE01-E6E0-D049-A887-6810BA014450}" presName="hierRoot1" presStyleCnt="0">
        <dgm:presLayoutVars>
          <dgm:hierBranch val="init"/>
        </dgm:presLayoutVars>
      </dgm:prSet>
      <dgm:spPr/>
    </dgm:pt>
    <dgm:pt modelId="{0652AC66-BBFA-324E-9018-45FABF50F814}" type="pres">
      <dgm:prSet presAssocID="{1A18AE01-E6E0-D049-A887-6810BA014450}" presName="rootComposite1" presStyleCnt="0"/>
      <dgm:spPr/>
    </dgm:pt>
    <dgm:pt modelId="{7258EA64-97F2-9C48-881D-3321474B0FB7}" type="pres">
      <dgm:prSet presAssocID="{1A18AE01-E6E0-D049-A887-6810BA014450}" presName="rootText1" presStyleLbl="node0" presStyleIdx="0" presStyleCnt="1">
        <dgm:presLayoutVars>
          <dgm:chPref val="3"/>
        </dgm:presLayoutVars>
      </dgm:prSet>
      <dgm:spPr/>
    </dgm:pt>
    <dgm:pt modelId="{0D1F5720-34A9-1245-8657-076AA59C7B48}" type="pres">
      <dgm:prSet presAssocID="{1A18AE01-E6E0-D049-A887-6810BA014450}" presName="rootConnector1" presStyleLbl="node1" presStyleIdx="0" presStyleCnt="0"/>
      <dgm:spPr/>
    </dgm:pt>
    <dgm:pt modelId="{9D3013E2-54FC-1841-97C7-0A1077F1E713}" type="pres">
      <dgm:prSet presAssocID="{1A18AE01-E6E0-D049-A887-6810BA014450}" presName="hierChild2" presStyleCnt="0"/>
      <dgm:spPr/>
    </dgm:pt>
    <dgm:pt modelId="{74BD17E0-521D-424E-B27A-193823947DCF}" type="pres">
      <dgm:prSet presAssocID="{05A013E4-CEFA-BE46-ACDE-1322CF553B5E}" presName="Name37" presStyleLbl="parChTrans1D2" presStyleIdx="0" presStyleCnt="2"/>
      <dgm:spPr/>
    </dgm:pt>
    <dgm:pt modelId="{4E7EACC9-CA8A-9842-9E49-499699D96FD1}" type="pres">
      <dgm:prSet presAssocID="{70278748-666B-0A48-B823-8A814FE65E71}" presName="hierRoot2" presStyleCnt="0">
        <dgm:presLayoutVars>
          <dgm:hierBranch val="init"/>
        </dgm:presLayoutVars>
      </dgm:prSet>
      <dgm:spPr/>
    </dgm:pt>
    <dgm:pt modelId="{6743DB74-6A49-B543-808F-E4EC39CD4E7D}" type="pres">
      <dgm:prSet presAssocID="{70278748-666B-0A48-B823-8A814FE65E71}" presName="rootComposite" presStyleCnt="0"/>
      <dgm:spPr/>
    </dgm:pt>
    <dgm:pt modelId="{A90CE1C5-1217-4B4C-8A71-EBD2659BDF90}" type="pres">
      <dgm:prSet presAssocID="{70278748-666B-0A48-B823-8A814FE65E71}" presName="rootText" presStyleLbl="node2" presStyleIdx="0" presStyleCnt="2">
        <dgm:presLayoutVars>
          <dgm:chPref val="3"/>
        </dgm:presLayoutVars>
      </dgm:prSet>
      <dgm:spPr/>
    </dgm:pt>
    <dgm:pt modelId="{FAF026FA-8F88-8745-966B-E1411CC39E87}" type="pres">
      <dgm:prSet presAssocID="{70278748-666B-0A48-B823-8A814FE65E71}" presName="rootConnector" presStyleLbl="node2" presStyleIdx="0" presStyleCnt="2"/>
      <dgm:spPr/>
    </dgm:pt>
    <dgm:pt modelId="{0AB9E52B-1337-A54A-9FA9-7071FCFA7358}" type="pres">
      <dgm:prSet presAssocID="{70278748-666B-0A48-B823-8A814FE65E71}" presName="hierChild4" presStyleCnt="0"/>
      <dgm:spPr/>
    </dgm:pt>
    <dgm:pt modelId="{4424B9F2-2FB3-164D-BAF7-580337A09442}" type="pres">
      <dgm:prSet presAssocID="{70278748-666B-0A48-B823-8A814FE65E71}" presName="hierChild5" presStyleCnt="0"/>
      <dgm:spPr/>
    </dgm:pt>
    <dgm:pt modelId="{6E0EDD13-FBA1-E549-B46C-CEB12BB82494}" type="pres">
      <dgm:prSet presAssocID="{FC624BAD-199B-3347-81F1-4D1E51ACD911}" presName="Name37" presStyleLbl="parChTrans1D2" presStyleIdx="1" presStyleCnt="2"/>
      <dgm:spPr/>
    </dgm:pt>
    <dgm:pt modelId="{A25127F4-0C3C-394D-8FDB-E91AB35A3E69}" type="pres">
      <dgm:prSet presAssocID="{A6110527-91EA-A04F-A5B7-C8F85C4B2867}" presName="hierRoot2" presStyleCnt="0">
        <dgm:presLayoutVars>
          <dgm:hierBranch val="init"/>
        </dgm:presLayoutVars>
      </dgm:prSet>
      <dgm:spPr/>
    </dgm:pt>
    <dgm:pt modelId="{BB5479F7-610F-8043-8BBF-33520F9B588E}" type="pres">
      <dgm:prSet presAssocID="{A6110527-91EA-A04F-A5B7-C8F85C4B2867}" presName="rootComposite" presStyleCnt="0"/>
      <dgm:spPr/>
    </dgm:pt>
    <dgm:pt modelId="{80A2CDE5-D5A9-8F44-975E-0CB85B8960F3}" type="pres">
      <dgm:prSet presAssocID="{A6110527-91EA-A04F-A5B7-C8F85C4B2867}" presName="rootText" presStyleLbl="node2" presStyleIdx="1" presStyleCnt="2">
        <dgm:presLayoutVars>
          <dgm:chPref val="3"/>
        </dgm:presLayoutVars>
      </dgm:prSet>
      <dgm:spPr/>
    </dgm:pt>
    <dgm:pt modelId="{9CEAF04A-0E74-4948-B01D-8F09F897D06B}" type="pres">
      <dgm:prSet presAssocID="{A6110527-91EA-A04F-A5B7-C8F85C4B2867}" presName="rootConnector" presStyleLbl="node2" presStyleIdx="1" presStyleCnt="2"/>
      <dgm:spPr/>
    </dgm:pt>
    <dgm:pt modelId="{9E03F57C-00F6-9340-8EFD-79C587BE09BB}" type="pres">
      <dgm:prSet presAssocID="{A6110527-91EA-A04F-A5B7-C8F85C4B2867}" presName="hierChild4" presStyleCnt="0"/>
      <dgm:spPr/>
    </dgm:pt>
    <dgm:pt modelId="{D55AB438-1FAF-7744-8082-322E72DC9BF9}" type="pres">
      <dgm:prSet presAssocID="{A6110527-91EA-A04F-A5B7-C8F85C4B2867}" presName="hierChild5" presStyleCnt="0"/>
      <dgm:spPr/>
    </dgm:pt>
    <dgm:pt modelId="{C3973C18-44F1-C045-A99B-39104281EB9C}" type="pres">
      <dgm:prSet presAssocID="{1A18AE01-E6E0-D049-A887-6810BA014450}" presName="hierChild3" presStyleCnt="0"/>
      <dgm:spPr/>
    </dgm:pt>
  </dgm:ptLst>
  <dgm:cxnLst>
    <dgm:cxn modelId="{B2A60D07-13D6-7645-A2DF-CD9323F3140A}" type="presOf" srcId="{FC624BAD-199B-3347-81F1-4D1E51ACD911}" destId="{6E0EDD13-FBA1-E549-B46C-CEB12BB82494}" srcOrd="0" destOrd="0" presId="urn:microsoft.com/office/officeart/2005/8/layout/orgChart1"/>
    <dgm:cxn modelId="{9E396A22-9B7F-2345-9BD9-D30DCE832AA6}" type="presOf" srcId="{A6110527-91EA-A04F-A5B7-C8F85C4B2867}" destId="{80A2CDE5-D5A9-8F44-975E-0CB85B8960F3}" srcOrd="0" destOrd="0" presId="urn:microsoft.com/office/officeart/2005/8/layout/orgChart1"/>
    <dgm:cxn modelId="{524F0035-A495-9043-B1D5-524DC34902CB}" type="presOf" srcId="{70278748-666B-0A48-B823-8A814FE65E71}" destId="{A90CE1C5-1217-4B4C-8A71-EBD2659BDF90}" srcOrd="0" destOrd="0" presId="urn:microsoft.com/office/officeart/2005/8/layout/orgChart1"/>
    <dgm:cxn modelId="{F2643B5B-B8C7-1F40-B285-F91C233F4A41}" type="presOf" srcId="{05A013E4-CEFA-BE46-ACDE-1322CF553B5E}" destId="{74BD17E0-521D-424E-B27A-193823947DCF}" srcOrd="0" destOrd="0" presId="urn:microsoft.com/office/officeart/2005/8/layout/orgChart1"/>
    <dgm:cxn modelId="{F7E2A960-61A1-2246-8B38-B7EFD6D223F1}" srcId="{57E31028-F327-234A-BDC3-9B7B07E0C818}" destId="{1A18AE01-E6E0-D049-A887-6810BA014450}" srcOrd="0" destOrd="0" parTransId="{F1A1A4EE-16F6-5C4C-B7DC-CC1D1244E94C}" sibTransId="{5FAE37D6-6093-E242-9948-78F017A4F35C}"/>
    <dgm:cxn modelId="{82EC2C62-ABD7-F342-BB54-D792F1B8B91F}" type="presOf" srcId="{1A18AE01-E6E0-D049-A887-6810BA014450}" destId="{7258EA64-97F2-9C48-881D-3321474B0FB7}" srcOrd="0" destOrd="0" presId="urn:microsoft.com/office/officeart/2005/8/layout/orgChart1"/>
    <dgm:cxn modelId="{3F36B975-3AEC-5443-A3CC-1EC4901694D8}" srcId="{1A18AE01-E6E0-D049-A887-6810BA014450}" destId="{A6110527-91EA-A04F-A5B7-C8F85C4B2867}" srcOrd="1" destOrd="0" parTransId="{FC624BAD-199B-3347-81F1-4D1E51ACD911}" sibTransId="{C164A147-07EE-E74E-A9AC-88C6A36EDCA5}"/>
    <dgm:cxn modelId="{A4A63F94-32A6-2F42-A096-192B3EE0F0A2}" type="presOf" srcId="{1A18AE01-E6E0-D049-A887-6810BA014450}" destId="{0D1F5720-34A9-1245-8657-076AA59C7B48}" srcOrd="1" destOrd="0" presId="urn:microsoft.com/office/officeart/2005/8/layout/orgChart1"/>
    <dgm:cxn modelId="{B25384AC-CB08-2F4B-9F9A-4DD229810400}" srcId="{1A18AE01-E6E0-D049-A887-6810BA014450}" destId="{70278748-666B-0A48-B823-8A814FE65E71}" srcOrd="0" destOrd="0" parTransId="{05A013E4-CEFA-BE46-ACDE-1322CF553B5E}" sibTransId="{D1BC1F98-873E-0948-95DE-91ECC530ADF5}"/>
    <dgm:cxn modelId="{3ADEC2B6-F466-3B46-AAD8-56D8701FDEE6}" type="presOf" srcId="{57E31028-F327-234A-BDC3-9B7B07E0C818}" destId="{01F84E78-A8BF-6349-9A2C-A8CF00157567}" srcOrd="0" destOrd="0" presId="urn:microsoft.com/office/officeart/2005/8/layout/orgChart1"/>
    <dgm:cxn modelId="{20555CB7-CACE-FF40-B896-0B519A9A5696}" type="presOf" srcId="{70278748-666B-0A48-B823-8A814FE65E71}" destId="{FAF026FA-8F88-8745-966B-E1411CC39E87}" srcOrd="1" destOrd="0" presId="urn:microsoft.com/office/officeart/2005/8/layout/orgChart1"/>
    <dgm:cxn modelId="{AE5856DF-8580-BF46-96A4-71771F8B80DA}" type="presOf" srcId="{A6110527-91EA-A04F-A5B7-C8F85C4B2867}" destId="{9CEAF04A-0E74-4948-B01D-8F09F897D06B}" srcOrd="1" destOrd="0" presId="urn:microsoft.com/office/officeart/2005/8/layout/orgChart1"/>
    <dgm:cxn modelId="{AD62CEE1-3323-0E4F-8F7A-FE67F14228A0}" type="presParOf" srcId="{01F84E78-A8BF-6349-9A2C-A8CF00157567}" destId="{72538100-3D8A-734E-A796-ABE41FD2252E}" srcOrd="0" destOrd="0" presId="urn:microsoft.com/office/officeart/2005/8/layout/orgChart1"/>
    <dgm:cxn modelId="{D5E912A2-BB8E-5E42-AC27-954C3E3FC42B}" type="presParOf" srcId="{72538100-3D8A-734E-A796-ABE41FD2252E}" destId="{0652AC66-BBFA-324E-9018-45FABF50F814}" srcOrd="0" destOrd="0" presId="urn:microsoft.com/office/officeart/2005/8/layout/orgChart1"/>
    <dgm:cxn modelId="{D51B393D-B4DC-D143-9927-33C12E6C4F8B}" type="presParOf" srcId="{0652AC66-BBFA-324E-9018-45FABF50F814}" destId="{7258EA64-97F2-9C48-881D-3321474B0FB7}" srcOrd="0" destOrd="0" presId="urn:microsoft.com/office/officeart/2005/8/layout/orgChart1"/>
    <dgm:cxn modelId="{36F8ABB9-E454-E047-8BC8-4C551F174049}" type="presParOf" srcId="{0652AC66-BBFA-324E-9018-45FABF50F814}" destId="{0D1F5720-34A9-1245-8657-076AA59C7B48}" srcOrd="1" destOrd="0" presId="urn:microsoft.com/office/officeart/2005/8/layout/orgChart1"/>
    <dgm:cxn modelId="{35BCEA13-4503-A746-B0B3-7CB114EE0A26}" type="presParOf" srcId="{72538100-3D8A-734E-A796-ABE41FD2252E}" destId="{9D3013E2-54FC-1841-97C7-0A1077F1E713}" srcOrd="1" destOrd="0" presId="urn:microsoft.com/office/officeart/2005/8/layout/orgChart1"/>
    <dgm:cxn modelId="{72F1F87D-9849-8341-B24A-93190E281F4E}" type="presParOf" srcId="{9D3013E2-54FC-1841-97C7-0A1077F1E713}" destId="{74BD17E0-521D-424E-B27A-193823947DCF}" srcOrd="0" destOrd="0" presId="urn:microsoft.com/office/officeart/2005/8/layout/orgChart1"/>
    <dgm:cxn modelId="{DE98B222-7D72-A44A-96CF-2567C5D56A42}" type="presParOf" srcId="{9D3013E2-54FC-1841-97C7-0A1077F1E713}" destId="{4E7EACC9-CA8A-9842-9E49-499699D96FD1}" srcOrd="1" destOrd="0" presId="urn:microsoft.com/office/officeart/2005/8/layout/orgChart1"/>
    <dgm:cxn modelId="{9586AAC7-6440-AF4F-A329-AA6CCC53B9C8}" type="presParOf" srcId="{4E7EACC9-CA8A-9842-9E49-499699D96FD1}" destId="{6743DB74-6A49-B543-808F-E4EC39CD4E7D}" srcOrd="0" destOrd="0" presId="urn:microsoft.com/office/officeart/2005/8/layout/orgChart1"/>
    <dgm:cxn modelId="{B06B5D1D-04C8-3544-8376-85F45514364A}" type="presParOf" srcId="{6743DB74-6A49-B543-808F-E4EC39CD4E7D}" destId="{A90CE1C5-1217-4B4C-8A71-EBD2659BDF90}" srcOrd="0" destOrd="0" presId="urn:microsoft.com/office/officeart/2005/8/layout/orgChart1"/>
    <dgm:cxn modelId="{AFA64E45-0ACA-0A43-9A5F-2C620A691889}" type="presParOf" srcId="{6743DB74-6A49-B543-808F-E4EC39CD4E7D}" destId="{FAF026FA-8F88-8745-966B-E1411CC39E87}" srcOrd="1" destOrd="0" presId="urn:microsoft.com/office/officeart/2005/8/layout/orgChart1"/>
    <dgm:cxn modelId="{8ED460AE-CEC4-9B48-AEFD-3B30712D3670}" type="presParOf" srcId="{4E7EACC9-CA8A-9842-9E49-499699D96FD1}" destId="{0AB9E52B-1337-A54A-9FA9-7071FCFA7358}" srcOrd="1" destOrd="0" presId="urn:microsoft.com/office/officeart/2005/8/layout/orgChart1"/>
    <dgm:cxn modelId="{09F9C270-36BB-7E40-A6B1-57EA6049B9B1}" type="presParOf" srcId="{4E7EACC9-CA8A-9842-9E49-499699D96FD1}" destId="{4424B9F2-2FB3-164D-BAF7-580337A09442}" srcOrd="2" destOrd="0" presId="urn:microsoft.com/office/officeart/2005/8/layout/orgChart1"/>
    <dgm:cxn modelId="{37B0E193-5FEE-A24F-A99D-E6312F163D51}" type="presParOf" srcId="{9D3013E2-54FC-1841-97C7-0A1077F1E713}" destId="{6E0EDD13-FBA1-E549-B46C-CEB12BB82494}" srcOrd="2" destOrd="0" presId="urn:microsoft.com/office/officeart/2005/8/layout/orgChart1"/>
    <dgm:cxn modelId="{C2D6D79B-721E-1843-A5D4-FF59BFF638F4}" type="presParOf" srcId="{9D3013E2-54FC-1841-97C7-0A1077F1E713}" destId="{A25127F4-0C3C-394D-8FDB-E91AB35A3E69}" srcOrd="3" destOrd="0" presId="urn:microsoft.com/office/officeart/2005/8/layout/orgChart1"/>
    <dgm:cxn modelId="{3F396981-CED2-0A4B-AC0D-CD4627B5C25E}" type="presParOf" srcId="{A25127F4-0C3C-394D-8FDB-E91AB35A3E69}" destId="{BB5479F7-610F-8043-8BBF-33520F9B588E}" srcOrd="0" destOrd="0" presId="urn:microsoft.com/office/officeart/2005/8/layout/orgChart1"/>
    <dgm:cxn modelId="{4A339A21-1380-8B4F-AE9A-7A753C62CEF9}" type="presParOf" srcId="{BB5479F7-610F-8043-8BBF-33520F9B588E}" destId="{80A2CDE5-D5A9-8F44-975E-0CB85B8960F3}" srcOrd="0" destOrd="0" presId="urn:microsoft.com/office/officeart/2005/8/layout/orgChart1"/>
    <dgm:cxn modelId="{6B71D3FD-E58C-B140-9BBC-5277CE5D3CE0}" type="presParOf" srcId="{BB5479F7-610F-8043-8BBF-33520F9B588E}" destId="{9CEAF04A-0E74-4948-B01D-8F09F897D06B}" srcOrd="1" destOrd="0" presId="urn:microsoft.com/office/officeart/2005/8/layout/orgChart1"/>
    <dgm:cxn modelId="{B1225C77-18DF-6844-A7C8-91E214AF75A1}" type="presParOf" srcId="{A25127F4-0C3C-394D-8FDB-E91AB35A3E69}" destId="{9E03F57C-00F6-9340-8EFD-79C587BE09BB}" srcOrd="1" destOrd="0" presId="urn:microsoft.com/office/officeart/2005/8/layout/orgChart1"/>
    <dgm:cxn modelId="{EE77DE14-E4CE-1A41-BAB7-B02431A51726}" type="presParOf" srcId="{A25127F4-0C3C-394D-8FDB-E91AB35A3E69}" destId="{D55AB438-1FAF-7744-8082-322E72DC9BF9}" srcOrd="2" destOrd="0" presId="urn:microsoft.com/office/officeart/2005/8/layout/orgChart1"/>
    <dgm:cxn modelId="{EC6967BD-1686-D04B-906F-9AA8F897FFA2}" type="presParOf" srcId="{72538100-3D8A-734E-A796-ABE41FD2252E}" destId="{C3973C18-44F1-C045-A99B-39104281EB9C}" srcOrd="2" destOrd="0" presId="urn:microsoft.com/office/officeart/2005/8/layout/orgChart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/>
            <a:t>tour operator types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dirty="0"/>
            <a:t>domestic tour operators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dirty="0"/>
            <a:t>inbound tour operators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/>
            <a:t>outbound tour operators</a:t>
          </a:r>
          <a:endParaRPr lang="en-DE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/>
            <a:t>specialist tour operators</a:t>
          </a:r>
          <a:endParaRPr lang="en-DE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/>
            <a:t>mass market operators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/>
            <a:t>The Tour Packaging Process</a:t>
          </a:r>
          <a:endParaRPr lang="en-DE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nl-NL" dirty="0"/>
            <a:t>Market Research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nl-NL" dirty="0" err="1"/>
            <a:t>Supplier</a:t>
          </a:r>
          <a:r>
            <a:rPr lang="nl-NL" dirty="0"/>
            <a:t> </a:t>
          </a:r>
          <a:r>
            <a:rPr lang="nl-NL" dirty="0" err="1"/>
            <a:t>Contracting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nl-NL"/>
            <a:t>Itinerary Planning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nl-NL"/>
            <a:t>Costing and Pricing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nl-NL" dirty="0"/>
            <a:t>Marketing </a:t>
          </a:r>
          <a:r>
            <a:rPr lang="nl-NL" dirty="0" err="1"/>
            <a:t>and</a:t>
          </a:r>
          <a:r>
            <a:rPr lang="nl-NL" dirty="0"/>
            <a:t> Sales</a:t>
          </a:r>
          <a:endParaRPr lang="en-DE" dirty="0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148735" y="1670431"/>
          <a:ext cx="1192997" cy="119299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/>
            <a:t>Distribution </a:t>
          </a:r>
          <a:r>
            <a:rPr lang="nl-NL" sz="1600" b="0" kern="1200" dirty="0" err="1"/>
            <a:t>Channels</a:t>
          </a:r>
          <a:endParaRPr lang="en-DE" sz="1600" kern="1200" dirty="0"/>
        </a:p>
      </dsp:txBody>
      <dsp:txXfrm>
        <a:off x="2323445" y="1845141"/>
        <a:ext cx="843577" cy="843577"/>
      </dsp:txXfrm>
    </dsp:sp>
    <dsp:sp modelId="{EBB07DBB-D197-B34B-A142-58B6DD4EAEFE}">
      <dsp:nvSpPr>
        <dsp:cNvPr id="0" name=""/>
        <dsp:cNvSpPr/>
      </dsp:nvSpPr>
      <dsp:spPr>
        <a:xfrm rot="16200000">
          <a:off x="2619164" y="1236891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2656985" y="1355836"/>
        <a:ext cx="176497" cy="243371"/>
      </dsp:txXfrm>
    </dsp:sp>
    <dsp:sp modelId="{DD847756-2248-C64F-A870-685D4449A4DF}">
      <dsp:nvSpPr>
        <dsp:cNvPr id="0" name=""/>
        <dsp:cNvSpPr/>
      </dsp:nvSpPr>
      <dsp:spPr>
        <a:xfrm>
          <a:off x="2148735" y="1701"/>
          <a:ext cx="1192997" cy="11929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location</a:t>
          </a:r>
        </a:p>
      </dsp:txBody>
      <dsp:txXfrm>
        <a:off x="2323445" y="176411"/>
        <a:ext cx="843577" cy="843577"/>
      </dsp:txXfrm>
    </dsp:sp>
    <dsp:sp modelId="{A5B2C178-5C1C-4648-A007-5467A74EEC41}">
      <dsp:nvSpPr>
        <dsp:cNvPr id="0" name=""/>
        <dsp:cNvSpPr/>
      </dsp:nvSpPr>
      <dsp:spPr>
        <a:xfrm rot="1800000">
          <a:off x="3335566" y="2477734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3340633" y="2539948"/>
        <a:ext cx="176497" cy="243371"/>
      </dsp:txXfrm>
    </dsp:sp>
    <dsp:sp modelId="{34C86BAF-1F12-5F47-8731-801F75887A9A}">
      <dsp:nvSpPr>
        <dsp:cNvPr id="0" name=""/>
        <dsp:cNvSpPr/>
      </dsp:nvSpPr>
      <dsp:spPr>
        <a:xfrm>
          <a:off x="3593897" y="2504796"/>
          <a:ext cx="1192997" cy="11929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methods</a:t>
          </a:r>
        </a:p>
      </dsp:txBody>
      <dsp:txXfrm>
        <a:off x="3768607" y="2679506"/>
        <a:ext cx="843577" cy="843577"/>
      </dsp:txXfrm>
    </dsp:sp>
    <dsp:sp modelId="{2A6E1805-1037-CA4E-AB6F-AFC0DAF8698E}">
      <dsp:nvSpPr>
        <dsp:cNvPr id="0" name=""/>
        <dsp:cNvSpPr/>
      </dsp:nvSpPr>
      <dsp:spPr>
        <a:xfrm rot="9000000">
          <a:off x="1902763" y="2477734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 rot="10800000">
        <a:off x="1973337" y="2539948"/>
        <a:ext cx="176497" cy="243371"/>
      </dsp:txXfrm>
    </dsp:sp>
    <dsp:sp modelId="{01AA9E2B-3BC0-2745-BDA0-5693DA0044E6}">
      <dsp:nvSpPr>
        <dsp:cNvPr id="0" name=""/>
        <dsp:cNvSpPr/>
      </dsp:nvSpPr>
      <dsp:spPr>
        <a:xfrm>
          <a:off x="703573" y="2504796"/>
          <a:ext cx="1192997" cy="11929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intermediaries</a:t>
          </a:r>
        </a:p>
      </dsp:txBody>
      <dsp:txXfrm>
        <a:off x="878283" y="2679506"/>
        <a:ext cx="843577" cy="8435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EDD13-FBA1-E549-B46C-CEB12BB82494}">
      <dsp:nvSpPr>
        <dsp:cNvPr id="0" name=""/>
        <dsp:cNvSpPr/>
      </dsp:nvSpPr>
      <dsp:spPr>
        <a:xfrm>
          <a:off x="2374857" y="1400456"/>
          <a:ext cx="1299634" cy="451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556"/>
              </a:lnTo>
              <a:lnTo>
                <a:pt x="1299634" y="225556"/>
              </a:lnTo>
              <a:lnTo>
                <a:pt x="1299634" y="451112"/>
              </a:lnTo>
            </a:path>
          </a:pathLst>
        </a:custGeom>
        <a:noFill/>
        <a:ln w="254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BD17E0-521D-424E-B27A-193823947DCF}">
      <dsp:nvSpPr>
        <dsp:cNvPr id="0" name=""/>
        <dsp:cNvSpPr/>
      </dsp:nvSpPr>
      <dsp:spPr>
        <a:xfrm>
          <a:off x="1075223" y="1400456"/>
          <a:ext cx="1299634" cy="451112"/>
        </a:xfrm>
        <a:custGeom>
          <a:avLst/>
          <a:gdLst/>
          <a:ahLst/>
          <a:cxnLst/>
          <a:rect l="0" t="0" r="0" b="0"/>
          <a:pathLst>
            <a:path>
              <a:moveTo>
                <a:pt x="1299634" y="0"/>
              </a:moveTo>
              <a:lnTo>
                <a:pt x="1299634" y="225556"/>
              </a:lnTo>
              <a:lnTo>
                <a:pt x="0" y="225556"/>
              </a:lnTo>
              <a:lnTo>
                <a:pt x="0" y="451112"/>
              </a:lnTo>
            </a:path>
          </a:pathLst>
        </a:custGeom>
        <a:noFill/>
        <a:ln w="254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58EA64-97F2-9C48-881D-3321474B0FB7}">
      <dsp:nvSpPr>
        <dsp:cNvPr id="0" name=""/>
        <dsp:cNvSpPr/>
      </dsp:nvSpPr>
      <dsp:spPr>
        <a:xfrm>
          <a:off x="1300779" y="326378"/>
          <a:ext cx="2148156" cy="1074078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400" kern="1200" dirty="0"/>
            <a:t>Intermediaries in tourism</a:t>
          </a:r>
        </a:p>
      </dsp:txBody>
      <dsp:txXfrm>
        <a:off x="1300779" y="326378"/>
        <a:ext cx="2148156" cy="1074078"/>
      </dsp:txXfrm>
    </dsp:sp>
    <dsp:sp modelId="{A90CE1C5-1217-4B4C-8A71-EBD2659BDF90}">
      <dsp:nvSpPr>
        <dsp:cNvPr id="0" name=""/>
        <dsp:cNvSpPr/>
      </dsp:nvSpPr>
      <dsp:spPr>
        <a:xfrm>
          <a:off x="1145" y="1851569"/>
          <a:ext cx="2148156" cy="1074078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 dirty="0"/>
            <a:t>Indirect </a:t>
          </a:r>
          <a:r>
            <a:rPr lang="nl-NL" sz="2400" b="0" kern="1200" dirty="0" err="1"/>
            <a:t>Channels</a:t>
          </a:r>
          <a:endParaRPr lang="en-US" sz="2400" kern="1200" dirty="0"/>
        </a:p>
      </dsp:txBody>
      <dsp:txXfrm>
        <a:off x="1145" y="1851569"/>
        <a:ext cx="2148156" cy="1074078"/>
      </dsp:txXfrm>
    </dsp:sp>
    <dsp:sp modelId="{80A2CDE5-D5A9-8F44-975E-0CB85B8960F3}">
      <dsp:nvSpPr>
        <dsp:cNvPr id="0" name=""/>
        <dsp:cNvSpPr/>
      </dsp:nvSpPr>
      <dsp:spPr>
        <a:xfrm>
          <a:off x="2600413" y="1851569"/>
          <a:ext cx="2148156" cy="1074078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 dirty="0"/>
            <a:t>Direct </a:t>
          </a:r>
          <a:r>
            <a:rPr lang="nl-NL" sz="2400" b="0" kern="1200" dirty="0" err="1"/>
            <a:t>Channels</a:t>
          </a:r>
          <a:endParaRPr lang="en-US" sz="2400" kern="1200" dirty="0"/>
        </a:p>
      </dsp:txBody>
      <dsp:txXfrm>
        <a:off x="2600413" y="1851569"/>
        <a:ext cx="2148156" cy="10740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63399" y="1908518"/>
          <a:ext cx="989473" cy="989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tour operator types</a:t>
          </a:r>
        </a:p>
      </dsp:txBody>
      <dsp:txXfrm>
        <a:off x="1708304" y="2053423"/>
        <a:ext cx="699663" cy="699663"/>
      </dsp:txXfrm>
    </dsp:sp>
    <dsp:sp modelId="{8C189818-31B3-A14C-9F8E-86F8D3516A39}">
      <dsp:nvSpPr>
        <dsp:cNvPr id="0" name=""/>
        <dsp:cNvSpPr/>
      </dsp:nvSpPr>
      <dsp:spPr>
        <a:xfrm rot="16200000">
          <a:off x="1952623" y="1547199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984277" y="1646137"/>
        <a:ext cx="147718" cy="201852"/>
      </dsp:txXfrm>
    </dsp:sp>
    <dsp:sp modelId="{33AE45FE-2802-6A42-ACE8-A7040CED4011}">
      <dsp:nvSpPr>
        <dsp:cNvPr id="0" name=""/>
        <dsp:cNvSpPr/>
      </dsp:nvSpPr>
      <dsp:spPr>
        <a:xfrm>
          <a:off x="1439715" y="273515"/>
          <a:ext cx="1236841" cy="123684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tour operators</a:t>
          </a:r>
          <a:endParaRPr lang="en-DE" sz="1300" kern="1200" dirty="0"/>
        </a:p>
      </dsp:txBody>
      <dsp:txXfrm>
        <a:off x="1620846" y="454646"/>
        <a:ext cx="874579" cy="874579"/>
      </dsp:txXfrm>
    </dsp:sp>
    <dsp:sp modelId="{724178F7-FE35-7B43-B051-717442DEBDBC}">
      <dsp:nvSpPr>
        <dsp:cNvPr id="0" name=""/>
        <dsp:cNvSpPr/>
      </dsp:nvSpPr>
      <dsp:spPr>
        <a:xfrm rot="20520000">
          <a:off x="2606803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08352" y="2099553"/>
        <a:ext cx="147718" cy="201852"/>
      </dsp:txXfrm>
    </dsp:sp>
    <dsp:sp modelId="{2F9AB5B6-8516-954C-929D-9DFBF2DDEBBE}">
      <dsp:nvSpPr>
        <dsp:cNvPr id="0" name=""/>
        <dsp:cNvSpPr/>
      </dsp:nvSpPr>
      <dsp:spPr>
        <a:xfrm>
          <a:off x="2877065" y="1317811"/>
          <a:ext cx="1236841" cy="123684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inbound tour operators</a:t>
          </a:r>
          <a:endParaRPr lang="en-DE" sz="1300" kern="1200" dirty="0"/>
        </a:p>
      </dsp:txBody>
      <dsp:txXfrm>
        <a:off x="3058196" y="1498942"/>
        <a:ext cx="874579" cy="874579"/>
      </dsp:txXfrm>
    </dsp:sp>
    <dsp:sp modelId="{46425910-43DE-C24E-828A-319CE20202EA}">
      <dsp:nvSpPr>
        <dsp:cNvPr id="0" name=""/>
        <dsp:cNvSpPr/>
      </dsp:nvSpPr>
      <dsp:spPr>
        <a:xfrm rot="3240000">
          <a:off x="235692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69976" y="2833198"/>
        <a:ext cx="147718" cy="201852"/>
      </dsp:txXfrm>
    </dsp:sp>
    <dsp:sp modelId="{D22A1B1C-5B96-F148-B268-F21156DF5061}">
      <dsp:nvSpPr>
        <dsp:cNvPr id="0" name=""/>
        <dsp:cNvSpPr/>
      </dsp:nvSpPr>
      <dsp:spPr>
        <a:xfrm>
          <a:off x="2328046" y="3007516"/>
          <a:ext cx="1236841" cy="123684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outbound tour operators</a:t>
          </a:r>
          <a:endParaRPr lang="en-DE" sz="1300" kern="1200"/>
        </a:p>
      </dsp:txBody>
      <dsp:txXfrm>
        <a:off x="2509177" y="3188647"/>
        <a:ext cx="874579" cy="874579"/>
      </dsp:txXfrm>
    </dsp:sp>
    <dsp:sp modelId="{16E317A5-9052-604F-AC96-2C80084197DF}">
      <dsp:nvSpPr>
        <dsp:cNvPr id="0" name=""/>
        <dsp:cNvSpPr/>
      </dsp:nvSpPr>
      <dsp:spPr>
        <a:xfrm rot="7560000">
          <a:off x="154831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98577" y="2833198"/>
        <a:ext cx="147718" cy="201852"/>
      </dsp:txXfrm>
    </dsp:sp>
    <dsp:sp modelId="{F9F092CB-0D6B-8E43-A8C0-17DA5DF0C5FF}">
      <dsp:nvSpPr>
        <dsp:cNvPr id="0" name=""/>
        <dsp:cNvSpPr/>
      </dsp:nvSpPr>
      <dsp:spPr>
        <a:xfrm>
          <a:off x="551384" y="3007516"/>
          <a:ext cx="1236841" cy="123684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specialist tour operators</a:t>
          </a:r>
          <a:endParaRPr lang="en-DE" sz="1300" kern="1200"/>
        </a:p>
      </dsp:txBody>
      <dsp:txXfrm>
        <a:off x="732515" y="3188647"/>
        <a:ext cx="874579" cy="874579"/>
      </dsp:txXfrm>
    </dsp:sp>
    <dsp:sp modelId="{B615B72D-61EF-1644-83A7-353646A01CB8}">
      <dsp:nvSpPr>
        <dsp:cNvPr id="0" name=""/>
        <dsp:cNvSpPr/>
      </dsp:nvSpPr>
      <dsp:spPr>
        <a:xfrm rot="11880000">
          <a:off x="1298444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360202" y="2099553"/>
        <a:ext cx="147718" cy="201852"/>
      </dsp:txXfrm>
    </dsp:sp>
    <dsp:sp modelId="{AE36BF02-F7E4-2744-8886-A38EEEE8A4A4}">
      <dsp:nvSpPr>
        <dsp:cNvPr id="0" name=""/>
        <dsp:cNvSpPr/>
      </dsp:nvSpPr>
      <dsp:spPr>
        <a:xfrm>
          <a:off x="2366" y="1317811"/>
          <a:ext cx="1236841" cy="123684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mass market operators</a:t>
          </a:r>
          <a:endParaRPr lang="en-DE" sz="1300" kern="1200" dirty="0"/>
        </a:p>
      </dsp:txBody>
      <dsp:txXfrm>
        <a:off x="183497" y="1498942"/>
        <a:ext cx="874579" cy="8745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63399" y="1908518"/>
          <a:ext cx="989473" cy="989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tour operator types</a:t>
          </a:r>
        </a:p>
      </dsp:txBody>
      <dsp:txXfrm>
        <a:off x="1708304" y="2053423"/>
        <a:ext cx="699663" cy="699663"/>
      </dsp:txXfrm>
    </dsp:sp>
    <dsp:sp modelId="{8C189818-31B3-A14C-9F8E-86F8D3516A39}">
      <dsp:nvSpPr>
        <dsp:cNvPr id="0" name=""/>
        <dsp:cNvSpPr/>
      </dsp:nvSpPr>
      <dsp:spPr>
        <a:xfrm rot="16200000">
          <a:off x="1952623" y="1547199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984277" y="1646137"/>
        <a:ext cx="147718" cy="201852"/>
      </dsp:txXfrm>
    </dsp:sp>
    <dsp:sp modelId="{33AE45FE-2802-6A42-ACE8-A7040CED4011}">
      <dsp:nvSpPr>
        <dsp:cNvPr id="0" name=""/>
        <dsp:cNvSpPr/>
      </dsp:nvSpPr>
      <dsp:spPr>
        <a:xfrm>
          <a:off x="1439715" y="273515"/>
          <a:ext cx="1236841" cy="123684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tour operators</a:t>
          </a:r>
          <a:endParaRPr lang="en-DE" sz="1300" kern="1200" dirty="0"/>
        </a:p>
      </dsp:txBody>
      <dsp:txXfrm>
        <a:off x="1620846" y="454646"/>
        <a:ext cx="874579" cy="874579"/>
      </dsp:txXfrm>
    </dsp:sp>
    <dsp:sp modelId="{724178F7-FE35-7B43-B051-717442DEBDBC}">
      <dsp:nvSpPr>
        <dsp:cNvPr id="0" name=""/>
        <dsp:cNvSpPr/>
      </dsp:nvSpPr>
      <dsp:spPr>
        <a:xfrm rot="20520000">
          <a:off x="2606803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08352" y="2099553"/>
        <a:ext cx="147718" cy="201852"/>
      </dsp:txXfrm>
    </dsp:sp>
    <dsp:sp modelId="{2F9AB5B6-8516-954C-929D-9DFBF2DDEBBE}">
      <dsp:nvSpPr>
        <dsp:cNvPr id="0" name=""/>
        <dsp:cNvSpPr/>
      </dsp:nvSpPr>
      <dsp:spPr>
        <a:xfrm>
          <a:off x="2877065" y="1317811"/>
          <a:ext cx="1236841" cy="123684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inbound tour operators</a:t>
          </a:r>
          <a:endParaRPr lang="en-DE" sz="1300" kern="1200" dirty="0"/>
        </a:p>
      </dsp:txBody>
      <dsp:txXfrm>
        <a:off x="3058196" y="1498942"/>
        <a:ext cx="874579" cy="874579"/>
      </dsp:txXfrm>
    </dsp:sp>
    <dsp:sp modelId="{46425910-43DE-C24E-828A-319CE20202EA}">
      <dsp:nvSpPr>
        <dsp:cNvPr id="0" name=""/>
        <dsp:cNvSpPr/>
      </dsp:nvSpPr>
      <dsp:spPr>
        <a:xfrm rot="3240000">
          <a:off x="235692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69976" y="2833198"/>
        <a:ext cx="147718" cy="201852"/>
      </dsp:txXfrm>
    </dsp:sp>
    <dsp:sp modelId="{D22A1B1C-5B96-F148-B268-F21156DF5061}">
      <dsp:nvSpPr>
        <dsp:cNvPr id="0" name=""/>
        <dsp:cNvSpPr/>
      </dsp:nvSpPr>
      <dsp:spPr>
        <a:xfrm>
          <a:off x="2328046" y="3007516"/>
          <a:ext cx="1236841" cy="123684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outbound tour operators</a:t>
          </a:r>
          <a:endParaRPr lang="en-DE" sz="1300" kern="1200"/>
        </a:p>
      </dsp:txBody>
      <dsp:txXfrm>
        <a:off x="2509177" y="3188647"/>
        <a:ext cx="874579" cy="874579"/>
      </dsp:txXfrm>
    </dsp:sp>
    <dsp:sp modelId="{16E317A5-9052-604F-AC96-2C80084197DF}">
      <dsp:nvSpPr>
        <dsp:cNvPr id="0" name=""/>
        <dsp:cNvSpPr/>
      </dsp:nvSpPr>
      <dsp:spPr>
        <a:xfrm rot="7560000">
          <a:off x="154831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98577" y="2833198"/>
        <a:ext cx="147718" cy="201852"/>
      </dsp:txXfrm>
    </dsp:sp>
    <dsp:sp modelId="{F9F092CB-0D6B-8E43-A8C0-17DA5DF0C5FF}">
      <dsp:nvSpPr>
        <dsp:cNvPr id="0" name=""/>
        <dsp:cNvSpPr/>
      </dsp:nvSpPr>
      <dsp:spPr>
        <a:xfrm>
          <a:off x="551384" y="3007516"/>
          <a:ext cx="1236841" cy="123684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specialist tour operators</a:t>
          </a:r>
          <a:endParaRPr lang="en-DE" sz="1300" kern="1200"/>
        </a:p>
      </dsp:txBody>
      <dsp:txXfrm>
        <a:off x="732515" y="3188647"/>
        <a:ext cx="874579" cy="874579"/>
      </dsp:txXfrm>
    </dsp:sp>
    <dsp:sp modelId="{B615B72D-61EF-1644-83A7-353646A01CB8}">
      <dsp:nvSpPr>
        <dsp:cNvPr id="0" name=""/>
        <dsp:cNvSpPr/>
      </dsp:nvSpPr>
      <dsp:spPr>
        <a:xfrm rot="11880000">
          <a:off x="1298444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360202" y="2099553"/>
        <a:ext cx="147718" cy="201852"/>
      </dsp:txXfrm>
    </dsp:sp>
    <dsp:sp modelId="{AE36BF02-F7E4-2744-8886-A38EEEE8A4A4}">
      <dsp:nvSpPr>
        <dsp:cNvPr id="0" name=""/>
        <dsp:cNvSpPr/>
      </dsp:nvSpPr>
      <dsp:spPr>
        <a:xfrm>
          <a:off x="2366" y="1317811"/>
          <a:ext cx="1236841" cy="123684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mass market operators</a:t>
          </a:r>
          <a:endParaRPr lang="en-DE" sz="1300" kern="1200" dirty="0"/>
        </a:p>
      </dsp:txBody>
      <dsp:txXfrm>
        <a:off x="183497" y="1498942"/>
        <a:ext cx="874579" cy="8745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63399" y="1908518"/>
          <a:ext cx="989473" cy="989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tour operator types</a:t>
          </a:r>
        </a:p>
      </dsp:txBody>
      <dsp:txXfrm>
        <a:off x="1708304" y="2053423"/>
        <a:ext cx="699663" cy="699663"/>
      </dsp:txXfrm>
    </dsp:sp>
    <dsp:sp modelId="{8C189818-31B3-A14C-9F8E-86F8D3516A39}">
      <dsp:nvSpPr>
        <dsp:cNvPr id="0" name=""/>
        <dsp:cNvSpPr/>
      </dsp:nvSpPr>
      <dsp:spPr>
        <a:xfrm rot="16200000">
          <a:off x="1952623" y="1547199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984277" y="1646137"/>
        <a:ext cx="147718" cy="201852"/>
      </dsp:txXfrm>
    </dsp:sp>
    <dsp:sp modelId="{33AE45FE-2802-6A42-ACE8-A7040CED4011}">
      <dsp:nvSpPr>
        <dsp:cNvPr id="0" name=""/>
        <dsp:cNvSpPr/>
      </dsp:nvSpPr>
      <dsp:spPr>
        <a:xfrm>
          <a:off x="1439715" y="273515"/>
          <a:ext cx="1236841" cy="123684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tour operators</a:t>
          </a:r>
          <a:endParaRPr lang="en-DE" sz="1300" kern="1200" dirty="0"/>
        </a:p>
      </dsp:txBody>
      <dsp:txXfrm>
        <a:off x="1620846" y="454646"/>
        <a:ext cx="874579" cy="874579"/>
      </dsp:txXfrm>
    </dsp:sp>
    <dsp:sp modelId="{724178F7-FE35-7B43-B051-717442DEBDBC}">
      <dsp:nvSpPr>
        <dsp:cNvPr id="0" name=""/>
        <dsp:cNvSpPr/>
      </dsp:nvSpPr>
      <dsp:spPr>
        <a:xfrm rot="20520000">
          <a:off x="2606803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08352" y="2099553"/>
        <a:ext cx="147718" cy="201852"/>
      </dsp:txXfrm>
    </dsp:sp>
    <dsp:sp modelId="{2F9AB5B6-8516-954C-929D-9DFBF2DDEBBE}">
      <dsp:nvSpPr>
        <dsp:cNvPr id="0" name=""/>
        <dsp:cNvSpPr/>
      </dsp:nvSpPr>
      <dsp:spPr>
        <a:xfrm>
          <a:off x="2877065" y="1317811"/>
          <a:ext cx="1236841" cy="123684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inbound tour operators</a:t>
          </a:r>
          <a:endParaRPr lang="en-DE" sz="1300" kern="1200" dirty="0"/>
        </a:p>
      </dsp:txBody>
      <dsp:txXfrm>
        <a:off x="3058196" y="1498942"/>
        <a:ext cx="874579" cy="874579"/>
      </dsp:txXfrm>
    </dsp:sp>
    <dsp:sp modelId="{46425910-43DE-C24E-828A-319CE20202EA}">
      <dsp:nvSpPr>
        <dsp:cNvPr id="0" name=""/>
        <dsp:cNvSpPr/>
      </dsp:nvSpPr>
      <dsp:spPr>
        <a:xfrm rot="3240000">
          <a:off x="235692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69976" y="2833198"/>
        <a:ext cx="147718" cy="201852"/>
      </dsp:txXfrm>
    </dsp:sp>
    <dsp:sp modelId="{D22A1B1C-5B96-F148-B268-F21156DF5061}">
      <dsp:nvSpPr>
        <dsp:cNvPr id="0" name=""/>
        <dsp:cNvSpPr/>
      </dsp:nvSpPr>
      <dsp:spPr>
        <a:xfrm>
          <a:off x="2328046" y="3007516"/>
          <a:ext cx="1236841" cy="123684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outbound tour operators</a:t>
          </a:r>
          <a:endParaRPr lang="en-DE" sz="1300" kern="1200"/>
        </a:p>
      </dsp:txBody>
      <dsp:txXfrm>
        <a:off x="2509177" y="3188647"/>
        <a:ext cx="874579" cy="874579"/>
      </dsp:txXfrm>
    </dsp:sp>
    <dsp:sp modelId="{16E317A5-9052-604F-AC96-2C80084197DF}">
      <dsp:nvSpPr>
        <dsp:cNvPr id="0" name=""/>
        <dsp:cNvSpPr/>
      </dsp:nvSpPr>
      <dsp:spPr>
        <a:xfrm rot="7560000">
          <a:off x="154831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98577" y="2833198"/>
        <a:ext cx="147718" cy="201852"/>
      </dsp:txXfrm>
    </dsp:sp>
    <dsp:sp modelId="{F9F092CB-0D6B-8E43-A8C0-17DA5DF0C5FF}">
      <dsp:nvSpPr>
        <dsp:cNvPr id="0" name=""/>
        <dsp:cNvSpPr/>
      </dsp:nvSpPr>
      <dsp:spPr>
        <a:xfrm>
          <a:off x="551384" y="3007516"/>
          <a:ext cx="1236841" cy="123684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specialist tour operators</a:t>
          </a:r>
          <a:endParaRPr lang="en-DE" sz="1300" kern="1200"/>
        </a:p>
      </dsp:txBody>
      <dsp:txXfrm>
        <a:off x="732515" y="3188647"/>
        <a:ext cx="874579" cy="874579"/>
      </dsp:txXfrm>
    </dsp:sp>
    <dsp:sp modelId="{B615B72D-61EF-1644-83A7-353646A01CB8}">
      <dsp:nvSpPr>
        <dsp:cNvPr id="0" name=""/>
        <dsp:cNvSpPr/>
      </dsp:nvSpPr>
      <dsp:spPr>
        <a:xfrm rot="11880000">
          <a:off x="1298444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360202" y="2099553"/>
        <a:ext cx="147718" cy="201852"/>
      </dsp:txXfrm>
    </dsp:sp>
    <dsp:sp modelId="{AE36BF02-F7E4-2744-8886-A38EEEE8A4A4}">
      <dsp:nvSpPr>
        <dsp:cNvPr id="0" name=""/>
        <dsp:cNvSpPr/>
      </dsp:nvSpPr>
      <dsp:spPr>
        <a:xfrm>
          <a:off x="2366" y="1317811"/>
          <a:ext cx="1236841" cy="123684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mass market operators</a:t>
          </a:r>
          <a:endParaRPr lang="en-DE" sz="1300" kern="1200" dirty="0"/>
        </a:p>
      </dsp:txBody>
      <dsp:txXfrm>
        <a:off x="183497" y="1498942"/>
        <a:ext cx="874579" cy="87457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63399" y="1908518"/>
          <a:ext cx="989473" cy="989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tour operator types</a:t>
          </a:r>
        </a:p>
      </dsp:txBody>
      <dsp:txXfrm>
        <a:off x="1708304" y="2053423"/>
        <a:ext cx="699663" cy="699663"/>
      </dsp:txXfrm>
    </dsp:sp>
    <dsp:sp modelId="{8C189818-31B3-A14C-9F8E-86F8D3516A39}">
      <dsp:nvSpPr>
        <dsp:cNvPr id="0" name=""/>
        <dsp:cNvSpPr/>
      </dsp:nvSpPr>
      <dsp:spPr>
        <a:xfrm rot="16200000">
          <a:off x="1952623" y="1547199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984277" y="1646137"/>
        <a:ext cx="147718" cy="201852"/>
      </dsp:txXfrm>
    </dsp:sp>
    <dsp:sp modelId="{33AE45FE-2802-6A42-ACE8-A7040CED4011}">
      <dsp:nvSpPr>
        <dsp:cNvPr id="0" name=""/>
        <dsp:cNvSpPr/>
      </dsp:nvSpPr>
      <dsp:spPr>
        <a:xfrm>
          <a:off x="1439715" y="273515"/>
          <a:ext cx="1236841" cy="123684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tour operators</a:t>
          </a:r>
          <a:endParaRPr lang="en-DE" sz="1300" kern="1200" dirty="0"/>
        </a:p>
      </dsp:txBody>
      <dsp:txXfrm>
        <a:off x="1620846" y="454646"/>
        <a:ext cx="874579" cy="874579"/>
      </dsp:txXfrm>
    </dsp:sp>
    <dsp:sp modelId="{724178F7-FE35-7B43-B051-717442DEBDBC}">
      <dsp:nvSpPr>
        <dsp:cNvPr id="0" name=""/>
        <dsp:cNvSpPr/>
      </dsp:nvSpPr>
      <dsp:spPr>
        <a:xfrm rot="20520000">
          <a:off x="2606803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08352" y="2099553"/>
        <a:ext cx="147718" cy="201852"/>
      </dsp:txXfrm>
    </dsp:sp>
    <dsp:sp modelId="{2F9AB5B6-8516-954C-929D-9DFBF2DDEBBE}">
      <dsp:nvSpPr>
        <dsp:cNvPr id="0" name=""/>
        <dsp:cNvSpPr/>
      </dsp:nvSpPr>
      <dsp:spPr>
        <a:xfrm>
          <a:off x="2877065" y="1317811"/>
          <a:ext cx="1236841" cy="123684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inbound tour operators</a:t>
          </a:r>
          <a:endParaRPr lang="en-DE" sz="1300" kern="1200" dirty="0"/>
        </a:p>
      </dsp:txBody>
      <dsp:txXfrm>
        <a:off x="3058196" y="1498942"/>
        <a:ext cx="874579" cy="874579"/>
      </dsp:txXfrm>
    </dsp:sp>
    <dsp:sp modelId="{46425910-43DE-C24E-828A-319CE20202EA}">
      <dsp:nvSpPr>
        <dsp:cNvPr id="0" name=""/>
        <dsp:cNvSpPr/>
      </dsp:nvSpPr>
      <dsp:spPr>
        <a:xfrm rot="3240000">
          <a:off x="235692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69976" y="2833198"/>
        <a:ext cx="147718" cy="201852"/>
      </dsp:txXfrm>
    </dsp:sp>
    <dsp:sp modelId="{D22A1B1C-5B96-F148-B268-F21156DF5061}">
      <dsp:nvSpPr>
        <dsp:cNvPr id="0" name=""/>
        <dsp:cNvSpPr/>
      </dsp:nvSpPr>
      <dsp:spPr>
        <a:xfrm>
          <a:off x="2328046" y="3007516"/>
          <a:ext cx="1236841" cy="123684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outbound tour operators</a:t>
          </a:r>
          <a:endParaRPr lang="en-DE" sz="1300" kern="1200"/>
        </a:p>
      </dsp:txBody>
      <dsp:txXfrm>
        <a:off x="2509177" y="3188647"/>
        <a:ext cx="874579" cy="874579"/>
      </dsp:txXfrm>
    </dsp:sp>
    <dsp:sp modelId="{16E317A5-9052-604F-AC96-2C80084197DF}">
      <dsp:nvSpPr>
        <dsp:cNvPr id="0" name=""/>
        <dsp:cNvSpPr/>
      </dsp:nvSpPr>
      <dsp:spPr>
        <a:xfrm rot="7560000">
          <a:off x="154831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98577" y="2833198"/>
        <a:ext cx="147718" cy="201852"/>
      </dsp:txXfrm>
    </dsp:sp>
    <dsp:sp modelId="{F9F092CB-0D6B-8E43-A8C0-17DA5DF0C5FF}">
      <dsp:nvSpPr>
        <dsp:cNvPr id="0" name=""/>
        <dsp:cNvSpPr/>
      </dsp:nvSpPr>
      <dsp:spPr>
        <a:xfrm>
          <a:off x="551384" y="3007516"/>
          <a:ext cx="1236841" cy="123684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specialist tour operators</a:t>
          </a:r>
          <a:endParaRPr lang="en-DE" sz="1300" kern="1200"/>
        </a:p>
      </dsp:txBody>
      <dsp:txXfrm>
        <a:off x="732515" y="3188647"/>
        <a:ext cx="874579" cy="874579"/>
      </dsp:txXfrm>
    </dsp:sp>
    <dsp:sp modelId="{B615B72D-61EF-1644-83A7-353646A01CB8}">
      <dsp:nvSpPr>
        <dsp:cNvPr id="0" name=""/>
        <dsp:cNvSpPr/>
      </dsp:nvSpPr>
      <dsp:spPr>
        <a:xfrm rot="11880000">
          <a:off x="1298444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360202" y="2099553"/>
        <a:ext cx="147718" cy="201852"/>
      </dsp:txXfrm>
    </dsp:sp>
    <dsp:sp modelId="{AE36BF02-F7E4-2744-8886-A38EEEE8A4A4}">
      <dsp:nvSpPr>
        <dsp:cNvPr id="0" name=""/>
        <dsp:cNvSpPr/>
      </dsp:nvSpPr>
      <dsp:spPr>
        <a:xfrm>
          <a:off x="2366" y="1317811"/>
          <a:ext cx="1236841" cy="123684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mass market operators</a:t>
          </a:r>
          <a:endParaRPr lang="en-DE" sz="1300" kern="1200" dirty="0"/>
        </a:p>
      </dsp:txBody>
      <dsp:txXfrm>
        <a:off x="183497" y="1498942"/>
        <a:ext cx="874579" cy="87457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63399" y="1908518"/>
          <a:ext cx="989473" cy="989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300" kern="1200"/>
            <a:t>tour operator types</a:t>
          </a:r>
        </a:p>
      </dsp:txBody>
      <dsp:txXfrm>
        <a:off x="1708304" y="2053423"/>
        <a:ext cx="699663" cy="699663"/>
      </dsp:txXfrm>
    </dsp:sp>
    <dsp:sp modelId="{8C189818-31B3-A14C-9F8E-86F8D3516A39}">
      <dsp:nvSpPr>
        <dsp:cNvPr id="0" name=""/>
        <dsp:cNvSpPr/>
      </dsp:nvSpPr>
      <dsp:spPr>
        <a:xfrm rot="16200000">
          <a:off x="1952623" y="1547199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984277" y="1646137"/>
        <a:ext cx="147718" cy="201852"/>
      </dsp:txXfrm>
    </dsp:sp>
    <dsp:sp modelId="{33AE45FE-2802-6A42-ACE8-A7040CED4011}">
      <dsp:nvSpPr>
        <dsp:cNvPr id="0" name=""/>
        <dsp:cNvSpPr/>
      </dsp:nvSpPr>
      <dsp:spPr>
        <a:xfrm>
          <a:off x="1439715" y="273515"/>
          <a:ext cx="1236841" cy="123684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tour operators</a:t>
          </a:r>
          <a:endParaRPr lang="en-DE" sz="1300" kern="1200" dirty="0"/>
        </a:p>
      </dsp:txBody>
      <dsp:txXfrm>
        <a:off x="1620846" y="454646"/>
        <a:ext cx="874579" cy="874579"/>
      </dsp:txXfrm>
    </dsp:sp>
    <dsp:sp modelId="{724178F7-FE35-7B43-B051-717442DEBDBC}">
      <dsp:nvSpPr>
        <dsp:cNvPr id="0" name=""/>
        <dsp:cNvSpPr/>
      </dsp:nvSpPr>
      <dsp:spPr>
        <a:xfrm rot="20520000">
          <a:off x="2606803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08352" y="2099553"/>
        <a:ext cx="147718" cy="201852"/>
      </dsp:txXfrm>
    </dsp:sp>
    <dsp:sp modelId="{2F9AB5B6-8516-954C-929D-9DFBF2DDEBBE}">
      <dsp:nvSpPr>
        <dsp:cNvPr id="0" name=""/>
        <dsp:cNvSpPr/>
      </dsp:nvSpPr>
      <dsp:spPr>
        <a:xfrm>
          <a:off x="2877065" y="1317811"/>
          <a:ext cx="1236841" cy="1236841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inbound tour operators</a:t>
          </a:r>
          <a:endParaRPr lang="en-DE" sz="1300" kern="1200" dirty="0"/>
        </a:p>
      </dsp:txBody>
      <dsp:txXfrm>
        <a:off x="3058196" y="1498942"/>
        <a:ext cx="874579" cy="874579"/>
      </dsp:txXfrm>
    </dsp:sp>
    <dsp:sp modelId="{46425910-43DE-C24E-828A-319CE20202EA}">
      <dsp:nvSpPr>
        <dsp:cNvPr id="0" name=""/>
        <dsp:cNvSpPr/>
      </dsp:nvSpPr>
      <dsp:spPr>
        <a:xfrm rot="3240000">
          <a:off x="235692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369976" y="2833198"/>
        <a:ext cx="147718" cy="201852"/>
      </dsp:txXfrm>
    </dsp:sp>
    <dsp:sp modelId="{D22A1B1C-5B96-F148-B268-F21156DF5061}">
      <dsp:nvSpPr>
        <dsp:cNvPr id="0" name=""/>
        <dsp:cNvSpPr/>
      </dsp:nvSpPr>
      <dsp:spPr>
        <a:xfrm>
          <a:off x="2328046" y="3007516"/>
          <a:ext cx="1236841" cy="1236841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outbound tour operators</a:t>
          </a:r>
          <a:endParaRPr lang="en-DE" sz="1300" kern="1200"/>
        </a:p>
      </dsp:txBody>
      <dsp:txXfrm>
        <a:off x="2509177" y="3188647"/>
        <a:ext cx="874579" cy="874579"/>
      </dsp:txXfrm>
    </dsp:sp>
    <dsp:sp modelId="{16E317A5-9052-604F-AC96-2C80084197DF}">
      <dsp:nvSpPr>
        <dsp:cNvPr id="0" name=""/>
        <dsp:cNvSpPr/>
      </dsp:nvSpPr>
      <dsp:spPr>
        <a:xfrm rot="7560000">
          <a:off x="1548318" y="2791522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98577" y="2833198"/>
        <a:ext cx="147718" cy="201852"/>
      </dsp:txXfrm>
    </dsp:sp>
    <dsp:sp modelId="{F9F092CB-0D6B-8E43-A8C0-17DA5DF0C5FF}">
      <dsp:nvSpPr>
        <dsp:cNvPr id="0" name=""/>
        <dsp:cNvSpPr/>
      </dsp:nvSpPr>
      <dsp:spPr>
        <a:xfrm>
          <a:off x="551384" y="3007516"/>
          <a:ext cx="1236841" cy="1236841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specialist tour operators</a:t>
          </a:r>
          <a:endParaRPr lang="en-DE" sz="1300" kern="1200"/>
        </a:p>
      </dsp:txBody>
      <dsp:txXfrm>
        <a:off x="732515" y="3188647"/>
        <a:ext cx="874579" cy="874579"/>
      </dsp:txXfrm>
    </dsp:sp>
    <dsp:sp modelId="{B615B72D-61EF-1644-83A7-353646A01CB8}">
      <dsp:nvSpPr>
        <dsp:cNvPr id="0" name=""/>
        <dsp:cNvSpPr/>
      </dsp:nvSpPr>
      <dsp:spPr>
        <a:xfrm rot="11880000">
          <a:off x="1298444" y="2022488"/>
          <a:ext cx="211025" cy="3364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360202" y="2099553"/>
        <a:ext cx="147718" cy="201852"/>
      </dsp:txXfrm>
    </dsp:sp>
    <dsp:sp modelId="{AE36BF02-F7E4-2744-8886-A38EEEE8A4A4}">
      <dsp:nvSpPr>
        <dsp:cNvPr id="0" name=""/>
        <dsp:cNvSpPr/>
      </dsp:nvSpPr>
      <dsp:spPr>
        <a:xfrm>
          <a:off x="2366" y="1317811"/>
          <a:ext cx="1236841" cy="1236841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mass market operators</a:t>
          </a:r>
          <a:endParaRPr lang="en-DE" sz="1300" kern="1200" dirty="0"/>
        </a:p>
      </dsp:txBody>
      <dsp:txXfrm>
        <a:off x="183497" y="1498942"/>
        <a:ext cx="874579" cy="87457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75616" y="1605604"/>
          <a:ext cx="952476" cy="952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b="0" kern="1200"/>
            <a:t>Indirect Channels</a:t>
          </a:r>
          <a:endParaRPr lang="en-DE" sz="1200" kern="1200" dirty="0"/>
        </a:p>
      </dsp:txBody>
      <dsp:txXfrm>
        <a:off x="1715103" y="1745091"/>
        <a:ext cx="673502" cy="673502"/>
      </dsp:txXfrm>
    </dsp:sp>
    <dsp:sp modelId="{8C189818-31B3-A14C-9F8E-86F8D3516A39}">
      <dsp:nvSpPr>
        <dsp:cNvPr id="0" name=""/>
        <dsp:cNvSpPr/>
      </dsp:nvSpPr>
      <dsp:spPr>
        <a:xfrm rot="16200000">
          <a:off x="1950477" y="1293688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1374652"/>
        <a:ext cx="141927" cy="151652"/>
      </dsp:txXfrm>
    </dsp:sp>
    <dsp:sp modelId="{33AE45FE-2802-6A42-ACE8-A7040CED4011}">
      <dsp:nvSpPr>
        <dsp:cNvPr id="0" name=""/>
        <dsp:cNvSpPr/>
      </dsp:nvSpPr>
      <dsp:spPr>
        <a:xfrm>
          <a:off x="1456556" y="32455"/>
          <a:ext cx="1190595" cy="11905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/>
            <a:t>Tour Operators </a:t>
          </a:r>
          <a:endParaRPr lang="en-DE" sz="900" kern="1200" dirty="0"/>
        </a:p>
      </dsp:txBody>
      <dsp:txXfrm>
        <a:off x="1630915" y="206814"/>
        <a:ext cx="841877" cy="841877"/>
      </dsp:txXfrm>
    </dsp:sp>
    <dsp:sp modelId="{724178F7-FE35-7B43-B051-717442DEBDBC}">
      <dsp:nvSpPr>
        <dsp:cNvPr id="0" name=""/>
        <dsp:cNvSpPr/>
      </dsp:nvSpPr>
      <dsp:spPr>
        <a:xfrm>
          <a:off x="2612254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12254" y="2006016"/>
        <a:ext cx="141927" cy="151652"/>
      </dsp:txXfrm>
    </dsp:sp>
    <dsp:sp modelId="{2F9AB5B6-8516-954C-929D-9DFBF2DDEBBE}">
      <dsp:nvSpPr>
        <dsp:cNvPr id="0" name=""/>
        <dsp:cNvSpPr/>
      </dsp:nvSpPr>
      <dsp:spPr>
        <a:xfrm>
          <a:off x="2910645" y="1486544"/>
          <a:ext cx="1190595" cy="11905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/>
            <a:t>Destination Management Companies </a:t>
          </a:r>
          <a:endParaRPr lang="en-DE" sz="900" kern="1200" dirty="0"/>
        </a:p>
      </dsp:txBody>
      <dsp:txXfrm>
        <a:off x="3085004" y="1660903"/>
        <a:ext cx="841877" cy="841877"/>
      </dsp:txXfrm>
    </dsp:sp>
    <dsp:sp modelId="{46425910-43DE-C24E-828A-319CE20202EA}">
      <dsp:nvSpPr>
        <dsp:cNvPr id="0" name=""/>
        <dsp:cNvSpPr/>
      </dsp:nvSpPr>
      <dsp:spPr>
        <a:xfrm rot="5400000">
          <a:off x="1950477" y="2617241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1980890" y="2637379"/>
        <a:ext cx="141927" cy="151652"/>
      </dsp:txXfrm>
    </dsp:sp>
    <dsp:sp modelId="{D22A1B1C-5B96-F148-B268-F21156DF5061}">
      <dsp:nvSpPr>
        <dsp:cNvPr id="0" name=""/>
        <dsp:cNvSpPr/>
      </dsp:nvSpPr>
      <dsp:spPr>
        <a:xfrm>
          <a:off x="1456556" y="2940633"/>
          <a:ext cx="1190595" cy="11905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/>
            <a:t>Retail Travel Agents</a:t>
          </a:r>
          <a:endParaRPr lang="en-DE" sz="900" kern="1200" dirty="0"/>
        </a:p>
      </dsp:txBody>
      <dsp:txXfrm>
        <a:off x="1630915" y="3114992"/>
        <a:ext cx="841877" cy="841877"/>
      </dsp:txXfrm>
    </dsp:sp>
    <dsp:sp modelId="{16E317A5-9052-604F-AC96-2C80084197DF}">
      <dsp:nvSpPr>
        <dsp:cNvPr id="0" name=""/>
        <dsp:cNvSpPr/>
      </dsp:nvSpPr>
      <dsp:spPr>
        <a:xfrm rot="10800000">
          <a:off x="1288701" y="1955465"/>
          <a:ext cx="202753" cy="2527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49527" y="2006016"/>
        <a:ext cx="141927" cy="151652"/>
      </dsp:txXfrm>
    </dsp:sp>
    <dsp:sp modelId="{F9F092CB-0D6B-8E43-A8C0-17DA5DF0C5FF}">
      <dsp:nvSpPr>
        <dsp:cNvPr id="0" name=""/>
        <dsp:cNvSpPr/>
      </dsp:nvSpPr>
      <dsp:spPr>
        <a:xfrm>
          <a:off x="2467" y="1486544"/>
          <a:ext cx="1190595" cy="11905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/>
            <a:t>Online Travel Agents</a:t>
          </a:r>
          <a:endParaRPr lang="en-DE" sz="900" kern="1200" dirty="0"/>
        </a:p>
      </dsp:txBody>
      <dsp:txXfrm>
        <a:off x="176826" y="1660903"/>
        <a:ext cx="841877" cy="84187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20145" y="1533521"/>
          <a:ext cx="928240" cy="9282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b="0" kern="1200" dirty="0"/>
            <a:t>Direct </a:t>
          </a:r>
          <a:r>
            <a:rPr lang="nl-NL" sz="1100" b="0" kern="1200" dirty="0" err="1"/>
            <a:t>Channels</a:t>
          </a:r>
          <a:endParaRPr lang="en-DE" sz="1100" kern="1200" dirty="0"/>
        </a:p>
      </dsp:txBody>
      <dsp:txXfrm>
        <a:off x="1756083" y="1669459"/>
        <a:ext cx="656364" cy="656364"/>
      </dsp:txXfrm>
    </dsp:sp>
    <dsp:sp modelId="{8C189818-31B3-A14C-9F8E-86F8D3516A39}">
      <dsp:nvSpPr>
        <dsp:cNvPr id="0" name=""/>
        <dsp:cNvSpPr/>
      </dsp:nvSpPr>
      <dsp:spPr>
        <a:xfrm rot="16200000">
          <a:off x="1985096" y="1194221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1287092"/>
        <a:ext cx="138837" cy="189361"/>
      </dsp:txXfrm>
    </dsp:sp>
    <dsp:sp modelId="{33AE45FE-2802-6A42-ACE8-A7040CED4011}">
      <dsp:nvSpPr>
        <dsp:cNvPr id="0" name=""/>
        <dsp:cNvSpPr/>
      </dsp:nvSpPr>
      <dsp:spPr>
        <a:xfrm>
          <a:off x="1507741" y="6248"/>
          <a:ext cx="1153048" cy="115304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Company Websites</a:t>
          </a:r>
          <a:endParaRPr lang="en-DE" sz="1100" kern="1200" dirty="0"/>
        </a:p>
      </dsp:txBody>
      <dsp:txXfrm>
        <a:off x="1676601" y="175108"/>
        <a:ext cx="815328" cy="815328"/>
      </dsp:txXfrm>
    </dsp:sp>
    <dsp:sp modelId="{724178F7-FE35-7B43-B051-717442DEBDBC}">
      <dsp:nvSpPr>
        <dsp:cNvPr id="0" name=""/>
        <dsp:cNvSpPr/>
      </dsp:nvSpPr>
      <dsp:spPr>
        <a:xfrm>
          <a:off x="2630715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30715" y="1902960"/>
        <a:ext cx="138837" cy="189361"/>
      </dsp:txXfrm>
    </dsp:sp>
    <dsp:sp modelId="{2F9AB5B6-8516-954C-929D-9DFBF2DDEBBE}">
      <dsp:nvSpPr>
        <dsp:cNvPr id="0" name=""/>
        <dsp:cNvSpPr/>
      </dsp:nvSpPr>
      <dsp:spPr>
        <a:xfrm>
          <a:off x="2922610" y="1421117"/>
          <a:ext cx="1153048" cy="1153048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Social Media</a:t>
          </a:r>
          <a:endParaRPr lang="en-DE" sz="1100" kern="1200" dirty="0"/>
        </a:p>
      </dsp:txBody>
      <dsp:txXfrm>
        <a:off x="3091470" y="1589977"/>
        <a:ext cx="815328" cy="815328"/>
      </dsp:txXfrm>
    </dsp:sp>
    <dsp:sp modelId="{46425910-43DE-C24E-828A-319CE20202EA}">
      <dsp:nvSpPr>
        <dsp:cNvPr id="0" name=""/>
        <dsp:cNvSpPr/>
      </dsp:nvSpPr>
      <dsp:spPr>
        <a:xfrm rot="5400000">
          <a:off x="1985096" y="2485459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2518829"/>
        <a:ext cx="138837" cy="189361"/>
      </dsp:txXfrm>
    </dsp:sp>
    <dsp:sp modelId="{D22A1B1C-5B96-F148-B268-F21156DF5061}">
      <dsp:nvSpPr>
        <dsp:cNvPr id="0" name=""/>
        <dsp:cNvSpPr/>
      </dsp:nvSpPr>
      <dsp:spPr>
        <a:xfrm>
          <a:off x="1507741" y="2835985"/>
          <a:ext cx="1153048" cy="1153048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Physical Locations</a:t>
          </a:r>
          <a:endParaRPr lang="en-DE" sz="1100" kern="1200" dirty="0"/>
        </a:p>
      </dsp:txBody>
      <dsp:txXfrm>
        <a:off x="1676601" y="3004845"/>
        <a:ext cx="815328" cy="815328"/>
      </dsp:txXfrm>
    </dsp:sp>
    <dsp:sp modelId="{16E317A5-9052-604F-AC96-2C80084197DF}">
      <dsp:nvSpPr>
        <dsp:cNvPr id="0" name=""/>
        <dsp:cNvSpPr/>
      </dsp:nvSpPr>
      <dsp:spPr>
        <a:xfrm rot="10800000">
          <a:off x="1339477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98978" y="1902960"/>
        <a:ext cx="138837" cy="189361"/>
      </dsp:txXfrm>
    </dsp:sp>
    <dsp:sp modelId="{F9F092CB-0D6B-8E43-A8C0-17DA5DF0C5FF}">
      <dsp:nvSpPr>
        <dsp:cNvPr id="0" name=""/>
        <dsp:cNvSpPr/>
      </dsp:nvSpPr>
      <dsp:spPr>
        <a:xfrm>
          <a:off x="92873" y="1421117"/>
          <a:ext cx="1153048" cy="115304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Call </a:t>
          </a:r>
          <a:r>
            <a:rPr lang="en-US" sz="1100" b="1" kern="1200" dirty="0" err="1"/>
            <a:t>Centres</a:t>
          </a:r>
          <a:endParaRPr lang="en-DE" sz="1100" kern="1200" dirty="0"/>
        </a:p>
      </dsp:txBody>
      <dsp:txXfrm>
        <a:off x="261733" y="1589977"/>
        <a:ext cx="815328" cy="81532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20145" y="1533521"/>
          <a:ext cx="928240" cy="9282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b="0" kern="1200" dirty="0"/>
            <a:t>Direct </a:t>
          </a:r>
          <a:r>
            <a:rPr lang="nl-NL" sz="1100" b="0" kern="1200" dirty="0" err="1"/>
            <a:t>Channels</a:t>
          </a:r>
          <a:endParaRPr lang="en-DE" sz="1100" kern="1200" dirty="0"/>
        </a:p>
      </dsp:txBody>
      <dsp:txXfrm>
        <a:off x="1756083" y="1669459"/>
        <a:ext cx="656364" cy="656364"/>
      </dsp:txXfrm>
    </dsp:sp>
    <dsp:sp modelId="{8C189818-31B3-A14C-9F8E-86F8D3516A39}">
      <dsp:nvSpPr>
        <dsp:cNvPr id="0" name=""/>
        <dsp:cNvSpPr/>
      </dsp:nvSpPr>
      <dsp:spPr>
        <a:xfrm rot="16200000">
          <a:off x="1985096" y="1194221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1287092"/>
        <a:ext cx="138837" cy="189361"/>
      </dsp:txXfrm>
    </dsp:sp>
    <dsp:sp modelId="{33AE45FE-2802-6A42-ACE8-A7040CED4011}">
      <dsp:nvSpPr>
        <dsp:cNvPr id="0" name=""/>
        <dsp:cNvSpPr/>
      </dsp:nvSpPr>
      <dsp:spPr>
        <a:xfrm>
          <a:off x="1507741" y="6248"/>
          <a:ext cx="1153048" cy="115304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Company Websites</a:t>
          </a:r>
          <a:endParaRPr lang="en-DE" sz="1100" kern="1200" dirty="0"/>
        </a:p>
      </dsp:txBody>
      <dsp:txXfrm>
        <a:off x="1676601" y="175108"/>
        <a:ext cx="815328" cy="815328"/>
      </dsp:txXfrm>
    </dsp:sp>
    <dsp:sp modelId="{724178F7-FE35-7B43-B051-717442DEBDBC}">
      <dsp:nvSpPr>
        <dsp:cNvPr id="0" name=""/>
        <dsp:cNvSpPr/>
      </dsp:nvSpPr>
      <dsp:spPr>
        <a:xfrm>
          <a:off x="2630715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30715" y="1902960"/>
        <a:ext cx="138837" cy="189361"/>
      </dsp:txXfrm>
    </dsp:sp>
    <dsp:sp modelId="{2F9AB5B6-8516-954C-929D-9DFBF2DDEBBE}">
      <dsp:nvSpPr>
        <dsp:cNvPr id="0" name=""/>
        <dsp:cNvSpPr/>
      </dsp:nvSpPr>
      <dsp:spPr>
        <a:xfrm>
          <a:off x="2922610" y="1421117"/>
          <a:ext cx="1153048" cy="1153048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Social Media</a:t>
          </a:r>
          <a:endParaRPr lang="en-DE" sz="1100" kern="1200" dirty="0"/>
        </a:p>
      </dsp:txBody>
      <dsp:txXfrm>
        <a:off x="3091470" y="1589977"/>
        <a:ext cx="815328" cy="815328"/>
      </dsp:txXfrm>
    </dsp:sp>
    <dsp:sp modelId="{46425910-43DE-C24E-828A-319CE20202EA}">
      <dsp:nvSpPr>
        <dsp:cNvPr id="0" name=""/>
        <dsp:cNvSpPr/>
      </dsp:nvSpPr>
      <dsp:spPr>
        <a:xfrm rot="5400000">
          <a:off x="1985096" y="2485459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2518829"/>
        <a:ext cx="138837" cy="189361"/>
      </dsp:txXfrm>
    </dsp:sp>
    <dsp:sp modelId="{D22A1B1C-5B96-F148-B268-F21156DF5061}">
      <dsp:nvSpPr>
        <dsp:cNvPr id="0" name=""/>
        <dsp:cNvSpPr/>
      </dsp:nvSpPr>
      <dsp:spPr>
        <a:xfrm>
          <a:off x="1507741" y="2835985"/>
          <a:ext cx="1153048" cy="1153048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Physical Locations</a:t>
          </a:r>
          <a:endParaRPr lang="en-DE" sz="1100" kern="1200" dirty="0"/>
        </a:p>
      </dsp:txBody>
      <dsp:txXfrm>
        <a:off x="1676601" y="3004845"/>
        <a:ext cx="815328" cy="815328"/>
      </dsp:txXfrm>
    </dsp:sp>
    <dsp:sp modelId="{16E317A5-9052-604F-AC96-2C80084197DF}">
      <dsp:nvSpPr>
        <dsp:cNvPr id="0" name=""/>
        <dsp:cNvSpPr/>
      </dsp:nvSpPr>
      <dsp:spPr>
        <a:xfrm rot="10800000">
          <a:off x="1339477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98978" y="1902960"/>
        <a:ext cx="138837" cy="189361"/>
      </dsp:txXfrm>
    </dsp:sp>
    <dsp:sp modelId="{F9F092CB-0D6B-8E43-A8C0-17DA5DF0C5FF}">
      <dsp:nvSpPr>
        <dsp:cNvPr id="0" name=""/>
        <dsp:cNvSpPr/>
      </dsp:nvSpPr>
      <dsp:spPr>
        <a:xfrm>
          <a:off x="92873" y="1421117"/>
          <a:ext cx="1153048" cy="115304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Call </a:t>
          </a:r>
          <a:r>
            <a:rPr lang="en-US" sz="1100" b="1" kern="1200" dirty="0" err="1"/>
            <a:t>Centres</a:t>
          </a:r>
          <a:endParaRPr lang="en-DE" sz="1100" kern="1200" dirty="0"/>
        </a:p>
      </dsp:txBody>
      <dsp:txXfrm>
        <a:off x="261733" y="1589977"/>
        <a:ext cx="815328" cy="81532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20145" y="1533521"/>
          <a:ext cx="928240" cy="9282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b="0" kern="1200" dirty="0"/>
            <a:t>Direct </a:t>
          </a:r>
          <a:r>
            <a:rPr lang="nl-NL" sz="1100" b="0" kern="1200" dirty="0" err="1"/>
            <a:t>Channels</a:t>
          </a:r>
          <a:endParaRPr lang="en-DE" sz="1100" kern="1200" dirty="0"/>
        </a:p>
      </dsp:txBody>
      <dsp:txXfrm>
        <a:off x="1756083" y="1669459"/>
        <a:ext cx="656364" cy="656364"/>
      </dsp:txXfrm>
    </dsp:sp>
    <dsp:sp modelId="{8C189818-31B3-A14C-9F8E-86F8D3516A39}">
      <dsp:nvSpPr>
        <dsp:cNvPr id="0" name=""/>
        <dsp:cNvSpPr/>
      </dsp:nvSpPr>
      <dsp:spPr>
        <a:xfrm rot="16200000">
          <a:off x="1985096" y="1194221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1287092"/>
        <a:ext cx="138837" cy="189361"/>
      </dsp:txXfrm>
    </dsp:sp>
    <dsp:sp modelId="{33AE45FE-2802-6A42-ACE8-A7040CED4011}">
      <dsp:nvSpPr>
        <dsp:cNvPr id="0" name=""/>
        <dsp:cNvSpPr/>
      </dsp:nvSpPr>
      <dsp:spPr>
        <a:xfrm>
          <a:off x="1507741" y="6248"/>
          <a:ext cx="1153048" cy="115304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Company Websites</a:t>
          </a:r>
          <a:endParaRPr lang="en-DE" sz="1100" kern="1200" dirty="0"/>
        </a:p>
      </dsp:txBody>
      <dsp:txXfrm>
        <a:off x="1676601" y="175108"/>
        <a:ext cx="815328" cy="815328"/>
      </dsp:txXfrm>
    </dsp:sp>
    <dsp:sp modelId="{724178F7-FE35-7B43-B051-717442DEBDBC}">
      <dsp:nvSpPr>
        <dsp:cNvPr id="0" name=""/>
        <dsp:cNvSpPr/>
      </dsp:nvSpPr>
      <dsp:spPr>
        <a:xfrm>
          <a:off x="2630715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30715" y="1902960"/>
        <a:ext cx="138837" cy="189361"/>
      </dsp:txXfrm>
    </dsp:sp>
    <dsp:sp modelId="{2F9AB5B6-8516-954C-929D-9DFBF2DDEBBE}">
      <dsp:nvSpPr>
        <dsp:cNvPr id="0" name=""/>
        <dsp:cNvSpPr/>
      </dsp:nvSpPr>
      <dsp:spPr>
        <a:xfrm>
          <a:off x="2922610" y="1421117"/>
          <a:ext cx="1153048" cy="1153048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Social Media</a:t>
          </a:r>
          <a:endParaRPr lang="en-DE" sz="1100" kern="1200" dirty="0"/>
        </a:p>
      </dsp:txBody>
      <dsp:txXfrm>
        <a:off x="3091470" y="1589977"/>
        <a:ext cx="815328" cy="815328"/>
      </dsp:txXfrm>
    </dsp:sp>
    <dsp:sp modelId="{46425910-43DE-C24E-828A-319CE20202EA}">
      <dsp:nvSpPr>
        <dsp:cNvPr id="0" name=""/>
        <dsp:cNvSpPr/>
      </dsp:nvSpPr>
      <dsp:spPr>
        <a:xfrm rot="5400000">
          <a:off x="1985096" y="2485459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2518829"/>
        <a:ext cx="138837" cy="189361"/>
      </dsp:txXfrm>
    </dsp:sp>
    <dsp:sp modelId="{D22A1B1C-5B96-F148-B268-F21156DF5061}">
      <dsp:nvSpPr>
        <dsp:cNvPr id="0" name=""/>
        <dsp:cNvSpPr/>
      </dsp:nvSpPr>
      <dsp:spPr>
        <a:xfrm>
          <a:off x="1507741" y="2835985"/>
          <a:ext cx="1153048" cy="1153048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Physical Locations</a:t>
          </a:r>
          <a:endParaRPr lang="en-DE" sz="1100" kern="1200" dirty="0"/>
        </a:p>
      </dsp:txBody>
      <dsp:txXfrm>
        <a:off x="1676601" y="3004845"/>
        <a:ext cx="815328" cy="815328"/>
      </dsp:txXfrm>
    </dsp:sp>
    <dsp:sp modelId="{16E317A5-9052-604F-AC96-2C80084197DF}">
      <dsp:nvSpPr>
        <dsp:cNvPr id="0" name=""/>
        <dsp:cNvSpPr/>
      </dsp:nvSpPr>
      <dsp:spPr>
        <a:xfrm rot="10800000">
          <a:off x="1339477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98978" y="1902960"/>
        <a:ext cx="138837" cy="189361"/>
      </dsp:txXfrm>
    </dsp:sp>
    <dsp:sp modelId="{F9F092CB-0D6B-8E43-A8C0-17DA5DF0C5FF}">
      <dsp:nvSpPr>
        <dsp:cNvPr id="0" name=""/>
        <dsp:cNvSpPr/>
      </dsp:nvSpPr>
      <dsp:spPr>
        <a:xfrm>
          <a:off x="92873" y="1421117"/>
          <a:ext cx="1153048" cy="115304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Call </a:t>
          </a:r>
          <a:r>
            <a:rPr lang="en-US" sz="1100" b="1" kern="1200" dirty="0" err="1"/>
            <a:t>Centres</a:t>
          </a:r>
          <a:endParaRPr lang="en-DE" sz="1100" kern="1200" dirty="0"/>
        </a:p>
      </dsp:txBody>
      <dsp:txXfrm>
        <a:off x="261733" y="1589977"/>
        <a:ext cx="815328" cy="81532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20145" y="1533521"/>
          <a:ext cx="928240" cy="9282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b="0" kern="1200" dirty="0"/>
            <a:t>Direct </a:t>
          </a:r>
          <a:r>
            <a:rPr lang="nl-NL" sz="1100" b="0" kern="1200" dirty="0" err="1"/>
            <a:t>Channels</a:t>
          </a:r>
          <a:endParaRPr lang="en-DE" sz="1100" kern="1200" dirty="0"/>
        </a:p>
      </dsp:txBody>
      <dsp:txXfrm>
        <a:off x="1756083" y="1669459"/>
        <a:ext cx="656364" cy="656364"/>
      </dsp:txXfrm>
    </dsp:sp>
    <dsp:sp modelId="{8C189818-31B3-A14C-9F8E-86F8D3516A39}">
      <dsp:nvSpPr>
        <dsp:cNvPr id="0" name=""/>
        <dsp:cNvSpPr/>
      </dsp:nvSpPr>
      <dsp:spPr>
        <a:xfrm rot="16200000">
          <a:off x="1985096" y="1194221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1287092"/>
        <a:ext cx="138837" cy="189361"/>
      </dsp:txXfrm>
    </dsp:sp>
    <dsp:sp modelId="{33AE45FE-2802-6A42-ACE8-A7040CED4011}">
      <dsp:nvSpPr>
        <dsp:cNvPr id="0" name=""/>
        <dsp:cNvSpPr/>
      </dsp:nvSpPr>
      <dsp:spPr>
        <a:xfrm>
          <a:off x="1507741" y="6248"/>
          <a:ext cx="1153048" cy="115304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Company Websites</a:t>
          </a:r>
          <a:endParaRPr lang="en-DE" sz="1100" kern="1200" dirty="0"/>
        </a:p>
      </dsp:txBody>
      <dsp:txXfrm>
        <a:off x="1676601" y="175108"/>
        <a:ext cx="815328" cy="815328"/>
      </dsp:txXfrm>
    </dsp:sp>
    <dsp:sp modelId="{724178F7-FE35-7B43-B051-717442DEBDBC}">
      <dsp:nvSpPr>
        <dsp:cNvPr id="0" name=""/>
        <dsp:cNvSpPr/>
      </dsp:nvSpPr>
      <dsp:spPr>
        <a:xfrm>
          <a:off x="2630715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30715" y="1902960"/>
        <a:ext cx="138837" cy="189361"/>
      </dsp:txXfrm>
    </dsp:sp>
    <dsp:sp modelId="{2F9AB5B6-8516-954C-929D-9DFBF2DDEBBE}">
      <dsp:nvSpPr>
        <dsp:cNvPr id="0" name=""/>
        <dsp:cNvSpPr/>
      </dsp:nvSpPr>
      <dsp:spPr>
        <a:xfrm>
          <a:off x="2922610" y="1421117"/>
          <a:ext cx="1153048" cy="1153048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Social Media</a:t>
          </a:r>
          <a:endParaRPr lang="en-DE" sz="1100" kern="1200" dirty="0"/>
        </a:p>
      </dsp:txBody>
      <dsp:txXfrm>
        <a:off x="3091470" y="1589977"/>
        <a:ext cx="815328" cy="815328"/>
      </dsp:txXfrm>
    </dsp:sp>
    <dsp:sp modelId="{46425910-43DE-C24E-828A-319CE20202EA}">
      <dsp:nvSpPr>
        <dsp:cNvPr id="0" name=""/>
        <dsp:cNvSpPr/>
      </dsp:nvSpPr>
      <dsp:spPr>
        <a:xfrm rot="5400000">
          <a:off x="1985096" y="2485459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2518829"/>
        <a:ext cx="138837" cy="189361"/>
      </dsp:txXfrm>
    </dsp:sp>
    <dsp:sp modelId="{D22A1B1C-5B96-F148-B268-F21156DF5061}">
      <dsp:nvSpPr>
        <dsp:cNvPr id="0" name=""/>
        <dsp:cNvSpPr/>
      </dsp:nvSpPr>
      <dsp:spPr>
        <a:xfrm>
          <a:off x="1507741" y="2835985"/>
          <a:ext cx="1153048" cy="1153048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Physical Locations</a:t>
          </a:r>
          <a:endParaRPr lang="en-DE" sz="1100" kern="1200" dirty="0"/>
        </a:p>
      </dsp:txBody>
      <dsp:txXfrm>
        <a:off x="1676601" y="3004845"/>
        <a:ext cx="815328" cy="815328"/>
      </dsp:txXfrm>
    </dsp:sp>
    <dsp:sp modelId="{16E317A5-9052-604F-AC96-2C80084197DF}">
      <dsp:nvSpPr>
        <dsp:cNvPr id="0" name=""/>
        <dsp:cNvSpPr/>
      </dsp:nvSpPr>
      <dsp:spPr>
        <a:xfrm rot="10800000">
          <a:off x="1339477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98978" y="1902960"/>
        <a:ext cx="138837" cy="189361"/>
      </dsp:txXfrm>
    </dsp:sp>
    <dsp:sp modelId="{F9F092CB-0D6B-8E43-A8C0-17DA5DF0C5FF}">
      <dsp:nvSpPr>
        <dsp:cNvPr id="0" name=""/>
        <dsp:cNvSpPr/>
      </dsp:nvSpPr>
      <dsp:spPr>
        <a:xfrm>
          <a:off x="92873" y="1421117"/>
          <a:ext cx="1153048" cy="115304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Call </a:t>
          </a:r>
          <a:r>
            <a:rPr lang="en-US" sz="1100" b="1" kern="1200" dirty="0" err="1"/>
            <a:t>Centres</a:t>
          </a:r>
          <a:endParaRPr lang="en-DE" sz="1100" kern="1200" dirty="0"/>
        </a:p>
      </dsp:txBody>
      <dsp:txXfrm>
        <a:off x="261733" y="1589977"/>
        <a:ext cx="815328" cy="81532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20145" y="1533521"/>
          <a:ext cx="928240" cy="92824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b="0" kern="1200" dirty="0"/>
            <a:t>Direct </a:t>
          </a:r>
          <a:r>
            <a:rPr lang="nl-NL" sz="1100" b="0" kern="1200" dirty="0" err="1"/>
            <a:t>Channels</a:t>
          </a:r>
          <a:endParaRPr lang="en-DE" sz="1100" kern="1200" dirty="0"/>
        </a:p>
      </dsp:txBody>
      <dsp:txXfrm>
        <a:off x="1756083" y="1669459"/>
        <a:ext cx="656364" cy="656364"/>
      </dsp:txXfrm>
    </dsp:sp>
    <dsp:sp modelId="{8C189818-31B3-A14C-9F8E-86F8D3516A39}">
      <dsp:nvSpPr>
        <dsp:cNvPr id="0" name=""/>
        <dsp:cNvSpPr/>
      </dsp:nvSpPr>
      <dsp:spPr>
        <a:xfrm rot="16200000">
          <a:off x="1985096" y="1194221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1287092"/>
        <a:ext cx="138837" cy="189361"/>
      </dsp:txXfrm>
    </dsp:sp>
    <dsp:sp modelId="{33AE45FE-2802-6A42-ACE8-A7040CED4011}">
      <dsp:nvSpPr>
        <dsp:cNvPr id="0" name=""/>
        <dsp:cNvSpPr/>
      </dsp:nvSpPr>
      <dsp:spPr>
        <a:xfrm>
          <a:off x="1507741" y="6248"/>
          <a:ext cx="1153048" cy="115304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Company Websites</a:t>
          </a:r>
          <a:endParaRPr lang="en-DE" sz="1100" kern="1200" dirty="0"/>
        </a:p>
      </dsp:txBody>
      <dsp:txXfrm>
        <a:off x="1676601" y="175108"/>
        <a:ext cx="815328" cy="815328"/>
      </dsp:txXfrm>
    </dsp:sp>
    <dsp:sp modelId="{724178F7-FE35-7B43-B051-717442DEBDBC}">
      <dsp:nvSpPr>
        <dsp:cNvPr id="0" name=""/>
        <dsp:cNvSpPr/>
      </dsp:nvSpPr>
      <dsp:spPr>
        <a:xfrm>
          <a:off x="2630715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30715" y="1902960"/>
        <a:ext cx="138837" cy="189361"/>
      </dsp:txXfrm>
    </dsp:sp>
    <dsp:sp modelId="{2F9AB5B6-8516-954C-929D-9DFBF2DDEBBE}">
      <dsp:nvSpPr>
        <dsp:cNvPr id="0" name=""/>
        <dsp:cNvSpPr/>
      </dsp:nvSpPr>
      <dsp:spPr>
        <a:xfrm>
          <a:off x="2922610" y="1421117"/>
          <a:ext cx="1153048" cy="1153048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Social Media</a:t>
          </a:r>
          <a:endParaRPr lang="en-DE" sz="1100" kern="1200" dirty="0"/>
        </a:p>
      </dsp:txBody>
      <dsp:txXfrm>
        <a:off x="3091470" y="1589977"/>
        <a:ext cx="815328" cy="815328"/>
      </dsp:txXfrm>
    </dsp:sp>
    <dsp:sp modelId="{46425910-43DE-C24E-828A-319CE20202EA}">
      <dsp:nvSpPr>
        <dsp:cNvPr id="0" name=""/>
        <dsp:cNvSpPr/>
      </dsp:nvSpPr>
      <dsp:spPr>
        <a:xfrm rot="5400000">
          <a:off x="1985096" y="2485459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14847" y="2518829"/>
        <a:ext cx="138837" cy="189361"/>
      </dsp:txXfrm>
    </dsp:sp>
    <dsp:sp modelId="{D22A1B1C-5B96-F148-B268-F21156DF5061}">
      <dsp:nvSpPr>
        <dsp:cNvPr id="0" name=""/>
        <dsp:cNvSpPr/>
      </dsp:nvSpPr>
      <dsp:spPr>
        <a:xfrm>
          <a:off x="1507741" y="2835985"/>
          <a:ext cx="1153048" cy="1153048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u="none" kern="1200" dirty="0"/>
            <a:t>Physical Locations</a:t>
          </a:r>
          <a:endParaRPr lang="en-DE" sz="1100" kern="1200" dirty="0"/>
        </a:p>
      </dsp:txBody>
      <dsp:txXfrm>
        <a:off x="1676601" y="3004845"/>
        <a:ext cx="815328" cy="815328"/>
      </dsp:txXfrm>
    </dsp:sp>
    <dsp:sp modelId="{16E317A5-9052-604F-AC96-2C80084197DF}">
      <dsp:nvSpPr>
        <dsp:cNvPr id="0" name=""/>
        <dsp:cNvSpPr/>
      </dsp:nvSpPr>
      <dsp:spPr>
        <a:xfrm rot="10800000">
          <a:off x="1339477" y="1839840"/>
          <a:ext cx="198338" cy="3156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98978" y="1902960"/>
        <a:ext cx="138837" cy="189361"/>
      </dsp:txXfrm>
    </dsp:sp>
    <dsp:sp modelId="{F9F092CB-0D6B-8E43-A8C0-17DA5DF0C5FF}">
      <dsp:nvSpPr>
        <dsp:cNvPr id="0" name=""/>
        <dsp:cNvSpPr/>
      </dsp:nvSpPr>
      <dsp:spPr>
        <a:xfrm>
          <a:off x="92873" y="1421117"/>
          <a:ext cx="1153048" cy="1153048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/>
            <a:t>Call </a:t>
          </a:r>
          <a:r>
            <a:rPr lang="en-US" sz="1100" b="1" kern="1200" dirty="0" err="1"/>
            <a:t>Centres</a:t>
          </a:r>
          <a:endParaRPr lang="en-DE" sz="1100" kern="1200" dirty="0"/>
        </a:p>
      </dsp:txBody>
      <dsp:txXfrm>
        <a:off x="261733" y="1589977"/>
        <a:ext cx="815328" cy="81532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592262" y="1994186"/>
          <a:ext cx="1009694" cy="10096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The Tour Packaging Process</a:t>
          </a:r>
          <a:endParaRPr lang="en-DE" sz="1100" kern="1200"/>
        </a:p>
      </dsp:txBody>
      <dsp:txXfrm>
        <a:off x="1740128" y="2142052"/>
        <a:ext cx="713962" cy="713962"/>
      </dsp:txXfrm>
    </dsp:sp>
    <dsp:sp modelId="{8C189818-31B3-A14C-9F8E-86F8D3516A39}">
      <dsp:nvSpPr>
        <dsp:cNvPr id="0" name=""/>
        <dsp:cNvSpPr/>
      </dsp:nvSpPr>
      <dsp:spPr>
        <a:xfrm rot="16200000">
          <a:off x="1989177" y="1625001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021557" y="1726040"/>
        <a:ext cx="151106" cy="205978"/>
      </dsp:txXfrm>
    </dsp:sp>
    <dsp:sp modelId="{33AE45FE-2802-6A42-ACE8-A7040CED4011}">
      <dsp:nvSpPr>
        <dsp:cNvPr id="0" name=""/>
        <dsp:cNvSpPr/>
      </dsp:nvSpPr>
      <dsp:spPr>
        <a:xfrm>
          <a:off x="1469994" y="332662"/>
          <a:ext cx="1254230" cy="125423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 Research </a:t>
          </a:r>
          <a:endParaRPr lang="en-DE" sz="1100" kern="1200" dirty="0"/>
        </a:p>
      </dsp:txBody>
      <dsp:txXfrm>
        <a:off x="1653672" y="516340"/>
        <a:ext cx="886874" cy="886874"/>
      </dsp:txXfrm>
    </dsp:sp>
    <dsp:sp modelId="{724178F7-FE35-7B43-B051-717442DEBDBC}">
      <dsp:nvSpPr>
        <dsp:cNvPr id="0" name=""/>
        <dsp:cNvSpPr/>
      </dsp:nvSpPr>
      <dsp:spPr>
        <a:xfrm rot="20520000">
          <a:off x="2657184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658769" y="2189002"/>
        <a:ext cx="151106" cy="205978"/>
      </dsp:txXfrm>
    </dsp:sp>
    <dsp:sp modelId="{2F9AB5B6-8516-954C-929D-9DFBF2DDEBBE}">
      <dsp:nvSpPr>
        <dsp:cNvPr id="0" name=""/>
        <dsp:cNvSpPr/>
      </dsp:nvSpPr>
      <dsp:spPr>
        <a:xfrm>
          <a:off x="2933914" y="1396262"/>
          <a:ext cx="1254230" cy="125423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 err="1"/>
            <a:t>Supplier</a:t>
          </a:r>
          <a:r>
            <a:rPr lang="nl-NL" sz="1100" kern="1200" dirty="0"/>
            <a:t> </a:t>
          </a:r>
          <a:r>
            <a:rPr lang="nl-NL" sz="1100" kern="1200" dirty="0" err="1"/>
            <a:t>Contracting</a:t>
          </a:r>
          <a:endParaRPr lang="en-DE" sz="1100" kern="1200" dirty="0"/>
        </a:p>
      </dsp:txBody>
      <dsp:txXfrm>
        <a:off x="3117592" y="1579940"/>
        <a:ext cx="886874" cy="886874"/>
      </dsp:txXfrm>
    </dsp:sp>
    <dsp:sp modelId="{46425910-43DE-C24E-828A-319CE20202EA}">
      <dsp:nvSpPr>
        <dsp:cNvPr id="0" name=""/>
        <dsp:cNvSpPr/>
      </dsp:nvSpPr>
      <dsp:spPr>
        <a:xfrm rot="3240000">
          <a:off x="2402028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15375" y="2938090"/>
        <a:ext cx="151106" cy="205978"/>
      </dsp:txXfrm>
    </dsp:sp>
    <dsp:sp modelId="{D22A1B1C-5B96-F148-B268-F21156DF5061}">
      <dsp:nvSpPr>
        <dsp:cNvPr id="0" name=""/>
        <dsp:cNvSpPr/>
      </dsp:nvSpPr>
      <dsp:spPr>
        <a:xfrm>
          <a:off x="2374747" y="3117203"/>
          <a:ext cx="1254230" cy="125423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Itinerary Planning</a:t>
          </a:r>
          <a:endParaRPr lang="en-DE" sz="1100" kern="1200" dirty="0"/>
        </a:p>
      </dsp:txBody>
      <dsp:txXfrm>
        <a:off x="2558425" y="3300881"/>
        <a:ext cx="886874" cy="886874"/>
      </dsp:txXfrm>
    </dsp:sp>
    <dsp:sp modelId="{16E317A5-9052-604F-AC96-2C80084197DF}">
      <dsp:nvSpPr>
        <dsp:cNvPr id="0" name=""/>
        <dsp:cNvSpPr/>
      </dsp:nvSpPr>
      <dsp:spPr>
        <a:xfrm rot="7560000">
          <a:off x="1576325" y="289562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627737" y="2938090"/>
        <a:ext cx="151106" cy="205978"/>
      </dsp:txXfrm>
    </dsp:sp>
    <dsp:sp modelId="{F9F092CB-0D6B-8E43-A8C0-17DA5DF0C5FF}">
      <dsp:nvSpPr>
        <dsp:cNvPr id="0" name=""/>
        <dsp:cNvSpPr/>
      </dsp:nvSpPr>
      <dsp:spPr>
        <a:xfrm>
          <a:off x="565242" y="3117203"/>
          <a:ext cx="1254230" cy="125423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/>
            <a:t>Costing and Pricing</a:t>
          </a:r>
          <a:endParaRPr lang="en-DE" sz="1100" kern="1200" dirty="0"/>
        </a:p>
      </dsp:txBody>
      <dsp:txXfrm>
        <a:off x="748920" y="3300881"/>
        <a:ext cx="886874" cy="886874"/>
      </dsp:txXfrm>
    </dsp:sp>
    <dsp:sp modelId="{B615B72D-61EF-1644-83A7-353646A01CB8}">
      <dsp:nvSpPr>
        <dsp:cNvPr id="0" name=""/>
        <dsp:cNvSpPr/>
      </dsp:nvSpPr>
      <dsp:spPr>
        <a:xfrm rot="11880000">
          <a:off x="1321169" y="2110337"/>
          <a:ext cx="215865" cy="3432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384343" y="2189002"/>
        <a:ext cx="151106" cy="205978"/>
      </dsp:txXfrm>
    </dsp:sp>
    <dsp:sp modelId="{AE36BF02-F7E4-2744-8886-A38EEEE8A4A4}">
      <dsp:nvSpPr>
        <dsp:cNvPr id="0" name=""/>
        <dsp:cNvSpPr/>
      </dsp:nvSpPr>
      <dsp:spPr>
        <a:xfrm>
          <a:off x="6074" y="1396262"/>
          <a:ext cx="1254230" cy="125423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100" kern="1200" dirty="0"/>
            <a:t>Marketing </a:t>
          </a:r>
          <a:r>
            <a:rPr lang="nl-NL" sz="1100" kern="1200" dirty="0" err="1"/>
            <a:t>and</a:t>
          </a:r>
          <a:r>
            <a:rPr lang="nl-NL" sz="1100" kern="1200" dirty="0"/>
            <a:t> Sales</a:t>
          </a:r>
          <a:endParaRPr lang="en-DE" sz="1100" kern="1200" dirty="0"/>
        </a:p>
      </dsp:txBody>
      <dsp:txXfrm>
        <a:off x="189752" y="1579940"/>
        <a:ext cx="886874" cy="8868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30-09-2026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30-09-2026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30-09-2026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3600" dirty="0" err="1"/>
              <a:t>Structure</a:t>
            </a:r>
            <a:r>
              <a:rPr lang="nl-NL" sz="3600" dirty="0"/>
              <a:t> of </a:t>
            </a:r>
            <a:r>
              <a:rPr lang="nl-NL" sz="3600" dirty="0" err="1"/>
              <a:t>Tourism</a:t>
            </a:r>
            <a:r>
              <a:rPr lang="nl-NL" sz="3600" dirty="0"/>
              <a:t> Markets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Outline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What are the UNESCO World Heritage Sites in Berlin? - The ...">
            <a:extLst>
              <a:ext uri="{FF2B5EF4-FFF2-40B4-BE49-F238E27FC236}">
                <a16:creationId xmlns:a16="http://schemas.microsoft.com/office/drawing/2014/main" id="{30F99537-44C7-1A0A-07D3-75D8E259C964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7" r="1982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0586721-4EFE-2E63-6F16-792DD8C23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Distribution Channels in Tourism</a:t>
            </a:r>
          </a:p>
          <a:p>
            <a:r>
              <a:rPr lang="en-US" dirty="0"/>
              <a:t>Intermediaries in Tourism</a:t>
            </a:r>
          </a:p>
          <a:p>
            <a:r>
              <a:rPr lang="en-US" dirty="0"/>
              <a:t>The Tour Packaging Process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112954717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D5979BB-237A-3FAA-DFFE-48C05CA4E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70"/>
            <a:ext cx="12198350" cy="638070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964D2-19D0-FE23-102D-A22E4FFF5A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FFFA90-76E3-6847-79F7-848203E87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35"/>
            <a:ext cx="12198350" cy="638070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C0559E-4E49-004B-B677-9F8548F89975}"/>
              </a:ext>
            </a:extLst>
          </p:cNvPr>
          <p:cNvSpPr txBox="1"/>
          <p:nvPr/>
        </p:nvSpPr>
        <p:spPr>
          <a:xfrm>
            <a:off x="482551" y="1124744"/>
            <a:ext cx="72008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4000" b="1" dirty="0">
                <a:solidFill>
                  <a:schemeClr val="bg1"/>
                </a:solidFill>
              </a:rPr>
              <a:t>1- DISTRIBUTION CHANNELS IN TOURISM</a:t>
            </a:r>
          </a:p>
        </p:txBody>
      </p:sp>
    </p:spTree>
    <p:extLst>
      <p:ext uri="{BB962C8B-B14F-4D97-AF65-F5344CB8AC3E}">
        <p14:creationId xmlns:p14="http://schemas.microsoft.com/office/powerpoint/2010/main" val="3715716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Distribution </a:t>
            </a:r>
            <a:r>
              <a:rPr lang="nl-NL" sz="3600" dirty="0" err="1"/>
              <a:t>Channels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888726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They refer to the pathways through which tourism products and services are offered, delivered, and sold to consumers.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Also Known As: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"The Chain of Distribution"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 system linking tourism providers to end consumers through various intermediaries.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146199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Channel Manager and Metasearch - What Must You Know">
            <a:extLst>
              <a:ext uri="{FF2B5EF4-FFF2-40B4-BE49-F238E27FC236}">
                <a16:creationId xmlns:a16="http://schemas.microsoft.com/office/drawing/2014/main" id="{0B2BFEF4-639F-9AC1-2B0E-EE8054225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766" y="2189489"/>
            <a:ext cx="5588000" cy="3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1567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Distribution </a:t>
            </a:r>
            <a:r>
              <a:rPr lang="nl-NL" sz="3600" dirty="0" err="1"/>
              <a:t>Channels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080899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It Describes: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location and availability of the tourism offering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methods and platforms used to reach consumers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 intermediaries involved in connecting supply to demand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1A1FC71-CFBD-0A55-AF84-E5844B626B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881065"/>
              </p:ext>
            </p:extLst>
          </p:nvPr>
        </p:nvGraphicFramePr>
        <p:xfrm>
          <a:off x="-327398" y="2117741"/>
          <a:ext cx="5490468" cy="3699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83050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Distribution </a:t>
            </a:r>
            <a:r>
              <a:rPr lang="nl-NL" sz="3600" dirty="0" err="1"/>
              <a:t>Channels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21483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In the manufacturing Industry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Distribution channels move tangible goods from the manufacturer to the consumer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In the tourism industry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They move the consumer to the supplier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41C432D-4D8A-E527-D76C-73A355B77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7" y="4077072"/>
            <a:ext cx="10259185" cy="2360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87487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Distribution </a:t>
            </a:r>
            <a:r>
              <a:rPr lang="nl-NL" sz="3600" dirty="0" err="1"/>
              <a:t>Channels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400861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Tourism products are often not sold directly by suppliers.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Instead, they move through intermediaries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Main Types of Intermediaries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Wholesalers (Tour Operators):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Consolidate different tourism products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Create packages tailored for specific markets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Retailers (Travel Agents):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Sell packages or individual services to end-consumers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437019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1.1. Traditional Distribution of Tourism Products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984785-AA23-70BE-5C13-79FEC2905C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4" y="2948186"/>
            <a:ext cx="4800358" cy="321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3857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Distribution </a:t>
            </a:r>
            <a:r>
              <a:rPr lang="nl-NL" sz="3600" dirty="0" err="1"/>
              <a:t>Channels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767936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One-Level Channel: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Direct connection between the supplier and the customer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Two-Level Channel: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Involves one intermediary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Three-Level Channel: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Involves multiple intermediaries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62286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1.2- Level of Distribution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D0F5C3-7CC7-3CB7-2F0C-88124BD47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" y="2221556"/>
            <a:ext cx="4816139" cy="421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895719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estination Germany">
            <a:extLst>
              <a:ext uri="{FF2B5EF4-FFF2-40B4-BE49-F238E27FC236}">
                <a16:creationId xmlns:a16="http://schemas.microsoft.com/office/drawing/2014/main" id="{665BFF2A-0D9C-BD2C-DD25-6A6B8C940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70"/>
            <a:ext cx="12198350" cy="640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F973BF-84C9-4CFC-13D0-637701D189D4}"/>
              </a:ext>
            </a:extLst>
          </p:cNvPr>
          <p:cNvSpPr txBox="1"/>
          <p:nvPr/>
        </p:nvSpPr>
        <p:spPr>
          <a:xfrm>
            <a:off x="698575" y="620688"/>
            <a:ext cx="73448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chemeClr val="bg1"/>
                </a:solidFill>
              </a:rPr>
              <a:t>2- INTERMEDIARIES IN TOURISM</a:t>
            </a:r>
          </a:p>
        </p:txBody>
      </p:sp>
    </p:spTree>
    <p:extLst>
      <p:ext uri="{BB962C8B-B14F-4D97-AF65-F5344CB8AC3E}">
        <p14:creationId xmlns:p14="http://schemas.microsoft.com/office/powerpoint/2010/main" val="226306500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871677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There is a wide range of intermediaries between tourism suppliers and consumers.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They can be classified into: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Direct Channels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No intermediaries; supplier sells directly to the consumer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Often technology-driven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Indirect Channels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Use of intermediaries to reach consumers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Often more personal interactions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1.2- Level of Distribution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AFE490E-B4AE-808E-D24F-6976A7E9E4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3699093"/>
              </p:ext>
            </p:extLst>
          </p:nvPr>
        </p:nvGraphicFramePr>
        <p:xfrm>
          <a:off x="24213" y="2955014"/>
          <a:ext cx="4749715" cy="3252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283200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326122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Combines core elements of a holiday into one package: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Transport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Accommodation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Additional services (meals, guided tours, tickets)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Creates all-inclusive travel products tailored to customer needs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Sells packages through various channels: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agents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Online platforms or other intermediaries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377474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117535"/>
              </p:ext>
            </p:extLst>
          </p:nvPr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18324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103011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Domestic Tour Operators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Organize tours and holiday packages within one country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Focus on local destinations for residents of that country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Key Roles: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Highlight lesser-known local attractions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Support regional tourism development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Provide convenience for those who prefer organized travel experiences at home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615304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39B5E5A-9DB8-85F1-1292-8D1491855F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9363096"/>
              </p:ext>
            </p:extLst>
          </p:nvPr>
        </p:nvGraphicFramePr>
        <p:xfrm>
          <a:off x="398725" y="1988840"/>
          <a:ext cx="4116273" cy="451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422643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534071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Inbound Tour Operators (ITOs)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Specializing in handling incoming foreign tourists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Serve travelers arriving from other countries in the host country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Key Roles: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Act as ground-handling agents for outbound tour operators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Range from basic hotel booking agents to full-service providers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39B5E5A-9DB8-85F1-1292-8D1491855F24}"/>
              </a:ext>
            </a:extLst>
          </p:cNvPr>
          <p:cNvGraphicFramePr/>
          <p:nvPr/>
        </p:nvGraphicFramePr>
        <p:xfrm>
          <a:off x="398725" y="1988840"/>
          <a:ext cx="4116273" cy="451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033213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865926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3-Outbound Tour Operators (OTOs)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Offer holiday packages abroad to individuals or groups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Sell tours from a traveler’s home country to foreign destinations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Key Responsibilities: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Arrange travel documents (visas, passports)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Organize transportation to the tour starting point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Coordinate with: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Inbound Tour Operators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Destination Management Companies (DMCs)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39B5E5A-9DB8-85F1-1292-8D1491855F24}"/>
              </a:ext>
            </a:extLst>
          </p:cNvPr>
          <p:cNvGraphicFramePr/>
          <p:nvPr/>
        </p:nvGraphicFramePr>
        <p:xfrm>
          <a:off x="398725" y="1988840"/>
          <a:ext cx="4116273" cy="451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558284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629153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4- Specialist Tour Operators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Also known as independent or niche operators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Can operate in domestic, inbound, or outbound markets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They Specialize in: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Activities offered (adventure, culinary, wellness)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Specific destinations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Target markets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Modes of transport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39B5E5A-9DB8-85F1-1292-8D1491855F24}"/>
              </a:ext>
            </a:extLst>
          </p:cNvPr>
          <p:cNvGraphicFramePr/>
          <p:nvPr/>
        </p:nvGraphicFramePr>
        <p:xfrm>
          <a:off x="398725" y="1988840"/>
          <a:ext cx="4116273" cy="451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432671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792660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5- Mass Market Tour Operators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Large tour operators offering a wide variety of holiday packages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Examples: Thomas Cook, TUI 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Key Characteristics: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Cater to the general public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Offer standardized packages to popular destinations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Aim to meet the needs of a wide customer base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 Operator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39B5E5A-9DB8-85F1-1292-8D1491855F24}"/>
              </a:ext>
            </a:extLst>
          </p:cNvPr>
          <p:cNvGraphicFramePr/>
          <p:nvPr/>
        </p:nvGraphicFramePr>
        <p:xfrm>
          <a:off x="398725" y="1988840"/>
          <a:ext cx="4116273" cy="4517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198143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301671"/>
              </p:ext>
            </p:extLst>
          </p:nvPr>
        </p:nvGraphicFramePr>
        <p:xfrm>
          <a:off x="5163070" y="1569571"/>
          <a:ext cx="6527555" cy="479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Destination Management Companies (DMC)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 DMC is a “service professional company with a wide range of  knowledge and experience of the conditions and touristic resources of a region”.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They manage all tourists travel arrangements upon arrival.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6904667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613016"/>
              </p:ext>
            </p:extLst>
          </p:nvPr>
        </p:nvGraphicFramePr>
        <p:xfrm>
          <a:off x="5163070" y="1412776"/>
          <a:ext cx="6527555" cy="5547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54750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Retail Travel Agents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They function as convenient outlets where holidays and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other travel-related offerings they supply the public with travel services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They act as a source of information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Advice on visa applications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Reservations for visitor attractions and entertainment venues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Planning itineraries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Examples include: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Thomas Cook                - DERTOUR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FTI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Touristik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                - Tui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5531476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701747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Online Travel Agent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Electronic retailers that operate entirely online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No physical presence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Provide a convenient booking platform for consumers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Serve as a key part of the tourism distribution system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Examples: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Booking.com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                 -Expedia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Agoda                               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C.Trip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685637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186218"/>
              </p:ext>
            </p:extLst>
          </p:nvPr>
        </p:nvGraphicFramePr>
        <p:xfrm>
          <a:off x="5163070" y="1412776"/>
          <a:ext cx="6527555" cy="47958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9583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Advantages of Indirect Channels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Wider Market Reach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Reduced Marketing Costs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Sales Expertise and Brand Trust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Convenience for the Consumer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449206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607257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Disadvantages of Indirect Channels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Reduced Profit Margins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Loss of Control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Dependence on Intermediaries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Potential for Conflicts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2.1 Indirect Channels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342642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033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European hotels are intensifying a legal challenge against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Booking.com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They seek compensation for alleged overcharges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The Core Issue: “Rate Parity” Clauses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Booking.com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requires hotels to offer the same or lower prices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on its platform.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Hotels cannot offer better rates on their own websites or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other channels.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This practice allegedly led to: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Inflated commission rates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Restricted price competition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283712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Conflicts between Europe’s hotels and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Booking.com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B985B0-1DE6-4A35-50BA-23A422A4FB32}"/>
              </a:ext>
            </a:extLst>
          </p:cNvPr>
          <p:cNvGraphicFramePr/>
          <p:nvPr/>
        </p:nvGraphicFramePr>
        <p:xfrm>
          <a:off x="320779" y="2201722"/>
          <a:ext cx="4103709" cy="4163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223200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345943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Selling tourism products and services directly to consumers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Noo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intermediaries involved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Company Website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These websites allow customers to: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Browse travel options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Customize their trips and services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Book directly with real-time availability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Use secure payment processing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755129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Direct Channels: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A53A8F-3B9C-72B3-445D-871850DF18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4722903"/>
              </p:ext>
            </p:extLst>
          </p:nvPr>
        </p:nvGraphicFramePr>
        <p:xfrm>
          <a:off x="202440" y="2265605"/>
          <a:ext cx="4168532" cy="3995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800871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686865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Social Media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-Platforms like Facebook and Instagram enable tourism businesses to: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Engage directly with potential customers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Showcase tours, activities, and destinations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Facilitate bookings through integrated tools or links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Direct Channels: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A53A8F-3B9C-72B3-445D-871850DF1848}"/>
              </a:ext>
            </a:extLst>
          </p:cNvPr>
          <p:cNvGraphicFramePr/>
          <p:nvPr/>
        </p:nvGraphicFramePr>
        <p:xfrm>
          <a:off x="202440" y="2265605"/>
          <a:ext cx="4168532" cy="3995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459243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355766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Physical Locations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Companies can sell directly to customers at: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Offices                       - Tour starting points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Visitor information centers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It enhances: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Personal interaction and trust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Opportunity to answer questions face-to-face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Useful for last-minute or walk-in bookings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Direct Channels: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A53A8F-3B9C-72B3-445D-871850DF1848}"/>
              </a:ext>
            </a:extLst>
          </p:cNvPr>
          <p:cNvGraphicFramePr/>
          <p:nvPr/>
        </p:nvGraphicFramePr>
        <p:xfrm>
          <a:off x="202440" y="2265605"/>
          <a:ext cx="4168532" cy="3995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428164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586182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Call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Centres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To provide a single point of contact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Key Functions: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Handle inquiries, bookings, and support via phone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Ensure efficient call processing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Often used by large tourism businesses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Direct Channels: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A53A8F-3B9C-72B3-445D-871850DF1848}"/>
              </a:ext>
            </a:extLst>
          </p:cNvPr>
          <p:cNvGraphicFramePr/>
          <p:nvPr/>
        </p:nvGraphicFramePr>
        <p:xfrm>
          <a:off x="202440" y="2265605"/>
          <a:ext cx="4168532" cy="3995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153359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Intermediaries</a:t>
            </a:r>
            <a:r>
              <a:rPr lang="nl-NL" sz="3600" dirty="0"/>
              <a:t> in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995894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Advantages of Direct Channels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Increased Control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Higher Profit Margins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Stronger Customer Relationships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The Disadvantages of Direct Channels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High Initial Costs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Limited Market Reach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Potential for Increased Risk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Direct Channels: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2A53A8F-3B9C-72B3-445D-871850DF1848}"/>
              </a:ext>
            </a:extLst>
          </p:cNvPr>
          <p:cNvGraphicFramePr/>
          <p:nvPr/>
        </p:nvGraphicFramePr>
        <p:xfrm>
          <a:off x="202440" y="2265605"/>
          <a:ext cx="4168532" cy="3995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138956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rettspiel-News.de - Tour Operator in der Spieleschmiede gestartet">
            <a:extLst>
              <a:ext uri="{FF2B5EF4-FFF2-40B4-BE49-F238E27FC236}">
                <a16:creationId xmlns:a16="http://schemas.microsoft.com/office/drawing/2014/main" id="{3F76FEE8-8B07-4E02-9184-031E37247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87F403-BCED-9D19-8F6E-807754D58D6B}"/>
              </a:ext>
            </a:extLst>
          </p:cNvPr>
          <p:cNvSpPr txBox="1"/>
          <p:nvPr/>
        </p:nvSpPr>
        <p:spPr>
          <a:xfrm>
            <a:off x="770583" y="1700808"/>
            <a:ext cx="74888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chemeClr val="bg1"/>
                </a:solidFill>
              </a:rPr>
              <a:t>3- </a:t>
            </a:r>
            <a:r>
              <a:rPr lang="en-US" sz="3600" b="1" dirty="0">
                <a:solidFill>
                  <a:schemeClr val="bg1"/>
                </a:solidFill>
              </a:rPr>
              <a:t>The Tour Packaging Process</a:t>
            </a:r>
            <a:endParaRPr lang="en-DE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13791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32029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 Market Research and Destination Selection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Identify target market segments (adventure, seniors, families)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Analyze demand trends and preferences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Evaluate potential destinations (safety, appeal, infrastructure)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Select destinations aligned with target market and brand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032063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3109AFC-24D4-A7EA-84BB-B46A530D98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1754322"/>
              </p:ext>
            </p:extLst>
          </p:nvPr>
        </p:nvGraphicFramePr>
        <p:xfrm>
          <a:off x="320779" y="182004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63274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38666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Supplier Contracting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Partner with: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Accommodation providers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Transport services (airlines, buses, transfers)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Local guides and activity providers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Negotiate rates, availability, and service standards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Build reliable relationships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3109AFC-24D4-A7EA-84BB-B46A530D98BA}"/>
              </a:ext>
            </a:extLst>
          </p:cNvPr>
          <p:cNvGraphicFramePr/>
          <p:nvPr/>
        </p:nvGraphicFramePr>
        <p:xfrm>
          <a:off x="320779" y="182004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313839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3057571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Itinerary Planning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Design engaging, realistic daily schedules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Balance sightseeing, travel time, meals, and rest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Consider flow, logistics, and timing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Adapt for special interests (culture, nature, adventure)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3109AFC-24D4-A7EA-84BB-B46A530D98BA}"/>
              </a:ext>
            </a:extLst>
          </p:cNvPr>
          <p:cNvGraphicFramePr/>
          <p:nvPr/>
        </p:nvGraphicFramePr>
        <p:xfrm>
          <a:off x="320779" y="182004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457669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614463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Costing and Pricing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Calculate total cost: transport, lodging, entrance fees, meals, staffing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Add markup/profit margin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Offer competitive pricing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Ensure value for money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3109AFC-24D4-A7EA-84BB-B46A530D98BA}"/>
              </a:ext>
            </a:extLst>
          </p:cNvPr>
          <p:cNvGraphicFramePr/>
          <p:nvPr/>
        </p:nvGraphicFramePr>
        <p:xfrm>
          <a:off x="320779" y="182004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404075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864381"/>
              </p:ext>
            </p:extLst>
          </p:nvPr>
        </p:nvGraphicFramePr>
        <p:xfrm>
          <a:off x="5163070" y="1412776"/>
          <a:ext cx="6527555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E-  Marketing and Sales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Promote through websites, travel agents, social media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Highlight unique selling points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Offer early bird discounts or group deals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Use distribution channels (OTAs, DMCs, direct bookings)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73109AFC-24D4-A7EA-84BB-B46A530D98BA}"/>
              </a:ext>
            </a:extLst>
          </p:cNvPr>
          <p:cNvGraphicFramePr/>
          <p:nvPr/>
        </p:nvGraphicFramePr>
        <p:xfrm>
          <a:off x="320779" y="1820046"/>
          <a:ext cx="4194220" cy="47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5506142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The Tour </a:t>
            </a:r>
            <a:r>
              <a:rPr lang="nl-NL" sz="3600" dirty="0" err="1"/>
              <a:t>Packaging</a:t>
            </a:r>
            <a:r>
              <a:rPr lang="nl-NL" sz="3600" dirty="0"/>
              <a:t> </a:t>
            </a:r>
            <a:r>
              <a:rPr lang="nl-NL" sz="3600" dirty="0" err="1"/>
              <a:t>Process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5235079" y="1627339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078021"/>
              </p:ext>
            </p:extLst>
          </p:nvPr>
        </p:nvGraphicFramePr>
        <p:xfrm>
          <a:off x="5667129" y="1412776"/>
          <a:ext cx="6023496" cy="4952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3496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952631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4- Calculate the Package Cost and Selling Price: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Transportation, accommodation, meals, activities, transfers.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Then decide: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Profit/markup: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Final selling price per person: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5- Choose a Distribution Channel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Direct Channel: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Indirect Channel: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A1A1FD5-75A6-4809-7687-B9FC5DC38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885276"/>
              </p:ext>
            </p:extLst>
          </p:nvPr>
        </p:nvGraphicFramePr>
        <p:xfrm>
          <a:off x="202439" y="1627339"/>
          <a:ext cx="4845677" cy="4070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5677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Design a Tour Package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sz="1600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1- Identify the Target Market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Families, young travelers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2. Select a Destination and consider: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Safety, attractions, infrastructure, accessibility, customer preferences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1" dirty="0">
                          <a:solidFill>
                            <a:schemeClr val="bg2"/>
                          </a:solidFill>
                        </a:rPr>
                        <a:t>3. Create Your Tour Package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sz="1600" b="0" dirty="0">
                          <a:solidFill>
                            <a:schemeClr val="bg2"/>
                          </a:solidFill>
                        </a:rPr>
                        <a:t>- Transportation, accommodation, meals, activities/Excursions, transfers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sz="1600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26315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2519</TotalTime>
  <Words>1973</Words>
  <Application>Microsoft Macintosh PowerPoint</Application>
  <PresentationFormat>Custom</PresentationFormat>
  <Paragraphs>515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Structure of Tourism Markets  European Institute of Innovation, Entrepreneurship and Technology Lessingstraße 79, 13158 Berlin, Germany </vt:lpstr>
      <vt:lpstr>Outline</vt:lpstr>
      <vt:lpstr>PowerPoint Presentation</vt:lpstr>
      <vt:lpstr>   1- Distribution Channels in Tourism   </vt:lpstr>
      <vt:lpstr>   1- Distribution Channels in Tourism   </vt:lpstr>
      <vt:lpstr>   1- Distribution Channels in Tourism   </vt:lpstr>
      <vt:lpstr>   1- Distribution Channels in Tourism   </vt:lpstr>
      <vt:lpstr>   1- Distribution Channels in Tourism   </vt:lpstr>
      <vt:lpstr>PowerPoint Presentation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PowerPoint Presentation</vt:lpstr>
      <vt:lpstr>3- The Tour Packaging Process</vt:lpstr>
      <vt:lpstr>3- The Tour Packaging Process</vt:lpstr>
      <vt:lpstr>3- The Tour Packaging Process</vt:lpstr>
      <vt:lpstr>3- The Tour Packaging Process</vt:lpstr>
      <vt:lpstr>3- The Tour Packaging Process</vt:lpstr>
      <vt:lpstr>3- The Tour Packaging Process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230</cp:revision>
  <dcterms:created xsi:type="dcterms:W3CDTF">2023-10-18T00:40:52Z</dcterms:created>
  <dcterms:modified xsi:type="dcterms:W3CDTF">2026-09-30T13:24:02Z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