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51"/>
  </p:notesMasterIdLst>
  <p:handoutMasterIdLst>
    <p:handoutMasterId r:id="rId52"/>
  </p:handoutMasterIdLst>
  <p:sldIdLst>
    <p:sldId id="256" r:id="rId5"/>
    <p:sldId id="312" r:id="rId6"/>
    <p:sldId id="272" r:id="rId7"/>
    <p:sldId id="258" r:id="rId8"/>
    <p:sldId id="259" r:id="rId9"/>
    <p:sldId id="307" r:id="rId10"/>
    <p:sldId id="261" r:id="rId11"/>
    <p:sldId id="262" r:id="rId12"/>
    <p:sldId id="263" r:id="rId13"/>
    <p:sldId id="264" r:id="rId14"/>
    <p:sldId id="265" r:id="rId15"/>
    <p:sldId id="308" r:id="rId16"/>
    <p:sldId id="267" r:id="rId17"/>
    <p:sldId id="275" r:id="rId18"/>
    <p:sldId id="276" r:id="rId19"/>
    <p:sldId id="277" r:id="rId20"/>
    <p:sldId id="316" r:id="rId21"/>
    <p:sldId id="309" r:id="rId22"/>
    <p:sldId id="280" r:id="rId23"/>
    <p:sldId id="281" r:id="rId24"/>
    <p:sldId id="282" r:id="rId25"/>
    <p:sldId id="283" r:id="rId26"/>
    <p:sldId id="284" r:id="rId27"/>
    <p:sldId id="310" r:id="rId28"/>
    <p:sldId id="286" r:id="rId29"/>
    <p:sldId id="287" r:id="rId30"/>
    <p:sldId id="288" r:id="rId31"/>
    <p:sldId id="289" r:id="rId32"/>
    <p:sldId id="290" r:id="rId33"/>
    <p:sldId id="291" r:id="rId34"/>
    <p:sldId id="315" r:id="rId35"/>
    <p:sldId id="311" r:id="rId36"/>
    <p:sldId id="294" r:id="rId37"/>
    <p:sldId id="295" r:id="rId38"/>
    <p:sldId id="296" r:id="rId39"/>
    <p:sldId id="297" r:id="rId40"/>
    <p:sldId id="306" r:id="rId41"/>
    <p:sldId id="314" r:id="rId42"/>
    <p:sldId id="300" r:id="rId43"/>
    <p:sldId id="301" r:id="rId44"/>
    <p:sldId id="302" r:id="rId45"/>
    <p:sldId id="303" r:id="rId46"/>
    <p:sldId id="313" r:id="rId47"/>
    <p:sldId id="305" r:id="rId48"/>
    <p:sldId id="304" r:id="rId49"/>
    <p:sldId id="269" r:id="rId50"/>
  </p:sldIdLst>
  <p:sldSz cx="12198350" cy="6858000"/>
  <p:notesSz cx="6858000" cy="9144000"/>
  <p:embeddedFontLst>
    <p:embeddedFont>
      <p:font typeface="Georgia" panose="02040502050405020303" pitchFamily="18" charset="0"/>
      <p:regular r:id="rId53"/>
      <p:bold r:id="rId54"/>
      <p:italic r:id="rId55"/>
      <p:boldItalic r:id="rId56"/>
    </p:embeddedFont>
    <p:embeddedFont>
      <p:font typeface="Minion" panose="020B0604020202020204"/>
      <p:regular r:id="rId57"/>
      <p:bold r:id="rId58"/>
      <p:italic r:id="rId59"/>
      <p:boldItalic r:id="rId60"/>
    </p:embeddedFont>
  </p:embeddedFontLst>
  <p:custDataLst>
    <p:tags r:id="rId61"/>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107" d="100"/>
          <a:sy n="107" d="100"/>
        </p:scale>
        <p:origin x="612" y="96"/>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3.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font" Target="fonts/font6.fntdata"/><Relationship Id="rId5" Type="http://schemas.openxmlformats.org/officeDocument/2006/relationships/slide" Target="slides/slide1.xml"/><Relationship Id="rId61" Type="http://schemas.openxmlformats.org/officeDocument/2006/relationships/tags" Target="tags/tag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4.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7.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2.fntdata"/><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5.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60" Type="http://schemas.openxmlformats.org/officeDocument/2006/relationships/font" Target="fonts/font8.fntdata"/><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29-9-2026</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29-9-2026</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Use the index to show how the module fits together: foundations first, then supply, hotel services, safety and finally performance and contracts. Each line is clickable in slideshow mode and jumps to the start of that part, which is useful when you revisit a topic in a later session.</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100-hour figure assumes 25 hours per ECTS credit; adjust if your institution uses a different convention. Ask students about their own background: many MAMPHS students have clinical experience and have never seen these services from the management side.</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map directly onto the three competences in the module descriptor: understanding the role of non-clinical services, acquiring management skills across each service line, and coordinating them with clinical operations for continuity, safety and cost-efficiency.</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part closes with a case study. Several are cautionary tales on purpose: in support services, failure is usually far more visible than success.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to list every non-clinical role they can think of in a hospital. A typical group reaches 15 to 20 within minutes: porters, chefs, electricians, security guards, storekeepers, receptionists, gardeners. The point is scale: these teams are often a large part of the total workforce.</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Patients often cannot judge clinical quality, so they judge what they can see. A stained pillow or a cold meal quietly lowers trust in the doctors too. This is why patient surveys and inspections pay so much attention to the environment.</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Recommend Atkin &amp; Brooks, Total Facility Management, and Barrett &amp; Baldry, Facilities Management: Towards Best Practice. Emphasise the demand/supply split: the biggest mistakes happen when support services are designed around their own convenience rather than around clinical need.</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Parasuraman, Zeithaml and Berry (1988) developed SERVQUAL in retail services, but it transfers well to hospital hotel services. Exercise: ask groups to write one support-service example for each dimension from their own workplace.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model is right everywhere. We will come back to the make-or-buy decision in Part 5. For now, ask students which model their own hospital or health system uses, and why they think it was chosen.</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 out that nurses in many hospitals still spend real time hunting for supplies. Every minute a nurse spends looking for gloves or dressings is a minute taken from patients. Good logistics gives clinical time back.</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Combine ABC and VED in a matrix: a cheap item can still be vital (an airway device), and it must never run out. Discuss the tension between low inventory (saves money) and resilience (saves lives). The next case shows what happens when that balance is wrong.</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EU, public hospitals follow Directive 2014/24/EU, which allows awards on the “most economically advantageous tender” (MEAT), combining price and quality. Stress that the cheapest bid often becomes the most expensive contract once failures and variations are counted.</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Total cost of ownership includes purchase price, delivery, training, maintenance, consumables, energy, disposal and the clinical consequences of failure. Ask students to estimate total cost of ownership for a hospital bed over ten years.</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Protected mealtimes were promoted widely in the UK NHS so that patients are not interrupted while eating and staff can help those who need it. Ask: who is responsible when a frail patient’s tray is taken away untouched? Catering, nursing, or both?</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Bulk trolley service lets patients choose portions at the bedside, which often reduces waste. Plated service gives tighter portion and diet control. Role-play idea: a catering manager and a ward sister negotiate a new service style.</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temperature figures come from the UK guidance HTM 01-04 (Decontamination of linen for health and social care). Linen loss is a surprisingly large hidden cost; RFID tags let hospitals see where linen goes and how many wash cycles each item has done.</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Under the 2021 NHS standards, functional risk 1 covers the highest-risk areas such as operating theatres and intensive care, with the most frequent cleaning and auditing. Emphasise the last point: cleaning staff are often the lowest paid and least recognised, yet they are central to infection prevention.</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Healthcare Commission (2007), Investigation into outbreaks of Clostridium difficile at Maidstone and Tunbridge Wells NHS Trust. The chief executive resigned. Use the case to show that support-service decisions are governance decisions.</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useful KPI here is PPM compliance: the percentage of scheduled maintenance tasks completed on time. Ask students what a realistic target would be and what happens to reactive workload when PPM compliance slips.</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systems where failure can kill within minutes. Discuss testing regimes: generators should be tested under load regularly, water systems need temperature monitoring and flushing, and medical gas work usually needs a formal permit-to-work system.</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Violence against health workers is a serious and widely reported problem. Discuss de-escalation training, lone-working procedures and incident reporting. Ask: how do you secure a building that must stay open to the public 24 hours a day?</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Many patients cannot walk out of a building, which is why hospitals plan to move them sideways through fire compartments rather than straight outside. Tabletop exercise idea: the main power supply and one generator fail at 2 a.m. Who does what, in what order?</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85/15 split comes from WHO. The management message: if general waste is mixed with hazardous waste, the whole bag must be treated as hazardous, which multiplies disposal costs. Good segregation is both safer and cheaper.</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WHO (2014), Safe management of wastes from health-care activities, 2nd edition. Duty of care usually stays with the hospital even after a contractor takes the waste away, so documentation (consignment notes) matters.</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Frame the decision with transaction cost thinking: services that are easy to specify and measure (laundry) are easier to outsource than those needing close integration with clinical teams (portering in a busy emergency department). Within the EU, staff transfers are governed by the Acquired Rights Directive (2001/23/EC).</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Output specifications give contractors room to innovate, but they only work if outcomes can be measured fairly. Discuss what goes wrong with each: input contracts reward presence, not quality; badly designed output contracts reward gaming the audit.</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Role-play preparation: one group plays the hospital contract manager, another the contractor’s account manager. Scenario: cleaning audit scores fell for two months after the contractor cut hours. Negotiate a recovery plan. This is the capstone role-play.</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KPIs are few, meaningful and hard to game. Ask students to critique one KPI: for example, “response time to a call” can be met by arriving quickly and doing nothing. Pair each speed measure with a quality measure.</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with clinical backgrounds whether they have ever attended a meeting with the head of cleaning or catering. Often the answer is no. Integration starts with simply being in the same room.</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one process involves nursing, cleaning, portering, linen and often IT. Exercise: ask groups to map a real bed turnaround, time each step, and identify where handoffs fail. Electronic bed management systems can shorten the notify step dramatically.</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Hospitals are energy-intensive buildings that run around the clock, so support services are central to any net-zero strategy. Mention initiatives such as Health Care Without Harm’s global green and healthy hospitals network as a resource.</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site access is difficult, students can audit a service in any large public building or use a detailed case. Remind them to obtain permission and to respect patient confidentiality: no photos of patients.</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Allow 20 to 30 minutes. Give each pair one question and five minutes to prepare, then take one answer per pair. Push students to use evidence from the module cases (the 2020 PPE crisis, Maidstone, Goiânia and Carillion) or from a hospital they know. In the blended format, post the six questions as forum threads on the virtual campus.</a:t>
            </a:r>
          </a:p>
        </p:txBody>
      </p:sp>
      <p:sp>
        <p:nvSpPr>
          <p:cNvPr id="4" name="Slide Number Placeholder 3"/>
          <p:cNvSpPr>
            <a:spLocks noGrp="1"/>
          </p:cNvSpPr>
          <p:nvPr>
            <p:ph type="sldNum" sz="quarter" idx="5"/>
          </p:nvPr>
        </p:nvSpPr>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each student to pick the one takeaway most relevant to their own workplace and explain in two sentences what they would change on Monday morning. This works well as a closing round or a short written reflection on the virtual campus.</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Further reading: Parasuraman, Zeithaml &amp; Berry (1988), SERVQUAL, Journal of Retailing 64(1); Department of Health (2016), HTM 01-04 Decontamination of linen; Directive 2014/24/EU on public procurement; Kaplan &amp; Norton (1992), The Balanced Scorecard, HBR; Kenney (2011), Transforming Health Care; UK Parliament (2018) joint committee report on Carillion.</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29-9-2026</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EIIET</a:t>
            </a:r>
          </a:p>
        </p:txBody>
      </p:sp>
      <p:pic>
        <p:nvPicPr>
          <p:cNvPr id="5" name="Picture 4" descr="A blue and white logo&#10;&#10;AI-generated content may be incorrect.">
            <a:extLst>
              <a:ext uri="{FF2B5EF4-FFF2-40B4-BE49-F238E27FC236}">
                <a16:creationId xmlns:a16="http://schemas.microsoft.com/office/drawing/2014/main" id="{8D3E7696-F788-78D6-1AFF-270E64B1E2B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90663" y="4988290"/>
            <a:ext cx="1425328" cy="1227564"/>
          </a:xfrm>
          <a:prstGeom prst="rect">
            <a:avLst/>
          </a:prstGeom>
        </p:spPr>
      </p:pic>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153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EIIET</a:t>
            </a:r>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 id="2147483671" r:id="rId13"/>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3.xml"/><Relationship Id="rId7" Type="http://schemas.openxmlformats.org/officeDocument/2006/relationships/slide" Target="slide24.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slide" Target="slide18.xml"/><Relationship Id="rId5" Type="http://schemas.openxmlformats.org/officeDocument/2006/relationships/slide" Target="slide12.xml"/><Relationship Id="rId4" Type="http://schemas.openxmlformats.org/officeDocument/2006/relationships/slide" Target="slide6.xml"/><Relationship Id="rId9" Type="http://schemas.openxmlformats.org/officeDocument/2006/relationships/slide" Target="slide4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986606" y="1031576"/>
            <a:ext cx="10225136" cy="1656184"/>
          </a:xfrm>
        </p:spPr>
        <p:txBody>
          <a:bodyPr/>
          <a:lstStyle/>
          <a:p>
            <a:r>
              <a:rPr lang="nl-NL" dirty="0"/>
              <a:t>Management of Non Health Care Areas</a:t>
            </a:r>
          </a:p>
        </p:txBody>
      </p:sp>
      <p:sp>
        <p:nvSpPr>
          <p:cNvPr id="5" name="Tijdelijke aanduiding voor tekst 4"/>
          <p:cNvSpPr>
            <a:spLocks noGrp="1"/>
          </p:cNvSpPr>
          <p:nvPr>
            <p:ph type="body" sz="quarter" idx="14"/>
          </p:nvPr>
        </p:nvSpPr>
        <p:spPr/>
        <p:txBody>
          <a:bodyPr/>
          <a:lstStyle/>
          <a:p>
            <a:r>
              <a:rPr lang="nl-NL" b="1" dirty="0"/>
              <a:t>Ms. Ana Lucia</a:t>
            </a:r>
          </a:p>
        </p:txBody>
      </p:sp>
      <p:pic>
        <p:nvPicPr>
          <p:cNvPr id="8" name="Picture 7">
            <a:extLst>
              <a:ext uri="{FF2B5EF4-FFF2-40B4-BE49-F238E27FC236}">
                <a16:creationId xmlns:a16="http://schemas.microsoft.com/office/drawing/2014/main" id="{5170A35A-182F-5E2F-0CC8-4304CB3EAEF9}"/>
              </a:ext>
            </a:extLst>
          </p:cNvPr>
          <p:cNvPicPr>
            <a:picLocks noChangeAspect="1"/>
          </p:cNvPicPr>
          <p:nvPr/>
        </p:nvPicPr>
        <p:blipFill>
          <a:blip r:embed="rId3"/>
          <a:stretch>
            <a:fillRect/>
          </a:stretch>
        </p:blipFill>
        <p:spPr>
          <a:xfrm>
            <a:off x="4717941" y="4581128"/>
            <a:ext cx="7382093" cy="1574637"/>
          </a:xfrm>
          <a:prstGeom prst="rect">
            <a:avLst/>
          </a:prstGeom>
        </p:spPr>
      </p:pic>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20040"/>
            <a:ext cx="11064240" cy="914400"/>
          </a:xfrm>
          <a:prstGeom prst="rect">
            <a:avLst/>
          </a:prstGeom>
          <a:noFill/>
        </p:spPr>
        <p:txBody>
          <a:bodyPr wrap="square" lIns="0" tIns="0" rIns="0" bIns="0" anchor="ctr">
            <a:spAutoFit/>
          </a:bodyPr>
          <a:lstStyle/>
          <a:p>
            <a:pPr algn="l"/>
            <a:r>
              <a:rPr sz="4000" b="1" i="0">
                <a:solidFill>
                  <a:srgbClr val="1F2A44"/>
                </a:solidFill>
                <a:latin typeface="Georgia"/>
                <a:ea typeface="Georgia"/>
                <a:cs typeface="Georgia"/>
              </a:rPr>
              <a:t>Index</a:t>
            </a:r>
          </a:p>
        </p:txBody>
      </p:sp>
      <p:sp>
        <p:nvSpPr>
          <p:cNvPr id="3" name="Oval 2"/>
          <p:cNvSpPr/>
          <p:nvPr/>
        </p:nvSpPr>
        <p:spPr>
          <a:xfrm>
            <a:off x="548640" y="1463040"/>
            <a:ext cx="502920" cy="502920"/>
          </a:xfrm>
          <a:prstGeom prst="ellipse">
            <a:avLst/>
          </a:prstGeom>
          <a:solidFill>
            <a:srgbClr val="E4572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1463040"/>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1</a:t>
            </a:r>
          </a:p>
        </p:txBody>
      </p:sp>
      <p:sp>
        <p:nvSpPr>
          <p:cNvPr id="5" name="Rounded Rectangle 4"/>
          <p:cNvSpPr/>
          <p:nvPr/>
        </p:nvSpPr>
        <p:spPr>
          <a:xfrm>
            <a:off x="1280160" y="1417320"/>
            <a:ext cx="10332720" cy="594360"/>
          </a:xfrm>
          <a:prstGeom prst="roundRect">
            <a:avLst>
              <a:gd name="adj" fmla="val 15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a:hlinkClick r:id="rId3" action="ppaction://hlinksldjump"/>
          </p:cNvPr>
          <p:cNvSpPr txBox="1"/>
          <p:nvPr/>
        </p:nvSpPr>
        <p:spPr>
          <a:xfrm>
            <a:off x="1508760" y="1417320"/>
            <a:ext cx="8503920" cy="594360"/>
          </a:xfrm>
          <a:prstGeom prst="rect">
            <a:avLst/>
          </a:prstGeom>
          <a:noFill/>
        </p:spPr>
        <p:txBody>
          <a:bodyPr wrap="square" lIns="0" tIns="0" rIns="0" bIns="0" anchor="ctr">
            <a:spAutoFit/>
          </a:bodyPr>
          <a:lstStyle/>
          <a:p>
            <a:pPr algn="l"/>
            <a:r>
              <a:rPr sz="2000" b="0" i="0">
                <a:solidFill>
                  <a:srgbClr val="1F2A44"/>
                </a:solidFill>
                <a:latin typeface="Georgia"/>
                <a:ea typeface="Georgia"/>
                <a:cs typeface="Georgia"/>
              </a:rPr>
              <a:t>Module overview and roadmap</a:t>
            </a:r>
          </a:p>
        </p:txBody>
      </p:sp>
      <p:sp>
        <p:nvSpPr>
          <p:cNvPr id="7" name="TextBox 6">
            <a:hlinkClick r:id="rId3" action="ppaction://hlinksldjump"/>
          </p:cNvPr>
          <p:cNvSpPr txBox="1"/>
          <p:nvPr/>
        </p:nvSpPr>
        <p:spPr>
          <a:xfrm>
            <a:off x="10058400" y="1417320"/>
            <a:ext cx="1325880" cy="594360"/>
          </a:xfrm>
          <a:prstGeom prst="rect">
            <a:avLst/>
          </a:prstGeom>
          <a:noFill/>
        </p:spPr>
        <p:txBody>
          <a:bodyPr wrap="square" lIns="0" tIns="0" rIns="0" bIns="0" anchor="ctr">
            <a:spAutoFit/>
          </a:bodyPr>
          <a:lstStyle/>
          <a:p>
            <a:pPr algn="r"/>
            <a:r>
              <a:rPr sz="2000" b="1" i="0">
                <a:solidFill>
                  <a:srgbClr val="E4572E"/>
                </a:solidFill>
                <a:latin typeface="Georgia"/>
                <a:ea typeface="Georgia"/>
                <a:cs typeface="Georgia"/>
              </a:rPr>
              <a:t>Slide 3</a:t>
            </a:r>
          </a:p>
        </p:txBody>
      </p:sp>
      <p:sp>
        <p:nvSpPr>
          <p:cNvPr id="8" name="Oval 7"/>
          <p:cNvSpPr/>
          <p:nvPr/>
        </p:nvSpPr>
        <p:spPr>
          <a:xfrm>
            <a:off x="548640" y="2167128"/>
            <a:ext cx="502920" cy="502920"/>
          </a:xfrm>
          <a:prstGeom prst="ellipse">
            <a:avLst/>
          </a:prstGeom>
          <a:solidFill>
            <a:srgbClr val="17A39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548640" y="2167128"/>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2</a:t>
            </a:r>
          </a:p>
        </p:txBody>
      </p:sp>
      <p:sp>
        <p:nvSpPr>
          <p:cNvPr id="10" name="Rounded Rectangle 9"/>
          <p:cNvSpPr/>
          <p:nvPr/>
        </p:nvSpPr>
        <p:spPr>
          <a:xfrm>
            <a:off x="1280160" y="2121408"/>
            <a:ext cx="10332720" cy="594360"/>
          </a:xfrm>
          <a:prstGeom prst="roundRect">
            <a:avLst>
              <a:gd name="adj" fmla="val 15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a:hlinkClick r:id="rId4" action="ppaction://hlinksldjump"/>
          </p:cNvPr>
          <p:cNvSpPr txBox="1"/>
          <p:nvPr/>
        </p:nvSpPr>
        <p:spPr>
          <a:xfrm>
            <a:off x="1508760" y="2121408"/>
            <a:ext cx="8503920" cy="594360"/>
          </a:xfrm>
          <a:prstGeom prst="rect">
            <a:avLst/>
          </a:prstGeom>
          <a:noFill/>
        </p:spPr>
        <p:txBody>
          <a:bodyPr wrap="square" lIns="0" tIns="0" rIns="0" bIns="0" anchor="ctr">
            <a:spAutoFit/>
          </a:bodyPr>
          <a:lstStyle/>
          <a:p>
            <a:pPr algn="l"/>
            <a:r>
              <a:rPr sz="2000" b="0" i="0">
                <a:solidFill>
                  <a:srgbClr val="1F2A44"/>
                </a:solidFill>
                <a:latin typeface="Georgia"/>
                <a:ea typeface="Georgia"/>
                <a:cs typeface="Georgia"/>
              </a:rPr>
              <a:t>Part 1: Foundations of support services</a:t>
            </a:r>
          </a:p>
        </p:txBody>
      </p:sp>
      <p:sp>
        <p:nvSpPr>
          <p:cNvPr id="12" name="TextBox 11">
            <a:hlinkClick r:id="rId4" action="ppaction://hlinksldjump"/>
          </p:cNvPr>
          <p:cNvSpPr txBox="1"/>
          <p:nvPr/>
        </p:nvSpPr>
        <p:spPr>
          <a:xfrm>
            <a:off x="10058400" y="2121408"/>
            <a:ext cx="1325880" cy="594360"/>
          </a:xfrm>
          <a:prstGeom prst="rect">
            <a:avLst/>
          </a:prstGeom>
          <a:noFill/>
        </p:spPr>
        <p:txBody>
          <a:bodyPr wrap="square" lIns="0" tIns="0" rIns="0" bIns="0" anchor="ctr">
            <a:spAutoFit/>
          </a:bodyPr>
          <a:lstStyle/>
          <a:p>
            <a:pPr algn="r"/>
            <a:r>
              <a:rPr sz="2000" b="1" i="0">
                <a:solidFill>
                  <a:srgbClr val="17A398"/>
                </a:solidFill>
                <a:latin typeface="Georgia"/>
                <a:ea typeface="Georgia"/>
                <a:cs typeface="Georgia"/>
              </a:rPr>
              <a:t>Slide 6</a:t>
            </a:r>
          </a:p>
        </p:txBody>
      </p:sp>
      <p:sp>
        <p:nvSpPr>
          <p:cNvPr id="13" name="Oval 12"/>
          <p:cNvSpPr/>
          <p:nvPr/>
        </p:nvSpPr>
        <p:spPr>
          <a:xfrm>
            <a:off x="548640" y="2871215"/>
            <a:ext cx="502920" cy="502920"/>
          </a:xfrm>
          <a:prstGeom prst="ellipse">
            <a:avLst/>
          </a:prstGeom>
          <a:solidFill>
            <a:srgbClr val="1F2A4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548640" y="2871215"/>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3</a:t>
            </a:r>
          </a:p>
        </p:txBody>
      </p:sp>
      <p:sp>
        <p:nvSpPr>
          <p:cNvPr id="15" name="Rounded Rectangle 14"/>
          <p:cNvSpPr/>
          <p:nvPr/>
        </p:nvSpPr>
        <p:spPr>
          <a:xfrm>
            <a:off x="1280160" y="2825496"/>
            <a:ext cx="10332720" cy="594360"/>
          </a:xfrm>
          <a:prstGeom prst="roundRect">
            <a:avLst>
              <a:gd name="adj" fmla="val 15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a:hlinkClick r:id="rId5" action="ppaction://hlinksldjump"/>
          </p:cNvPr>
          <p:cNvSpPr txBox="1"/>
          <p:nvPr/>
        </p:nvSpPr>
        <p:spPr>
          <a:xfrm>
            <a:off x="1508760" y="2825496"/>
            <a:ext cx="8503920" cy="594360"/>
          </a:xfrm>
          <a:prstGeom prst="rect">
            <a:avLst/>
          </a:prstGeom>
          <a:noFill/>
        </p:spPr>
        <p:txBody>
          <a:bodyPr wrap="square" lIns="0" tIns="0" rIns="0" bIns="0" anchor="ctr">
            <a:spAutoFit/>
          </a:bodyPr>
          <a:lstStyle/>
          <a:p>
            <a:pPr algn="l"/>
            <a:r>
              <a:rPr sz="2000" b="0" i="0">
                <a:solidFill>
                  <a:srgbClr val="1F2A44"/>
                </a:solidFill>
                <a:latin typeface="Georgia"/>
                <a:ea typeface="Georgia"/>
                <a:cs typeface="Georgia"/>
              </a:rPr>
              <a:t>Part 2: Logistics and procurement</a:t>
            </a:r>
          </a:p>
        </p:txBody>
      </p:sp>
      <p:sp>
        <p:nvSpPr>
          <p:cNvPr id="17" name="TextBox 16">
            <a:hlinkClick r:id="rId5" action="ppaction://hlinksldjump"/>
          </p:cNvPr>
          <p:cNvSpPr txBox="1"/>
          <p:nvPr/>
        </p:nvSpPr>
        <p:spPr>
          <a:xfrm>
            <a:off x="10058400" y="2825496"/>
            <a:ext cx="1325880" cy="594360"/>
          </a:xfrm>
          <a:prstGeom prst="rect">
            <a:avLst/>
          </a:prstGeom>
          <a:noFill/>
        </p:spPr>
        <p:txBody>
          <a:bodyPr wrap="square" lIns="0" tIns="0" rIns="0" bIns="0" anchor="ctr">
            <a:spAutoFit/>
          </a:bodyPr>
          <a:lstStyle/>
          <a:p>
            <a:pPr algn="r"/>
            <a:r>
              <a:rPr sz="2000" b="1" i="0">
                <a:solidFill>
                  <a:srgbClr val="1F2A44"/>
                </a:solidFill>
                <a:latin typeface="Georgia"/>
                <a:ea typeface="Georgia"/>
                <a:cs typeface="Georgia"/>
              </a:rPr>
              <a:t>Slide 12</a:t>
            </a:r>
          </a:p>
        </p:txBody>
      </p:sp>
      <p:sp>
        <p:nvSpPr>
          <p:cNvPr id="18" name="Oval 17"/>
          <p:cNvSpPr/>
          <p:nvPr/>
        </p:nvSpPr>
        <p:spPr>
          <a:xfrm>
            <a:off x="548640" y="3575304"/>
            <a:ext cx="502920" cy="502920"/>
          </a:xfrm>
          <a:prstGeom prst="ellipse">
            <a:avLst/>
          </a:prstGeom>
          <a:solidFill>
            <a:srgbClr val="C98A0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548640" y="3575304"/>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4</a:t>
            </a:r>
          </a:p>
        </p:txBody>
      </p:sp>
      <p:sp>
        <p:nvSpPr>
          <p:cNvPr id="20" name="Rounded Rectangle 19"/>
          <p:cNvSpPr/>
          <p:nvPr/>
        </p:nvSpPr>
        <p:spPr>
          <a:xfrm>
            <a:off x="1280160" y="3529584"/>
            <a:ext cx="10332720" cy="594360"/>
          </a:xfrm>
          <a:prstGeom prst="roundRect">
            <a:avLst>
              <a:gd name="adj" fmla="val 15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a:hlinkClick r:id="rId6" action="ppaction://hlinksldjump"/>
          </p:cNvPr>
          <p:cNvSpPr txBox="1"/>
          <p:nvPr/>
        </p:nvSpPr>
        <p:spPr>
          <a:xfrm>
            <a:off x="1508760" y="3529584"/>
            <a:ext cx="8503920" cy="594360"/>
          </a:xfrm>
          <a:prstGeom prst="rect">
            <a:avLst/>
          </a:prstGeom>
          <a:noFill/>
        </p:spPr>
        <p:txBody>
          <a:bodyPr wrap="square" lIns="0" tIns="0" rIns="0" bIns="0" anchor="ctr">
            <a:spAutoFit/>
          </a:bodyPr>
          <a:lstStyle/>
          <a:p>
            <a:pPr algn="l"/>
            <a:r>
              <a:rPr sz="2000" b="0" i="0">
                <a:solidFill>
                  <a:srgbClr val="1F2A44"/>
                </a:solidFill>
                <a:latin typeface="Georgia"/>
                <a:ea typeface="Georgia"/>
                <a:cs typeface="Georgia"/>
              </a:rPr>
              <a:t>Part 3: Hotel services</a:t>
            </a:r>
          </a:p>
        </p:txBody>
      </p:sp>
      <p:sp>
        <p:nvSpPr>
          <p:cNvPr id="22" name="TextBox 21">
            <a:hlinkClick r:id="rId6" action="ppaction://hlinksldjump"/>
          </p:cNvPr>
          <p:cNvSpPr txBox="1"/>
          <p:nvPr/>
        </p:nvSpPr>
        <p:spPr>
          <a:xfrm>
            <a:off x="10058400" y="3529584"/>
            <a:ext cx="1325880" cy="594360"/>
          </a:xfrm>
          <a:prstGeom prst="rect">
            <a:avLst/>
          </a:prstGeom>
          <a:noFill/>
        </p:spPr>
        <p:txBody>
          <a:bodyPr wrap="square" lIns="0" tIns="0" rIns="0" bIns="0" anchor="ctr">
            <a:spAutoFit/>
          </a:bodyPr>
          <a:lstStyle/>
          <a:p>
            <a:pPr algn="r"/>
            <a:r>
              <a:rPr sz="2000" b="1" i="0">
                <a:solidFill>
                  <a:srgbClr val="C98A0B"/>
                </a:solidFill>
                <a:latin typeface="Georgia"/>
                <a:ea typeface="Georgia"/>
                <a:cs typeface="Georgia"/>
              </a:rPr>
              <a:t>Slide 18</a:t>
            </a:r>
          </a:p>
        </p:txBody>
      </p:sp>
      <p:sp>
        <p:nvSpPr>
          <p:cNvPr id="23" name="Oval 22"/>
          <p:cNvSpPr/>
          <p:nvPr/>
        </p:nvSpPr>
        <p:spPr>
          <a:xfrm>
            <a:off x="548640" y="4279392"/>
            <a:ext cx="502920" cy="502920"/>
          </a:xfrm>
          <a:prstGeom prst="ellipse">
            <a:avLst/>
          </a:prstGeom>
          <a:solidFill>
            <a:srgbClr val="E4572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548640" y="4279392"/>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5</a:t>
            </a:r>
          </a:p>
        </p:txBody>
      </p:sp>
      <p:sp>
        <p:nvSpPr>
          <p:cNvPr id="25" name="Rounded Rectangle 24"/>
          <p:cNvSpPr/>
          <p:nvPr/>
        </p:nvSpPr>
        <p:spPr>
          <a:xfrm>
            <a:off x="1280160" y="4233672"/>
            <a:ext cx="10332720" cy="594360"/>
          </a:xfrm>
          <a:prstGeom prst="roundRect">
            <a:avLst>
              <a:gd name="adj" fmla="val 15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a:hlinkClick r:id="rId7" action="ppaction://hlinksldjump"/>
          </p:cNvPr>
          <p:cNvSpPr txBox="1"/>
          <p:nvPr/>
        </p:nvSpPr>
        <p:spPr>
          <a:xfrm>
            <a:off x="1508760" y="4233672"/>
            <a:ext cx="8503920" cy="594360"/>
          </a:xfrm>
          <a:prstGeom prst="rect">
            <a:avLst/>
          </a:prstGeom>
          <a:noFill/>
        </p:spPr>
        <p:txBody>
          <a:bodyPr wrap="square" lIns="0" tIns="0" rIns="0" bIns="0" anchor="ctr">
            <a:spAutoFit/>
          </a:bodyPr>
          <a:lstStyle/>
          <a:p>
            <a:pPr algn="l"/>
            <a:r>
              <a:rPr sz="2000" b="0" i="0">
                <a:solidFill>
                  <a:srgbClr val="1F2A44"/>
                </a:solidFill>
                <a:latin typeface="Georgia"/>
                <a:ea typeface="Georgia"/>
                <a:cs typeface="Georgia"/>
              </a:rPr>
              <a:t>Part 4: A safe environment</a:t>
            </a:r>
          </a:p>
        </p:txBody>
      </p:sp>
      <p:sp>
        <p:nvSpPr>
          <p:cNvPr id="27" name="TextBox 26">
            <a:hlinkClick r:id="rId7" action="ppaction://hlinksldjump"/>
          </p:cNvPr>
          <p:cNvSpPr txBox="1"/>
          <p:nvPr/>
        </p:nvSpPr>
        <p:spPr>
          <a:xfrm>
            <a:off x="10058400" y="4233672"/>
            <a:ext cx="1325880" cy="594360"/>
          </a:xfrm>
          <a:prstGeom prst="rect">
            <a:avLst/>
          </a:prstGeom>
          <a:noFill/>
        </p:spPr>
        <p:txBody>
          <a:bodyPr wrap="square" lIns="0" tIns="0" rIns="0" bIns="0" anchor="ctr">
            <a:spAutoFit/>
          </a:bodyPr>
          <a:lstStyle/>
          <a:p>
            <a:pPr algn="r"/>
            <a:r>
              <a:rPr sz="2000" b="1" i="0">
                <a:solidFill>
                  <a:srgbClr val="E4572E"/>
                </a:solidFill>
                <a:latin typeface="Georgia"/>
                <a:ea typeface="Georgia"/>
                <a:cs typeface="Georgia"/>
              </a:rPr>
              <a:t>Slide 24</a:t>
            </a:r>
          </a:p>
        </p:txBody>
      </p:sp>
      <p:sp>
        <p:nvSpPr>
          <p:cNvPr id="28" name="Oval 27"/>
          <p:cNvSpPr/>
          <p:nvPr/>
        </p:nvSpPr>
        <p:spPr>
          <a:xfrm>
            <a:off x="548640" y="4983480"/>
            <a:ext cx="502920" cy="502920"/>
          </a:xfrm>
          <a:prstGeom prst="ellipse">
            <a:avLst/>
          </a:prstGeom>
          <a:solidFill>
            <a:srgbClr val="17A39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TextBox 28"/>
          <p:cNvSpPr txBox="1"/>
          <p:nvPr/>
        </p:nvSpPr>
        <p:spPr>
          <a:xfrm>
            <a:off x="548640" y="4983480"/>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6</a:t>
            </a:r>
          </a:p>
        </p:txBody>
      </p:sp>
      <p:sp>
        <p:nvSpPr>
          <p:cNvPr id="30" name="Rounded Rectangle 29"/>
          <p:cNvSpPr/>
          <p:nvPr/>
        </p:nvSpPr>
        <p:spPr>
          <a:xfrm>
            <a:off x="1280160" y="4937760"/>
            <a:ext cx="10332720" cy="594360"/>
          </a:xfrm>
          <a:prstGeom prst="roundRect">
            <a:avLst>
              <a:gd name="adj" fmla="val 15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TextBox 30">
            <a:hlinkClick r:id="rId8" action="ppaction://hlinksldjump"/>
          </p:cNvPr>
          <p:cNvSpPr txBox="1"/>
          <p:nvPr/>
        </p:nvSpPr>
        <p:spPr>
          <a:xfrm>
            <a:off x="1508760" y="4937760"/>
            <a:ext cx="8503920" cy="594360"/>
          </a:xfrm>
          <a:prstGeom prst="rect">
            <a:avLst/>
          </a:prstGeom>
          <a:noFill/>
        </p:spPr>
        <p:txBody>
          <a:bodyPr wrap="square" lIns="0" tIns="0" rIns="0" bIns="0" anchor="ctr">
            <a:spAutoFit/>
          </a:bodyPr>
          <a:lstStyle/>
          <a:p>
            <a:pPr algn="l"/>
            <a:r>
              <a:rPr sz="2000" b="0" i="0">
                <a:solidFill>
                  <a:srgbClr val="1F2A44"/>
                </a:solidFill>
                <a:latin typeface="Georgia"/>
                <a:ea typeface="Georgia"/>
                <a:cs typeface="Georgia"/>
              </a:rPr>
              <a:t>Part 5: Outsourcing, contracts and performance</a:t>
            </a:r>
          </a:p>
        </p:txBody>
      </p:sp>
      <p:sp>
        <p:nvSpPr>
          <p:cNvPr id="32" name="TextBox 31">
            <a:hlinkClick r:id="rId8" action="ppaction://hlinksldjump"/>
          </p:cNvPr>
          <p:cNvSpPr txBox="1"/>
          <p:nvPr/>
        </p:nvSpPr>
        <p:spPr>
          <a:xfrm>
            <a:off x="10058400" y="4937760"/>
            <a:ext cx="1325880" cy="594360"/>
          </a:xfrm>
          <a:prstGeom prst="rect">
            <a:avLst/>
          </a:prstGeom>
          <a:noFill/>
        </p:spPr>
        <p:txBody>
          <a:bodyPr wrap="square" lIns="0" tIns="0" rIns="0" bIns="0" anchor="ctr">
            <a:spAutoFit/>
          </a:bodyPr>
          <a:lstStyle/>
          <a:p>
            <a:pPr algn="r"/>
            <a:r>
              <a:rPr sz="2000" b="1" i="0">
                <a:solidFill>
                  <a:srgbClr val="17A398"/>
                </a:solidFill>
                <a:latin typeface="Georgia"/>
                <a:ea typeface="Georgia"/>
                <a:cs typeface="Georgia"/>
              </a:rPr>
              <a:t>Slide 32</a:t>
            </a:r>
          </a:p>
        </p:txBody>
      </p:sp>
      <p:sp>
        <p:nvSpPr>
          <p:cNvPr id="33" name="Oval 32"/>
          <p:cNvSpPr/>
          <p:nvPr/>
        </p:nvSpPr>
        <p:spPr>
          <a:xfrm>
            <a:off x="548640" y="5687568"/>
            <a:ext cx="502920" cy="502920"/>
          </a:xfrm>
          <a:prstGeom prst="ellipse">
            <a:avLst/>
          </a:prstGeom>
          <a:solidFill>
            <a:srgbClr val="1F2A4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TextBox 33"/>
          <p:cNvSpPr txBox="1"/>
          <p:nvPr/>
        </p:nvSpPr>
        <p:spPr>
          <a:xfrm>
            <a:off x="548640" y="5687568"/>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7</a:t>
            </a:r>
          </a:p>
        </p:txBody>
      </p:sp>
      <p:sp>
        <p:nvSpPr>
          <p:cNvPr id="35" name="Rounded Rectangle 34"/>
          <p:cNvSpPr/>
          <p:nvPr/>
        </p:nvSpPr>
        <p:spPr>
          <a:xfrm>
            <a:off x="1280160" y="5641848"/>
            <a:ext cx="10332720" cy="594360"/>
          </a:xfrm>
          <a:prstGeom prst="roundRect">
            <a:avLst>
              <a:gd name="adj" fmla="val 15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TextBox 35">
            <a:hlinkClick r:id="rId9" action="ppaction://hlinksldjump"/>
          </p:cNvPr>
          <p:cNvSpPr txBox="1"/>
          <p:nvPr/>
        </p:nvSpPr>
        <p:spPr>
          <a:xfrm>
            <a:off x="1508760" y="5641848"/>
            <a:ext cx="8503920" cy="594360"/>
          </a:xfrm>
          <a:prstGeom prst="rect">
            <a:avLst/>
          </a:prstGeom>
          <a:noFill/>
        </p:spPr>
        <p:txBody>
          <a:bodyPr wrap="square" lIns="0" tIns="0" rIns="0" bIns="0" anchor="ctr">
            <a:spAutoFit/>
          </a:bodyPr>
          <a:lstStyle/>
          <a:p>
            <a:pPr algn="l"/>
            <a:r>
              <a:rPr sz="2000" b="0" i="0">
                <a:solidFill>
                  <a:srgbClr val="1F2A44"/>
                </a:solidFill>
                <a:latin typeface="Georgia"/>
                <a:ea typeface="Georgia"/>
                <a:cs typeface="Georgia"/>
              </a:rPr>
              <a:t>Capstone, discussion and review</a:t>
            </a:r>
          </a:p>
        </p:txBody>
      </p:sp>
      <p:sp>
        <p:nvSpPr>
          <p:cNvPr id="37" name="TextBox 36">
            <a:hlinkClick r:id="rId9" action="ppaction://hlinksldjump"/>
          </p:cNvPr>
          <p:cNvSpPr txBox="1"/>
          <p:nvPr/>
        </p:nvSpPr>
        <p:spPr>
          <a:xfrm>
            <a:off x="10058400" y="5641848"/>
            <a:ext cx="1325880" cy="594360"/>
          </a:xfrm>
          <a:prstGeom prst="rect">
            <a:avLst/>
          </a:prstGeom>
          <a:noFill/>
        </p:spPr>
        <p:txBody>
          <a:bodyPr wrap="square" lIns="0" tIns="0" rIns="0" bIns="0" anchor="ctr">
            <a:spAutoFit/>
          </a:bodyPr>
          <a:lstStyle/>
          <a:p>
            <a:pPr algn="r"/>
            <a:r>
              <a:rPr sz="2000" b="1" i="0">
                <a:solidFill>
                  <a:srgbClr val="1F2A44"/>
                </a:solidFill>
                <a:latin typeface="Georgia"/>
                <a:ea typeface="Georgia"/>
                <a:cs typeface="Georgia"/>
              </a:rPr>
              <a:t>Slide 42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About This Module</a:t>
            </a:r>
            <a:endParaRPr lang="en-US" sz="4000" dirty="0"/>
          </a:p>
        </p:txBody>
      </p:sp>
      <p:sp>
        <p:nvSpPr>
          <p:cNvPr id="3" name="Shape 1"/>
          <p:cNvSpPr/>
          <p:nvPr/>
        </p:nvSpPr>
        <p:spPr>
          <a:xfrm>
            <a:off x="551815" y="1463040"/>
            <a:ext cx="3505200" cy="2468880"/>
          </a:xfrm>
          <a:prstGeom prst="roundRect">
            <a:avLst>
              <a:gd name="adj" fmla="val 5556"/>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Credits</a:t>
            </a:r>
            <a:endParaRPr lang="en-US" sz="2000" dirty="0"/>
          </a:p>
        </p:txBody>
      </p:sp>
      <p:sp>
        <p:nvSpPr>
          <p:cNvPr id="5" name="Text 3"/>
          <p:cNvSpPr txBox="1"/>
          <p:nvPr/>
        </p:nvSpPr>
        <p:spPr>
          <a:xfrm>
            <a:off x="780415" y="2331720"/>
            <a:ext cx="3048000" cy="146304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4 ECTS, roughly 100 hours of total student workload</a:t>
            </a:r>
            <a:endParaRPr lang="en-US" sz="2000" dirty="0"/>
          </a:p>
        </p:txBody>
      </p:sp>
      <p:sp>
        <p:nvSpPr>
          <p:cNvPr id="6" name="Shape 4"/>
          <p:cNvSpPr/>
          <p:nvPr/>
        </p:nvSpPr>
        <p:spPr>
          <a:xfrm>
            <a:off x="4331335" y="1463040"/>
            <a:ext cx="3505200" cy="2468880"/>
          </a:xfrm>
          <a:prstGeom prst="roundRect">
            <a:avLst>
              <a:gd name="adj" fmla="val 5556"/>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4559935" y="166420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Mode</a:t>
            </a:r>
            <a:endParaRPr lang="en-US" sz="2000" dirty="0"/>
          </a:p>
        </p:txBody>
      </p:sp>
      <p:sp>
        <p:nvSpPr>
          <p:cNvPr id="8" name="Text 6"/>
          <p:cNvSpPr txBox="1"/>
          <p:nvPr/>
        </p:nvSpPr>
        <p:spPr>
          <a:xfrm>
            <a:off x="4559935" y="2331720"/>
            <a:ext cx="3048000" cy="146304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Onsite or blended, with materials and group work on the virtual campus</a:t>
            </a:r>
            <a:endParaRPr lang="en-US" sz="2000" dirty="0"/>
          </a:p>
        </p:txBody>
      </p:sp>
      <p:sp>
        <p:nvSpPr>
          <p:cNvPr id="9" name="Shape 7"/>
          <p:cNvSpPr/>
          <p:nvPr/>
        </p:nvSpPr>
        <p:spPr>
          <a:xfrm>
            <a:off x="8110855" y="1463040"/>
            <a:ext cx="3505200" cy="2468880"/>
          </a:xfrm>
          <a:prstGeom prst="roundRect">
            <a:avLst>
              <a:gd name="adj" fmla="val 5556"/>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8339455" y="1664208"/>
            <a:ext cx="304800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Approach</a:t>
            </a:r>
            <a:endParaRPr lang="en-US" sz="2000" dirty="0"/>
          </a:p>
        </p:txBody>
      </p:sp>
      <p:sp>
        <p:nvSpPr>
          <p:cNvPr id="11" name="Text 9"/>
          <p:cNvSpPr txBox="1"/>
          <p:nvPr/>
        </p:nvSpPr>
        <p:spPr>
          <a:xfrm>
            <a:off x="8339455" y="2331720"/>
            <a:ext cx="3048000" cy="146304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Lectures, role-play, service audits and hospital case studies</a:t>
            </a:r>
            <a:endParaRPr lang="en-US" sz="2000" dirty="0"/>
          </a:p>
        </p:txBody>
      </p:sp>
      <p:sp>
        <p:nvSpPr>
          <p:cNvPr id="12" name="Text 10"/>
          <p:cNvSpPr txBox="1"/>
          <p:nvPr/>
        </p:nvSpPr>
        <p:spPr>
          <a:xfrm>
            <a:off x="551815" y="4251960"/>
            <a:ext cx="11064240" cy="20116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Clinicians treat patients, but they cannot do it without clean wards, sterile linen, working lifts, safe water, reliable supplies and meals that actually get eaten. This module is about managing that invisible half of the hospital.</a:t>
            </a: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What You Will Be Able to Do ?</a:t>
            </a:r>
            <a:endParaRPr lang="en-US" sz="4000" dirty="0"/>
          </a:p>
        </p:txBody>
      </p:sp>
      <p:sp>
        <p:nvSpPr>
          <p:cNvPr id="3" name="Shape 1"/>
          <p:cNvSpPr/>
          <p:nvPr/>
        </p:nvSpPr>
        <p:spPr>
          <a:xfrm>
            <a:off x="551815" y="1554480"/>
            <a:ext cx="594360" cy="594360"/>
          </a:xfrm>
          <a:prstGeom prst="ellipse">
            <a:avLst/>
          </a:prstGeom>
          <a:solidFill>
            <a:srgbClr val="E4572E"/>
          </a:solidFill>
          <a:ln w="12700">
            <a:solidFill>
              <a:srgbClr val="E4572E"/>
            </a:solidFill>
            <a:prstDash val="solid"/>
          </a:ln>
        </p:spPr>
        <p:txBody>
          <a:bodyPr/>
          <a:lstStyle/>
          <a:p>
            <a:endParaRPr lang="en-US"/>
          </a:p>
        </p:txBody>
      </p:sp>
      <p:sp>
        <p:nvSpPr>
          <p:cNvPr id="4" name="Text 2"/>
          <p:cNvSpPr txBox="1"/>
          <p:nvPr/>
        </p:nvSpPr>
        <p:spPr>
          <a:xfrm>
            <a:off x="551815" y="1554480"/>
            <a:ext cx="594360" cy="59436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5" name="Text 3"/>
          <p:cNvSpPr txBox="1"/>
          <p:nvPr/>
        </p:nvSpPr>
        <p:spPr>
          <a:xfrm>
            <a:off x="1374775" y="1463040"/>
            <a:ext cx="6492240" cy="914400"/>
          </a:xfrm>
          <a:prstGeom prst="rect">
            <a:avLst/>
          </a:prstGeom>
          <a:noFill/>
          <a:ln/>
        </p:spPr>
        <p:txBody>
          <a:bodyPr wrap="square" lIns="0" tIns="0" rIns="0" bIns="0" rtlCol="0" anchor="ctr"/>
          <a:lstStyle/>
          <a:p>
            <a:r>
              <a:rPr lang="en-US" sz="2000" dirty="0">
                <a:solidFill>
                  <a:srgbClr val="1F2A44"/>
                </a:solidFill>
                <a:latin typeface="Georgia" pitchFamily="34" charset="0"/>
                <a:ea typeface="Georgia" pitchFamily="34" charset="-122"/>
                <a:cs typeface="Georgia" pitchFamily="34" charset="-120"/>
              </a:rPr>
              <a:t>Explain why non-clinical services are critical to safe, effective care</a:t>
            </a:r>
            <a:endParaRPr lang="en-US" sz="2000" dirty="0"/>
          </a:p>
        </p:txBody>
      </p:sp>
      <p:sp>
        <p:nvSpPr>
          <p:cNvPr id="6" name="Shape 4"/>
          <p:cNvSpPr/>
          <p:nvPr/>
        </p:nvSpPr>
        <p:spPr>
          <a:xfrm>
            <a:off x="551815" y="2542032"/>
            <a:ext cx="594360" cy="594360"/>
          </a:xfrm>
          <a:prstGeom prst="ellipse">
            <a:avLst/>
          </a:prstGeom>
          <a:solidFill>
            <a:srgbClr val="17A398"/>
          </a:solidFill>
          <a:ln w="12700">
            <a:solidFill>
              <a:srgbClr val="17A398"/>
            </a:solidFill>
            <a:prstDash val="solid"/>
          </a:ln>
        </p:spPr>
        <p:txBody>
          <a:bodyPr/>
          <a:lstStyle/>
          <a:p>
            <a:endParaRPr lang="en-US"/>
          </a:p>
        </p:txBody>
      </p:sp>
      <p:sp>
        <p:nvSpPr>
          <p:cNvPr id="7" name="Text 5"/>
          <p:cNvSpPr txBox="1"/>
          <p:nvPr/>
        </p:nvSpPr>
        <p:spPr>
          <a:xfrm>
            <a:off x="551815" y="2542032"/>
            <a:ext cx="594360" cy="59436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8" name="Text 6"/>
          <p:cNvSpPr txBox="1"/>
          <p:nvPr/>
        </p:nvSpPr>
        <p:spPr>
          <a:xfrm>
            <a:off x="1374775" y="2450592"/>
            <a:ext cx="6492240" cy="914400"/>
          </a:xfrm>
          <a:prstGeom prst="rect">
            <a:avLst/>
          </a:prstGeom>
          <a:noFill/>
          <a:ln/>
        </p:spPr>
        <p:txBody>
          <a:bodyPr wrap="square" lIns="0" tIns="0" rIns="0" bIns="0" rtlCol="0" anchor="ctr"/>
          <a:lstStyle/>
          <a:p>
            <a:r>
              <a:rPr lang="en-US" sz="2000" dirty="0">
                <a:solidFill>
                  <a:srgbClr val="1F2A44"/>
                </a:solidFill>
                <a:latin typeface="Georgia" pitchFamily="34" charset="0"/>
                <a:ea typeface="Georgia" pitchFamily="34" charset="-122"/>
                <a:cs typeface="Georgia" pitchFamily="34" charset="-120"/>
              </a:rPr>
              <a:t>Manage logistics, procurement, maintenance and hotel services</a:t>
            </a:r>
            <a:endParaRPr lang="en-US" sz="2000" dirty="0"/>
          </a:p>
        </p:txBody>
      </p:sp>
      <p:sp>
        <p:nvSpPr>
          <p:cNvPr id="9" name="Shape 7"/>
          <p:cNvSpPr/>
          <p:nvPr/>
        </p:nvSpPr>
        <p:spPr>
          <a:xfrm>
            <a:off x="551815" y="3529584"/>
            <a:ext cx="594360" cy="594360"/>
          </a:xfrm>
          <a:prstGeom prst="ellipse">
            <a:avLst/>
          </a:prstGeom>
          <a:solidFill>
            <a:srgbClr val="1F2A44"/>
          </a:solidFill>
          <a:ln w="12700">
            <a:solidFill>
              <a:srgbClr val="1F2A44"/>
            </a:solidFill>
            <a:prstDash val="solid"/>
          </a:ln>
        </p:spPr>
        <p:txBody>
          <a:bodyPr/>
          <a:lstStyle/>
          <a:p>
            <a:endParaRPr lang="en-US"/>
          </a:p>
        </p:txBody>
      </p:sp>
      <p:sp>
        <p:nvSpPr>
          <p:cNvPr id="10" name="Text 8"/>
          <p:cNvSpPr txBox="1"/>
          <p:nvPr/>
        </p:nvSpPr>
        <p:spPr>
          <a:xfrm>
            <a:off x="551815" y="3529584"/>
            <a:ext cx="594360" cy="59436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1" name="Text 9"/>
          <p:cNvSpPr txBox="1"/>
          <p:nvPr/>
        </p:nvSpPr>
        <p:spPr>
          <a:xfrm>
            <a:off x="1374775" y="3438144"/>
            <a:ext cx="6492240" cy="914400"/>
          </a:xfrm>
          <a:prstGeom prst="rect">
            <a:avLst/>
          </a:prstGeom>
          <a:noFill/>
          <a:ln/>
        </p:spPr>
        <p:txBody>
          <a:bodyPr wrap="square" lIns="0" tIns="0" rIns="0" bIns="0" rtlCol="0" anchor="ctr"/>
          <a:lstStyle/>
          <a:p>
            <a:r>
              <a:rPr lang="en-US" sz="2000" dirty="0">
                <a:solidFill>
                  <a:srgbClr val="1F2A44"/>
                </a:solidFill>
                <a:latin typeface="Georgia" pitchFamily="34" charset="0"/>
                <a:ea typeface="Georgia" pitchFamily="34" charset="-122"/>
                <a:cs typeface="Georgia" pitchFamily="34" charset="-120"/>
              </a:rPr>
              <a:t>Apply safety rules for security, waste and infection prevention</a:t>
            </a:r>
            <a:endParaRPr lang="en-US" sz="2000" dirty="0"/>
          </a:p>
        </p:txBody>
      </p:sp>
      <p:sp>
        <p:nvSpPr>
          <p:cNvPr id="12" name="Shape 10"/>
          <p:cNvSpPr/>
          <p:nvPr/>
        </p:nvSpPr>
        <p:spPr>
          <a:xfrm>
            <a:off x="551815" y="4517136"/>
            <a:ext cx="594360" cy="594360"/>
          </a:xfrm>
          <a:prstGeom prst="ellipse">
            <a:avLst/>
          </a:prstGeom>
          <a:solidFill>
            <a:srgbClr val="C98A0B"/>
          </a:solidFill>
          <a:ln w="12700">
            <a:solidFill>
              <a:srgbClr val="C98A0B"/>
            </a:solidFill>
            <a:prstDash val="solid"/>
          </a:ln>
        </p:spPr>
        <p:txBody>
          <a:bodyPr/>
          <a:lstStyle/>
          <a:p>
            <a:endParaRPr lang="en-US"/>
          </a:p>
        </p:txBody>
      </p:sp>
      <p:sp>
        <p:nvSpPr>
          <p:cNvPr id="13" name="Text 11"/>
          <p:cNvSpPr txBox="1"/>
          <p:nvPr/>
        </p:nvSpPr>
        <p:spPr>
          <a:xfrm>
            <a:off x="551815" y="4517136"/>
            <a:ext cx="594360" cy="59436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14" name="Text 12"/>
          <p:cNvSpPr txBox="1"/>
          <p:nvPr/>
        </p:nvSpPr>
        <p:spPr>
          <a:xfrm>
            <a:off x="1374775" y="4425696"/>
            <a:ext cx="6492240" cy="914400"/>
          </a:xfrm>
          <a:prstGeom prst="rect">
            <a:avLst/>
          </a:prstGeom>
          <a:noFill/>
          <a:ln/>
        </p:spPr>
        <p:txBody>
          <a:bodyPr wrap="square" lIns="0" tIns="0" rIns="0" bIns="0" rtlCol="0" anchor="ctr"/>
          <a:lstStyle/>
          <a:p>
            <a:r>
              <a:rPr lang="en-US" sz="2000" dirty="0">
                <a:solidFill>
                  <a:srgbClr val="1F2A44"/>
                </a:solidFill>
                <a:latin typeface="Georgia" pitchFamily="34" charset="0"/>
                <a:ea typeface="Georgia" pitchFamily="34" charset="-122"/>
                <a:cs typeface="Georgia" pitchFamily="34" charset="-120"/>
              </a:rPr>
              <a:t>Design and manage outsourcing contracts and KPIs</a:t>
            </a:r>
            <a:endParaRPr lang="en-US" sz="2000" dirty="0"/>
          </a:p>
        </p:txBody>
      </p:sp>
      <p:sp>
        <p:nvSpPr>
          <p:cNvPr id="15" name="Shape 13"/>
          <p:cNvSpPr/>
          <p:nvPr/>
        </p:nvSpPr>
        <p:spPr>
          <a:xfrm>
            <a:off x="551815" y="5504688"/>
            <a:ext cx="594360" cy="594360"/>
          </a:xfrm>
          <a:prstGeom prst="ellipse">
            <a:avLst/>
          </a:prstGeom>
          <a:solidFill>
            <a:srgbClr val="E4572E"/>
          </a:solidFill>
          <a:ln w="12700">
            <a:solidFill>
              <a:srgbClr val="E4572E"/>
            </a:solidFill>
            <a:prstDash val="solid"/>
          </a:ln>
        </p:spPr>
        <p:txBody>
          <a:bodyPr/>
          <a:lstStyle/>
          <a:p>
            <a:endParaRPr lang="en-US"/>
          </a:p>
        </p:txBody>
      </p:sp>
      <p:sp>
        <p:nvSpPr>
          <p:cNvPr id="16" name="Text 14"/>
          <p:cNvSpPr txBox="1"/>
          <p:nvPr/>
        </p:nvSpPr>
        <p:spPr>
          <a:xfrm>
            <a:off x="551815" y="5504688"/>
            <a:ext cx="594360" cy="59436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5</a:t>
            </a:r>
            <a:endParaRPr lang="en-US" sz="2000" dirty="0"/>
          </a:p>
        </p:txBody>
      </p:sp>
      <p:sp>
        <p:nvSpPr>
          <p:cNvPr id="17" name="Text 15"/>
          <p:cNvSpPr txBox="1"/>
          <p:nvPr/>
        </p:nvSpPr>
        <p:spPr>
          <a:xfrm>
            <a:off x="1374775" y="5413248"/>
            <a:ext cx="6492240" cy="914400"/>
          </a:xfrm>
          <a:prstGeom prst="rect">
            <a:avLst/>
          </a:prstGeom>
          <a:noFill/>
          <a:ln/>
        </p:spPr>
        <p:txBody>
          <a:bodyPr wrap="square" lIns="0" tIns="0" rIns="0" bIns="0" rtlCol="0" anchor="ctr"/>
          <a:lstStyle/>
          <a:p>
            <a:r>
              <a:rPr lang="en-US" sz="2000" dirty="0">
                <a:solidFill>
                  <a:srgbClr val="1F2A44"/>
                </a:solidFill>
                <a:latin typeface="Georgia" pitchFamily="34" charset="0"/>
                <a:ea typeface="Georgia" pitchFamily="34" charset="-122"/>
                <a:cs typeface="Georgia" pitchFamily="34" charset="-120"/>
              </a:rPr>
              <a:t>Coordinate support services with clinical operations</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Our Roadmap</a:t>
            </a:r>
            <a:endParaRPr lang="en-US" sz="4000" dirty="0"/>
          </a:p>
        </p:txBody>
      </p:sp>
      <p:sp>
        <p:nvSpPr>
          <p:cNvPr id="3" name="Shape 1"/>
          <p:cNvSpPr/>
          <p:nvPr/>
        </p:nvSpPr>
        <p:spPr>
          <a:xfrm>
            <a:off x="55181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Part 1: Foundations</a:t>
            </a:r>
            <a:endParaRPr lang="en-US" sz="2000" dirty="0"/>
          </a:p>
        </p:txBody>
      </p:sp>
      <p:sp>
        <p:nvSpPr>
          <p:cNvPr id="5" name="Text 3"/>
          <p:cNvSpPr txBox="1"/>
          <p:nvPr/>
        </p:nvSpPr>
        <p:spPr>
          <a:xfrm>
            <a:off x="78041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What support services are and why they matter</a:t>
            </a:r>
            <a:endParaRPr lang="en-US" sz="2000" dirty="0"/>
          </a:p>
        </p:txBody>
      </p:sp>
      <p:sp>
        <p:nvSpPr>
          <p:cNvPr id="6" name="Shape 4"/>
          <p:cNvSpPr/>
          <p:nvPr/>
        </p:nvSpPr>
        <p:spPr>
          <a:xfrm>
            <a:off x="433133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4559935" y="166420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Part 2: Supply</a:t>
            </a:r>
            <a:endParaRPr lang="en-US" sz="2000" dirty="0"/>
          </a:p>
        </p:txBody>
      </p:sp>
      <p:sp>
        <p:nvSpPr>
          <p:cNvPr id="8" name="Text 6"/>
          <p:cNvSpPr txBox="1"/>
          <p:nvPr/>
        </p:nvSpPr>
        <p:spPr>
          <a:xfrm>
            <a:off x="455993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Logistics, inventory and procurement</a:t>
            </a:r>
            <a:endParaRPr lang="en-US" sz="2000" dirty="0"/>
          </a:p>
        </p:txBody>
      </p:sp>
      <p:sp>
        <p:nvSpPr>
          <p:cNvPr id="9" name="Shape 7"/>
          <p:cNvSpPr/>
          <p:nvPr/>
        </p:nvSpPr>
        <p:spPr>
          <a:xfrm>
            <a:off x="811085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8339455" y="1664208"/>
            <a:ext cx="304800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Part 3: Hospitality</a:t>
            </a:r>
            <a:endParaRPr lang="en-US" sz="2000" dirty="0"/>
          </a:p>
        </p:txBody>
      </p:sp>
      <p:sp>
        <p:nvSpPr>
          <p:cNvPr id="11" name="Text 9"/>
          <p:cNvSpPr txBox="1"/>
          <p:nvPr/>
        </p:nvSpPr>
        <p:spPr>
          <a:xfrm>
            <a:off x="833945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Catering, laundry and cleaning</a:t>
            </a:r>
            <a:endParaRPr lang="en-US" sz="2000" dirty="0"/>
          </a:p>
        </p:txBody>
      </p:sp>
      <p:sp>
        <p:nvSpPr>
          <p:cNvPr id="12" name="Shape 10"/>
          <p:cNvSpPr/>
          <p:nvPr/>
        </p:nvSpPr>
        <p:spPr>
          <a:xfrm>
            <a:off x="55181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780415" y="4270248"/>
            <a:ext cx="304800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Part 4: Safety</a:t>
            </a:r>
            <a:endParaRPr lang="en-US" sz="2000" dirty="0"/>
          </a:p>
        </p:txBody>
      </p:sp>
      <p:sp>
        <p:nvSpPr>
          <p:cNvPr id="14" name="Text 12"/>
          <p:cNvSpPr txBox="1"/>
          <p:nvPr/>
        </p:nvSpPr>
        <p:spPr>
          <a:xfrm>
            <a:off x="78041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Maintenance, security, emergencies and waste</a:t>
            </a:r>
            <a:endParaRPr lang="en-US" sz="2000" dirty="0"/>
          </a:p>
        </p:txBody>
      </p:sp>
      <p:sp>
        <p:nvSpPr>
          <p:cNvPr id="15" name="Shape 13"/>
          <p:cNvSpPr/>
          <p:nvPr/>
        </p:nvSpPr>
        <p:spPr>
          <a:xfrm>
            <a:off x="433133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6" name="Text 14"/>
          <p:cNvSpPr txBox="1"/>
          <p:nvPr/>
        </p:nvSpPr>
        <p:spPr>
          <a:xfrm>
            <a:off x="4559935" y="427024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Part 5: Performance</a:t>
            </a:r>
            <a:endParaRPr lang="en-US" sz="2000" dirty="0"/>
          </a:p>
        </p:txBody>
      </p:sp>
      <p:sp>
        <p:nvSpPr>
          <p:cNvPr id="17" name="Text 15"/>
          <p:cNvSpPr txBox="1"/>
          <p:nvPr/>
        </p:nvSpPr>
        <p:spPr>
          <a:xfrm>
            <a:off x="455993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Outsourcing, contracts, KPIs and integration</a:t>
            </a:r>
            <a:endParaRPr lang="en-US" sz="2000" dirty="0"/>
          </a:p>
        </p:txBody>
      </p:sp>
      <p:sp>
        <p:nvSpPr>
          <p:cNvPr id="18" name="Shape 16"/>
          <p:cNvSpPr/>
          <p:nvPr/>
        </p:nvSpPr>
        <p:spPr>
          <a:xfrm>
            <a:off x="811085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9" name="Text 17"/>
          <p:cNvSpPr txBox="1"/>
          <p:nvPr/>
        </p:nvSpPr>
        <p:spPr>
          <a:xfrm>
            <a:off x="8339455" y="427024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Capstone</a:t>
            </a:r>
            <a:endParaRPr lang="en-US" sz="2000" dirty="0"/>
          </a:p>
        </p:txBody>
      </p:sp>
      <p:sp>
        <p:nvSpPr>
          <p:cNvPr id="20" name="Text 18"/>
          <p:cNvSpPr txBox="1"/>
          <p:nvPr/>
        </p:nvSpPr>
        <p:spPr>
          <a:xfrm>
            <a:off x="833945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A real service audit and contract role-play</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35006D1-B92A-1D32-CB36-94C717809DE3}"/>
              </a:ext>
            </a:extLst>
          </p:cNvPr>
          <p:cNvSpPr/>
          <p:nvPr/>
        </p:nvSpPr>
        <p:spPr>
          <a:xfrm>
            <a:off x="0" y="0"/>
            <a:ext cx="12198350" cy="645333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8C3FB01A-1C19-D1B1-FA6B-7E6661CC04CE}"/>
              </a:ext>
            </a:extLst>
          </p:cNvPr>
          <p:cNvSpPr/>
          <p:nvPr/>
        </p:nvSpPr>
        <p:spPr>
          <a:xfrm>
            <a:off x="770583" y="620688"/>
            <a:ext cx="1944216" cy="64807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solidFill>
                  <a:srgbClr val="FF0000"/>
                </a:solidFill>
              </a:rPr>
              <a:t>Part 1</a:t>
            </a:r>
          </a:p>
        </p:txBody>
      </p:sp>
      <p:sp>
        <p:nvSpPr>
          <p:cNvPr id="4" name="Rectangle 3">
            <a:extLst>
              <a:ext uri="{FF2B5EF4-FFF2-40B4-BE49-F238E27FC236}">
                <a16:creationId xmlns:a16="http://schemas.microsoft.com/office/drawing/2014/main" id="{9DCA953E-1A97-01C5-7424-3F909B6915D4}"/>
              </a:ext>
            </a:extLst>
          </p:cNvPr>
          <p:cNvSpPr/>
          <p:nvPr/>
        </p:nvSpPr>
        <p:spPr>
          <a:xfrm>
            <a:off x="842591" y="1628800"/>
            <a:ext cx="7992888" cy="129614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t>Foundations of Support Services </a:t>
            </a:r>
          </a:p>
        </p:txBody>
      </p:sp>
      <p:sp>
        <p:nvSpPr>
          <p:cNvPr id="5" name="Rectangle 4">
            <a:extLst>
              <a:ext uri="{FF2B5EF4-FFF2-40B4-BE49-F238E27FC236}">
                <a16:creationId xmlns:a16="http://schemas.microsoft.com/office/drawing/2014/main" id="{26385FF3-EBB1-CB7C-DE19-AE5E0CFE6A8B}"/>
              </a:ext>
            </a:extLst>
          </p:cNvPr>
          <p:cNvSpPr/>
          <p:nvPr/>
        </p:nvSpPr>
        <p:spPr>
          <a:xfrm>
            <a:off x="842591" y="3789040"/>
            <a:ext cx="7488832"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t>What counts as a non health care areas, how it is organised  and why it shapes society , cost and patient experience </a:t>
            </a:r>
          </a:p>
        </p:txBody>
      </p:sp>
    </p:spTree>
    <p:extLst>
      <p:ext uri="{BB962C8B-B14F-4D97-AF65-F5344CB8AC3E}">
        <p14:creationId xmlns:p14="http://schemas.microsoft.com/office/powerpoint/2010/main" val="3880307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What Are Non-Healthcare Areas?</a:t>
            </a:r>
            <a:endParaRPr lang="en-US" sz="4000" dirty="0"/>
          </a:p>
        </p:txBody>
      </p:sp>
      <p:sp>
        <p:nvSpPr>
          <p:cNvPr id="3" name="Text 1"/>
          <p:cNvSpPr txBox="1"/>
          <p:nvPr/>
        </p:nvSpPr>
        <p:spPr>
          <a:xfrm>
            <a:off x="551815" y="1508760"/>
            <a:ext cx="6949440" cy="4846320"/>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Definition: </a:t>
            </a:r>
            <a:r>
              <a:rPr lang="en-US" sz="2000" dirty="0">
                <a:solidFill>
                  <a:srgbClr val="1F2A44"/>
                </a:solidFill>
                <a:latin typeface="Georgia" pitchFamily="34" charset="0"/>
                <a:ea typeface="Georgia" pitchFamily="34" charset="-122"/>
                <a:cs typeface="Georgia" pitchFamily="34" charset="-120"/>
              </a:rPr>
              <a:t>all services that support care without being clinical treatment</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Hard services: </a:t>
            </a:r>
            <a:r>
              <a:rPr lang="en-US" sz="2000" dirty="0">
                <a:solidFill>
                  <a:srgbClr val="1F2A44"/>
                </a:solidFill>
                <a:latin typeface="Georgia" pitchFamily="34" charset="0"/>
                <a:ea typeface="Georgia" pitchFamily="34" charset="-122"/>
                <a:cs typeface="Georgia" pitchFamily="34" charset="-120"/>
              </a:rPr>
              <a:t>buildings, engineering, maintenance, utilities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Soft services: </a:t>
            </a:r>
            <a:r>
              <a:rPr lang="en-US" sz="2000" dirty="0">
                <a:solidFill>
                  <a:srgbClr val="1F2A44"/>
                </a:solidFill>
                <a:latin typeface="Georgia" pitchFamily="34" charset="0"/>
                <a:ea typeface="Georgia" pitchFamily="34" charset="-122"/>
                <a:cs typeface="Georgia" pitchFamily="34" charset="-120"/>
              </a:rPr>
              <a:t>cleaning, catering, laundry, portering, security, waste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Business support: </a:t>
            </a:r>
            <a:r>
              <a:rPr lang="en-US" sz="2000" dirty="0">
                <a:solidFill>
                  <a:srgbClr val="1F2A44"/>
                </a:solidFill>
                <a:latin typeface="Georgia" pitchFamily="34" charset="0"/>
                <a:ea typeface="Georgia" pitchFamily="34" charset="-122"/>
                <a:cs typeface="Georgia" pitchFamily="34" charset="-120"/>
              </a:rPr>
              <a:t>logistics, procurement, helpdesk, car parking</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Also called: </a:t>
            </a:r>
            <a:r>
              <a:rPr lang="en-US" sz="2000" dirty="0">
                <a:solidFill>
                  <a:srgbClr val="1F2A44"/>
                </a:solidFill>
                <a:latin typeface="Georgia" pitchFamily="34" charset="0"/>
                <a:ea typeface="Georgia" pitchFamily="34" charset="-122"/>
                <a:cs typeface="Georgia" pitchFamily="34" charset="-120"/>
              </a:rPr>
              <a:t>facilities management (FM) or “hotel services”</a:t>
            </a: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Why They Matter ?</a:t>
            </a:r>
            <a:endParaRPr lang="en-US" sz="4000" dirty="0"/>
          </a:p>
        </p:txBody>
      </p:sp>
      <p:sp>
        <p:nvSpPr>
          <p:cNvPr id="3" name="Shape 1"/>
          <p:cNvSpPr/>
          <p:nvPr/>
        </p:nvSpPr>
        <p:spPr>
          <a:xfrm>
            <a:off x="55181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Shape 2"/>
          <p:cNvSpPr/>
          <p:nvPr/>
        </p:nvSpPr>
        <p:spPr>
          <a:xfrm>
            <a:off x="780415" y="1691640"/>
            <a:ext cx="502920" cy="502920"/>
          </a:xfrm>
          <a:prstGeom prst="ellipse">
            <a:avLst/>
          </a:prstGeom>
          <a:solidFill>
            <a:srgbClr val="E4572E"/>
          </a:solidFill>
          <a:ln w="12700">
            <a:solidFill>
              <a:srgbClr val="E4572E"/>
            </a:solidFill>
            <a:prstDash val="solid"/>
          </a:ln>
        </p:spPr>
        <p:txBody>
          <a:bodyPr/>
          <a:lstStyle/>
          <a:p>
            <a:endParaRPr lang="en-US"/>
          </a:p>
        </p:txBody>
      </p:sp>
      <p:sp>
        <p:nvSpPr>
          <p:cNvPr id="5" name="Text 3"/>
          <p:cNvSpPr txBox="1"/>
          <p:nvPr/>
        </p:nvSpPr>
        <p:spPr>
          <a:xfrm>
            <a:off x="780415" y="169164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6" name="Text 4"/>
          <p:cNvSpPr txBox="1"/>
          <p:nvPr/>
        </p:nvSpPr>
        <p:spPr>
          <a:xfrm>
            <a:off x="1420495" y="1664208"/>
            <a:ext cx="429768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Patient safety</a:t>
            </a:r>
            <a:endParaRPr lang="en-US" sz="2000" dirty="0"/>
          </a:p>
        </p:txBody>
      </p:sp>
      <p:sp>
        <p:nvSpPr>
          <p:cNvPr id="7" name="Text 5"/>
          <p:cNvSpPr txBox="1"/>
          <p:nvPr/>
        </p:nvSpPr>
        <p:spPr>
          <a:xfrm>
            <a:off x="78041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Dirty surfaces, unsafe water or failed power put lives at risk directly.</a:t>
            </a:r>
            <a:endParaRPr lang="en-US" sz="2000" dirty="0"/>
          </a:p>
        </p:txBody>
      </p:sp>
      <p:sp>
        <p:nvSpPr>
          <p:cNvPr id="8" name="Shape 6"/>
          <p:cNvSpPr/>
          <p:nvPr/>
        </p:nvSpPr>
        <p:spPr>
          <a:xfrm>
            <a:off x="622109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9" name="Shape 7"/>
          <p:cNvSpPr/>
          <p:nvPr/>
        </p:nvSpPr>
        <p:spPr>
          <a:xfrm>
            <a:off x="6449695" y="1691640"/>
            <a:ext cx="502920" cy="502920"/>
          </a:xfrm>
          <a:prstGeom prst="ellipse">
            <a:avLst/>
          </a:prstGeom>
          <a:solidFill>
            <a:srgbClr val="17A398"/>
          </a:solidFill>
          <a:ln w="12700">
            <a:solidFill>
              <a:srgbClr val="17A398"/>
            </a:solidFill>
            <a:prstDash val="solid"/>
          </a:ln>
        </p:spPr>
        <p:txBody>
          <a:bodyPr/>
          <a:lstStyle/>
          <a:p>
            <a:endParaRPr lang="en-US"/>
          </a:p>
        </p:txBody>
      </p:sp>
      <p:sp>
        <p:nvSpPr>
          <p:cNvPr id="10" name="Text 8"/>
          <p:cNvSpPr txBox="1"/>
          <p:nvPr/>
        </p:nvSpPr>
        <p:spPr>
          <a:xfrm>
            <a:off x="6449695" y="169164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1" name="Text 9"/>
          <p:cNvSpPr txBox="1"/>
          <p:nvPr/>
        </p:nvSpPr>
        <p:spPr>
          <a:xfrm>
            <a:off x="7089775" y="1664208"/>
            <a:ext cx="429768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Infection control</a:t>
            </a:r>
            <a:endParaRPr lang="en-US" sz="2000" dirty="0"/>
          </a:p>
        </p:txBody>
      </p:sp>
      <p:sp>
        <p:nvSpPr>
          <p:cNvPr id="12" name="Text 10"/>
          <p:cNvSpPr txBox="1"/>
          <p:nvPr/>
        </p:nvSpPr>
        <p:spPr>
          <a:xfrm>
            <a:off x="644969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Cleaning, linen and waste are front-line defences against infection.</a:t>
            </a:r>
            <a:endParaRPr lang="en-US" sz="2000" dirty="0"/>
          </a:p>
        </p:txBody>
      </p:sp>
      <p:sp>
        <p:nvSpPr>
          <p:cNvPr id="13" name="Shape 11"/>
          <p:cNvSpPr/>
          <p:nvPr/>
        </p:nvSpPr>
        <p:spPr>
          <a:xfrm>
            <a:off x="55181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4" name="Shape 12"/>
          <p:cNvSpPr/>
          <p:nvPr/>
        </p:nvSpPr>
        <p:spPr>
          <a:xfrm>
            <a:off x="780415" y="4297680"/>
            <a:ext cx="502920" cy="502920"/>
          </a:xfrm>
          <a:prstGeom prst="ellipse">
            <a:avLst/>
          </a:prstGeom>
          <a:solidFill>
            <a:srgbClr val="1F2A44"/>
          </a:solidFill>
          <a:ln w="12700">
            <a:solidFill>
              <a:srgbClr val="1F2A44"/>
            </a:solidFill>
            <a:prstDash val="solid"/>
          </a:ln>
        </p:spPr>
        <p:txBody>
          <a:bodyPr/>
          <a:lstStyle/>
          <a:p>
            <a:endParaRPr lang="en-US"/>
          </a:p>
        </p:txBody>
      </p:sp>
      <p:sp>
        <p:nvSpPr>
          <p:cNvPr id="15" name="Text 13"/>
          <p:cNvSpPr txBox="1"/>
          <p:nvPr/>
        </p:nvSpPr>
        <p:spPr>
          <a:xfrm>
            <a:off x="780415" y="429768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6" name="Text 14"/>
          <p:cNvSpPr txBox="1"/>
          <p:nvPr/>
        </p:nvSpPr>
        <p:spPr>
          <a:xfrm>
            <a:off x="1420495" y="4270248"/>
            <a:ext cx="429768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Patient experience</a:t>
            </a:r>
            <a:endParaRPr lang="en-US" sz="2000" dirty="0"/>
          </a:p>
        </p:txBody>
      </p:sp>
      <p:sp>
        <p:nvSpPr>
          <p:cNvPr id="17" name="Text 15"/>
          <p:cNvSpPr txBox="1"/>
          <p:nvPr/>
        </p:nvSpPr>
        <p:spPr>
          <a:xfrm>
            <a:off x="78041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Food, noise, comfort and cleanliness shape how care is judged.</a:t>
            </a:r>
            <a:endParaRPr lang="en-US" sz="2000" dirty="0"/>
          </a:p>
        </p:txBody>
      </p:sp>
      <p:sp>
        <p:nvSpPr>
          <p:cNvPr id="18" name="Shape 16"/>
          <p:cNvSpPr/>
          <p:nvPr/>
        </p:nvSpPr>
        <p:spPr>
          <a:xfrm>
            <a:off x="622109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9" name="Shape 17"/>
          <p:cNvSpPr/>
          <p:nvPr/>
        </p:nvSpPr>
        <p:spPr>
          <a:xfrm>
            <a:off x="6449695" y="4297680"/>
            <a:ext cx="502920" cy="502920"/>
          </a:xfrm>
          <a:prstGeom prst="ellipse">
            <a:avLst/>
          </a:prstGeom>
          <a:solidFill>
            <a:srgbClr val="C98A0B"/>
          </a:solidFill>
          <a:ln w="12700">
            <a:solidFill>
              <a:srgbClr val="C98A0B"/>
            </a:solidFill>
            <a:prstDash val="solid"/>
          </a:ln>
        </p:spPr>
        <p:txBody>
          <a:bodyPr/>
          <a:lstStyle/>
          <a:p>
            <a:endParaRPr lang="en-US"/>
          </a:p>
        </p:txBody>
      </p:sp>
      <p:sp>
        <p:nvSpPr>
          <p:cNvPr id="20" name="Text 18"/>
          <p:cNvSpPr txBox="1"/>
          <p:nvPr/>
        </p:nvSpPr>
        <p:spPr>
          <a:xfrm>
            <a:off x="6449695" y="429768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21" name="Text 19"/>
          <p:cNvSpPr txBox="1"/>
          <p:nvPr/>
        </p:nvSpPr>
        <p:spPr>
          <a:xfrm>
            <a:off x="7089775" y="4270248"/>
            <a:ext cx="429768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Cost and continuity</a:t>
            </a:r>
            <a:endParaRPr lang="en-US" sz="2000" dirty="0"/>
          </a:p>
        </p:txBody>
      </p:sp>
      <p:sp>
        <p:nvSpPr>
          <p:cNvPr id="22" name="Text 20"/>
          <p:cNvSpPr txBox="1"/>
          <p:nvPr/>
        </p:nvSpPr>
        <p:spPr>
          <a:xfrm>
            <a:off x="644969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Support services absorb a large share of the budget and must never stop.</a:t>
            </a:r>
            <a:endParaRPr lang="en-US"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Facility Management as a Discipline</a:t>
            </a:r>
            <a:endParaRPr lang="en-US" sz="4000" dirty="0"/>
          </a:p>
        </p:txBody>
      </p:sp>
      <p:sp>
        <p:nvSpPr>
          <p:cNvPr id="3" name="Shape 1"/>
          <p:cNvSpPr/>
          <p:nvPr/>
        </p:nvSpPr>
        <p:spPr>
          <a:xfrm>
            <a:off x="551815" y="1463040"/>
            <a:ext cx="5394960" cy="1828800"/>
          </a:xfrm>
          <a:prstGeom prst="roundRect">
            <a:avLst>
              <a:gd name="adj" fmla="val 7500"/>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493776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ISO 41001:2018</a:t>
            </a:r>
            <a:endParaRPr lang="en-US" sz="2000" dirty="0"/>
          </a:p>
        </p:txBody>
      </p:sp>
      <p:sp>
        <p:nvSpPr>
          <p:cNvPr id="5" name="Text 3"/>
          <p:cNvSpPr txBox="1"/>
          <p:nvPr/>
        </p:nvSpPr>
        <p:spPr>
          <a:xfrm>
            <a:off x="780415" y="2331720"/>
            <a:ext cx="4937760" cy="82296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The international standard for a facility management system.</a:t>
            </a:r>
            <a:endParaRPr lang="en-US" sz="2000" dirty="0"/>
          </a:p>
        </p:txBody>
      </p:sp>
      <p:sp>
        <p:nvSpPr>
          <p:cNvPr id="6" name="Shape 4"/>
          <p:cNvSpPr/>
          <p:nvPr/>
        </p:nvSpPr>
        <p:spPr>
          <a:xfrm>
            <a:off x="6221095" y="1463040"/>
            <a:ext cx="5394960" cy="1828800"/>
          </a:xfrm>
          <a:prstGeom prst="roundRect">
            <a:avLst>
              <a:gd name="adj" fmla="val 7500"/>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6449695" y="1664208"/>
            <a:ext cx="493776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Demand side</a:t>
            </a:r>
            <a:endParaRPr lang="en-US" sz="2000" dirty="0"/>
          </a:p>
        </p:txBody>
      </p:sp>
      <p:sp>
        <p:nvSpPr>
          <p:cNvPr id="8" name="Text 6"/>
          <p:cNvSpPr txBox="1"/>
          <p:nvPr/>
        </p:nvSpPr>
        <p:spPr>
          <a:xfrm>
            <a:off x="6449695" y="2331720"/>
            <a:ext cx="4937760" cy="82296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The hospital defines what its clinical areas need.</a:t>
            </a:r>
            <a:endParaRPr lang="en-US" sz="2000" dirty="0"/>
          </a:p>
        </p:txBody>
      </p:sp>
      <p:sp>
        <p:nvSpPr>
          <p:cNvPr id="9" name="Shape 7"/>
          <p:cNvSpPr/>
          <p:nvPr/>
        </p:nvSpPr>
        <p:spPr>
          <a:xfrm>
            <a:off x="551815" y="3566160"/>
            <a:ext cx="5394960" cy="1828800"/>
          </a:xfrm>
          <a:prstGeom prst="roundRect">
            <a:avLst>
              <a:gd name="adj" fmla="val 7500"/>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780415" y="3767328"/>
            <a:ext cx="493776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Supply side</a:t>
            </a:r>
            <a:endParaRPr lang="en-US" sz="2000" dirty="0"/>
          </a:p>
        </p:txBody>
      </p:sp>
      <p:sp>
        <p:nvSpPr>
          <p:cNvPr id="11" name="Text 9"/>
          <p:cNvSpPr txBox="1"/>
          <p:nvPr/>
        </p:nvSpPr>
        <p:spPr>
          <a:xfrm>
            <a:off x="780415" y="4434840"/>
            <a:ext cx="4937760" cy="82296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In-house teams or contractors deliver those services.</a:t>
            </a:r>
            <a:endParaRPr lang="en-US" sz="2000" dirty="0"/>
          </a:p>
        </p:txBody>
      </p:sp>
      <p:sp>
        <p:nvSpPr>
          <p:cNvPr id="12" name="Shape 10"/>
          <p:cNvSpPr/>
          <p:nvPr/>
        </p:nvSpPr>
        <p:spPr>
          <a:xfrm>
            <a:off x="6221095" y="3566160"/>
            <a:ext cx="5394960" cy="1828800"/>
          </a:xfrm>
          <a:prstGeom prst="roundRect">
            <a:avLst>
              <a:gd name="adj" fmla="val 7500"/>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6449695" y="3767328"/>
            <a:ext cx="493776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The FM manager</a:t>
            </a:r>
            <a:endParaRPr lang="en-US" sz="2000" dirty="0"/>
          </a:p>
        </p:txBody>
      </p:sp>
      <p:sp>
        <p:nvSpPr>
          <p:cNvPr id="14" name="Text 12"/>
          <p:cNvSpPr txBox="1"/>
          <p:nvPr/>
        </p:nvSpPr>
        <p:spPr>
          <a:xfrm>
            <a:off x="6449695" y="4434840"/>
            <a:ext cx="4937760" cy="82296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Translates clinical needs into service specifications.</a:t>
            </a:r>
            <a:endParaRPr lang="en-US" sz="2000" dirty="0"/>
          </a:p>
        </p:txBody>
      </p:sp>
      <p:sp>
        <p:nvSpPr>
          <p:cNvPr id="15" name="Text 13"/>
          <p:cNvSpPr txBox="1"/>
          <p:nvPr/>
        </p:nvSpPr>
        <p:spPr>
          <a:xfrm>
            <a:off x="551815" y="5669280"/>
            <a:ext cx="11064240" cy="731520"/>
          </a:xfrm>
          <a:prstGeom prst="rect">
            <a:avLst/>
          </a:prstGeom>
          <a:noFill/>
          <a:ln/>
        </p:spPr>
        <p:txBody>
          <a:bodyPr wrap="square" lIns="0" tIns="0" rIns="0" bIns="0" rtlCol="0" anchor="t"/>
          <a:lstStyle/>
          <a:p>
            <a:r>
              <a:rPr lang="en-US" sz="2000" i="1" dirty="0">
                <a:solidFill>
                  <a:srgbClr val="5A6478"/>
                </a:solidFill>
                <a:latin typeface="Georgia" pitchFamily="34" charset="0"/>
                <a:ea typeface="Georgia" pitchFamily="34" charset="-122"/>
                <a:cs typeface="Georgia" pitchFamily="34" charset="-120"/>
              </a:rPr>
              <a:t>Core idea: buildings and services exist to serve the organisation’s core purpose, which is patient care.</a:t>
            </a:r>
            <a:endParaRPr lang="en-US"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Service Quality: The SERVQUAL Lens</a:t>
            </a:r>
            <a:endParaRPr lang="en-US" sz="4000" dirty="0"/>
          </a:p>
        </p:txBody>
      </p:sp>
      <p:sp>
        <p:nvSpPr>
          <p:cNvPr id="3" name="Shape 1"/>
          <p:cNvSpPr/>
          <p:nvPr/>
        </p:nvSpPr>
        <p:spPr>
          <a:xfrm>
            <a:off x="55181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Tangibles</a:t>
            </a:r>
            <a:endParaRPr lang="en-US" sz="2000" dirty="0"/>
          </a:p>
        </p:txBody>
      </p:sp>
      <p:sp>
        <p:nvSpPr>
          <p:cNvPr id="5" name="Text 3"/>
          <p:cNvSpPr txBox="1"/>
          <p:nvPr/>
        </p:nvSpPr>
        <p:spPr>
          <a:xfrm>
            <a:off x="78041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Clean, tidy, well-kept spaces</a:t>
            </a:r>
            <a:endParaRPr lang="en-US" sz="2000" dirty="0"/>
          </a:p>
        </p:txBody>
      </p:sp>
      <p:sp>
        <p:nvSpPr>
          <p:cNvPr id="6" name="Shape 4"/>
          <p:cNvSpPr/>
          <p:nvPr/>
        </p:nvSpPr>
        <p:spPr>
          <a:xfrm>
            <a:off x="433133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4559935" y="166420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Reliability</a:t>
            </a:r>
            <a:endParaRPr lang="en-US" sz="2000" dirty="0"/>
          </a:p>
        </p:txBody>
      </p:sp>
      <p:sp>
        <p:nvSpPr>
          <p:cNvPr id="8" name="Text 6"/>
          <p:cNvSpPr txBox="1"/>
          <p:nvPr/>
        </p:nvSpPr>
        <p:spPr>
          <a:xfrm>
            <a:off x="455993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Meals and linen on time, every time</a:t>
            </a:r>
            <a:endParaRPr lang="en-US" sz="2000" dirty="0"/>
          </a:p>
        </p:txBody>
      </p:sp>
      <p:sp>
        <p:nvSpPr>
          <p:cNvPr id="9" name="Shape 7"/>
          <p:cNvSpPr/>
          <p:nvPr/>
        </p:nvSpPr>
        <p:spPr>
          <a:xfrm>
            <a:off x="811085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8339455" y="1664208"/>
            <a:ext cx="304800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Responsiveness</a:t>
            </a:r>
            <a:endParaRPr lang="en-US" sz="2000" dirty="0"/>
          </a:p>
        </p:txBody>
      </p:sp>
      <p:sp>
        <p:nvSpPr>
          <p:cNvPr id="11" name="Text 9"/>
          <p:cNvSpPr txBox="1"/>
          <p:nvPr/>
        </p:nvSpPr>
        <p:spPr>
          <a:xfrm>
            <a:off x="833945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Fast reaction to a spill or fault</a:t>
            </a:r>
            <a:endParaRPr lang="en-US" sz="2000" dirty="0"/>
          </a:p>
        </p:txBody>
      </p:sp>
      <p:sp>
        <p:nvSpPr>
          <p:cNvPr id="12" name="Shape 10"/>
          <p:cNvSpPr/>
          <p:nvPr/>
        </p:nvSpPr>
        <p:spPr>
          <a:xfrm>
            <a:off x="55181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780415" y="4270248"/>
            <a:ext cx="304800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Assurance</a:t>
            </a:r>
            <a:endParaRPr lang="en-US" sz="2000" dirty="0"/>
          </a:p>
        </p:txBody>
      </p:sp>
      <p:sp>
        <p:nvSpPr>
          <p:cNvPr id="14" name="Text 12"/>
          <p:cNvSpPr txBox="1"/>
          <p:nvPr/>
        </p:nvSpPr>
        <p:spPr>
          <a:xfrm>
            <a:off x="78041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Competent, trusted staff</a:t>
            </a:r>
            <a:endParaRPr lang="en-US" sz="2000" dirty="0"/>
          </a:p>
        </p:txBody>
      </p:sp>
      <p:sp>
        <p:nvSpPr>
          <p:cNvPr id="15" name="Shape 13"/>
          <p:cNvSpPr/>
          <p:nvPr/>
        </p:nvSpPr>
        <p:spPr>
          <a:xfrm>
            <a:off x="433133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6" name="Text 14"/>
          <p:cNvSpPr txBox="1"/>
          <p:nvPr/>
        </p:nvSpPr>
        <p:spPr>
          <a:xfrm>
            <a:off x="4559935" y="427024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Empathy</a:t>
            </a:r>
            <a:endParaRPr lang="en-US" sz="2000" dirty="0"/>
          </a:p>
        </p:txBody>
      </p:sp>
      <p:sp>
        <p:nvSpPr>
          <p:cNvPr id="17" name="Text 15"/>
          <p:cNvSpPr txBox="1"/>
          <p:nvPr/>
        </p:nvSpPr>
        <p:spPr>
          <a:xfrm>
            <a:off x="455993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Respect for patients’ dignity and needs</a:t>
            </a:r>
            <a:endParaRPr lang="en-US" sz="2000" dirty="0"/>
          </a:p>
        </p:txBody>
      </p:sp>
      <p:sp>
        <p:nvSpPr>
          <p:cNvPr id="18" name="Shape 16"/>
          <p:cNvSpPr/>
          <p:nvPr/>
        </p:nvSpPr>
        <p:spPr>
          <a:xfrm>
            <a:off x="811085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9" name="Text 17"/>
          <p:cNvSpPr txBox="1"/>
          <p:nvPr/>
        </p:nvSpPr>
        <p:spPr>
          <a:xfrm>
            <a:off x="8339455" y="4270248"/>
            <a:ext cx="3048000" cy="548640"/>
          </a:xfrm>
          <a:prstGeom prst="rect">
            <a:avLst/>
          </a:prstGeom>
          <a:noFill/>
          <a:ln/>
        </p:spPr>
        <p:txBody>
          <a:bodyPr wrap="square" lIns="0" tIns="0" rIns="0" bIns="0" rtlCol="0" anchor="ctr"/>
          <a:lstStyle/>
          <a:p>
            <a:r>
              <a:rPr lang="en-US" sz="2000" b="1" dirty="0">
                <a:solidFill>
                  <a:srgbClr val="5A6478"/>
                </a:solidFill>
                <a:latin typeface="Georgia" pitchFamily="34" charset="0"/>
                <a:ea typeface="Georgia" pitchFamily="34" charset="-122"/>
                <a:cs typeface="Georgia" pitchFamily="34" charset="-120"/>
              </a:rPr>
              <a:t>The gap</a:t>
            </a:r>
            <a:endParaRPr lang="en-US" sz="2000" dirty="0"/>
          </a:p>
        </p:txBody>
      </p:sp>
      <p:sp>
        <p:nvSpPr>
          <p:cNvPr id="20" name="Text 18"/>
          <p:cNvSpPr txBox="1"/>
          <p:nvPr/>
        </p:nvSpPr>
        <p:spPr>
          <a:xfrm>
            <a:off x="833945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Quality = what is perceived minus what was expected</a:t>
            </a:r>
            <a:endParaRPr lang="en-U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How Support  Services Are Organised ?</a:t>
            </a:r>
            <a:endParaRPr lang="en-US" sz="4000" dirty="0"/>
          </a:p>
        </p:txBody>
      </p:sp>
      <p:sp>
        <p:nvSpPr>
          <p:cNvPr id="3" name="Shape 1"/>
          <p:cNvSpPr/>
          <p:nvPr/>
        </p:nvSpPr>
        <p:spPr>
          <a:xfrm>
            <a:off x="55181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In-house</a:t>
            </a:r>
            <a:endParaRPr lang="en-US" sz="2000" dirty="0"/>
          </a:p>
        </p:txBody>
      </p:sp>
      <p:sp>
        <p:nvSpPr>
          <p:cNvPr id="5" name="Text 3"/>
          <p:cNvSpPr txBox="1"/>
          <p:nvPr/>
        </p:nvSpPr>
        <p:spPr>
          <a:xfrm>
            <a:off x="78041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Hospital employs and manages the staff directly</a:t>
            </a:r>
            <a:endParaRPr lang="en-US" sz="2000" dirty="0"/>
          </a:p>
        </p:txBody>
      </p:sp>
      <p:sp>
        <p:nvSpPr>
          <p:cNvPr id="6" name="Shape 4"/>
          <p:cNvSpPr/>
          <p:nvPr/>
        </p:nvSpPr>
        <p:spPr>
          <a:xfrm>
            <a:off x="433133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4559935" y="166420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Outsourced</a:t>
            </a:r>
            <a:endParaRPr lang="en-US" sz="2000" dirty="0"/>
          </a:p>
        </p:txBody>
      </p:sp>
      <p:sp>
        <p:nvSpPr>
          <p:cNvPr id="8" name="Text 6"/>
          <p:cNvSpPr txBox="1"/>
          <p:nvPr/>
        </p:nvSpPr>
        <p:spPr>
          <a:xfrm>
            <a:off x="455993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A contractor delivers one service under contract</a:t>
            </a:r>
            <a:endParaRPr lang="en-US" sz="2000" dirty="0"/>
          </a:p>
        </p:txBody>
      </p:sp>
      <p:sp>
        <p:nvSpPr>
          <p:cNvPr id="9" name="Shape 7"/>
          <p:cNvSpPr/>
          <p:nvPr/>
        </p:nvSpPr>
        <p:spPr>
          <a:xfrm>
            <a:off x="811085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8339455" y="1664208"/>
            <a:ext cx="304800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Mixed model</a:t>
            </a:r>
            <a:endParaRPr lang="en-US" sz="2000" dirty="0"/>
          </a:p>
        </p:txBody>
      </p:sp>
      <p:sp>
        <p:nvSpPr>
          <p:cNvPr id="11" name="Text 9"/>
          <p:cNvSpPr txBox="1"/>
          <p:nvPr/>
        </p:nvSpPr>
        <p:spPr>
          <a:xfrm>
            <a:off x="833945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Some services in-house, others contracted out</a:t>
            </a:r>
            <a:endParaRPr lang="en-US" sz="2000" dirty="0"/>
          </a:p>
        </p:txBody>
      </p:sp>
      <p:sp>
        <p:nvSpPr>
          <p:cNvPr id="12" name="Shape 10"/>
          <p:cNvSpPr/>
          <p:nvPr/>
        </p:nvSpPr>
        <p:spPr>
          <a:xfrm>
            <a:off x="55181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780415" y="4270248"/>
            <a:ext cx="304800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Total FM</a:t>
            </a:r>
            <a:endParaRPr lang="en-US" sz="2000" dirty="0"/>
          </a:p>
        </p:txBody>
      </p:sp>
      <p:sp>
        <p:nvSpPr>
          <p:cNvPr id="14" name="Text 12"/>
          <p:cNvSpPr txBox="1"/>
          <p:nvPr/>
        </p:nvSpPr>
        <p:spPr>
          <a:xfrm>
            <a:off x="78041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One provider delivers most or all support services</a:t>
            </a:r>
            <a:endParaRPr lang="en-US" sz="2000" dirty="0"/>
          </a:p>
        </p:txBody>
      </p:sp>
      <p:sp>
        <p:nvSpPr>
          <p:cNvPr id="15" name="Shape 13"/>
          <p:cNvSpPr/>
          <p:nvPr/>
        </p:nvSpPr>
        <p:spPr>
          <a:xfrm>
            <a:off x="433133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6" name="Text 14"/>
          <p:cNvSpPr txBox="1"/>
          <p:nvPr/>
        </p:nvSpPr>
        <p:spPr>
          <a:xfrm>
            <a:off x="4559935" y="427024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Shared services</a:t>
            </a:r>
            <a:endParaRPr lang="en-US" sz="2000" dirty="0"/>
          </a:p>
        </p:txBody>
      </p:sp>
      <p:sp>
        <p:nvSpPr>
          <p:cNvPr id="17" name="Text 15"/>
          <p:cNvSpPr txBox="1"/>
          <p:nvPr/>
        </p:nvSpPr>
        <p:spPr>
          <a:xfrm>
            <a:off x="455993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Several hospitals pool one support function</a:t>
            </a:r>
            <a:endParaRPr lang="en-US" sz="2000" dirty="0"/>
          </a:p>
        </p:txBody>
      </p:sp>
      <p:sp>
        <p:nvSpPr>
          <p:cNvPr id="18" name="Shape 16"/>
          <p:cNvSpPr/>
          <p:nvPr/>
        </p:nvSpPr>
        <p:spPr>
          <a:xfrm>
            <a:off x="811085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9" name="Text 17"/>
          <p:cNvSpPr txBox="1"/>
          <p:nvPr/>
        </p:nvSpPr>
        <p:spPr>
          <a:xfrm>
            <a:off x="8339455" y="427024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PPP / PFI</a:t>
            </a:r>
            <a:endParaRPr lang="en-US" sz="2000" dirty="0"/>
          </a:p>
        </p:txBody>
      </p:sp>
      <p:sp>
        <p:nvSpPr>
          <p:cNvPr id="20" name="Text 18"/>
          <p:cNvSpPr txBox="1"/>
          <p:nvPr/>
        </p:nvSpPr>
        <p:spPr>
          <a:xfrm>
            <a:off x="833945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Private partner builds, finances and runs services long-term</a:t>
            </a:r>
            <a:endParaRPr 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61B05A-7849-8F79-009E-2FFC866E6999}"/>
              </a:ext>
            </a:extLst>
          </p:cNvPr>
          <p:cNvSpPr/>
          <p:nvPr/>
        </p:nvSpPr>
        <p:spPr>
          <a:xfrm>
            <a:off x="-1689" y="0"/>
            <a:ext cx="12198350" cy="652534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548F8FA-2936-7846-53EA-1382CB3E1F9D}"/>
              </a:ext>
            </a:extLst>
          </p:cNvPr>
          <p:cNvSpPr/>
          <p:nvPr/>
        </p:nvSpPr>
        <p:spPr>
          <a:xfrm>
            <a:off x="914599" y="609228"/>
            <a:ext cx="2160240"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solidFill>
                  <a:srgbClr val="FF0000"/>
                </a:solidFill>
              </a:rPr>
              <a:t>Part 2</a:t>
            </a:r>
          </a:p>
        </p:txBody>
      </p:sp>
      <p:sp>
        <p:nvSpPr>
          <p:cNvPr id="4" name="Rectangle 3">
            <a:extLst>
              <a:ext uri="{FF2B5EF4-FFF2-40B4-BE49-F238E27FC236}">
                <a16:creationId xmlns:a16="http://schemas.microsoft.com/office/drawing/2014/main" id="{C279DC9C-53F1-B621-B238-DE347F713790}"/>
              </a:ext>
            </a:extLst>
          </p:cNvPr>
          <p:cNvSpPr/>
          <p:nvPr/>
        </p:nvSpPr>
        <p:spPr>
          <a:xfrm>
            <a:off x="770583" y="2132856"/>
            <a:ext cx="7272808"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t>Logistics and Procurement </a:t>
            </a:r>
          </a:p>
        </p:txBody>
      </p:sp>
      <p:sp>
        <p:nvSpPr>
          <p:cNvPr id="5" name="Rectangle 4">
            <a:extLst>
              <a:ext uri="{FF2B5EF4-FFF2-40B4-BE49-F238E27FC236}">
                <a16:creationId xmlns:a16="http://schemas.microsoft.com/office/drawing/2014/main" id="{86A96ECC-1BF9-BA51-4161-690FC16FB948}"/>
              </a:ext>
            </a:extLst>
          </p:cNvPr>
          <p:cNvSpPr/>
          <p:nvPr/>
        </p:nvSpPr>
        <p:spPr>
          <a:xfrm>
            <a:off x="770583" y="3717032"/>
            <a:ext cx="8136904" cy="187220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t>Getting the right item to the right ward at the right time, and buying  it at the right value</a:t>
            </a:r>
          </a:p>
        </p:txBody>
      </p:sp>
    </p:spTree>
    <p:extLst>
      <p:ext uri="{BB962C8B-B14F-4D97-AF65-F5344CB8AC3E}">
        <p14:creationId xmlns:p14="http://schemas.microsoft.com/office/powerpoint/2010/main" val="778704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The Hospital Supply Chain</a:t>
            </a:r>
            <a:endParaRPr lang="en-US" sz="4000" dirty="0"/>
          </a:p>
        </p:txBody>
      </p:sp>
      <p:sp>
        <p:nvSpPr>
          <p:cNvPr id="3" name="Text 1"/>
          <p:cNvSpPr txBox="1"/>
          <p:nvPr/>
        </p:nvSpPr>
        <p:spPr>
          <a:xfrm>
            <a:off x="551815" y="1508760"/>
            <a:ext cx="6949440" cy="4512517"/>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Plan: </a:t>
            </a:r>
            <a:r>
              <a:rPr lang="en-US" sz="2000" dirty="0">
                <a:solidFill>
                  <a:srgbClr val="1F2A44"/>
                </a:solidFill>
                <a:latin typeface="Georgia" pitchFamily="34" charset="0"/>
                <a:ea typeface="Georgia" pitchFamily="34" charset="-122"/>
                <a:cs typeface="Georgia" pitchFamily="34" charset="-120"/>
              </a:rPr>
              <a:t>forecast demand from clinical activity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Source: </a:t>
            </a:r>
            <a:r>
              <a:rPr lang="en-US" sz="2000" dirty="0">
                <a:solidFill>
                  <a:srgbClr val="1F2A44"/>
                </a:solidFill>
                <a:latin typeface="Georgia" pitchFamily="34" charset="0"/>
                <a:ea typeface="Georgia" pitchFamily="34" charset="-122"/>
                <a:cs typeface="Georgia" pitchFamily="34" charset="-120"/>
              </a:rPr>
              <a:t>select suppliers and agree terms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Receive and store: </a:t>
            </a:r>
            <a:r>
              <a:rPr lang="en-US" sz="2000" dirty="0">
                <a:solidFill>
                  <a:srgbClr val="1F2A44"/>
                </a:solidFill>
                <a:latin typeface="Georgia" pitchFamily="34" charset="0"/>
                <a:ea typeface="Georgia" pitchFamily="34" charset="-122"/>
                <a:cs typeface="Georgia" pitchFamily="34" charset="-120"/>
              </a:rPr>
              <a:t>check, record, store safely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Distribute: </a:t>
            </a:r>
            <a:r>
              <a:rPr lang="en-US" sz="2000" dirty="0">
                <a:solidFill>
                  <a:srgbClr val="1F2A44"/>
                </a:solidFill>
                <a:latin typeface="Georgia" pitchFamily="34" charset="0"/>
                <a:ea typeface="Georgia" pitchFamily="34" charset="-122"/>
                <a:cs typeface="Georgia" pitchFamily="34" charset="-120"/>
              </a:rPr>
              <a:t>deliver to wards, theatres, pharmacy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Use and replenish: </a:t>
            </a:r>
            <a:r>
              <a:rPr lang="en-US" sz="2000" dirty="0">
                <a:solidFill>
                  <a:srgbClr val="1F2A44"/>
                </a:solidFill>
                <a:latin typeface="Georgia" pitchFamily="34" charset="0"/>
                <a:ea typeface="Georgia" pitchFamily="34" charset="-122"/>
                <a:cs typeface="Georgia" pitchFamily="34" charset="-120"/>
              </a:rPr>
              <a:t>track consumption, reorder in time</a:t>
            </a:r>
            <a:endParaRPr lang="en-US" sz="2000" dirty="0"/>
          </a:p>
        </p:txBody>
      </p:sp>
      <p:pic>
        <p:nvPicPr>
          <p:cNvPr id="5" name="Picture 4">
            <a:extLst>
              <a:ext uri="{FF2B5EF4-FFF2-40B4-BE49-F238E27FC236}">
                <a16:creationId xmlns:a16="http://schemas.microsoft.com/office/drawing/2014/main" id="{739137E1-F129-9DAC-EEA9-7CC30AC710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9415" y="1460768"/>
            <a:ext cx="3528392" cy="46085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Managing Inventory</a:t>
            </a:r>
            <a:endParaRPr lang="en-US" sz="4000" dirty="0"/>
          </a:p>
        </p:txBody>
      </p:sp>
      <p:sp>
        <p:nvSpPr>
          <p:cNvPr id="3" name="Shape 1"/>
          <p:cNvSpPr/>
          <p:nvPr/>
        </p:nvSpPr>
        <p:spPr>
          <a:xfrm>
            <a:off x="55181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493776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ABC analysis</a:t>
            </a:r>
            <a:endParaRPr lang="en-US" sz="2000" dirty="0"/>
          </a:p>
        </p:txBody>
      </p:sp>
      <p:sp>
        <p:nvSpPr>
          <p:cNvPr id="5" name="Text 3"/>
          <p:cNvSpPr txBox="1"/>
          <p:nvPr/>
        </p:nvSpPr>
        <p:spPr>
          <a:xfrm>
            <a:off x="78041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Rank items by annual spend; control the costly “A” items most tightly.</a:t>
            </a:r>
            <a:endParaRPr lang="en-US" sz="2000" dirty="0"/>
          </a:p>
        </p:txBody>
      </p:sp>
      <p:sp>
        <p:nvSpPr>
          <p:cNvPr id="6" name="Shape 4"/>
          <p:cNvSpPr/>
          <p:nvPr/>
        </p:nvSpPr>
        <p:spPr>
          <a:xfrm>
            <a:off x="622109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6449695" y="1664208"/>
            <a:ext cx="493776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VED analysis</a:t>
            </a:r>
            <a:endParaRPr lang="en-US" sz="2000" dirty="0"/>
          </a:p>
        </p:txBody>
      </p:sp>
      <p:sp>
        <p:nvSpPr>
          <p:cNvPr id="8" name="Text 6"/>
          <p:cNvSpPr txBox="1"/>
          <p:nvPr/>
        </p:nvSpPr>
        <p:spPr>
          <a:xfrm>
            <a:off x="644969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Vital, essential, desirable: rank items by clinical criticality.</a:t>
            </a:r>
            <a:endParaRPr lang="en-US" sz="2000" dirty="0"/>
          </a:p>
        </p:txBody>
      </p:sp>
      <p:sp>
        <p:nvSpPr>
          <p:cNvPr id="9" name="Shape 7"/>
          <p:cNvSpPr/>
          <p:nvPr/>
        </p:nvSpPr>
        <p:spPr>
          <a:xfrm>
            <a:off x="55181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780415" y="4270248"/>
            <a:ext cx="493776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Par levels</a:t>
            </a:r>
            <a:endParaRPr lang="en-US" sz="2000" dirty="0"/>
          </a:p>
        </p:txBody>
      </p:sp>
      <p:sp>
        <p:nvSpPr>
          <p:cNvPr id="11" name="Text 9"/>
          <p:cNvSpPr txBox="1"/>
          <p:nvPr/>
        </p:nvSpPr>
        <p:spPr>
          <a:xfrm>
            <a:off x="78041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Agreed stock for each ward, topped up by the logistics team.</a:t>
            </a:r>
            <a:endParaRPr lang="en-US" sz="2000" dirty="0"/>
          </a:p>
        </p:txBody>
      </p:sp>
      <p:sp>
        <p:nvSpPr>
          <p:cNvPr id="12" name="Shape 10"/>
          <p:cNvSpPr/>
          <p:nvPr/>
        </p:nvSpPr>
        <p:spPr>
          <a:xfrm>
            <a:off x="622109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6449695" y="4270248"/>
            <a:ext cx="493776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Two-bin kanban</a:t>
            </a:r>
            <a:endParaRPr lang="en-US" sz="2000" dirty="0"/>
          </a:p>
        </p:txBody>
      </p:sp>
      <p:sp>
        <p:nvSpPr>
          <p:cNvPr id="14" name="Text 12"/>
          <p:cNvSpPr txBox="1"/>
          <p:nvPr/>
        </p:nvSpPr>
        <p:spPr>
          <a:xfrm>
            <a:off x="644969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When the first bin empties, it signals a reorder while the second is used.</a:t>
            </a:r>
            <a:endParaRPr lang="en-US"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The Procurement Process</a:t>
            </a:r>
            <a:endParaRPr lang="en-US" sz="4000" dirty="0"/>
          </a:p>
        </p:txBody>
      </p:sp>
      <p:sp>
        <p:nvSpPr>
          <p:cNvPr id="3" name="Text 1"/>
          <p:cNvSpPr txBox="1"/>
          <p:nvPr/>
        </p:nvSpPr>
        <p:spPr>
          <a:xfrm>
            <a:off x="551815" y="1508760"/>
            <a:ext cx="6949440" cy="4224496"/>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Need: </a:t>
            </a:r>
            <a:r>
              <a:rPr lang="en-US" sz="2000" dirty="0">
                <a:solidFill>
                  <a:srgbClr val="1F2A44"/>
                </a:solidFill>
                <a:latin typeface="Georgia" pitchFamily="34" charset="0"/>
                <a:ea typeface="Georgia" pitchFamily="34" charset="-122"/>
                <a:cs typeface="Georgia" pitchFamily="34" charset="-120"/>
              </a:rPr>
              <a:t>clinical and technical users define requirements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Specification: </a:t>
            </a:r>
            <a:r>
              <a:rPr lang="en-US" sz="2000" dirty="0">
                <a:solidFill>
                  <a:srgbClr val="1F2A44"/>
                </a:solidFill>
                <a:latin typeface="Georgia" pitchFamily="34" charset="0"/>
                <a:ea typeface="Georgia" pitchFamily="34" charset="-122"/>
                <a:cs typeface="Georgia" pitchFamily="34" charset="-120"/>
              </a:rPr>
              <a:t>describe outputs, standards and volumes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Tender: </a:t>
            </a:r>
            <a:r>
              <a:rPr lang="en-US" sz="2000" dirty="0">
                <a:solidFill>
                  <a:srgbClr val="1F2A44"/>
                </a:solidFill>
                <a:latin typeface="Georgia" pitchFamily="34" charset="0"/>
                <a:ea typeface="Georgia" pitchFamily="34" charset="-122"/>
                <a:cs typeface="Georgia" pitchFamily="34" charset="-120"/>
              </a:rPr>
              <a:t>invite competitive bids, transparently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Evaluation: </a:t>
            </a:r>
            <a:r>
              <a:rPr lang="en-US" sz="2000" dirty="0">
                <a:solidFill>
                  <a:srgbClr val="1F2A44"/>
                </a:solidFill>
                <a:latin typeface="Georgia" pitchFamily="34" charset="0"/>
                <a:ea typeface="Georgia" pitchFamily="34" charset="-122"/>
                <a:cs typeface="Georgia" pitchFamily="34" charset="-120"/>
              </a:rPr>
              <a:t>weigh quality, cost and risk, not just price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Award and contract: </a:t>
            </a:r>
            <a:r>
              <a:rPr lang="en-US" sz="2000" dirty="0">
                <a:solidFill>
                  <a:srgbClr val="1F2A44"/>
                </a:solidFill>
                <a:latin typeface="Georgia" pitchFamily="34" charset="0"/>
                <a:ea typeface="Georgia" pitchFamily="34" charset="-122"/>
                <a:cs typeface="Georgia" pitchFamily="34" charset="-120"/>
              </a:rPr>
              <a:t>agree terms, then manage the relationship</a:t>
            </a:r>
            <a:endParaRPr lang="en-US" sz="2000" dirty="0"/>
          </a:p>
        </p:txBody>
      </p:sp>
      <p:pic>
        <p:nvPicPr>
          <p:cNvPr id="6" name="Picture 5">
            <a:extLst>
              <a:ext uri="{FF2B5EF4-FFF2-40B4-BE49-F238E27FC236}">
                <a16:creationId xmlns:a16="http://schemas.microsoft.com/office/drawing/2014/main" id="{750F4B7C-70D1-4811-D4BD-861A8C5A2F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9415" y="1508760"/>
            <a:ext cx="3240360" cy="4224496"/>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Smarter Buying</a:t>
            </a:r>
            <a:endParaRPr lang="en-US" sz="4000" dirty="0"/>
          </a:p>
        </p:txBody>
      </p:sp>
      <p:sp>
        <p:nvSpPr>
          <p:cNvPr id="3" name="Shape 1"/>
          <p:cNvSpPr/>
          <p:nvPr/>
        </p:nvSpPr>
        <p:spPr>
          <a:xfrm>
            <a:off x="551815" y="1463040"/>
            <a:ext cx="5394960" cy="3291840"/>
          </a:xfrm>
          <a:prstGeom prst="roundRect">
            <a:avLst>
              <a:gd name="adj" fmla="val 4167"/>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493776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Group purchasing</a:t>
            </a:r>
            <a:endParaRPr lang="en-US" sz="2000" dirty="0"/>
          </a:p>
        </p:txBody>
      </p:sp>
      <p:sp>
        <p:nvSpPr>
          <p:cNvPr id="5" name="Text 3"/>
          <p:cNvSpPr txBox="1"/>
          <p:nvPr/>
        </p:nvSpPr>
        <p:spPr>
          <a:xfrm>
            <a:off x="780415" y="2331720"/>
            <a:ext cx="4937760" cy="228600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Hospitals combine volumes through a purchasing organisation to secure better prices and terms.</a:t>
            </a:r>
            <a:endParaRPr lang="en-US" sz="2000" dirty="0"/>
          </a:p>
        </p:txBody>
      </p:sp>
      <p:sp>
        <p:nvSpPr>
          <p:cNvPr id="6" name="Shape 4"/>
          <p:cNvSpPr/>
          <p:nvPr/>
        </p:nvSpPr>
        <p:spPr>
          <a:xfrm>
            <a:off x="6221095" y="1463040"/>
            <a:ext cx="5394960" cy="3291840"/>
          </a:xfrm>
          <a:prstGeom prst="roundRect">
            <a:avLst>
              <a:gd name="adj" fmla="val 4167"/>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6449695" y="1664208"/>
            <a:ext cx="493776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Value-based procurement</a:t>
            </a:r>
            <a:endParaRPr lang="en-US" sz="2000" dirty="0"/>
          </a:p>
        </p:txBody>
      </p:sp>
      <p:sp>
        <p:nvSpPr>
          <p:cNvPr id="8" name="Text 6"/>
          <p:cNvSpPr txBox="1"/>
          <p:nvPr/>
        </p:nvSpPr>
        <p:spPr>
          <a:xfrm>
            <a:off x="6449695" y="2331720"/>
            <a:ext cx="4937760" cy="228600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Judge suppliers on total cost of ownership and outcomes, not only the unit price.</a:t>
            </a:r>
            <a:endParaRPr lang="en-US" sz="2000" dirty="0"/>
          </a:p>
        </p:txBody>
      </p:sp>
      <p:sp>
        <p:nvSpPr>
          <p:cNvPr id="9" name="Text 7"/>
          <p:cNvSpPr txBox="1"/>
          <p:nvPr/>
        </p:nvSpPr>
        <p:spPr>
          <a:xfrm>
            <a:off x="551815" y="5120640"/>
            <a:ext cx="11064240" cy="731520"/>
          </a:xfrm>
          <a:prstGeom prst="rect">
            <a:avLst/>
          </a:prstGeom>
          <a:noFill/>
          <a:ln/>
        </p:spPr>
        <p:txBody>
          <a:bodyPr wrap="square" lIns="0" tIns="0" rIns="0" bIns="0" rtlCol="0" anchor="t"/>
          <a:lstStyle/>
          <a:p>
            <a:r>
              <a:rPr lang="en-US" sz="2000" i="1" dirty="0">
                <a:solidFill>
                  <a:srgbClr val="5A6478"/>
                </a:solidFill>
                <a:latin typeface="Georgia" pitchFamily="34" charset="0"/>
                <a:ea typeface="Georgia" pitchFamily="34" charset="-122"/>
                <a:cs typeface="Georgia" pitchFamily="34" charset="-120"/>
              </a:rPr>
              <a:t>Think about it: a cheaper mattress that causes more pressure ulcers is not a saving.</a:t>
            </a:r>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A5ED5-A5B4-769A-38E0-2DC20031764E}"/>
              </a:ext>
            </a:extLst>
          </p:cNvPr>
          <p:cNvSpPr>
            <a:spLocks noGrp="1"/>
          </p:cNvSpPr>
          <p:nvPr>
            <p:ph type="title"/>
          </p:nvPr>
        </p:nvSpPr>
        <p:spPr/>
        <p:txBody>
          <a:bodyPr/>
          <a:lstStyle/>
          <a:p>
            <a:r>
              <a:rPr lang="en-US" dirty="0"/>
              <a:t>Case Study :</a:t>
            </a:r>
            <a:r>
              <a:rPr lang="en-US" dirty="0">
                <a:solidFill>
                  <a:srgbClr val="1F2A44"/>
                </a:solidFill>
                <a:latin typeface="Georgia" pitchFamily="34" charset="0"/>
                <a:ea typeface="Georgia" pitchFamily="34" charset="-122"/>
                <a:cs typeface="Georgia" pitchFamily="34" charset="-120"/>
              </a:rPr>
              <a:t> The 2020 PPE Crisis</a:t>
            </a:r>
            <a:r>
              <a:rPr lang="en-US" dirty="0"/>
              <a:t> </a:t>
            </a:r>
          </a:p>
        </p:txBody>
      </p:sp>
      <p:sp>
        <p:nvSpPr>
          <p:cNvPr id="3" name="Vertical Text Placeholder 2">
            <a:extLst>
              <a:ext uri="{FF2B5EF4-FFF2-40B4-BE49-F238E27FC236}">
                <a16:creationId xmlns:a16="http://schemas.microsoft.com/office/drawing/2014/main" id="{22835A12-D69E-0997-139D-9BD554ADF775}"/>
              </a:ext>
            </a:extLst>
          </p:cNvPr>
          <p:cNvSpPr>
            <a:spLocks noGrp="1"/>
          </p:cNvSpPr>
          <p:nvPr>
            <p:ph type="body" orient="vert" idx="1"/>
          </p:nvPr>
        </p:nvSpPr>
        <p:spPr/>
        <p:txBody>
          <a:bodyPr/>
          <a:lstStyle/>
          <a:p>
            <a:pPr marL="0" indent="0">
              <a:buNone/>
            </a:pPr>
            <a:r>
              <a:rPr lang="en-US" sz="2000" b="1" dirty="0">
                <a:solidFill>
                  <a:srgbClr val="E4572E"/>
                </a:solidFill>
                <a:latin typeface="Georgia" pitchFamily="34" charset="0"/>
                <a:ea typeface="Georgia" pitchFamily="34" charset="-122"/>
                <a:cs typeface="Georgia" pitchFamily="34" charset="-120"/>
              </a:rPr>
              <a:t>What happened ?</a:t>
            </a:r>
          </a:p>
          <a:p>
            <a:pPr marL="0" indent="0">
              <a:buNone/>
            </a:pPr>
            <a:r>
              <a:rPr lang="en-US" sz="2000" dirty="0">
                <a:solidFill>
                  <a:srgbClr val="1F2A44"/>
                </a:solidFill>
                <a:latin typeface="Georgia" pitchFamily="34" charset="0"/>
                <a:ea typeface="Georgia" pitchFamily="34" charset="-122"/>
                <a:cs typeface="Georgia" pitchFamily="34" charset="-120"/>
              </a:rPr>
              <a:t>Early in the COVID-19 pandemic, hospitals worldwide ran short of masks, gowns and gloves. Many relied on lean, just-in-time stock and a few overseas suppliers. When demand surged and exports were restricted, prices soared and staff were left exposed.</a:t>
            </a:r>
          </a:p>
          <a:p>
            <a:pPr marL="0" indent="0">
              <a:buNone/>
            </a:pPr>
            <a:r>
              <a:rPr lang="en-US" sz="2000" b="1" dirty="0">
                <a:solidFill>
                  <a:srgbClr val="17A398"/>
                </a:solidFill>
                <a:latin typeface="Georgia" pitchFamily="34" charset="0"/>
                <a:ea typeface="Georgia" pitchFamily="34" charset="-122"/>
                <a:cs typeface="Georgia" pitchFamily="34" charset="-120"/>
              </a:rPr>
              <a:t>Key management lessons</a:t>
            </a:r>
          </a:p>
          <a:p>
            <a:pPr marL="279400" indent="-279400">
              <a:spcAft>
                <a:spcPts val="1000"/>
              </a:spcAft>
              <a:buSzPct val="100000"/>
            </a:pPr>
            <a:r>
              <a:rPr lang="en-US" sz="2000" dirty="0">
                <a:solidFill>
                  <a:srgbClr val="1F2A44"/>
                </a:solidFill>
                <a:latin typeface="Georgia" pitchFamily="34" charset="0"/>
                <a:ea typeface="Georgia" pitchFamily="34" charset="-122"/>
                <a:cs typeface="Georgia" pitchFamily="34" charset="-120"/>
              </a:rPr>
              <a:t>Lean stock needs a resilience buffer</a:t>
            </a:r>
            <a:endParaRPr lang="en-US" sz="2000" dirty="0"/>
          </a:p>
          <a:p>
            <a:pPr marL="279400" indent="-279400">
              <a:spcAft>
                <a:spcPts val="1000"/>
              </a:spcAft>
              <a:buSzPct val="100000"/>
            </a:pPr>
            <a:r>
              <a:rPr lang="en-US" sz="2000" dirty="0">
                <a:solidFill>
                  <a:srgbClr val="1F2A44"/>
                </a:solidFill>
                <a:latin typeface="Georgia" pitchFamily="34" charset="0"/>
                <a:ea typeface="Georgia" pitchFamily="34" charset="-122"/>
                <a:cs typeface="Georgia" pitchFamily="34" charset="-120"/>
              </a:rPr>
              <a:t>Supplier concentration is a hidden risk</a:t>
            </a:r>
            <a:endParaRPr lang="en-US" sz="2000" dirty="0"/>
          </a:p>
          <a:p>
            <a:pPr marL="279400" indent="-279400">
              <a:spcAft>
                <a:spcPts val="1000"/>
              </a:spcAft>
              <a:buSzPct val="100000"/>
            </a:pPr>
            <a:r>
              <a:rPr lang="en-US" sz="2000" dirty="0">
                <a:solidFill>
                  <a:srgbClr val="1F2A44"/>
                </a:solidFill>
                <a:latin typeface="Georgia" pitchFamily="34" charset="0"/>
                <a:ea typeface="Georgia" pitchFamily="34" charset="-122"/>
                <a:cs typeface="Georgia" pitchFamily="34" charset="-120"/>
              </a:rPr>
              <a:t>Emergency plans must cover supply chains</a:t>
            </a:r>
            <a:endParaRPr lang="en-US" dirty="0"/>
          </a:p>
          <a:p>
            <a:pPr marL="0" indent="0">
              <a:buNone/>
            </a:pPr>
            <a:r>
              <a:rPr lang="en-US" sz="2000" b="1" dirty="0">
                <a:solidFill>
                  <a:srgbClr val="FF0000"/>
                </a:solidFill>
                <a:latin typeface="Georgia" pitchFamily="34" charset="0"/>
                <a:ea typeface="Georgia" pitchFamily="34" charset="-122"/>
                <a:cs typeface="Georgia" pitchFamily="34" charset="-120"/>
              </a:rPr>
              <a:t>Discussion: </a:t>
            </a:r>
            <a:r>
              <a:rPr lang="en-US" sz="2000" dirty="0">
                <a:solidFill>
                  <a:schemeClr val="tx1"/>
                </a:solidFill>
                <a:latin typeface="Georgia" pitchFamily="34" charset="0"/>
                <a:ea typeface="Georgia" pitchFamily="34" charset="-122"/>
                <a:cs typeface="Georgia" pitchFamily="34" charset="-120"/>
              </a:rPr>
              <a:t>how much should a hospital pay each year for resilience it may never use?</a:t>
            </a:r>
            <a:endParaRPr lang="en-US" sz="2000" dirty="0">
              <a:solidFill>
                <a:schemeClr val="tx1"/>
              </a:solidFill>
            </a:endParaRPr>
          </a:p>
          <a:p>
            <a:pPr marL="0" indent="0">
              <a:buNone/>
            </a:pPr>
            <a:endParaRPr lang="en-US" dirty="0"/>
          </a:p>
          <a:p>
            <a:pPr marL="0" indent="0">
              <a:buNone/>
            </a:pPr>
            <a:endParaRPr lang="en-US" dirty="0"/>
          </a:p>
          <a:p>
            <a:pPr marL="0" indent="0">
              <a:buNone/>
            </a:pPr>
            <a:endParaRPr lang="en-US" dirty="0"/>
          </a:p>
        </p:txBody>
      </p:sp>
      <p:pic>
        <p:nvPicPr>
          <p:cNvPr id="8" name="Picture Placeholder 7">
            <a:extLst>
              <a:ext uri="{FF2B5EF4-FFF2-40B4-BE49-F238E27FC236}">
                <a16:creationId xmlns:a16="http://schemas.microsoft.com/office/drawing/2014/main" id="{F097DCEB-2682-6116-8303-CDE4F215F9E4}"/>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893" r="2893"/>
          <a:stretch>
            <a:fillRect/>
          </a:stretch>
        </p:blipFill>
        <p:spPr>
          <a:prstGeom prst="rect">
            <a:avLst/>
          </a:prstGeom>
          <a:solidFill>
            <a:srgbClr val="8592BC">
              <a:lumMod val="20000"/>
              <a:lumOff val="80000"/>
            </a:srgbClr>
          </a:solidFill>
        </p:spPr>
      </p:pic>
      <p:sp>
        <p:nvSpPr>
          <p:cNvPr id="5" name="TextBox 4">
            <a:extLst>
              <a:ext uri="{FF2B5EF4-FFF2-40B4-BE49-F238E27FC236}">
                <a16:creationId xmlns:a16="http://schemas.microsoft.com/office/drawing/2014/main" id="{B2A59228-5A3A-0158-7D52-D1174EDDD58F}"/>
              </a:ext>
            </a:extLst>
          </p:cNvPr>
          <p:cNvSpPr txBox="1"/>
          <p:nvPr/>
        </p:nvSpPr>
        <p:spPr>
          <a:xfrm>
            <a:off x="2572871" y="1443318"/>
            <a:ext cx="0" cy="0"/>
          </a:xfrm>
          <a:prstGeom prst="rect">
            <a:avLst/>
          </a:prstGeom>
          <a:noFill/>
        </p:spPr>
        <p:txBody>
          <a:bodyPr wrap="none" lIns="108000" tIns="108000" rIns="108000" bIns="108000" rtlCol="0">
            <a:noAutofit/>
          </a:bodyPr>
          <a:lstStyle/>
          <a:p>
            <a:endParaRPr lang="en-US" noProof="0" dirty="0" err="1">
              <a:solidFill>
                <a:schemeClr val="bg2"/>
              </a:solidFill>
            </a:endParaRPr>
          </a:p>
        </p:txBody>
      </p:sp>
      <p:sp>
        <p:nvSpPr>
          <p:cNvPr id="6" name="TextBox 5">
            <a:extLst>
              <a:ext uri="{FF2B5EF4-FFF2-40B4-BE49-F238E27FC236}">
                <a16:creationId xmlns:a16="http://schemas.microsoft.com/office/drawing/2014/main" id="{B08805E5-66CA-D5FD-1311-E02A0000FD37}"/>
              </a:ext>
            </a:extLst>
          </p:cNvPr>
          <p:cNvSpPr txBox="1"/>
          <p:nvPr/>
        </p:nvSpPr>
        <p:spPr>
          <a:xfrm>
            <a:off x="3729318" y="708212"/>
            <a:ext cx="0" cy="0"/>
          </a:xfrm>
          <a:prstGeom prst="rect">
            <a:avLst/>
          </a:prstGeom>
          <a:noFill/>
        </p:spPr>
        <p:txBody>
          <a:bodyPr wrap="none" lIns="108000" tIns="108000" rIns="108000" bIns="108000" rtlCol="0">
            <a:noAutofit/>
          </a:bodyPr>
          <a:lstStyle/>
          <a:p>
            <a:endParaRPr lang="en-US" noProof="0" dirty="0" err="1">
              <a:solidFill>
                <a:schemeClr val="bg2"/>
              </a:solidFill>
            </a:endParaRPr>
          </a:p>
        </p:txBody>
      </p:sp>
    </p:spTree>
    <p:extLst>
      <p:ext uri="{BB962C8B-B14F-4D97-AF65-F5344CB8AC3E}">
        <p14:creationId xmlns:p14="http://schemas.microsoft.com/office/powerpoint/2010/main" val="3299421146"/>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F68DA2-B345-735E-5EB8-8E87F33BF76D}"/>
              </a:ext>
            </a:extLst>
          </p:cNvPr>
          <p:cNvPicPr>
            <a:picLocks noChangeAspect="1"/>
          </p:cNvPicPr>
          <p:nvPr/>
        </p:nvPicPr>
        <p:blipFill>
          <a:blip r:embed="rId2"/>
          <a:stretch>
            <a:fillRect/>
          </a:stretch>
        </p:blipFill>
        <p:spPr>
          <a:xfrm>
            <a:off x="-1434" y="12540"/>
            <a:ext cx="12198350" cy="6455799"/>
          </a:xfrm>
          <a:prstGeom prst="rect">
            <a:avLst/>
          </a:prstGeom>
        </p:spPr>
      </p:pic>
      <p:sp>
        <p:nvSpPr>
          <p:cNvPr id="4" name="Rectangle 3">
            <a:extLst>
              <a:ext uri="{FF2B5EF4-FFF2-40B4-BE49-F238E27FC236}">
                <a16:creationId xmlns:a16="http://schemas.microsoft.com/office/drawing/2014/main" id="{42BC618F-821D-4E95-A147-A67C89159A0B}"/>
              </a:ext>
            </a:extLst>
          </p:cNvPr>
          <p:cNvSpPr/>
          <p:nvPr/>
        </p:nvSpPr>
        <p:spPr>
          <a:xfrm>
            <a:off x="1058615" y="620688"/>
            <a:ext cx="2088232"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solidFill>
                  <a:srgbClr val="FF0000"/>
                </a:solidFill>
              </a:rPr>
              <a:t>Part 3</a:t>
            </a:r>
          </a:p>
        </p:txBody>
      </p:sp>
      <p:sp>
        <p:nvSpPr>
          <p:cNvPr id="5" name="Rectangle 4">
            <a:extLst>
              <a:ext uri="{FF2B5EF4-FFF2-40B4-BE49-F238E27FC236}">
                <a16:creationId xmlns:a16="http://schemas.microsoft.com/office/drawing/2014/main" id="{C294DD1D-94F9-664D-0022-41127D61F497}"/>
              </a:ext>
            </a:extLst>
          </p:cNvPr>
          <p:cNvSpPr/>
          <p:nvPr/>
        </p:nvSpPr>
        <p:spPr>
          <a:xfrm>
            <a:off x="914599" y="2276872"/>
            <a:ext cx="4896544"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t>Hotel Services </a:t>
            </a:r>
          </a:p>
        </p:txBody>
      </p:sp>
      <p:sp>
        <p:nvSpPr>
          <p:cNvPr id="6" name="Rectangle 5">
            <a:extLst>
              <a:ext uri="{FF2B5EF4-FFF2-40B4-BE49-F238E27FC236}">
                <a16:creationId xmlns:a16="http://schemas.microsoft.com/office/drawing/2014/main" id="{8791E8CE-F46C-E105-CFA8-87E224096A29}"/>
              </a:ext>
            </a:extLst>
          </p:cNvPr>
          <p:cNvSpPr/>
          <p:nvPr/>
        </p:nvSpPr>
        <p:spPr>
          <a:xfrm>
            <a:off x="914599" y="4149080"/>
            <a:ext cx="9361040"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t>Catering, laundry and cleaning : the services patients  notice most, and the ones that matter  most for infection control </a:t>
            </a:r>
          </a:p>
        </p:txBody>
      </p:sp>
    </p:spTree>
    <p:extLst>
      <p:ext uri="{BB962C8B-B14F-4D97-AF65-F5344CB8AC3E}">
        <p14:creationId xmlns:p14="http://schemas.microsoft.com/office/powerpoint/2010/main" val="2162154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Hospital Catering</a:t>
            </a:r>
            <a:endParaRPr lang="en-US" sz="4000" dirty="0"/>
          </a:p>
        </p:txBody>
      </p:sp>
      <p:sp>
        <p:nvSpPr>
          <p:cNvPr id="3" name="Text 1"/>
          <p:cNvSpPr txBox="1"/>
          <p:nvPr/>
        </p:nvSpPr>
        <p:spPr>
          <a:xfrm>
            <a:off x="551815" y="1508760"/>
            <a:ext cx="6949440" cy="4496427"/>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Nutrition is treatment: </a:t>
            </a:r>
            <a:r>
              <a:rPr lang="en-US" sz="2000" dirty="0">
                <a:solidFill>
                  <a:srgbClr val="1F2A44"/>
                </a:solidFill>
                <a:latin typeface="Georgia" pitchFamily="34" charset="0"/>
                <a:ea typeface="Georgia" pitchFamily="34" charset="-122"/>
                <a:cs typeface="Georgia" pitchFamily="34" charset="-120"/>
              </a:rPr>
              <a:t>malnourished patients heal more slowly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Food safety: </a:t>
            </a:r>
            <a:r>
              <a:rPr lang="en-US" sz="2000" dirty="0">
                <a:solidFill>
                  <a:srgbClr val="1F2A44"/>
                </a:solidFill>
                <a:latin typeface="Georgia" pitchFamily="34" charset="0"/>
                <a:ea typeface="Georgia" pitchFamily="34" charset="-122"/>
                <a:cs typeface="Georgia" pitchFamily="34" charset="-120"/>
              </a:rPr>
              <a:t>HACCP controls from delivery to bedside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Special diets: </a:t>
            </a:r>
            <a:r>
              <a:rPr lang="en-US" sz="2000" dirty="0">
                <a:solidFill>
                  <a:srgbClr val="1F2A44"/>
                </a:solidFill>
                <a:latin typeface="Georgia" pitchFamily="34" charset="0"/>
                <a:ea typeface="Georgia" pitchFamily="34" charset="-122"/>
                <a:cs typeface="Georgia" pitchFamily="34" charset="-120"/>
              </a:rPr>
              <a:t>allergies, texture-modified, religious, clinical</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Protected mealtimes: </a:t>
            </a:r>
            <a:r>
              <a:rPr lang="en-US" sz="2000" dirty="0">
                <a:solidFill>
                  <a:srgbClr val="1F2A44"/>
                </a:solidFill>
                <a:latin typeface="Georgia" pitchFamily="34" charset="0"/>
                <a:ea typeface="Georgia" pitchFamily="34" charset="-122"/>
                <a:cs typeface="Georgia" pitchFamily="34" charset="-120"/>
              </a:rPr>
              <a:t>no routine ward activity during meals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Waste: </a:t>
            </a:r>
            <a:r>
              <a:rPr lang="en-US" sz="2000" dirty="0">
                <a:solidFill>
                  <a:srgbClr val="1F2A44"/>
                </a:solidFill>
                <a:latin typeface="Georgia" pitchFamily="34" charset="0"/>
                <a:ea typeface="Georgia" pitchFamily="34" charset="-122"/>
                <a:cs typeface="Georgia" pitchFamily="34" charset="-120"/>
              </a:rPr>
              <a:t>uneaten food is a quality signal, not just a cost</a:t>
            </a:r>
            <a:endParaRPr lang="en-US" sz="2000" dirty="0"/>
          </a:p>
        </p:txBody>
      </p:sp>
      <p:pic>
        <p:nvPicPr>
          <p:cNvPr id="8" name="Picture 7">
            <a:extLst>
              <a:ext uri="{FF2B5EF4-FFF2-40B4-BE49-F238E27FC236}">
                <a16:creationId xmlns:a16="http://schemas.microsoft.com/office/drawing/2014/main" id="{72675800-1C3C-F6DE-7E06-B5A7101FA5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9375" y="1508760"/>
            <a:ext cx="3448531" cy="4496427"/>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Choosing a Catering Model</a:t>
            </a:r>
            <a:endParaRPr lang="en-US" sz="4000" dirty="0"/>
          </a:p>
        </p:txBody>
      </p:sp>
      <p:sp>
        <p:nvSpPr>
          <p:cNvPr id="3" name="Shape 1"/>
          <p:cNvSpPr/>
          <p:nvPr/>
        </p:nvSpPr>
        <p:spPr>
          <a:xfrm>
            <a:off x="55181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493776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Cook-fresh</a:t>
            </a:r>
            <a:endParaRPr lang="en-US" sz="2000" dirty="0"/>
          </a:p>
        </p:txBody>
      </p:sp>
      <p:sp>
        <p:nvSpPr>
          <p:cNvPr id="5" name="Text 3"/>
          <p:cNvSpPr txBox="1"/>
          <p:nvPr/>
        </p:nvSpPr>
        <p:spPr>
          <a:xfrm>
            <a:off x="78041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Prepared on site and served soon after. Best taste, needs skilled kitchen staff.</a:t>
            </a:r>
            <a:endParaRPr lang="en-US" sz="2000" dirty="0"/>
          </a:p>
        </p:txBody>
      </p:sp>
      <p:sp>
        <p:nvSpPr>
          <p:cNvPr id="6" name="Shape 4"/>
          <p:cNvSpPr/>
          <p:nvPr/>
        </p:nvSpPr>
        <p:spPr>
          <a:xfrm>
            <a:off x="622109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6449695" y="1664208"/>
            <a:ext cx="493776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Cook-chill</a:t>
            </a:r>
            <a:endParaRPr lang="en-US" sz="2000" dirty="0"/>
          </a:p>
        </p:txBody>
      </p:sp>
      <p:sp>
        <p:nvSpPr>
          <p:cNvPr id="8" name="Text 6"/>
          <p:cNvSpPr txBox="1"/>
          <p:nvPr/>
        </p:nvSpPr>
        <p:spPr>
          <a:xfrm>
            <a:off x="644969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Cooked, rapidly chilled, stored for a few days and reheated. Flexible and efficient.</a:t>
            </a:r>
            <a:endParaRPr lang="en-US" sz="2000" dirty="0"/>
          </a:p>
        </p:txBody>
      </p:sp>
      <p:sp>
        <p:nvSpPr>
          <p:cNvPr id="9" name="Shape 7"/>
          <p:cNvSpPr/>
          <p:nvPr/>
        </p:nvSpPr>
        <p:spPr>
          <a:xfrm>
            <a:off x="55181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780415" y="4270248"/>
            <a:ext cx="493776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Cook-freeze</a:t>
            </a:r>
            <a:endParaRPr lang="en-US" sz="2000" dirty="0"/>
          </a:p>
        </p:txBody>
      </p:sp>
      <p:sp>
        <p:nvSpPr>
          <p:cNvPr id="11" name="Text 9"/>
          <p:cNvSpPr txBox="1"/>
          <p:nvPr/>
        </p:nvSpPr>
        <p:spPr>
          <a:xfrm>
            <a:off x="78041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Cooked and frozen for longer storage. Lower cost, less menu freshness.</a:t>
            </a:r>
            <a:endParaRPr lang="en-US" sz="2000" dirty="0"/>
          </a:p>
        </p:txBody>
      </p:sp>
      <p:sp>
        <p:nvSpPr>
          <p:cNvPr id="12" name="Shape 10"/>
          <p:cNvSpPr/>
          <p:nvPr/>
        </p:nvSpPr>
        <p:spPr>
          <a:xfrm>
            <a:off x="622109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6449695" y="4270248"/>
            <a:ext cx="493776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Service style</a:t>
            </a:r>
            <a:endParaRPr lang="en-US" sz="2000" dirty="0"/>
          </a:p>
        </p:txBody>
      </p:sp>
      <p:sp>
        <p:nvSpPr>
          <p:cNvPr id="14" name="Text 12"/>
          <p:cNvSpPr txBox="1"/>
          <p:nvPr/>
        </p:nvSpPr>
        <p:spPr>
          <a:xfrm>
            <a:off x="644969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Plated trays or bulk trolleys with choice at the bedside.</a:t>
            </a:r>
            <a:endParaRPr lang="en-US"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Laundry and Linen Services</a:t>
            </a:r>
            <a:endParaRPr lang="en-US" sz="4000" dirty="0"/>
          </a:p>
        </p:txBody>
      </p:sp>
      <p:sp>
        <p:nvSpPr>
          <p:cNvPr id="3" name="Text 1"/>
          <p:cNvSpPr txBox="1"/>
          <p:nvPr/>
        </p:nvSpPr>
        <p:spPr>
          <a:xfrm>
            <a:off x="551815" y="1508760"/>
            <a:ext cx="6949440" cy="4224496"/>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Separate flows: </a:t>
            </a:r>
            <a:r>
              <a:rPr lang="en-US" sz="2000" dirty="0">
                <a:solidFill>
                  <a:srgbClr val="1F2A44"/>
                </a:solidFill>
                <a:latin typeface="Georgia" pitchFamily="34" charset="0"/>
                <a:ea typeface="Georgia" pitchFamily="34" charset="-122"/>
                <a:cs typeface="Georgia" pitchFamily="34" charset="-120"/>
              </a:rPr>
              <a:t>soiled and clean linen never cross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Thermal disinfection: </a:t>
            </a:r>
            <a:r>
              <a:rPr lang="en-US" sz="2000" dirty="0">
                <a:solidFill>
                  <a:srgbClr val="1F2A44"/>
                </a:solidFill>
                <a:latin typeface="Georgia" pitchFamily="34" charset="0"/>
                <a:ea typeface="Georgia" pitchFamily="34" charset="-122"/>
                <a:cs typeface="Georgia" pitchFamily="34" charset="-120"/>
              </a:rPr>
              <a:t>65°C for 10 minutes or 71°C for 3 minutes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Infectious linen: </a:t>
            </a:r>
            <a:r>
              <a:rPr lang="en-US" sz="2000" dirty="0">
                <a:solidFill>
                  <a:srgbClr val="1F2A44"/>
                </a:solidFill>
                <a:latin typeface="Georgia" pitchFamily="34" charset="0"/>
                <a:ea typeface="Georgia" pitchFamily="34" charset="-122"/>
                <a:cs typeface="Georgia" pitchFamily="34" charset="-120"/>
              </a:rPr>
              <a:t>sealed in water-soluble bags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Stock control: </a:t>
            </a:r>
            <a:r>
              <a:rPr lang="en-US" sz="2000" dirty="0">
                <a:solidFill>
                  <a:srgbClr val="1F2A44"/>
                </a:solidFill>
                <a:latin typeface="Georgia" pitchFamily="34" charset="0"/>
                <a:ea typeface="Georgia" pitchFamily="34" charset="-122"/>
                <a:cs typeface="Georgia" pitchFamily="34" charset="-120"/>
              </a:rPr>
              <a:t>par levels, RFID tagging, loss tracking</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Options: </a:t>
            </a:r>
            <a:r>
              <a:rPr lang="en-US" sz="2000" dirty="0">
                <a:solidFill>
                  <a:srgbClr val="1F2A44"/>
                </a:solidFill>
                <a:latin typeface="Georgia" pitchFamily="34" charset="0"/>
                <a:ea typeface="Georgia" pitchFamily="34" charset="-122"/>
                <a:cs typeface="Georgia" pitchFamily="34" charset="-120"/>
              </a:rPr>
              <a:t>on-site laundry, central laundry or rental</a:t>
            </a:r>
            <a:endParaRPr lang="en-US" sz="2000" dirty="0"/>
          </a:p>
        </p:txBody>
      </p:sp>
      <p:pic>
        <p:nvPicPr>
          <p:cNvPr id="6" name="Picture 5">
            <a:extLst>
              <a:ext uri="{FF2B5EF4-FFF2-40B4-BE49-F238E27FC236}">
                <a16:creationId xmlns:a16="http://schemas.microsoft.com/office/drawing/2014/main" id="{054E1206-84AD-12B1-5513-E40E6CE08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15399" y="1508760"/>
            <a:ext cx="3531136" cy="4296504"/>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Cleaning and Environmental Hygiene</a:t>
            </a:r>
            <a:endParaRPr lang="en-US" sz="4000" dirty="0"/>
          </a:p>
        </p:txBody>
      </p:sp>
      <p:sp>
        <p:nvSpPr>
          <p:cNvPr id="3" name="Text 1"/>
          <p:cNvSpPr txBox="1"/>
          <p:nvPr/>
        </p:nvSpPr>
        <p:spPr>
          <a:xfrm>
            <a:off x="551815" y="1508760"/>
            <a:ext cx="6949440" cy="4292261"/>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Risk-based: </a:t>
            </a:r>
            <a:r>
              <a:rPr lang="en-US" sz="2000" dirty="0">
                <a:solidFill>
                  <a:srgbClr val="1F2A44"/>
                </a:solidFill>
                <a:latin typeface="Georgia" pitchFamily="34" charset="0"/>
                <a:ea typeface="Georgia" pitchFamily="34" charset="-122"/>
                <a:cs typeface="Georgia" pitchFamily="34" charset="-120"/>
              </a:rPr>
              <a:t>frequency set by the area’s risk to patients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Colour coding: </a:t>
            </a:r>
            <a:r>
              <a:rPr lang="en-US" sz="2000" dirty="0">
                <a:solidFill>
                  <a:srgbClr val="1F2A44"/>
                </a:solidFill>
                <a:latin typeface="Georgia" pitchFamily="34" charset="0"/>
                <a:ea typeface="Georgia" pitchFamily="34" charset="-122"/>
                <a:cs typeface="Georgia" pitchFamily="34" charset="-120"/>
              </a:rPr>
              <a:t>separate equipment for each area type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Standards: </a:t>
            </a:r>
            <a:r>
              <a:rPr lang="en-US" sz="2000" dirty="0">
                <a:solidFill>
                  <a:srgbClr val="1F2A44"/>
                </a:solidFill>
                <a:latin typeface="Georgia" pitchFamily="34" charset="0"/>
                <a:ea typeface="Georgia" pitchFamily="34" charset="-122"/>
                <a:cs typeface="Georgia" pitchFamily="34" charset="-120"/>
              </a:rPr>
              <a:t>NHS England cleanliness standards (2021) use risk categories FR1–FR6</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Auditing: </a:t>
            </a:r>
            <a:r>
              <a:rPr lang="en-US" sz="2000" dirty="0">
                <a:solidFill>
                  <a:srgbClr val="1F2A44"/>
                </a:solidFill>
                <a:latin typeface="Georgia" pitchFamily="34" charset="0"/>
                <a:ea typeface="Georgia" pitchFamily="34" charset="-122"/>
                <a:cs typeface="Georgia" pitchFamily="34" charset="-120"/>
              </a:rPr>
              <a:t>visual checks, ATP swabs, patient feedback</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People: </a:t>
            </a:r>
            <a:r>
              <a:rPr lang="en-US" sz="2000" dirty="0">
                <a:solidFill>
                  <a:srgbClr val="1F2A44"/>
                </a:solidFill>
                <a:latin typeface="Georgia" pitchFamily="34" charset="0"/>
                <a:ea typeface="Georgia" pitchFamily="34" charset="-122"/>
                <a:cs typeface="Georgia" pitchFamily="34" charset="-120"/>
              </a:rPr>
              <a:t>training and respect for cleaning staff</a:t>
            </a:r>
            <a:endParaRPr lang="en-US" sz="2000" dirty="0"/>
          </a:p>
        </p:txBody>
      </p:sp>
      <p:pic>
        <p:nvPicPr>
          <p:cNvPr id="8" name="Picture 7">
            <a:extLst>
              <a:ext uri="{FF2B5EF4-FFF2-40B4-BE49-F238E27FC236}">
                <a16:creationId xmlns:a16="http://schemas.microsoft.com/office/drawing/2014/main" id="{8FDF1AC1-8403-EE9B-8348-D84A1A4D8D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9415" y="1480541"/>
            <a:ext cx="3631492" cy="432048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Case Study: C. Difficile at Maidstone</a:t>
            </a:r>
            <a:endParaRPr lang="en-US" sz="4000" dirty="0"/>
          </a:p>
        </p:txBody>
      </p:sp>
      <p:sp>
        <p:nvSpPr>
          <p:cNvPr id="3" name="Shape 1"/>
          <p:cNvSpPr/>
          <p:nvPr/>
        </p:nvSpPr>
        <p:spPr>
          <a:xfrm>
            <a:off x="551815" y="1417320"/>
            <a:ext cx="5669280" cy="3886200"/>
          </a:xfrm>
          <a:prstGeom prst="roundRect">
            <a:avLst>
              <a:gd name="adj" fmla="val 3529"/>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826135" y="1554480"/>
            <a:ext cx="5120640" cy="45720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What happened ?</a:t>
            </a:r>
            <a:endParaRPr lang="en-US" sz="2000" dirty="0"/>
          </a:p>
        </p:txBody>
      </p:sp>
      <p:sp>
        <p:nvSpPr>
          <p:cNvPr id="5" name="Text 3"/>
          <p:cNvSpPr txBox="1"/>
          <p:nvPr/>
        </p:nvSpPr>
        <p:spPr>
          <a:xfrm>
            <a:off x="826135" y="2057400"/>
            <a:ext cx="5166360" cy="31546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Between 2004 and 2006 this English NHS trust suffered outbreaks of Clostridium difficile. A 2007 Healthcare Commission investigation linked around 90 deaths to the infection. It found poor cleaning, shortages of staff and a board focused on finance and targets over safety.</a:t>
            </a:r>
            <a:endParaRPr lang="en-US" sz="2000" dirty="0"/>
          </a:p>
        </p:txBody>
      </p:sp>
      <p:sp>
        <p:nvSpPr>
          <p:cNvPr id="6" name="Shape 4"/>
          <p:cNvSpPr/>
          <p:nvPr/>
        </p:nvSpPr>
        <p:spPr>
          <a:xfrm>
            <a:off x="6495415" y="1417320"/>
            <a:ext cx="5120640" cy="3886200"/>
          </a:xfrm>
          <a:prstGeom prst="roundRect">
            <a:avLst>
              <a:gd name="adj" fmla="val 3529"/>
            </a:avLst>
          </a:prstGeom>
          <a:solidFill>
            <a:srgbClr val="DDF3EF"/>
          </a:solidFill>
          <a:ln w="12700">
            <a:solidFill>
              <a:srgbClr val="DDF3EF"/>
            </a:solidFill>
            <a:prstDash val="solid"/>
          </a:ln>
        </p:spPr>
        <p:txBody>
          <a:bodyPr/>
          <a:lstStyle/>
          <a:p>
            <a:endParaRPr lang="en-US"/>
          </a:p>
        </p:txBody>
      </p:sp>
      <p:sp>
        <p:nvSpPr>
          <p:cNvPr id="7" name="Text 5"/>
          <p:cNvSpPr txBox="1"/>
          <p:nvPr/>
        </p:nvSpPr>
        <p:spPr>
          <a:xfrm>
            <a:off x="6769735" y="1554480"/>
            <a:ext cx="4572000" cy="45720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Key management lessons</a:t>
            </a:r>
            <a:endParaRPr lang="en-US" sz="2000" dirty="0"/>
          </a:p>
        </p:txBody>
      </p:sp>
      <p:sp>
        <p:nvSpPr>
          <p:cNvPr id="8" name="Text 6"/>
          <p:cNvSpPr txBox="1"/>
          <p:nvPr/>
        </p:nvSpPr>
        <p:spPr>
          <a:xfrm>
            <a:off x="6769735" y="2057400"/>
            <a:ext cx="4617720" cy="3154680"/>
          </a:xfrm>
          <a:prstGeom prst="rect">
            <a:avLst/>
          </a:prstGeom>
          <a:noFill/>
          <a:ln/>
        </p:spPr>
        <p:txBody>
          <a:bodyPr wrap="square" lIns="0" tIns="0" rIns="0" bIns="0" rtlCol="0" anchor="t"/>
          <a:lstStyle/>
          <a:p>
            <a:pPr marL="279400" indent="-279400">
              <a:spcAft>
                <a:spcPts val="1000"/>
              </a:spcAft>
              <a:buSzPct val="100000"/>
              <a:buChar char="•"/>
            </a:pPr>
            <a:r>
              <a:rPr lang="en-US" sz="2000" dirty="0">
                <a:solidFill>
                  <a:srgbClr val="1F2A44"/>
                </a:solidFill>
                <a:latin typeface="Georgia" pitchFamily="34" charset="0"/>
                <a:ea typeface="Georgia" pitchFamily="34" charset="-122"/>
                <a:cs typeface="Georgia" pitchFamily="34" charset="-120"/>
              </a:rPr>
              <a:t>Cleaning is a patient safety issue</a:t>
            </a:r>
            <a:endParaRPr lang="en-US" sz="2000" dirty="0"/>
          </a:p>
          <a:p>
            <a:pPr marL="279400" indent="-279400">
              <a:spcAft>
                <a:spcPts val="1000"/>
              </a:spcAft>
              <a:buSzPct val="100000"/>
              <a:buChar char="•"/>
            </a:pPr>
            <a:r>
              <a:rPr lang="en-US" sz="2000" dirty="0">
                <a:solidFill>
                  <a:srgbClr val="1F2A44"/>
                </a:solidFill>
                <a:latin typeface="Georgia" pitchFamily="34" charset="0"/>
                <a:ea typeface="Georgia" pitchFamily="34" charset="-122"/>
                <a:cs typeface="Georgia" pitchFamily="34" charset="-120"/>
              </a:rPr>
              <a:t>Boards must monitor hygiene data</a:t>
            </a:r>
            <a:endParaRPr lang="en-US" sz="2000" dirty="0"/>
          </a:p>
          <a:p>
            <a:pPr marL="279400" indent="-279400">
              <a:spcAft>
                <a:spcPts val="1000"/>
              </a:spcAft>
              <a:buSzPct val="100000"/>
              <a:buChar char="•"/>
            </a:pPr>
            <a:r>
              <a:rPr lang="en-US" sz="2000" dirty="0">
                <a:solidFill>
                  <a:srgbClr val="1F2A44"/>
                </a:solidFill>
                <a:latin typeface="Georgia" pitchFamily="34" charset="0"/>
                <a:ea typeface="Georgia" pitchFamily="34" charset="-122"/>
                <a:cs typeface="Georgia" pitchFamily="34" charset="-120"/>
              </a:rPr>
              <a:t>Cutting support staff has clinical costs</a:t>
            </a:r>
            <a:endParaRPr lang="en-US" sz="2000" dirty="0"/>
          </a:p>
        </p:txBody>
      </p:sp>
      <p:sp>
        <p:nvSpPr>
          <p:cNvPr id="9" name="Shape 7"/>
          <p:cNvSpPr/>
          <p:nvPr/>
        </p:nvSpPr>
        <p:spPr>
          <a:xfrm>
            <a:off x="551815" y="5532120"/>
            <a:ext cx="11064240" cy="960120"/>
          </a:xfrm>
          <a:prstGeom prst="roundRect">
            <a:avLst>
              <a:gd name="adj" fmla="val 14286"/>
            </a:avLst>
          </a:prstGeom>
          <a:solidFill>
            <a:srgbClr val="1F2A44"/>
          </a:solidFill>
          <a:ln w="12700">
            <a:solidFill>
              <a:srgbClr val="1F2A44"/>
            </a:solidFill>
            <a:prstDash val="solid"/>
          </a:ln>
        </p:spPr>
        <p:txBody>
          <a:bodyPr/>
          <a:lstStyle/>
          <a:p>
            <a:endParaRPr lang="en-US"/>
          </a:p>
        </p:txBody>
      </p:sp>
      <p:sp>
        <p:nvSpPr>
          <p:cNvPr id="10" name="Shape 8"/>
          <p:cNvSpPr/>
          <p:nvPr/>
        </p:nvSpPr>
        <p:spPr>
          <a:xfrm>
            <a:off x="734695" y="5669280"/>
            <a:ext cx="685800" cy="685800"/>
          </a:xfrm>
          <a:prstGeom prst="ellipse">
            <a:avLst/>
          </a:prstGeom>
          <a:solidFill>
            <a:srgbClr val="E4572E"/>
          </a:solidFill>
          <a:ln w="12700">
            <a:solidFill>
              <a:srgbClr val="E4572E"/>
            </a:solidFill>
            <a:prstDash val="solid"/>
          </a:ln>
        </p:spPr>
        <p:txBody>
          <a:bodyPr/>
          <a:lstStyle/>
          <a:p>
            <a:endParaRPr lang="en-US"/>
          </a:p>
        </p:txBody>
      </p:sp>
      <p:pic>
        <p:nvPicPr>
          <p:cNvPr id="11" name="Image 0" descr="img/FaQuestion.png"/>
          <p:cNvPicPr>
            <a:picLocks noChangeAspect="1"/>
          </p:cNvPicPr>
          <p:nvPr/>
        </p:nvPicPr>
        <p:blipFill>
          <a:blip r:embed="rId3"/>
          <a:stretch>
            <a:fillRect/>
          </a:stretch>
        </p:blipFill>
        <p:spPr>
          <a:xfrm>
            <a:off x="853567" y="5788152"/>
            <a:ext cx="448056" cy="448056"/>
          </a:xfrm>
          <a:prstGeom prst="rect">
            <a:avLst/>
          </a:prstGeom>
        </p:spPr>
      </p:pic>
      <p:sp>
        <p:nvSpPr>
          <p:cNvPr id="12" name="Text 9"/>
          <p:cNvSpPr txBox="1"/>
          <p:nvPr/>
        </p:nvSpPr>
        <p:spPr>
          <a:xfrm>
            <a:off x="1649095" y="5577840"/>
            <a:ext cx="9784080" cy="868680"/>
          </a:xfrm>
          <a:prstGeom prst="rect">
            <a:avLst/>
          </a:prstGeom>
          <a:noFill/>
          <a:ln/>
        </p:spPr>
        <p:txBody>
          <a:bodyPr wrap="square" lIns="0" tIns="0" rIns="0" bIns="0" rtlCol="0" anchor="ctr"/>
          <a:lstStyle/>
          <a:p>
            <a:r>
              <a:rPr lang="en-US" sz="2000" dirty="0">
                <a:solidFill>
                  <a:srgbClr val="FFFFFF"/>
                </a:solidFill>
                <a:latin typeface="Georgia" pitchFamily="34" charset="0"/>
                <a:ea typeface="Georgia" pitchFamily="34" charset="-122"/>
                <a:cs typeface="Georgia" pitchFamily="34" charset="-120"/>
              </a:rPr>
              <a:t>Discussion: which early warning signs could managers have acted on?</a:t>
            </a:r>
            <a:endParaRPr lang="en-US"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2E8D3E5-0E94-456D-D9FE-F7C92A334662}"/>
              </a:ext>
            </a:extLst>
          </p:cNvPr>
          <p:cNvPicPr>
            <a:picLocks noChangeAspect="1"/>
          </p:cNvPicPr>
          <p:nvPr/>
        </p:nvPicPr>
        <p:blipFill>
          <a:blip r:embed="rId2"/>
          <a:stretch>
            <a:fillRect/>
          </a:stretch>
        </p:blipFill>
        <p:spPr>
          <a:xfrm>
            <a:off x="0" y="20125"/>
            <a:ext cx="12198350" cy="6577721"/>
          </a:xfrm>
          <a:prstGeom prst="rect">
            <a:avLst/>
          </a:prstGeom>
        </p:spPr>
      </p:pic>
      <p:sp>
        <p:nvSpPr>
          <p:cNvPr id="4" name="Rectangle 3">
            <a:extLst>
              <a:ext uri="{FF2B5EF4-FFF2-40B4-BE49-F238E27FC236}">
                <a16:creationId xmlns:a16="http://schemas.microsoft.com/office/drawing/2014/main" id="{5182FD28-845A-2889-34AB-0B6D550F4142}"/>
              </a:ext>
            </a:extLst>
          </p:cNvPr>
          <p:cNvSpPr/>
          <p:nvPr/>
        </p:nvSpPr>
        <p:spPr>
          <a:xfrm>
            <a:off x="1274639" y="667544"/>
            <a:ext cx="2088232"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solidFill>
                  <a:srgbClr val="FF0000"/>
                </a:solidFill>
              </a:rPr>
              <a:t>Part 4</a:t>
            </a:r>
          </a:p>
        </p:txBody>
      </p:sp>
      <p:sp>
        <p:nvSpPr>
          <p:cNvPr id="5" name="Rectangle 4">
            <a:extLst>
              <a:ext uri="{FF2B5EF4-FFF2-40B4-BE49-F238E27FC236}">
                <a16:creationId xmlns:a16="http://schemas.microsoft.com/office/drawing/2014/main" id="{8433A270-86A8-024D-D182-3236449C220D}"/>
              </a:ext>
            </a:extLst>
          </p:cNvPr>
          <p:cNvSpPr/>
          <p:nvPr/>
        </p:nvSpPr>
        <p:spPr>
          <a:xfrm>
            <a:off x="1058615" y="2348880"/>
            <a:ext cx="5688632"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t>A Safe Environment </a:t>
            </a:r>
          </a:p>
        </p:txBody>
      </p:sp>
      <p:sp>
        <p:nvSpPr>
          <p:cNvPr id="6" name="Rectangle 5">
            <a:extLst>
              <a:ext uri="{FF2B5EF4-FFF2-40B4-BE49-F238E27FC236}">
                <a16:creationId xmlns:a16="http://schemas.microsoft.com/office/drawing/2014/main" id="{848F915E-1DA1-3C18-6BBF-C241E16D45DA}"/>
              </a:ext>
            </a:extLst>
          </p:cNvPr>
          <p:cNvSpPr/>
          <p:nvPr/>
        </p:nvSpPr>
        <p:spPr>
          <a:xfrm>
            <a:off x="1058615" y="4365104"/>
            <a:ext cx="7560840" cy="122132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t>Maintenance ,engineering ,security ,emergency, preparedness and healthcare waste  </a:t>
            </a:r>
          </a:p>
        </p:txBody>
      </p:sp>
      <p:sp>
        <p:nvSpPr>
          <p:cNvPr id="7" name="Rectangle: Rounded Corners 6">
            <a:extLst>
              <a:ext uri="{FF2B5EF4-FFF2-40B4-BE49-F238E27FC236}">
                <a16:creationId xmlns:a16="http://schemas.microsoft.com/office/drawing/2014/main" id="{FB45A31D-44BB-3FE9-1F1F-9BA2C0D6A49B}"/>
              </a:ext>
            </a:extLst>
          </p:cNvPr>
          <p:cNvSpPr/>
          <p:nvPr/>
        </p:nvSpPr>
        <p:spPr>
          <a:xfrm>
            <a:off x="4875039" y="3573016"/>
            <a:ext cx="914400" cy="914400"/>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5245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Maintenance Strategies</a:t>
            </a:r>
            <a:endParaRPr lang="en-US" sz="4000" dirty="0"/>
          </a:p>
        </p:txBody>
      </p:sp>
      <p:sp>
        <p:nvSpPr>
          <p:cNvPr id="3" name="Text 1"/>
          <p:cNvSpPr txBox="1"/>
          <p:nvPr/>
        </p:nvSpPr>
        <p:spPr>
          <a:xfrm>
            <a:off x="551815" y="1508760"/>
            <a:ext cx="6949440" cy="4620270"/>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Reactive: </a:t>
            </a:r>
            <a:r>
              <a:rPr lang="en-US" sz="2000" dirty="0">
                <a:solidFill>
                  <a:srgbClr val="1F2A44"/>
                </a:solidFill>
                <a:latin typeface="Georgia" pitchFamily="34" charset="0"/>
                <a:ea typeface="Georgia" pitchFamily="34" charset="-122"/>
                <a:cs typeface="Georgia" pitchFamily="34" charset="-120"/>
              </a:rPr>
              <a:t>fix it when it breaks. Cheap to plan, costly to live with.</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Planned preventive (PPM): </a:t>
            </a:r>
            <a:r>
              <a:rPr lang="en-US" sz="2000" dirty="0">
                <a:solidFill>
                  <a:srgbClr val="1F2A44"/>
                </a:solidFill>
                <a:latin typeface="Georgia" pitchFamily="34" charset="0"/>
                <a:ea typeface="Georgia" pitchFamily="34" charset="-122"/>
                <a:cs typeface="Georgia" pitchFamily="34" charset="-120"/>
              </a:rPr>
              <a:t>scheduled servicing to prevent failure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Predictive: </a:t>
            </a:r>
            <a:r>
              <a:rPr lang="en-US" sz="2000" dirty="0">
                <a:solidFill>
                  <a:srgbClr val="1F2A44"/>
                </a:solidFill>
                <a:latin typeface="Georgia" pitchFamily="34" charset="0"/>
                <a:ea typeface="Georgia" pitchFamily="34" charset="-122"/>
                <a:cs typeface="Georgia" pitchFamily="34" charset="-120"/>
              </a:rPr>
              <a:t>sensors and data flag problems early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CMMS: </a:t>
            </a:r>
            <a:r>
              <a:rPr lang="en-US" sz="2000" dirty="0">
                <a:solidFill>
                  <a:srgbClr val="1F2A44"/>
                </a:solidFill>
                <a:latin typeface="Georgia" pitchFamily="34" charset="0"/>
                <a:ea typeface="Georgia" pitchFamily="34" charset="-122"/>
                <a:cs typeface="Georgia" pitchFamily="34" charset="-120"/>
              </a:rPr>
              <a:t>software that logs assets, jobs and history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Medical equipment: </a:t>
            </a:r>
            <a:r>
              <a:rPr lang="en-US" sz="2000" dirty="0">
                <a:solidFill>
                  <a:srgbClr val="1F2A44"/>
                </a:solidFill>
                <a:latin typeface="Georgia" pitchFamily="34" charset="0"/>
                <a:ea typeface="Georgia" pitchFamily="34" charset="-122"/>
                <a:cs typeface="Georgia" pitchFamily="34" charset="-120"/>
              </a:rPr>
              <a:t>often managed by clinical engineering</a:t>
            </a:r>
            <a:endParaRPr lang="en-US" sz="2000" dirty="0"/>
          </a:p>
        </p:txBody>
      </p:sp>
      <p:pic>
        <p:nvPicPr>
          <p:cNvPr id="6" name="Picture 5">
            <a:extLst>
              <a:ext uri="{FF2B5EF4-FFF2-40B4-BE49-F238E27FC236}">
                <a16:creationId xmlns:a16="http://schemas.microsoft.com/office/drawing/2014/main" id="{C3EC7097-AA43-9229-768E-97D2243D58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1423" y="1508760"/>
            <a:ext cx="3521097" cy="462027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Critical Engineering Systems</a:t>
            </a:r>
            <a:endParaRPr lang="en-US" sz="4000" dirty="0"/>
          </a:p>
        </p:txBody>
      </p:sp>
      <p:sp>
        <p:nvSpPr>
          <p:cNvPr id="3" name="Shape 1"/>
          <p:cNvSpPr/>
          <p:nvPr/>
        </p:nvSpPr>
        <p:spPr>
          <a:xfrm>
            <a:off x="55181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Medical gases</a:t>
            </a:r>
            <a:endParaRPr lang="en-US" sz="2000" dirty="0"/>
          </a:p>
        </p:txBody>
      </p:sp>
      <p:sp>
        <p:nvSpPr>
          <p:cNvPr id="5" name="Text 3"/>
          <p:cNvSpPr txBox="1"/>
          <p:nvPr/>
        </p:nvSpPr>
        <p:spPr>
          <a:xfrm>
            <a:off x="78041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Oxygen, air, vacuum</a:t>
            </a:r>
            <a:endParaRPr lang="en-US" sz="2000" dirty="0"/>
          </a:p>
        </p:txBody>
      </p:sp>
      <p:sp>
        <p:nvSpPr>
          <p:cNvPr id="6" name="Shape 4"/>
          <p:cNvSpPr/>
          <p:nvPr/>
        </p:nvSpPr>
        <p:spPr>
          <a:xfrm>
            <a:off x="433133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4559935" y="166420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Power</a:t>
            </a:r>
            <a:endParaRPr lang="en-US" sz="2000" dirty="0"/>
          </a:p>
        </p:txBody>
      </p:sp>
      <p:sp>
        <p:nvSpPr>
          <p:cNvPr id="8" name="Text 6"/>
          <p:cNvSpPr txBox="1"/>
          <p:nvPr/>
        </p:nvSpPr>
        <p:spPr>
          <a:xfrm>
            <a:off x="455993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Backup generators, UPS</a:t>
            </a:r>
            <a:endParaRPr lang="en-US" sz="2000" dirty="0"/>
          </a:p>
        </p:txBody>
      </p:sp>
      <p:sp>
        <p:nvSpPr>
          <p:cNvPr id="9" name="Shape 7"/>
          <p:cNvSpPr/>
          <p:nvPr/>
        </p:nvSpPr>
        <p:spPr>
          <a:xfrm>
            <a:off x="811085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8339455" y="1664208"/>
            <a:ext cx="304800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Water</a:t>
            </a:r>
            <a:endParaRPr lang="en-US" sz="2000" dirty="0"/>
          </a:p>
        </p:txBody>
      </p:sp>
      <p:sp>
        <p:nvSpPr>
          <p:cNvPr id="11" name="Text 9"/>
          <p:cNvSpPr txBox="1"/>
          <p:nvPr/>
        </p:nvSpPr>
        <p:spPr>
          <a:xfrm>
            <a:off x="833945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Legionella control</a:t>
            </a:r>
            <a:endParaRPr lang="en-US" sz="2000" dirty="0"/>
          </a:p>
        </p:txBody>
      </p:sp>
      <p:sp>
        <p:nvSpPr>
          <p:cNvPr id="12" name="Shape 10"/>
          <p:cNvSpPr/>
          <p:nvPr/>
        </p:nvSpPr>
        <p:spPr>
          <a:xfrm>
            <a:off x="55181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780415" y="4270248"/>
            <a:ext cx="304800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Ventilation</a:t>
            </a:r>
            <a:endParaRPr lang="en-US" sz="2000" dirty="0"/>
          </a:p>
        </p:txBody>
      </p:sp>
      <p:sp>
        <p:nvSpPr>
          <p:cNvPr id="14" name="Text 12"/>
          <p:cNvSpPr txBox="1"/>
          <p:nvPr/>
        </p:nvSpPr>
        <p:spPr>
          <a:xfrm>
            <a:off x="78041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Theatre and isolation air</a:t>
            </a:r>
            <a:endParaRPr lang="en-US" sz="2000" dirty="0"/>
          </a:p>
        </p:txBody>
      </p:sp>
      <p:sp>
        <p:nvSpPr>
          <p:cNvPr id="15" name="Shape 13"/>
          <p:cNvSpPr/>
          <p:nvPr/>
        </p:nvSpPr>
        <p:spPr>
          <a:xfrm>
            <a:off x="433133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6" name="Text 14"/>
          <p:cNvSpPr txBox="1"/>
          <p:nvPr/>
        </p:nvSpPr>
        <p:spPr>
          <a:xfrm>
            <a:off x="4559935" y="427024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Lifts</a:t>
            </a:r>
            <a:endParaRPr lang="en-US" sz="2000" dirty="0"/>
          </a:p>
        </p:txBody>
      </p:sp>
      <p:sp>
        <p:nvSpPr>
          <p:cNvPr id="17" name="Text 15"/>
          <p:cNvSpPr txBox="1"/>
          <p:nvPr/>
        </p:nvSpPr>
        <p:spPr>
          <a:xfrm>
            <a:off x="455993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Patient transfer routes</a:t>
            </a:r>
            <a:endParaRPr lang="en-US" sz="2000" dirty="0"/>
          </a:p>
        </p:txBody>
      </p:sp>
      <p:sp>
        <p:nvSpPr>
          <p:cNvPr id="18" name="Shape 16"/>
          <p:cNvSpPr/>
          <p:nvPr/>
        </p:nvSpPr>
        <p:spPr>
          <a:xfrm>
            <a:off x="811085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9" name="Text 17"/>
          <p:cNvSpPr txBox="1"/>
          <p:nvPr/>
        </p:nvSpPr>
        <p:spPr>
          <a:xfrm>
            <a:off x="8339455" y="427024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Fire systems</a:t>
            </a:r>
            <a:endParaRPr lang="en-US" sz="2000" dirty="0"/>
          </a:p>
        </p:txBody>
      </p:sp>
      <p:sp>
        <p:nvSpPr>
          <p:cNvPr id="20" name="Text 18"/>
          <p:cNvSpPr txBox="1"/>
          <p:nvPr/>
        </p:nvSpPr>
        <p:spPr>
          <a:xfrm>
            <a:off x="833945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Detection, doors, alarms</a:t>
            </a:r>
            <a:endParaRPr lang="en-US" sz="2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Security Management</a:t>
            </a:r>
            <a:endParaRPr lang="en-US" sz="4000" dirty="0"/>
          </a:p>
        </p:txBody>
      </p:sp>
      <p:sp>
        <p:nvSpPr>
          <p:cNvPr id="3" name="Text 1"/>
          <p:cNvSpPr txBox="1"/>
          <p:nvPr/>
        </p:nvSpPr>
        <p:spPr>
          <a:xfrm>
            <a:off x="551815" y="1508760"/>
            <a:ext cx="6949440" cy="4008472"/>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Access control: </a:t>
            </a:r>
            <a:r>
              <a:rPr lang="en-US" sz="2000" dirty="0">
                <a:solidFill>
                  <a:srgbClr val="1F2A44"/>
                </a:solidFill>
                <a:latin typeface="Georgia" pitchFamily="34" charset="0"/>
                <a:ea typeface="Georgia" pitchFamily="34" charset="-122"/>
                <a:cs typeface="Georgia" pitchFamily="34" charset="-120"/>
              </a:rPr>
              <a:t>zones, ID badges, controlled entry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Staff safety: </a:t>
            </a:r>
            <a:r>
              <a:rPr lang="en-US" sz="2000" dirty="0">
                <a:solidFill>
                  <a:srgbClr val="1F2A44"/>
                </a:solidFill>
                <a:latin typeface="Georgia" pitchFamily="34" charset="0"/>
                <a:ea typeface="Georgia" pitchFamily="34" charset="-122"/>
                <a:cs typeface="Georgia" pitchFamily="34" charset="-120"/>
              </a:rPr>
              <a:t>preventing violence and aggression</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Vulnerable patients: </a:t>
            </a:r>
            <a:r>
              <a:rPr lang="en-US" sz="2000" dirty="0">
                <a:solidFill>
                  <a:srgbClr val="1F2A44"/>
                </a:solidFill>
                <a:latin typeface="Georgia" pitchFamily="34" charset="0"/>
                <a:ea typeface="Georgia" pitchFamily="34" charset="-122"/>
                <a:cs typeface="Georgia" pitchFamily="34" charset="-120"/>
              </a:rPr>
              <a:t>maternity, paediatrics, dementia</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Assets and drugs: </a:t>
            </a:r>
            <a:r>
              <a:rPr lang="en-US" sz="2000" dirty="0">
                <a:solidFill>
                  <a:srgbClr val="1F2A44"/>
                </a:solidFill>
                <a:latin typeface="Georgia" pitchFamily="34" charset="0"/>
                <a:ea typeface="Georgia" pitchFamily="34" charset="-122"/>
                <a:cs typeface="Georgia" pitchFamily="34" charset="-120"/>
              </a:rPr>
              <a:t>theft prevention, controlled stores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Balance: </a:t>
            </a:r>
            <a:r>
              <a:rPr lang="en-US" sz="2000" dirty="0">
                <a:solidFill>
                  <a:srgbClr val="1F2A44"/>
                </a:solidFill>
                <a:latin typeface="Georgia" pitchFamily="34" charset="0"/>
                <a:ea typeface="Georgia" pitchFamily="34" charset="-122"/>
                <a:cs typeface="Georgia" pitchFamily="34" charset="-120"/>
              </a:rPr>
              <a:t>security without a hostile atmosphere</a:t>
            </a:r>
            <a:endParaRPr lang="en-US" sz="2000" dirty="0"/>
          </a:p>
        </p:txBody>
      </p:sp>
      <p:pic>
        <p:nvPicPr>
          <p:cNvPr id="6" name="Picture 5">
            <a:extLst>
              <a:ext uri="{FF2B5EF4-FFF2-40B4-BE49-F238E27FC236}">
                <a16:creationId xmlns:a16="http://schemas.microsoft.com/office/drawing/2014/main" id="{27197212-1662-9804-4282-BE789A95DF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1383" y="1508760"/>
            <a:ext cx="3536223" cy="4008472"/>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Emergency Preparedness</a:t>
            </a:r>
            <a:endParaRPr lang="en-US" sz="4000" dirty="0"/>
          </a:p>
        </p:txBody>
      </p:sp>
      <p:sp>
        <p:nvSpPr>
          <p:cNvPr id="3" name="Shape 1"/>
          <p:cNvSpPr/>
          <p:nvPr/>
        </p:nvSpPr>
        <p:spPr>
          <a:xfrm>
            <a:off x="55181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493776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Business continuity</a:t>
            </a:r>
            <a:endParaRPr lang="en-US" sz="2000" dirty="0"/>
          </a:p>
        </p:txBody>
      </p:sp>
      <p:sp>
        <p:nvSpPr>
          <p:cNvPr id="5" name="Text 3"/>
          <p:cNvSpPr txBox="1"/>
          <p:nvPr/>
        </p:nvSpPr>
        <p:spPr>
          <a:xfrm>
            <a:off x="78041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Plans to keep critical services running when systems fail (see ISO 22301).</a:t>
            </a:r>
            <a:endParaRPr lang="en-US" sz="2000" dirty="0"/>
          </a:p>
        </p:txBody>
      </p:sp>
      <p:sp>
        <p:nvSpPr>
          <p:cNvPr id="6" name="Shape 4"/>
          <p:cNvSpPr/>
          <p:nvPr/>
        </p:nvSpPr>
        <p:spPr>
          <a:xfrm>
            <a:off x="622109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6449695" y="1664208"/>
            <a:ext cx="493776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Fire safety</a:t>
            </a:r>
            <a:endParaRPr lang="en-US" sz="2000" dirty="0"/>
          </a:p>
        </p:txBody>
      </p:sp>
      <p:sp>
        <p:nvSpPr>
          <p:cNvPr id="8" name="Text 6"/>
          <p:cNvSpPr txBox="1"/>
          <p:nvPr/>
        </p:nvSpPr>
        <p:spPr>
          <a:xfrm>
            <a:off x="644969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Hospitals often use progressive horizontal evacuation to move patients to safe zones.</a:t>
            </a:r>
            <a:endParaRPr lang="en-US" sz="2000" dirty="0"/>
          </a:p>
        </p:txBody>
      </p:sp>
      <p:sp>
        <p:nvSpPr>
          <p:cNvPr id="9" name="Shape 7"/>
          <p:cNvSpPr/>
          <p:nvPr/>
        </p:nvSpPr>
        <p:spPr>
          <a:xfrm>
            <a:off x="55181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780415" y="4270248"/>
            <a:ext cx="493776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Major incidents</a:t>
            </a:r>
            <a:endParaRPr lang="en-US" sz="2000" dirty="0"/>
          </a:p>
        </p:txBody>
      </p:sp>
      <p:sp>
        <p:nvSpPr>
          <p:cNvPr id="11" name="Text 9"/>
          <p:cNvSpPr txBox="1"/>
          <p:nvPr/>
        </p:nvSpPr>
        <p:spPr>
          <a:xfrm>
            <a:off x="78041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Surge plans, lockdown procedures and extra supplies.</a:t>
            </a:r>
            <a:endParaRPr lang="en-US" sz="2000" dirty="0"/>
          </a:p>
        </p:txBody>
      </p:sp>
      <p:sp>
        <p:nvSpPr>
          <p:cNvPr id="12" name="Shape 10"/>
          <p:cNvSpPr/>
          <p:nvPr/>
        </p:nvSpPr>
        <p:spPr>
          <a:xfrm>
            <a:off x="622109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6449695" y="4270248"/>
            <a:ext cx="493776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Drills</a:t>
            </a:r>
            <a:endParaRPr lang="en-US" sz="2000" dirty="0"/>
          </a:p>
        </p:txBody>
      </p:sp>
      <p:sp>
        <p:nvSpPr>
          <p:cNvPr id="14" name="Text 12"/>
          <p:cNvSpPr txBox="1"/>
          <p:nvPr/>
        </p:nvSpPr>
        <p:spPr>
          <a:xfrm>
            <a:off x="644969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Plans that are never practised usually fail on the day.</a:t>
            </a:r>
            <a:endParaRPr lang="en-US"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Healthcare Waste</a:t>
            </a:r>
            <a:endParaRPr lang="en-US" sz="4000" dirty="0"/>
          </a:p>
        </p:txBody>
      </p:sp>
      <p:sp>
        <p:nvSpPr>
          <p:cNvPr id="3" name="Text 1"/>
          <p:cNvSpPr txBox="1"/>
          <p:nvPr/>
        </p:nvSpPr>
        <p:spPr>
          <a:xfrm>
            <a:off x="551815" y="1484784"/>
            <a:ext cx="6949440" cy="4224496"/>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General waste: </a:t>
            </a:r>
            <a:r>
              <a:rPr lang="en-US" sz="2000" dirty="0">
                <a:solidFill>
                  <a:srgbClr val="1F2A44"/>
                </a:solidFill>
                <a:latin typeface="Georgia" pitchFamily="34" charset="0"/>
                <a:ea typeface="Georgia" pitchFamily="34" charset="-122"/>
                <a:cs typeface="Georgia" pitchFamily="34" charset="-120"/>
              </a:rPr>
              <a:t>about 85% of the total, similar to household waste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Hazardous waste: </a:t>
            </a:r>
            <a:r>
              <a:rPr lang="en-US" sz="2000" dirty="0">
                <a:solidFill>
                  <a:srgbClr val="1F2A44"/>
                </a:solidFill>
                <a:latin typeface="Georgia" pitchFamily="34" charset="0"/>
                <a:ea typeface="Georgia" pitchFamily="34" charset="-122"/>
                <a:cs typeface="Georgia" pitchFamily="34" charset="-120"/>
              </a:rPr>
              <a:t>about 15%, which may be infectious, toxic or radioactive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Sharps: </a:t>
            </a:r>
            <a:r>
              <a:rPr lang="en-US" sz="2000" dirty="0">
                <a:solidFill>
                  <a:srgbClr val="1F2A44"/>
                </a:solidFill>
                <a:latin typeface="Georgia" pitchFamily="34" charset="0"/>
                <a:ea typeface="Georgia" pitchFamily="34" charset="-122"/>
                <a:cs typeface="Georgia" pitchFamily="34" charset="-120"/>
              </a:rPr>
              <a:t>needles and blades, the main injury risk</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Pharmaceutical and chemical: </a:t>
            </a:r>
            <a:r>
              <a:rPr lang="en-US" sz="2000" dirty="0">
                <a:solidFill>
                  <a:srgbClr val="1F2A44"/>
                </a:solidFill>
                <a:latin typeface="Georgia" pitchFamily="34" charset="0"/>
                <a:ea typeface="Georgia" pitchFamily="34" charset="-122"/>
                <a:cs typeface="Georgia" pitchFamily="34" charset="-120"/>
              </a:rPr>
              <a:t>expired drugs, solvents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Radioactive: </a:t>
            </a:r>
            <a:r>
              <a:rPr lang="en-US" sz="2000" dirty="0">
                <a:solidFill>
                  <a:srgbClr val="1F2A44"/>
                </a:solidFill>
                <a:latin typeface="Georgia" pitchFamily="34" charset="0"/>
                <a:ea typeface="Georgia" pitchFamily="34" charset="-122"/>
                <a:cs typeface="Georgia" pitchFamily="34" charset="-120"/>
              </a:rPr>
              <a:t>from diagnostics and therapy</a:t>
            </a:r>
            <a:endParaRPr lang="en-US" sz="2000" dirty="0"/>
          </a:p>
        </p:txBody>
      </p:sp>
      <p:pic>
        <p:nvPicPr>
          <p:cNvPr id="6" name="Picture 5">
            <a:extLst>
              <a:ext uri="{FF2B5EF4-FFF2-40B4-BE49-F238E27FC236}">
                <a16:creationId xmlns:a16="http://schemas.microsoft.com/office/drawing/2014/main" id="{AD40E9F1-6C83-CA08-6E9C-1FADC02FFE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65809" y="1484784"/>
            <a:ext cx="3380726" cy="4224496"/>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The Waste Management Chain</a:t>
            </a:r>
            <a:endParaRPr lang="en-US" sz="4000" dirty="0"/>
          </a:p>
        </p:txBody>
      </p:sp>
      <p:sp>
        <p:nvSpPr>
          <p:cNvPr id="3" name="Shape 1"/>
          <p:cNvSpPr/>
          <p:nvPr/>
        </p:nvSpPr>
        <p:spPr>
          <a:xfrm>
            <a:off x="55181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Shape 2"/>
          <p:cNvSpPr/>
          <p:nvPr/>
        </p:nvSpPr>
        <p:spPr>
          <a:xfrm>
            <a:off x="780415" y="1691640"/>
            <a:ext cx="502920" cy="502920"/>
          </a:xfrm>
          <a:prstGeom prst="ellipse">
            <a:avLst/>
          </a:prstGeom>
          <a:solidFill>
            <a:srgbClr val="E4572E"/>
          </a:solidFill>
          <a:ln w="12700">
            <a:solidFill>
              <a:srgbClr val="E4572E"/>
            </a:solidFill>
            <a:prstDash val="solid"/>
          </a:ln>
        </p:spPr>
        <p:txBody>
          <a:bodyPr/>
          <a:lstStyle/>
          <a:p>
            <a:endParaRPr lang="en-US"/>
          </a:p>
        </p:txBody>
      </p:sp>
      <p:sp>
        <p:nvSpPr>
          <p:cNvPr id="5" name="Text 3"/>
          <p:cNvSpPr txBox="1"/>
          <p:nvPr/>
        </p:nvSpPr>
        <p:spPr>
          <a:xfrm>
            <a:off x="780415" y="169164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6" name="Text 4"/>
          <p:cNvSpPr txBox="1"/>
          <p:nvPr/>
        </p:nvSpPr>
        <p:spPr>
          <a:xfrm>
            <a:off x="1420495" y="1664208"/>
            <a:ext cx="240792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Segregate</a:t>
            </a:r>
            <a:endParaRPr lang="en-US" sz="2000" dirty="0"/>
          </a:p>
        </p:txBody>
      </p:sp>
      <p:sp>
        <p:nvSpPr>
          <p:cNvPr id="7" name="Text 5"/>
          <p:cNvSpPr txBox="1"/>
          <p:nvPr/>
        </p:nvSpPr>
        <p:spPr>
          <a:xfrm>
            <a:off x="78041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At source, in colour-coded bins</a:t>
            </a:r>
            <a:endParaRPr lang="en-US" sz="2000" dirty="0"/>
          </a:p>
        </p:txBody>
      </p:sp>
      <p:sp>
        <p:nvSpPr>
          <p:cNvPr id="8" name="Shape 6"/>
          <p:cNvSpPr/>
          <p:nvPr/>
        </p:nvSpPr>
        <p:spPr>
          <a:xfrm>
            <a:off x="433133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9" name="Shape 7"/>
          <p:cNvSpPr/>
          <p:nvPr/>
        </p:nvSpPr>
        <p:spPr>
          <a:xfrm>
            <a:off x="4559935" y="1691640"/>
            <a:ext cx="502920" cy="502920"/>
          </a:xfrm>
          <a:prstGeom prst="ellipse">
            <a:avLst/>
          </a:prstGeom>
          <a:solidFill>
            <a:srgbClr val="17A398"/>
          </a:solidFill>
          <a:ln w="12700">
            <a:solidFill>
              <a:srgbClr val="17A398"/>
            </a:solidFill>
            <a:prstDash val="solid"/>
          </a:ln>
        </p:spPr>
        <p:txBody>
          <a:bodyPr/>
          <a:lstStyle/>
          <a:p>
            <a:endParaRPr lang="en-US"/>
          </a:p>
        </p:txBody>
      </p:sp>
      <p:sp>
        <p:nvSpPr>
          <p:cNvPr id="10" name="Text 8"/>
          <p:cNvSpPr txBox="1"/>
          <p:nvPr/>
        </p:nvSpPr>
        <p:spPr>
          <a:xfrm>
            <a:off x="4559935" y="169164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1" name="Text 9"/>
          <p:cNvSpPr txBox="1"/>
          <p:nvPr/>
        </p:nvSpPr>
        <p:spPr>
          <a:xfrm>
            <a:off x="5200015" y="1664208"/>
            <a:ext cx="240792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Collect</a:t>
            </a:r>
            <a:endParaRPr lang="en-US" sz="2000" dirty="0"/>
          </a:p>
        </p:txBody>
      </p:sp>
      <p:sp>
        <p:nvSpPr>
          <p:cNvPr id="12" name="Text 10"/>
          <p:cNvSpPr txBox="1"/>
          <p:nvPr/>
        </p:nvSpPr>
        <p:spPr>
          <a:xfrm>
            <a:off x="455993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Sealed, labelled containers</a:t>
            </a:r>
            <a:endParaRPr lang="en-US" sz="2000" dirty="0"/>
          </a:p>
        </p:txBody>
      </p:sp>
      <p:sp>
        <p:nvSpPr>
          <p:cNvPr id="13" name="Shape 11"/>
          <p:cNvSpPr/>
          <p:nvPr/>
        </p:nvSpPr>
        <p:spPr>
          <a:xfrm>
            <a:off x="811085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4" name="Shape 12"/>
          <p:cNvSpPr/>
          <p:nvPr/>
        </p:nvSpPr>
        <p:spPr>
          <a:xfrm>
            <a:off x="8339455" y="1691640"/>
            <a:ext cx="502920" cy="502920"/>
          </a:xfrm>
          <a:prstGeom prst="ellipse">
            <a:avLst/>
          </a:prstGeom>
          <a:solidFill>
            <a:srgbClr val="1F2A44"/>
          </a:solidFill>
          <a:ln w="12700">
            <a:solidFill>
              <a:srgbClr val="1F2A44"/>
            </a:solidFill>
            <a:prstDash val="solid"/>
          </a:ln>
        </p:spPr>
        <p:txBody>
          <a:bodyPr/>
          <a:lstStyle/>
          <a:p>
            <a:endParaRPr lang="en-US"/>
          </a:p>
        </p:txBody>
      </p:sp>
      <p:sp>
        <p:nvSpPr>
          <p:cNvPr id="15" name="Text 13"/>
          <p:cNvSpPr txBox="1"/>
          <p:nvPr/>
        </p:nvSpPr>
        <p:spPr>
          <a:xfrm>
            <a:off x="8339455" y="169164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6" name="Text 14"/>
          <p:cNvSpPr txBox="1"/>
          <p:nvPr/>
        </p:nvSpPr>
        <p:spPr>
          <a:xfrm>
            <a:off x="8979535" y="1664208"/>
            <a:ext cx="240792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Store</a:t>
            </a:r>
            <a:endParaRPr lang="en-US" sz="2000" dirty="0"/>
          </a:p>
        </p:txBody>
      </p:sp>
      <p:sp>
        <p:nvSpPr>
          <p:cNvPr id="17" name="Text 15"/>
          <p:cNvSpPr txBox="1"/>
          <p:nvPr/>
        </p:nvSpPr>
        <p:spPr>
          <a:xfrm>
            <a:off x="833945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Secure, time-limited holding area</a:t>
            </a:r>
            <a:endParaRPr lang="en-US" sz="2000" dirty="0"/>
          </a:p>
        </p:txBody>
      </p:sp>
      <p:sp>
        <p:nvSpPr>
          <p:cNvPr id="18" name="Shape 16"/>
          <p:cNvSpPr/>
          <p:nvPr/>
        </p:nvSpPr>
        <p:spPr>
          <a:xfrm>
            <a:off x="55181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9" name="Shape 17"/>
          <p:cNvSpPr/>
          <p:nvPr/>
        </p:nvSpPr>
        <p:spPr>
          <a:xfrm>
            <a:off x="780415" y="4297680"/>
            <a:ext cx="502920" cy="502920"/>
          </a:xfrm>
          <a:prstGeom prst="ellipse">
            <a:avLst/>
          </a:prstGeom>
          <a:solidFill>
            <a:srgbClr val="C98A0B"/>
          </a:solidFill>
          <a:ln w="12700">
            <a:solidFill>
              <a:srgbClr val="C98A0B"/>
            </a:solidFill>
            <a:prstDash val="solid"/>
          </a:ln>
        </p:spPr>
        <p:txBody>
          <a:bodyPr/>
          <a:lstStyle/>
          <a:p>
            <a:endParaRPr lang="en-US"/>
          </a:p>
        </p:txBody>
      </p:sp>
      <p:sp>
        <p:nvSpPr>
          <p:cNvPr id="20" name="Text 18"/>
          <p:cNvSpPr txBox="1"/>
          <p:nvPr/>
        </p:nvSpPr>
        <p:spPr>
          <a:xfrm>
            <a:off x="780415" y="429768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21" name="Text 19"/>
          <p:cNvSpPr txBox="1"/>
          <p:nvPr/>
        </p:nvSpPr>
        <p:spPr>
          <a:xfrm>
            <a:off x="1420495" y="4270248"/>
            <a:ext cx="240792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Transport</a:t>
            </a:r>
            <a:endParaRPr lang="en-US" sz="2000" dirty="0"/>
          </a:p>
        </p:txBody>
      </p:sp>
      <p:sp>
        <p:nvSpPr>
          <p:cNvPr id="22" name="Text 20"/>
          <p:cNvSpPr txBox="1"/>
          <p:nvPr/>
        </p:nvSpPr>
        <p:spPr>
          <a:xfrm>
            <a:off x="78041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Licensed carriers with documents</a:t>
            </a:r>
            <a:endParaRPr lang="en-US" sz="2000" dirty="0"/>
          </a:p>
        </p:txBody>
      </p:sp>
      <p:sp>
        <p:nvSpPr>
          <p:cNvPr id="23" name="Shape 21"/>
          <p:cNvSpPr/>
          <p:nvPr/>
        </p:nvSpPr>
        <p:spPr>
          <a:xfrm>
            <a:off x="433133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24" name="Shape 22"/>
          <p:cNvSpPr/>
          <p:nvPr/>
        </p:nvSpPr>
        <p:spPr>
          <a:xfrm>
            <a:off x="4559935" y="4297680"/>
            <a:ext cx="502920" cy="502920"/>
          </a:xfrm>
          <a:prstGeom prst="ellipse">
            <a:avLst/>
          </a:prstGeom>
          <a:solidFill>
            <a:srgbClr val="E4572E"/>
          </a:solidFill>
          <a:ln w="12700">
            <a:solidFill>
              <a:srgbClr val="E4572E"/>
            </a:solidFill>
            <a:prstDash val="solid"/>
          </a:ln>
        </p:spPr>
        <p:txBody>
          <a:bodyPr/>
          <a:lstStyle/>
          <a:p>
            <a:endParaRPr lang="en-US"/>
          </a:p>
        </p:txBody>
      </p:sp>
      <p:sp>
        <p:nvSpPr>
          <p:cNvPr id="25" name="Text 23"/>
          <p:cNvSpPr txBox="1"/>
          <p:nvPr/>
        </p:nvSpPr>
        <p:spPr>
          <a:xfrm>
            <a:off x="4559935" y="429768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5</a:t>
            </a:r>
            <a:endParaRPr lang="en-US" sz="2000" dirty="0"/>
          </a:p>
        </p:txBody>
      </p:sp>
      <p:sp>
        <p:nvSpPr>
          <p:cNvPr id="26" name="Text 24"/>
          <p:cNvSpPr txBox="1"/>
          <p:nvPr/>
        </p:nvSpPr>
        <p:spPr>
          <a:xfrm>
            <a:off x="5200015" y="4270248"/>
            <a:ext cx="240792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Treat</a:t>
            </a:r>
            <a:endParaRPr lang="en-US" sz="2000" dirty="0"/>
          </a:p>
        </p:txBody>
      </p:sp>
      <p:sp>
        <p:nvSpPr>
          <p:cNvPr id="27" name="Text 25"/>
          <p:cNvSpPr txBox="1"/>
          <p:nvPr/>
        </p:nvSpPr>
        <p:spPr>
          <a:xfrm>
            <a:off x="455993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Autoclave, incineration or other</a:t>
            </a:r>
            <a:endParaRPr lang="en-US" sz="2000" dirty="0"/>
          </a:p>
        </p:txBody>
      </p:sp>
      <p:sp>
        <p:nvSpPr>
          <p:cNvPr id="28" name="Shape 26"/>
          <p:cNvSpPr/>
          <p:nvPr/>
        </p:nvSpPr>
        <p:spPr>
          <a:xfrm>
            <a:off x="811085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29" name="Shape 27"/>
          <p:cNvSpPr/>
          <p:nvPr/>
        </p:nvSpPr>
        <p:spPr>
          <a:xfrm>
            <a:off x="8339455" y="4297680"/>
            <a:ext cx="502920" cy="502920"/>
          </a:xfrm>
          <a:prstGeom prst="ellipse">
            <a:avLst/>
          </a:prstGeom>
          <a:solidFill>
            <a:srgbClr val="17A398"/>
          </a:solidFill>
          <a:ln w="12700">
            <a:solidFill>
              <a:srgbClr val="17A398"/>
            </a:solidFill>
            <a:prstDash val="solid"/>
          </a:ln>
        </p:spPr>
        <p:txBody>
          <a:bodyPr/>
          <a:lstStyle/>
          <a:p>
            <a:endParaRPr lang="en-US"/>
          </a:p>
        </p:txBody>
      </p:sp>
      <p:sp>
        <p:nvSpPr>
          <p:cNvPr id="30" name="Text 28"/>
          <p:cNvSpPr txBox="1"/>
          <p:nvPr/>
        </p:nvSpPr>
        <p:spPr>
          <a:xfrm>
            <a:off x="8339455" y="429768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6</a:t>
            </a:r>
            <a:endParaRPr lang="en-US" sz="2000" dirty="0"/>
          </a:p>
        </p:txBody>
      </p:sp>
      <p:sp>
        <p:nvSpPr>
          <p:cNvPr id="31" name="Text 29"/>
          <p:cNvSpPr txBox="1"/>
          <p:nvPr/>
        </p:nvSpPr>
        <p:spPr>
          <a:xfrm>
            <a:off x="8979535" y="4270248"/>
            <a:ext cx="240792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Dispose</a:t>
            </a:r>
            <a:endParaRPr lang="en-US" sz="2000" dirty="0"/>
          </a:p>
        </p:txBody>
      </p:sp>
      <p:sp>
        <p:nvSpPr>
          <p:cNvPr id="32" name="Text 30"/>
          <p:cNvSpPr txBox="1"/>
          <p:nvPr/>
        </p:nvSpPr>
        <p:spPr>
          <a:xfrm>
            <a:off x="833945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Final disposal and audit trail</a:t>
            </a:r>
            <a:endParaRPr lang="en-US"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A9F23-145C-1033-E35F-B549BDD63E9B}"/>
              </a:ext>
            </a:extLst>
          </p:cNvPr>
          <p:cNvSpPr>
            <a:spLocks noGrp="1"/>
          </p:cNvSpPr>
          <p:nvPr>
            <p:ph type="title"/>
          </p:nvPr>
        </p:nvSpPr>
        <p:spPr/>
        <p:txBody>
          <a:bodyPr/>
          <a:lstStyle/>
          <a:p>
            <a:r>
              <a:rPr lang="en-US" dirty="0"/>
              <a:t>Case Study :</a:t>
            </a:r>
            <a:r>
              <a:rPr lang="en-US" dirty="0">
                <a:solidFill>
                  <a:srgbClr val="1F2A44"/>
                </a:solidFill>
                <a:latin typeface="Georgia" pitchFamily="34" charset="0"/>
                <a:ea typeface="Georgia" pitchFamily="34" charset="-122"/>
                <a:cs typeface="Georgia" pitchFamily="34" charset="-120"/>
              </a:rPr>
              <a:t> Goiânia, Brazil (1987)</a:t>
            </a:r>
            <a:r>
              <a:rPr lang="en-US" dirty="0"/>
              <a:t> </a:t>
            </a:r>
          </a:p>
        </p:txBody>
      </p:sp>
      <p:sp>
        <p:nvSpPr>
          <p:cNvPr id="3" name="Vertical Text Placeholder 2">
            <a:extLst>
              <a:ext uri="{FF2B5EF4-FFF2-40B4-BE49-F238E27FC236}">
                <a16:creationId xmlns:a16="http://schemas.microsoft.com/office/drawing/2014/main" id="{70DA9A99-DC69-09CF-D687-8DF5F21DFC0A}"/>
              </a:ext>
            </a:extLst>
          </p:cNvPr>
          <p:cNvSpPr>
            <a:spLocks noGrp="1"/>
          </p:cNvSpPr>
          <p:nvPr>
            <p:ph type="body" orient="vert" idx="1"/>
          </p:nvPr>
        </p:nvSpPr>
        <p:spPr/>
        <p:txBody>
          <a:bodyPr/>
          <a:lstStyle/>
          <a:p>
            <a:pPr marL="0" indent="0">
              <a:buNone/>
            </a:pPr>
            <a:r>
              <a:rPr lang="en-US" b="1" dirty="0">
                <a:solidFill>
                  <a:srgbClr val="E4572E"/>
                </a:solidFill>
                <a:latin typeface="Georgia" pitchFamily="34" charset="0"/>
                <a:ea typeface="Georgia" pitchFamily="34" charset="-122"/>
                <a:cs typeface="Georgia" pitchFamily="34" charset="-120"/>
              </a:rPr>
              <a:t>What happened ?</a:t>
            </a:r>
          </a:p>
          <a:p>
            <a:pPr marL="0" indent="0">
              <a:buNone/>
            </a:pPr>
            <a:r>
              <a:rPr lang="en-US" dirty="0">
                <a:solidFill>
                  <a:srgbClr val="1F2A44"/>
                </a:solidFill>
                <a:latin typeface="Georgia" pitchFamily="34" charset="0"/>
                <a:ea typeface="Georgia" pitchFamily="34" charset="-122"/>
                <a:cs typeface="Georgia" pitchFamily="34" charset="-120"/>
              </a:rPr>
              <a:t>A radiotherapy unit was left behind in an abandoned clinic. Scavengers removed it and sold the parts. The capsule held caesium-137, which spread through the community. Four people died and around 249 were contaminated.</a:t>
            </a:r>
          </a:p>
          <a:p>
            <a:pPr marL="0" indent="0">
              <a:buNone/>
            </a:pPr>
            <a:r>
              <a:rPr lang="en-US" b="1" dirty="0">
                <a:solidFill>
                  <a:srgbClr val="17A398"/>
                </a:solidFill>
                <a:latin typeface="Georgia" pitchFamily="34" charset="0"/>
                <a:ea typeface="Georgia" pitchFamily="34" charset="-122"/>
                <a:cs typeface="Georgia" pitchFamily="34" charset="-120"/>
              </a:rPr>
              <a:t>Key management lessons</a:t>
            </a:r>
          </a:p>
          <a:p>
            <a:pPr marL="279400" indent="-279400">
              <a:spcAft>
                <a:spcPts val="1000"/>
              </a:spcAft>
              <a:buSzPct val="100000"/>
            </a:pPr>
            <a:r>
              <a:rPr lang="en-US" dirty="0">
                <a:solidFill>
                  <a:srgbClr val="1F2A44"/>
                </a:solidFill>
                <a:latin typeface="Georgia" pitchFamily="34" charset="0"/>
                <a:ea typeface="Georgia" pitchFamily="34" charset="-122"/>
                <a:cs typeface="Georgia" pitchFamily="34" charset="-120"/>
              </a:rPr>
              <a:t>Decommissioning is part of waste management</a:t>
            </a:r>
            <a:endParaRPr lang="en-US" dirty="0"/>
          </a:p>
          <a:p>
            <a:pPr marL="279400" indent="-279400">
              <a:spcAft>
                <a:spcPts val="1000"/>
              </a:spcAft>
              <a:buSzPct val="100000"/>
            </a:pPr>
            <a:r>
              <a:rPr lang="en-US" dirty="0">
                <a:solidFill>
                  <a:srgbClr val="1F2A44"/>
                </a:solidFill>
                <a:latin typeface="Georgia" pitchFamily="34" charset="0"/>
                <a:ea typeface="Georgia" pitchFamily="34" charset="-122"/>
                <a:cs typeface="Georgia" pitchFamily="34" charset="-120"/>
              </a:rPr>
              <a:t>Responsibility continues after a service closes</a:t>
            </a:r>
            <a:endParaRPr lang="en-US" dirty="0"/>
          </a:p>
          <a:p>
            <a:pPr marL="279400" indent="-279400">
              <a:spcAft>
                <a:spcPts val="1000"/>
              </a:spcAft>
              <a:buSzPct val="100000"/>
            </a:pPr>
            <a:r>
              <a:rPr lang="en-US" dirty="0">
                <a:solidFill>
                  <a:srgbClr val="1F2A44"/>
                </a:solidFill>
                <a:latin typeface="Georgia" pitchFamily="34" charset="0"/>
                <a:ea typeface="Georgia" pitchFamily="34" charset="-122"/>
                <a:cs typeface="Georgia" pitchFamily="34" charset="-120"/>
              </a:rPr>
              <a:t>Hazardous assets need tracked custody</a:t>
            </a:r>
          </a:p>
          <a:p>
            <a:pPr marL="0" indent="0">
              <a:spcAft>
                <a:spcPts val="1000"/>
              </a:spcAft>
              <a:buSzPct val="100000"/>
              <a:buNone/>
            </a:pPr>
            <a:r>
              <a:rPr lang="en-US" sz="2000" b="1" dirty="0">
                <a:solidFill>
                  <a:srgbClr val="FF0000"/>
                </a:solidFill>
                <a:latin typeface="Georgia" pitchFamily="34" charset="0"/>
                <a:ea typeface="Georgia" pitchFamily="34" charset="-122"/>
                <a:cs typeface="Georgia" pitchFamily="34" charset="-120"/>
              </a:rPr>
              <a:t>Discussion: </a:t>
            </a:r>
            <a:r>
              <a:rPr lang="en-US" sz="2000" dirty="0">
                <a:solidFill>
                  <a:schemeClr val="tx1"/>
                </a:solidFill>
                <a:latin typeface="Georgia" pitchFamily="34" charset="0"/>
                <a:ea typeface="Georgia" pitchFamily="34" charset="-122"/>
                <a:cs typeface="Georgia" pitchFamily="34" charset="-120"/>
              </a:rPr>
              <a:t>who should have been accountable for the equipment, and how?</a:t>
            </a:r>
            <a:endParaRPr lang="en-US" sz="2000" dirty="0">
              <a:solidFill>
                <a:schemeClr val="tx1"/>
              </a:solidFill>
            </a:endParaRPr>
          </a:p>
          <a:p>
            <a:pPr marL="0" indent="0">
              <a:spcAft>
                <a:spcPts val="1000"/>
              </a:spcAft>
              <a:buSzPct val="100000"/>
              <a:buNone/>
            </a:pPr>
            <a:endParaRPr lang="en-US" sz="2000" dirty="0">
              <a:solidFill>
                <a:schemeClr val="tx1"/>
              </a:solidFill>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6" name="Picture Placeholder 5">
            <a:extLst>
              <a:ext uri="{FF2B5EF4-FFF2-40B4-BE49-F238E27FC236}">
                <a16:creationId xmlns:a16="http://schemas.microsoft.com/office/drawing/2014/main" id="{BA8A2F5D-3320-6725-EEF1-A0E292860B07}"/>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48" r="48"/>
          <a:stretch>
            <a:fillRect/>
          </a:stretch>
        </p:blipFill>
        <p:spPr>
          <a:prstGeom prst="rect">
            <a:avLst/>
          </a:prstGeom>
          <a:solidFill>
            <a:srgbClr val="8592BC">
              <a:lumMod val="20000"/>
              <a:lumOff val="80000"/>
            </a:srgbClr>
          </a:solidFill>
        </p:spPr>
      </p:pic>
    </p:spTree>
    <p:extLst>
      <p:ext uri="{BB962C8B-B14F-4D97-AF65-F5344CB8AC3E}">
        <p14:creationId xmlns:p14="http://schemas.microsoft.com/office/powerpoint/2010/main" val="1848143836"/>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F041A3-9152-FB5A-87A8-F7D9A184DC47}"/>
              </a:ext>
            </a:extLst>
          </p:cNvPr>
          <p:cNvPicPr>
            <a:picLocks noChangeAspect="1"/>
          </p:cNvPicPr>
          <p:nvPr/>
        </p:nvPicPr>
        <p:blipFill>
          <a:blip r:embed="rId2"/>
          <a:stretch>
            <a:fillRect/>
          </a:stretch>
        </p:blipFill>
        <p:spPr>
          <a:xfrm>
            <a:off x="0" y="0"/>
            <a:ext cx="12198350" cy="6624736"/>
          </a:xfrm>
          <a:prstGeom prst="rect">
            <a:avLst/>
          </a:prstGeom>
        </p:spPr>
      </p:pic>
      <p:sp>
        <p:nvSpPr>
          <p:cNvPr id="4" name="Rectangle 3">
            <a:extLst>
              <a:ext uri="{FF2B5EF4-FFF2-40B4-BE49-F238E27FC236}">
                <a16:creationId xmlns:a16="http://schemas.microsoft.com/office/drawing/2014/main" id="{A09BCD26-0E1C-8696-4BDD-98FB4723DBC3}"/>
              </a:ext>
            </a:extLst>
          </p:cNvPr>
          <p:cNvSpPr/>
          <p:nvPr/>
        </p:nvSpPr>
        <p:spPr>
          <a:xfrm>
            <a:off x="986607" y="548680"/>
            <a:ext cx="2088232" cy="914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solidFill>
                  <a:srgbClr val="FF0000"/>
                </a:solidFill>
              </a:rPr>
              <a:t>Part 5</a:t>
            </a:r>
          </a:p>
        </p:txBody>
      </p:sp>
      <p:sp>
        <p:nvSpPr>
          <p:cNvPr id="5" name="Rectangle 4">
            <a:extLst>
              <a:ext uri="{FF2B5EF4-FFF2-40B4-BE49-F238E27FC236}">
                <a16:creationId xmlns:a16="http://schemas.microsoft.com/office/drawing/2014/main" id="{04695E6E-3B25-CE51-96E0-E9C5146073B3}"/>
              </a:ext>
            </a:extLst>
          </p:cNvPr>
          <p:cNvSpPr/>
          <p:nvPr/>
        </p:nvSpPr>
        <p:spPr>
          <a:xfrm>
            <a:off x="951599" y="2276872"/>
            <a:ext cx="9108016" cy="14550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000" b="1" dirty="0"/>
              <a:t>Outsourcing, Contracts and  Performance </a:t>
            </a:r>
          </a:p>
        </p:txBody>
      </p:sp>
      <p:sp>
        <p:nvSpPr>
          <p:cNvPr id="6" name="Rectangle: Rounded Corners 5">
            <a:extLst>
              <a:ext uri="{FF2B5EF4-FFF2-40B4-BE49-F238E27FC236}">
                <a16:creationId xmlns:a16="http://schemas.microsoft.com/office/drawing/2014/main" id="{B532EFA1-9585-095A-E9B9-EE249FC5E1D9}"/>
              </a:ext>
            </a:extLst>
          </p:cNvPr>
          <p:cNvSpPr/>
          <p:nvPr/>
        </p:nvSpPr>
        <p:spPr>
          <a:xfrm>
            <a:off x="1130623" y="4365104"/>
            <a:ext cx="7992888" cy="1512168"/>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t>Deciding what to buy in ,writing contracts that work ,measuring performance  and joining it all up with clinical care </a:t>
            </a:r>
          </a:p>
        </p:txBody>
      </p:sp>
    </p:spTree>
    <p:extLst>
      <p:ext uri="{BB962C8B-B14F-4D97-AF65-F5344CB8AC3E}">
        <p14:creationId xmlns:p14="http://schemas.microsoft.com/office/powerpoint/2010/main" val="35099952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To Outsource or Not?</a:t>
            </a:r>
            <a:endParaRPr lang="en-US" sz="4000" dirty="0"/>
          </a:p>
        </p:txBody>
      </p:sp>
      <p:sp>
        <p:nvSpPr>
          <p:cNvPr id="3" name="Text 1"/>
          <p:cNvSpPr txBox="1"/>
          <p:nvPr/>
        </p:nvSpPr>
        <p:spPr>
          <a:xfrm>
            <a:off x="551815" y="1508760"/>
            <a:ext cx="6949440" cy="4080480"/>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Possible gains: </a:t>
            </a:r>
            <a:r>
              <a:rPr lang="en-US" sz="2000" dirty="0">
                <a:solidFill>
                  <a:srgbClr val="1F2A44"/>
                </a:solidFill>
                <a:latin typeface="Georgia" pitchFamily="34" charset="0"/>
                <a:ea typeface="Georgia" pitchFamily="34" charset="-122"/>
                <a:cs typeface="Georgia" pitchFamily="34" charset="-120"/>
              </a:rPr>
              <a:t>specialist expertise, scale, cost control, flexibility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Possible risks: </a:t>
            </a:r>
            <a:r>
              <a:rPr lang="en-US" sz="2000" dirty="0">
                <a:solidFill>
                  <a:srgbClr val="1F2A44"/>
                </a:solidFill>
                <a:latin typeface="Georgia" pitchFamily="34" charset="0"/>
                <a:ea typeface="Georgia" pitchFamily="34" charset="-122"/>
                <a:cs typeface="Georgia" pitchFamily="34" charset="-120"/>
              </a:rPr>
              <a:t>loss of control, weaker teamwork, contractor failure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Hidden costs: </a:t>
            </a:r>
            <a:r>
              <a:rPr lang="en-US" sz="2000" dirty="0">
                <a:solidFill>
                  <a:srgbClr val="1F2A44"/>
                </a:solidFill>
                <a:latin typeface="Georgia" pitchFamily="34" charset="0"/>
                <a:ea typeface="Georgia" pitchFamily="34" charset="-122"/>
                <a:cs typeface="Georgia" pitchFamily="34" charset="-120"/>
              </a:rPr>
              <a:t>tendering, monitoring, disputes, exit</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Staff impact: </a:t>
            </a:r>
            <a:r>
              <a:rPr lang="en-US" sz="2000" dirty="0">
                <a:solidFill>
                  <a:srgbClr val="1F2A44"/>
                </a:solidFill>
                <a:latin typeface="Georgia" pitchFamily="34" charset="0"/>
                <a:ea typeface="Georgia" pitchFamily="34" charset="-122"/>
                <a:cs typeface="Georgia" pitchFamily="34" charset="-120"/>
              </a:rPr>
              <a:t>transfer of employees, morale, pay and conditions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Key question: </a:t>
            </a:r>
            <a:r>
              <a:rPr lang="en-US" sz="2000" dirty="0">
                <a:solidFill>
                  <a:srgbClr val="1F2A44"/>
                </a:solidFill>
                <a:latin typeface="Georgia" pitchFamily="34" charset="0"/>
                <a:ea typeface="Georgia" pitchFamily="34" charset="-122"/>
                <a:cs typeface="Georgia" pitchFamily="34" charset="-120"/>
              </a:rPr>
              <a:t>can we specify and monitor this service well?</a:t>
            </a:r>
            <a:endParaRPr lang="en-US" sz="2000" dirty="0"/>
          </a:p>
        </p:txBody>
      </p:sp>
      <p:pic>
        <p:nvPicPr>
          <p:cNvPr id="6" name="Picture 5">
            <a:extLst>
              <a:ext uri="{FF2B5EF4-FFF2-40B4-BE49-F238E27FC236}">
                <a16:creationId xmlns:a16="http://schemas.microsoft.com/office/drawing/2014/main" id="{3159424B-6B51-2B3B-FCDC-644E6A5426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9415" y="1508760"/>
            <a:ext cx="3528392" cy="408048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Types of Service Contract</a:t>
            </a:r>
            <a:endParaRPr lang="en-US" sz="4000" dirty="0"/>
          </a:p>
        </p:txBody>
      </p:sp>
      <p:sp>
        <p:nvSpPr>
          <p:cNvPr id="3" name="Shape 1"/>
          <p:cNvSpPr/>
          <p:nvPr/>
        </p:nvSpPr>
        <p:spPr>
          <a:xfrm>
            <a:off x="55181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493776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Input-based</a:t>
            </a:r>
            <a:endParaRPr lang="en-US" sz="2000" dirty="0"/>
          </a:p>
        </p:txBody>
      </p:sp>
      <p:sp>
        <p:nvSpPr>
          <p:cNvPr id="5" name="Text 3"/>
          <p:cNvSpPr txBox="1"/>
          <p:nvPr/>
        </p:nvSpPr>
        <p:spPr>
          <a:xfrm>
            <a:off x="78041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Specifies resources: “six cleaners per shift”.</a:t>
            </a:r>
            <a:endParaRPr lang="en-US" sz="2000" dirty="0"/>
          </a:p>
        </p:txBody>
      </p:sp>
      <p:sp>
        <p:nvSpPr>
          <p:cNvPr id="6" name="Shape 4"/>
          <p:cNvSpPr/>
          <p:nvPr/>
        </p:nvSpPr>
        <p:spPr>
          <a:xfrm>
            <a:off x="622109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6449695" y="1664208"/>
            <a:ext cx="493776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Output-based</a:t>
            </a:r>
            <a:endParaRPr lang="en-US" sz="2000" dirty="0"/>
          </a:p>
        </p:txBody>
      </p:sp>
      <p:sp>
        <p:nvSpPr>
          <p:cNvPr id="8" name="Text 6"/>
          <p:cNvSpPr txBox="1"/>
          <p:nvPr/>
        </p:nvSpPr>
        <p:spPr>
          <a:xfrm>
            <a:off x="644969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Specifies results: “ward meets the cleanliness standard”.</a:t>
            </a:r>
            <a:endParaRPr lang="en-US" sz="2000" dirty="0"/>
          </a:p>
        </p:txBody>
      </p:sp>
      <p:sp>
        <p:nvSpPr>
          <p:cNvPr id="9" name="Shape 7"/>
          <p:cNvSpPr/>
          <p:nvPr/>
        </p:nvSpPr>
        <p:spPr>
          <a:xfrm>
            <a:off x="55181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780415" y="4270248"/>
            <a:ext cx="493776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Pricing</a:t>
            </a:r>
            <a:endParaRPr lang="en-US" sz="2000" dirty="0"/>
          </a:p>
        </p:txBody>
      </p:sp>
      <p:sp>
        <p:nvSpPr>
          <p:cNvPr id="11" name="Text 9"/>
          <p:cNvSpPr txBox="1"/>
          <p:nvPr/>
        </p:nvSpPr>
        <p:spPr>
          <a:xfrm>
            <a:off x="78041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Fixed price, cost-plus, or unit price per item or bed-day.</a:t>
            </a:r>
            <a:endParaRPr lang="en-US" sz="2000" dirty="0"/>
          </a:p>
        </p:txBody>
      </p:sp>
      <p:sp>
        <p:nvSpPr>
          <p:cNvPr id="12" name="Shape 10"/>
          <p:cNvSpPr/>
          <p:nvPr/>
        </p:nvSpPr>
        <p:spPr>
          <a:xfrm>
            <a:off x="622109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6449695" y="4270248"/>
            <a:ext cx="493776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Performance-based</a:t>
            </a:r>
            <a:endParaRPr lang="en-US" sz="2000" dirty="0"/>
          </a:p>
        </p:txBody>
      </p:sp>
      <p:sp>
        <p:nvSpPr>
          <p:cNvPr id="14" name="Text 12"/>
          <p:cNvSpPr txBox="1"/>
          <p:nvPr/>
        </p:nvSpPr>
        <p:spPr>
          <a:xfrm>
            <a:off x="644969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Payments linked to KPIs, with deductions for failure.</a:t>
            </a:r>
            <a:endParaRPr lang="en-US" sz="2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SLAs and Contract Management</a:t>
            </a:r>
            <a:endParaRPr lang="en-US" sz="4000" dirty="0"/>
          </a:p>
        </p:txBody>
      </p:sp>
      <p:sp>
        <p:nvSpPr>
          <p:cNvPr id="3" name="Shape 1"/>
          <p:cNvSpPr/>
          <p:nvPr/>
        </p:nvSpPr>
        <p:spPr>
          <a:xfrm>
            <a:off x="55181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The SLA</a:t>
            </a:r>
            <a:endParaRPr lang="en-US" sz="2000" dirty="0"/>
          </a:p>
        </p:txBody>
      </p:sp>
      <p:sp>
        <p:nvSpPr>
          <p:cNvPr id="5" name="Text 3"/>
          <p:cNvSpPr txBox="1"/>
          <p:nvPr/>
        </p:nvSpPr>
        <p:spPr>
          <a:xfrm>
            <a:off x="78041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Defines what, when, how well and how it is measured</a:t>
            </a:r>
            <a:endParaRPr lang="en-US" sz="2000" dirty="0"/>
          </a:p>
        </p:txBody>
      </p:sp>
      <p:sp>
        <p:nvSpPr>
          <p:cNvPr id="6" name="Shape 4"/>
          <p:cNvSpPr/>
          <p:nvPr/>
        </p:nvSpPr>
        <p:spPr>
          <a:xfrm>
            <a:off x="433133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4559935" y="166420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Response times</a:t>
            </a:r>
            <a:endParaRPr lang="en-US" sz="2000" dirty="0"/>
          </a:p>
        </p:txBody>
      </p:sp>
      <p:sp>
        <p:nvSpPr>
          <p:cNvPr id="8" name="Text 6"/>
          <p:cNvSpPr txBox="1"/>
          <p:nvPr/>
        </p:nvSpPr>
        <p:spPr>
          <a:xfrm>
            <a:off x="455993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Urgent spills, lift failures, helpdesk calls</a:t>
            </a:r>
            <a:endParaRPr lang="en-US" sz="2000" dirty="0"/>
          </a:p>
        </p:txBody>
      </p:sp>
      <p:sp>
        <p:nvSpPr>
          <p:cNvPr id="9" name="Shape 7"/>
          <p:cNvSpPr/>
          <p:nvPr/>
        </p:nvSpPr>
        <p:spPr>
          <a:xfrm>
            <a:off x="811085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8339455" y="1664208"/>
            <a:ext cx="304800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Governance</a:t>
            </a:r>
            <a:endParaRPr lang="en-US" sz="2000" dirty="0"/>
          </a:p>
        </p:txBody>
      </p:sp>
      <p:sp>
        <p:nvSpPr>
          <p:cNvPr id="11" name="Text 9"/>
          <p:cNvSpPr txBox="1"/>
          <p:nvPr/>
        </p:nvSpPr>
        <p:spPr>
          <a:xfrm>
            <a:off x="833945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Regular review meetings and shared data</a:t>
            </a:r>
            <a:endParaRPr lang="en-US" sz="2000" dirty="0"/>
          </a:p>
        </p:txBody>
      </p:sp>
      <p:sp>
        <p:nvSpPr>
          <p:cNvPr id="12" name="Shape 10"/>
          <p:cNvSpPr/>
          <p:nvPr/>
        </p:nvSpPr>
        <p:spPr>
          <a:xfrm>
            <a:off x="55181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780415" y="4270248"/>
            <a:ext cx="304800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Deductions</a:t>
            </a:r>
            <a:endParaRPr lang="en-US" sz="2000" dirty="0"/>
          </a:p>
        </p:txBody>
      </p:sp>
      <p:sp>
        <p:nvSpPr>
          <p:cNvPr id="14" name="Text 12"/>
          <p:cNvSpPr txBox="1"/>
          <p:nvPr/>
        </p:nvSpPr>
        <p:spPr>
          <a:xfrm>
            <a:off x="78041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Fair, proportionate and clearly defined</a:t>
            </a:r>
            <a:endParaRPr lang="en-US" sz="2000" dirty="0"/>
          </a:p>
        </p:txBody>
      </p:sp>
      <p:sp>
        <p:nvSpPr>
          <p:cNvPr id="15" name="Shape 13"/>
          <p:cNvSpPr/>
          <p:nvPr/>
        </p:nvSpPr>
        <p:spPr>
          <a:xfrm>
            <a:off x="433133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6" name="Text 14"/>
          <p:cNvSpPr txBox="1"/>
          <p:nvPr/>
        </p:nvSpPr>
        <p:spPr>
          <a:xfrm>
            <a:off x="4559935" y="427024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Relationship</a:t>
            </a:r>
            <a:endParaRPr lang="en-US" sz="2000" dirty="0"/>
          </a:p>
        </p:txBody>
      </p:sp>
      <p:sp>
        <p:nvSpPr>
          <p:cNvPr id="17" name="Text 15"/>
          <p:cNvSpPr txBox="1"/>
          <p:nvPr/>
        </p:nvSpPr>
        <p:spPr>
          <a:xfrm>
            <a:off x="455993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Partnership works better than constant penalty</a:t>
            </a:r>
            <a:endParaRPr lang="en-US" sz="2000" dirty="0"/>
          </a:p>
        </p:txBody>
      </p:sp>
      <p:sp>
        <p:nvSpPr>
          <p:cNvPr id="18" name="Shape 16"/>
          <p:cNvSpPr/>
          <p:nvPr/>
        </p:nvSpPr>
        <p:spPr>
          <a:xfrm>
            <a:off x="811085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9" name="Text 17"/>
          <p:cNvSpPr txBox="1"/>
          <p:nvPr/>
        </p:nvSpPr>
        <p:spPr>
          <a:xfrm>
            <a:off x="8339455" y="427024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Exit plan</a:t>
            </a:r>
            <a:endParaRPr lang="en-US" sz="2000" dirty="0"/>
          </a:p>
        </p:txBody>
      </p:sp>
      <p:sp>
        <p:nvSpPr>
          <p:cNvPr id="20" name="Text 18"/>
          <p:cNvSpPr txBox="1"/>
          <p:nvPr/>
        </p:nvSpPr>
        <p:spPr>
          <a:xfrm>
            <a:off x="833945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Handover and continuity if the contract ends</a:t>
            </a:r>
            <a:endParaRPr lang="en-US" sz="20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KPIs for Support Services</a:t>
            </a:r>
            <a:endParaRPr lang="en-US" sz="4000" dirty="0"/>
          </a:p>
        </p:txBody>
      </p:sp>
      <p:graphicFrame>
        <p:nvGraphicFramePr>
          <p:cNvPr id="36" name="Table 0"/>
          <p:cNvGraphicFramePr>
            <a:graphicFrameLocks noGrp="1"/>
          </p:cNvGraphicFramePr>
          <p:nvPr/>
        </p:nvGraphicFramePr>
        <p:xfrm>
          <a:off x="551815" y="1463040"/>
          <a:ext cx="11064240" cy="4608576"/>
        </p:xfrm>
        <a:graphic>
          <a:graphicData uri="http://schemas.openxmlformats.org/drawingml/2006/table">
            <a:tbl>
              <a:tblPr/>
              <a:tblGrid>
                <a:gridCol w="2926080">
                  <a:extLst>
                    <a:ext uri="{9D8B030D-6E8A-4147-A177-3AD203B41FA5}">
                      <a16:colId xmlns:a16="http://schemas.microsoft.com/office/drawing/2014/main" val="20000"/>
                    </a:ext>
                  </a:extLst>
                </a:gridCol>
                <a:gridCol w="8138160">
                  <a:extLst>
                    <a:ext uri="{9D8B030D-6E8A-4147-A177-3AD203B41FA5}">
                      <a16:colId xmlns:a16="http://schemas.microsoft.com/office/drawing/2014/main" val="20001"/>
                    </a:ext>
                  </a:extLst>
                </a:gridCol>
              </a:tblGrid>
              <a:tr h="658368">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Service</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1F2A44"/>
                    </a:solidFill>
                  </a:tcPr>
                </a:tc>
                <a:tc>
                  <a:txBody>
                    <a:bodyPr/>
                    <a:lstStyle/>
                    <a:p>
                      <a:pPr marL="0" indent="0">
                        <a:buNone/>
                      </a:pPr>
                      <a:r>
                        <a:rPr lang="en-US" sz="2000" b="1" dirty="0">
                          <a:solidFill>
                            <a:srgbClr val="FFFFFF"/>
                          </a:solidFill>
                          <a:latin typeface="Georgia" pitchFamily="34" charset="0"/>
                          <a:ea typeface="Georgia" pitchFamily="34" charset="-122"/>
                          <a:cs typeface="Georgia" pitchFamily="34" charset="-120"/>
                        </a:rPr>
                        <a:t>Example KPI</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1F2A44"/>
                    </a:solidFill>
                  </a:tcPr>
                </a:tc>
                <a:extLst>
                  <a:ext uri="{0D108BD9-81ED-4DB2-BD59-A6C34878D82A}">
                    <a16:rowId xmlns:a16="http://schemas.microsoft.com/office/drawing/2014/main" val="10000"/>
                  </a:ext>
                </a:extLst>
              </a:tr>
              <a:tr h="658368">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Cleaning</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1F3F7"/>
                    </a:solidFill>
                  </a:tcPr>
                </a:tc>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Audit score by risk category</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1F3F7"/>
                    </a:solidFill>
                  </a:tcPr>
                </a:tc>
                <a:extLst>
                  <a:ext uri="{0D108BD9-81ED-4DB2-BD59-A6C34878D82A}">
                    <a16:rowId xmlns:a16="http://schemas.microsoft.com/office/drawing/2014/main" val="10001"/>
                  </a:ext>
                </a:extLst>
              </a:tr>
              <a:tr h="658368">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Catering</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Meals served at correct temperature; plate waste</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2"/>
                  </a:ext>
                </a:extLst>
              </a:tr>
              <a:tr h="658368">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Laundry</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1F3F7"/>
                    </a:solidFill>
                  </a:tcPr>
                </a:tc>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Linen availability; loss rate</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1F3F7"/>
                    </a:solidFill>
                  </a:tcPr>
                </a:tc>
                <a:extLst>
                  <a:ext uri="{0D108BD9-81ED-4DB2-BD59-A6C34878D82A}">
                    <a16:rowId xmlns:a16="http://schemas.microsoft.com/office/drawing/2014/main" val="10003"/>
                  </a:ext>
                </a:extLst>
              </a:tr>
              <a:tr h="658368">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Maintenance</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PPM compliance; time to fix urgent faults</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4"/>
                  </a:ext>
                </a:extLst>
              </a:tr>
              <a:tr h="658368">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Waste</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1F3F7"/>
                    </a:solidFill>
                  </a:tcPr>
                </a:tc>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Segregation errors per audit</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1F3F7"/>
                    </a:solidFill>
                  </a:tcPr>
                </a:tc>
                <a:extLst>
                  <a:ext uri="{0D108BD9-81ED-4DB2-BD59-A6C34878D82A}">
                    <a16:rowId xmlns:a16="http://schemas.microsoft.com/office/drawing/2014/main" val="10005"/>
                  </a:ext>
                </a:extLst>
              </a:tr>
              <a:tr h="658368">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All services</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FFFFF"/>
                    </a:solidFill>
                  </a:tcPr>
                </a:tc>
                <a:tc>
                  <a:txBody>
                    <a:bodyPr/>
                    <a:lstStyle/>
                    <a:p>
                      <a:pPr marL="0" indent="0">
                        <a:buNone/>
                      </a:pPr>
                      <a:r>
                        <a:rPr lang="en-US" sz="2000" dirty="0">
                          <a:solidFill>
                            <a:srgbClr val="1F2A44"/>
                          </a:solidFill>
                          <a:latin typeface="Georgia" pitchFamily="34" charset="0"/>
                          <a:ea typeface="Georgia" pitchFamily="34" charset="-122"/>
                          <a:cs typeface="Georgia" pitchFamily="34" charset="-120"/>
                        </a:rPr>
                        <a:t>Cost per bed-day; patient satisfaction</a:t>
                      </a:r>
                      <a:endParaRPr lang="en-US" sz="2000" dirty="0">
                        <a:latin typeface="Georgia" charset="0"/>
                        <a:ea typeface="Georgia" charset="0"/>
                        <a:cs typeface="Georgia" charset="0"/>
                      </a:endParaRPr>
                    </a:p>
                  </a:txBody>
                  <a:tcPr marL="137160" marR="137160" marT="0" marB="0" anchor="ctr">
                    <a:lnL w="0" cap="flat" cmpd="sng" algn="ctr">
                      <a:noFill/>
                    </a:lnL>
                    <a:lnR w="0" cap="flat" cmpd="sng" algn="ctr">
                      <a:noFill/>
                    </a:lnR>
                    <a:lnT w="0" cap="flat" cmpd="sng" algn="ctr">
                      <a:noFill/>
                    </a:lnT>
                    <a:lnB w="0" cap="flat" cmpd="sng" algn="ctr">
                      <a:noFill/>
                    </a:lnB>
                    <a:solidFill>
                      <a:srgbClr val="FFFFFF"/>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B2D92-C14E-5F0A-9335-460C81506589}"/>
              </a:ext>
            </a:extLst>
          </p:cNvPr>
          <p:cNvSpPr>
            <a:spLocks noGrp="1"/>
          </p:cNvSpPr>
          <p:nvPr>
            <p:ph type="title"/>
          </p:nvPr>
        </p:nvSpPr>
        <p:spPr/>
        <p:txBody>
          <a:bodyPr/>
          <a:lstStyle/>
          <a:p>
            <a:r>
              <a:rPr lang="en-US" dirty="0">
                <a:solidFill>
                  <a:srgbClr val="1F2A44"/>
                </a:solidFill>
                <a:latin typeface="Georgia" pitchFamily="34" charset="0"/>
                <a:ea typeface="Georgia" pitchFamily="34" charset="-122"/>
                <a:cs typeface="Georgia" pitchFamily="34" charset="-120"/>
              </a:rPr>
              <a:t>Benchmarking and Scorecards</a:t>
            </a:r>
            <a:br>
              <a:rPr lang="en-US" dirty="0"/>
            </a:br>
            <a:endParaRPr lang="en-US" dirty="0"/>
          </a:p>
        </p:txBody>
      </p:sp>
      <p:sp>
        <p:nvSpPr>
          <p:cNvPr id="3" name="Vertical Text Placeholder 2">
            <a:extLst>
              <a:ext uri="{FF2B5EF4-FFF2-40B4-BE49-F238E27FC236}">
                <a16:creationId xmlns:a16="http://schemas.microsoft.com/office/drawing/2014/main" id="{C79C4D94-C6E2-2DDB-4805-76066BC8FCA4}"/>
              </a:ext>
            </a:extLst>
          </p:cNvPr>
          <p:cNvSpPr>
            <a:spLocks noGrp="1"/>
          </p:cNvSpPr>
          <p:nvPr>
            <p:ph type="body" orient="vert" idx="1"/>
          </p:nvPr>
        </p:nvSpPr>
        <p:spPr/>
        <p:txBody>
          <a:bodyPr>
            <a:normAutofit/>
          </a:bodyPr>
          <a:lstStyle/>
          <a:p>
            <a:pPr>
              <a:buFont typeface="Arial" panose="020B0604020202020204" pitchFamily="34" charset="0"/>
              <a:buChar char="•"/>
            </a:pPr>
            <a:r>
              <a:rPr lang="en-US" sz="2000" b="1" dirty="0">
                <a:solidFill>
                  <a:schemeClr val="accent4"/>
                </a:solidFill>
              </a:rPr>
              <a:t>Benchmarking </a:t>
            </a:r>
            <a:r>
              <a:rPr lang="en-US" sz="2000" dirty="0">
                <a:solidFill>
                  <a:schemeClr val="accent4"/>
                </a:solidFill>
              </a:rPr>
              <a:t>:</a:t>
            </a:r>
            <a:r>
              <a:rPr lang="en-US" sz="2000" dirty="0">
                <a:solidFill>
                  <a:schemeClr val="tx1"/>
                </a:solidFill>
              </a:rPr>
              <a:t> compare cost and quality with peer pressure</a:t>
            </a:r>
          </a:p>
          <a:p>
            <a:pPr>
              <a:buFont typeface="Arial" panose="020B0604020202020204" pitchFamily="34" charset="0"/>
              <a:buChar char="•"/>
            </a:pPr>
            <a:r>
              <a:rPr lang="en-US" sz="2000" b="1" dirty="0">
                <a:solidFill>
                  <a:srgbClr val="FF0000"/>
                </a:solidFill>
              </a:rPr>
              <a:t>Balanced  scorecard </a:t>
            </a:r>
            <a:r>
              <a:rPr lang="en-US" sz="2000" dirty="0">
                <a:solidFill>
                  <a:srgbClr val="FF0000"/>
                </a:solidFill>
              </a:rPr>
              <a:t>: </a:t>
            </a:r>
            <a:r>
              <a:rPr lang="en-US" sz="2000" dirty="0">
                <a:solidFill>
                  <a:schemeClr val="tx1"/>
                </a:solidFill>
              </a:rPr>
              <a:t>finance, patients, processes and learning</a:t>
            </a:r>
          </a:p>
          <a:p>
            <a:pPr>
              <a:buFont typeface="Arial" panose="020B0604020202020204" pitchFamily="34" charset="0"/>
              <a:buChar char="•"/>
            </a:pPr>
            <a:r>
              <a:rPr lang="en-US" sz="2000" b="1" dirty="0">
                <a:solidFill>
                  <a:srgbClr val="FF0000"/>
                </a:solidFill>
              </a:rPr>
              <a:t>Dashboards:</a:t>
            </a:r>
            <a:r>
              <a:rPr lang="en-US" sz="2000" dirty="0">
                <a:solidFill>
                  <a:srgbClr val="FF0000"/>
                </a:solidFill>
              </a:rPr>
              <a:t> </a:t>
            </a:r>
            <a:r>
              <a:rPr lang="en-US" sz="2000" dirty="0">
                <a:solidFill>
                  <a:schemeClr val="tx1"/>
                </a:solidFill>
              </a:rPr>
              <a:t>monthly trends ,not one off snapshots</a:t>
            </a:r>
          </a:p>
          <a:p>
            <a:pPr>
              <a:buFont typeface="Arial" panose="020B0604020202020204" pitchFamily="34" charset="0"/>
              <a:buChar char="•"/>
            </a:pPr>
            <a:r>
              <a:rPr lang="en-US" sz="2000" b="1" dirty="0">
                <a:solidFill>
                  <a:srgbClr val="FF0000"/>
                </a:solidFill>
              </a:rPr>
              <a:t>Caution:</a:t>
            </a:r>
            <a:r>
              <a:rPr lang="en-US" sz="2000" dirty="0">
                <a:solidFill>
                  <a:srgbClr val="FF0000"/>
                </a:solidFill>
              </a:rPr>
              <a:t> </a:t>
            </a:r>
            <a:r>
              <a:rPr lang="en-US" sz="2000" dirty="0">
                <a:solidFill>
                  <a:schemeClr val="tx1"/>
                </a:solidFill>
              </a:rPr>
              <a:t>compare like with  like , size ,case mix, building .age </a:t>
            </a:r>
          </a:p>
          <a:p>
            <a:pPr marL="0" indent="0">
              <a:buNone/>
            </a:pPr>
            <a:endParaRPr lang="en-US" sz="2000" dirty="0">
              <a:solidFill>
                <a:srgbClr val="FF0000"/>
              </a:solidFill>
            </a:endParaRPr>
          </a:p>
        </p:txBody>
      </p:sp>
      <p:pic>
        <p:nvPicPr>
          <p:cNvPr id="7" name="Picture Placeholder 6">
            <a:extLst>
              <a:ext uri="{FF2B5EF4-FFF2-40B4-BE49-F238E27FC236}">
                <a16:creationId xmlns:a16="http://schemas.microsoft.com/office/drawing/2014/main" id="{73823193-1BDD-475B-05E9-3DB4C29FD4E5}"/>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3839" r="3839"/>
          <a:stretch/>
        </p:blipFill>
        <p:spPr>
          <a:prstGeom prst="rect">
            <a:avLst/>
          </a:prstGeom>
          <a:solidFill>
            <a:srgbClr val="8592BC">
              <a:lumMod val="20000"/>
              <a:lumOff val="80000"/>
            </a:srgbClr>
          </a:solidFill>
        </p:spPr>
      </p:pic>
      <p:sp>
        <p:nvSpPr>
          <p:cNvPr id="5" name="Slide Number Placeholder 4">
            <a:extLst>
              <a:ext uri="{FF2B5EF4-FFF2-40B4-BE49-F238E27FC236}">
                <a16:creationId xmlns:a16="http://schemas.microsoft.com/office/drawing/2014/main" id="{EDBADDE0-39B2-6C87-4B6F-05858416C7A3}"/>
              </a:ext>
            </a:extLst>
          </p:cNvPr>
          <p:cNvSpPr>
            <a:spLocks noGrp="1"/>
          </p:cNvSpPr>
          <p:nvPr>
            <p:ph type="sldNum" sz="quarter" idx="4"/>
          </p:nvPr>
        </p:nvSpPr>
        <p:spPr/>
        <p:txBody>
          <a:bodyPr/>
          <a:lstStyle/>
          <a:p>
            <a:fld id="{5EE7099E-8998-4851-915A-4F4831808297}" type="slidenum">
              <a:rPr lang="nl-NL" smtClean="0"/>
              <a:pPr/>
              <a:t>36</a:t>
            </a:fld>
            <a:endParaRPr lang="nl-NL"/>
          </a:p>
        </p:txBody>
      </p:sp>
      <p:sp>
        <p:nvSpPr>
          <p:cNvPr id="8" name="TextBox 7">
            <a:extLst>
              <a:ext uri="{FF2B5EF4-FFF2-40B4-BE49-F238E27FC236}">
                <a16:creationId xmlns:a16="http://schemas.microsoft.com/office/drawing/2014/main" id="{6819346F-A31E-1866-DE97-69682AADFE65}"/>
              </a:ext>
            </a:extLst>
          </p:cNvPr>
          <p:cNvSpPr txBox="1"/>
          <p:nvPr/>
        </p:nvSpPr>
        <p:spPr>
          <a:xfrm>
            <a:off x="2061882" y="1497106"/>
            <a:ext cx="0" cy="0"/>
          </a:xfrm>
          <a:prstGeom prst="rect">
            <a:avLst/>
          </a:prstGeom>
          <a:noFill/>
        </p:spPr>
        <p:txBody>
          <a:bodyPr wrap="none" lIns="108000" tIns="108000" rIns="108000" bIns="108000" rtlCol="0">
            <a:noAutofit/>
          </a:bodyPr>
          <a:lstStyle/>
          <a:p>
            <a:endParaRPr lang="en-US" noProof="0" dirty="0" err="1">
              <a:solidFill>
                <a:schemeClr val="bg2"/>
              </a:solidFill>
            </a:endParaRPr>
          </a:p>
        </p:txBody>
      </p:sp>
      <p:sp>
        <p:nvSpPr>
          <p:cNvPr id="9" name="TextBox 8">
            <a:extLst>
              <a:ext uri="{FF2B5EF4-FFF2-40B4-BE49-F238E27FC236}">
                <a16:creationId xmlns:a16="http://schemas.microsoft.com/office/drawing/2014/main" id="{E98E7D2B-585E-317D-8662-D76F8AA15ECE}"/>
              </a:ext>
            </a:extLst>
          </p:cNvPr>
          <p:cNvSpPr txBox="1"/>
          <p:nvPr/>
        </p:nvSpPr>
        <p:spPr>
          <a:xfrm>
            <a:off x="1945341" y="1443318"/>
            <a:ext cx="0" cy="0"/>
          </a:xfrm>
          <a:prstGeom prst="rect">
            <a:avLst/>
          </a:prstGeom>
          <a:noFill/>
        </p:spPr>
        <p:txBody>
          <a:bodyPr wrap="none" lIns="108000" tIns="108000" rIns="108000" bIns="108000" rtlCol="0">
            <a:noAutofit/>
          </a:bodyPr>
          <a:lstStyle/>
          <a:p>
            <a:endParaRPr lang="en-US" noProof="0" dirty="0" err="1">
              <a:solidFill>
                <a:schemeClr val="bg2"/>
              </a:solidFill>
            </a:endParaRPr>
          </a:p>
        </p:txBody>
      </p:sp>
    </p:spTree>
    <p:extLst>
      <p:ext uri="{BB962C8B-B14F-4D97-AF65-F5344CB8AC3E}">
        <p14:creationId xmlns:p14="http://schemas.microsoft.com/office/powerpoint/2010/main" val="3898084001"/>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D1759-8B8D-5736-CDBA-52EFCEBF8B14}"/>
              </a:ext>
            </a:extLst>
          </p:cNvPr>
          <p:cNvSpPr>
            <a:spLocks noGrp="1"/>
          </p:cNvSpPr>
          <p:nvPr>
            <p:ph type="title"/>
          </p:nvPr>
        </p:nvSpPr>
        <p:spPr/>
        <p:txBody>
          <a:bodyPr/>
          <a:lstStyle/>
          <a:p>
            <a:r>
              <a:rPr lang="en-US" dirty="0"/>
              <a:t>Case Study: The Collapse of Carillion</a:t>
            </a:r>
          </a:p>
        </p:txBody>
      </p:sp>
      <p:sp>
        <p:nvSpPr>
          <p:cNvPr id="3" name="Vertical Text Placeholder 2">
            <a:extLst>
              <a:ext uri="{FF2B5EF4-FFF2-40B4-BE49-F238E27FC236}">
                <a16:creationId xmlns:a16="http://schemas.microsoft.com/office/drawing/2014/main" id="{4EFD0BE1-DC03-7040-F4E2-897089914F79}"/>
              </a:ext>
            </a:extLst>
          </p:cNvPr>
          <p:cNvSpPr>
            <a:spLocks noGrp="1"/>
          </p:cNvSpPr>
          <p:nvPr>
            <p:ph type="body" orient="vert" idx="1"/>
          </p:nvPr>
        </p:nvSpPr>
        <p:spPr/>
        <p:txBody>
          <a:bodyPr/>
          <a:lstStyle/>
          <a:p>
            <a:pPr marL="0" indent="0">
              <a:buNone/>
            </a:pPr>
            <a:r>
              <a:rPr lang="en-US" sz="2000" b="1" dirty="0">
                <a:solidFill>
                  <a:srgbClr val="E4572E"/>
                </a:solidFill>
                <a:latin typeface="Georgia" pitchFamily="34" charset="0"/>
                <a:ea typeface="Georgia" pitchFamily="34" charset="-122"/>
                <a:cs typeface="Georgia" pitchFamily="34" charset="-120"/>
              </a:rPr>
              <a:t>What happened ?</a:t>
            </a:r>
          </a:p>
          <a:p>
            <a:pPr marL="0" indent="0">
              <a:buNone/>
            </a:pPr>
            <a:r>
              <a:rPr lang="en-US" sz="2000" dirty="0">
                <a:solidFill>
                  <a:srgbClr val="1F2A44"/>
                </a:solidFill>
                <a:latin typeface="Georgia" pitchFamily="34" charset="0"/>
                <a:ea typeface="Georgia" pitchFamily="34" charset="-122"/>
                <a:cs typeface="Georgia" pitchFamily="34" charset="-120"/>
              </a:rPr>
              <a:t>Carillion, a major UK contractor, went into liquidation in January 2018. It provided facilities services to many public bodies, including NHS hospitals, and was building two new hospitals. Services had to be kept running and both building projects were badly delayed.</a:t>
            </a:r>
          </a:p>
          <a:p>
            <a:pPr marL="0" indent="0">
              <a:buNone/>
            </a:pPr>
            <a:r>
              <a:rPr lang="en-US" sz="2000" b="1" dirty="0">
                <a:solidFill>
                  <a:srgbClr val="17A398"/>
                </a:solidFill>
                <a:latin typeface="Georgia" pitchFamily="34" charset="0"/>
                <a:ea typeface="Georgia" pitchFamily="34" charset="-122"/>
                <a:cs typeface="Georgia" pitchFamily="34" charset="-120"/>
              </a:rPr>
              <a:t>Key management lessons</a:t>
            </a:r>
          </a:p>
          <a:p>
            <a:pPr marL="279400" indent="-279400">
              <a:spcAft>
                <a:spcPts val="1000"/>
              </a:spcAft>
              <a:buSzPct val="100000"/>
            </a:pPr>
            <a:r>
              <a:rPr lang="en-US" sz="2000" dirty="0">
                <a:solidFill>
                  <a:srgbClr val="1F2A44"/>
                </a:solidFill>
                <a:latin typeface="Georgia" pitchFamily="34" charset="0"/>
                <a:ea typeface="Georgia" pitchFamily="34" charset="-122"/>
                <a:cs typeface="Georgia" pitchFamily="34" charset="-120"/>
              </a:rPr>
              <a:t>Contractor failure is a real risk</a:t>
            </a:r>
            <a:endParaRPr lang="en-US" sz="2000" dirty="0"/>
          </a:p>
          <a:p>
            <a:pPr marL="279400" indent="-279400">
              <a:spcAft>
                <a:spcPts val="1000"/>
              </a:spcAft>
              <a:buSzPct val="100000"/>
            </a:pPr>
            <a:r>
              <a:rPr lang="en-US" sz="2000" dirty="0">
                <a:solidFill>
                  <a:srgbClr val="1F2A44"/>
                </a:solidFill>
                <a:latin typeface="Georgia" pitchFamily="34" charset="0"/>
                <a:ea typeface="Georgia" pitchFamily="34" charset="-122"/>
                <a:cs typeface="Georgia" pitchFamily="34" charset="-120"/>
              </a:rPr>
              <a:t>Check financial health, not just price</a:t>
            </a:r>
            <a:endParaRPr lang="en-US" sz="2000" dirty="0"/>
          </a:p>
          <a:p>
            <a:pPr marL="279400" indent="-279400">
              <a:spcAft>
                <a:spcPts val="1000"/>
              </a:spcAft>
              <a:buSzPct val="100000"/>
            </a:pPr>
            <a:r>
              <a:rPr lang="en-US" sz="2000" dirty="0">
                <a:solidFill>
                  <a:srgbClr val="1F2A44"/>
                </a:solidFill>
                <a:latin typeface="Georgia" pitchFamily="34" charset="0"/>
                <a:ea typeface="Georgia" pitchFamily="34" charset="-122"/>
                <a:cs typeface="Georgia" pitchFamily="34" charset="-120"/>
              </a:rPr>
              <a:t>Every contract needs an exit plan</a:t>
            </a:r>
            <a:endParaRPr lang="en-US" sz="2000" dirty="0"/>
          </a:p>
          <a:p>
            <a:pPr marL="0" indent="0">
              <a:buNone/>
            </a:pPr>
            <a:r>
              <a:rPr lang="en-US" sz="2000" b="1" dirty="0">
                <a:solidFill>
                  <a:srgbClr val="FF0000"/>
                </a:solidFill>
                <a:latin typeface="Georgia" pitchFamily="34" charset="0"/>
                <a:ea typeface="Georgia" pitchFamily="34" charset="-122"/>
                <a:cs typeface="Georgia" pitchFamily="34" charset="-120"/>
              </a:rPr>
              <a:t>Discussion: </a:t>
            </a:r>
            <a:r>
              <a:rPr lang="en-US" sz="2000" dirty="0">
                <a:solidFill>
                  <a:schemeClr val="tx1"/>
                </a:solidFill>
                <a:latin typeface="Georgia" pitchFamily="34" charset="0"/>
                <a:ea typeface="Georgia" pitchFamily="34" charset="-122"/>
                <a:cs typeface="Georgia" pitchFamily="34" charset="-120"/>
              </a:rPr>
              <a:t>what would your contingency plan look like if your FM contractor failed tomorrow?</a:t>
            </a:r>
            <a:endParaRPr lang="en-US" sz="2000" dirty="0">
              <a:solidFill>
                <a:schemeClr val="tx1"/>
              </a:solidFill>
            </a:endParaRPr>
          </a:p>
          <a:p>
            <a:pPr marL="0" indent="0">
              <a:buNone/>
            </a:pPr>
            <a:endParaRPr lang="en-US" sz="2000" dirty="0"/>
          </a:p>
          <a:p>
            <a:pPr marL="0" indent="0">
              <a:buNone/>
            </a:pPr>
            <a:endParaRPr lang="en-US" dirty="0"/>
          </a:p>
          <a:p>
            <a:pPr marL="0" indent="0">
              <a:buNone/>
            </a:pPr>
            <a:endParaRPr lang="en-US" dirty="0"/>
          </a:p>
          <a:p>
            <a:pPr marL="0" indent="0">
              <a:buNone/>
            </a:pPr>
            <a:endParaRPr lang="en-US" dirty="0"/>
          </a:p>
        </p:txBody>
      </p:sp>
      <p:pic>
        <p:nvPicPr>
          <p:cNvPr id="8" name="Picture Placeholder 7">
            <a:extLst>
              <a:ext uri="{FF2B5EF4-FFF2-40B4-BE49-F238E27FC236}">
                <a16:creationId xmlns:a16="http://schemas.microsoft.com/office/drawing/2014/main" id="{CCCDDA3D-F11D-4579-A1B9-F75184C641F3}"/>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139" b="1139"/>
          <a:stretch>
            <a:fillRect/>
          </a:stretch>
        </p:blipFill>
        <p:spPr>
          <a:prstGeom prst="rect">
            <a:avLst/>
          </a:prstGeom>
          <a:solidFill>
            <a:srgbClr val="8592BC">
              <a:lumMod val="20000"/>
              <a:lumOff val="80000"/>
            </a:srgbClr>
          </a:solidFill>
        </p:spPr>
      </p:pic>
      <p:sp>
        <p:nvSpPr>
          <p:cNvPr id="5" name="TextBox 4">
            <a:extLst>
              <a:ext uri="{FF2B5EF4-FFF2-40B4-BE49-F238E27FC236}">
                <a16:creationId xmlns:a16="http://schemas.microsoft.com/office/drawing/2014/main" id="{B93CA586-2DF0-0419-1774-00587389495F}"/>
              </a:ext>
            </a:extLst>
          </p:cNvPr>
          <p:cNvSpPr txBox="1"/>
          <p:nvPr/>
        </p:nvSpPr>
        <p:spPr>
          <a:xfrm>
            <a:off x="3953435" y="645459"/>
            <a:ext cx="0" cy="0"/>
          </a:xfrm>
          <a:prstGeom prst="rect">
            <a:avLst/>
          </a:prstGeom>
          <a:noFill/>
        </p:spPr>
        <p:txBody>
          <a:bodyPr wrap="none" lIns="108000" tIns="108000" rIns="108000" bIns="108000" rtlCol="0">
            <a:noAutofit/>
          </a:bodyPr>
          <a:lstStyle/>
          <a:p>
            <a:endParaRPr lang="en-US" noProof="0" dirty="0" err="1">
              <a:solidFill>
                <a:schemeClr val="bg2"/>
              </a:solidFill>
            </a:endParaRPr>
          </a:p>
        </p:txBody>
      </p:sp>
      <p:sp>
        <p:nvSpPr>
          <p:cNvPr id="6" name="TextBox 5">
            <a:extLst>
              <a:ext uri="{FF2B5EF4-FFF2-40B4-BE49-F238E27FC236}">
                <a16:creationId xmlns:a16="http://schemas.microsoft.com/office/drawing/2014/main" id="{E63C040B-2012-5E2B-FD8E-4F45D104E859}"/>
              </a:ext>
            </a:extLst>
          </p:cNvPr>
          <p:cNvSpPr txBox="1"/>
          <p:nvPr/>
        </p:nvSpPr>
        <p:spPr>
          <a:xfrm>
            <a:off x="7817224" y="618565"/>
            <a:ext cx="0" cy="0"/>
          </a:xfrm>
          <a:prstGeom prst="rect">
            <a:avLst/>
          </a:prstGeom>
          <a:noFill/>
        </p:spPr>
        <p:txBody>
          <a:bodyPr wrap="none" lIns="108000" tIns="108000" rIns="108000" bIns="108000" rtlCol="0">
            <a:noAutofit/>
          </a:bodyPr>
          <a:lstStyle/>
          <a:p>
            <a:endParaRPr lang="en-US" noProof="0" dirty="0">
              <a:solidFill>
                <a:schemeClr val="bg2"/>
              </a:solidFill>
            </a:endParaRPr>
          </a:p>
        </p:txBody>
      </p:sp>
    </p:spTree>
    <p:extLst>
      <p:ext uri="{BB962C8B-B14F-4D97-AF65-F5344CB8AC3E}">
        <p14:creationId xmlns:p14="http://schemas.microsoft.com/office/powerpoint/2010/main" val="2657795926"/>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Integrating with Clinical Operations</a:t>
            </a:r>
            <a:endParaRPr lang="en-US" sz="4000" dirty="0"/>
          </a:p>
        </p:txBody>
      </p:sp>
      <p:sp>
        <p:nvSpPr>
          <p:cNvPr id="3" name="Text 1"/>
          <p:cNvSpPr txBox="1"/>
          <p:nvPr/>
        </p:nvSpPr>
        <p:spPr>
          <a:xfrm>
            <a:off x="551815" y="1508760"/>
            <a:ext cx="6949440" cy="4846320"/>
          </a:xfrm>
          <a:prstGeom prst="rect">
            <a:avLst/>
          </a:prstGeom>
          <a:noFill/>
          <a:ln/>
        </p:spPr>
        <p:txBody>
          <a:bodyPr wrap="square" lIns="0" tIns="0" rIns="0" bIns="0" rtlCol="0" anchor="t"/>
          <a:lstStyle/>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Shared goals: </a:t>
            </a:r>
            <a:r>
              <a:rPr lang="en-US" sz="2000" dirty="0">
                <a:solidFill>
                  <a:srgbClr val="1F2A44"/>
                </a:solidFill>
                <a:latin typeface="Georgia" pitchFamily="34" charset="0"/>
                <a:ea typeface="Georgia" pitchFamily="34" charset="-122"/>
                <a:cs typeface="Georgia" pitchFamily="34" charset="-120"/>
              </a:rPr>
              <a:t>patient flow, safety and experience</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Communication: </a:t>
            </a:r>
            <a:r>
              <a:rPr lang="en-US" sz="2000" dirty="0">
                <a:solidFill>
                  <a:srgbClr val="1F2A44"/>
                </a:solidFill>
                <a:latin typeface="Georgia" pitchFamily="34" charset="0"/>
                <a:ea typeface="Georgia" pitchFamily="34" charset="-122"/>
                <a:cs typeface="Georgia" pitchFamily="34" charset="-120"/>
              </a:rPr>
              <a:t>daily bed meetings and safety huddles</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Joint planning: </a:t>
            </a:r>
            <a:r>
              <a:rPr lang="en-US" sz="2000" dirty="0">
                <a:solidFill>
                  <a:srgbClr val="1F2A44"/>
                </a:solidFill>
                <a:latin typeface="Georgia" pitchFamily="34" charset="0"/>
                <a:ea typeface="Georgia" pitchFamily="34" charset="-122"/>
                <a:cs typeface="Georgia" pitchFamily="34" charset="-120"/>
              </a:rPr>
              <a:t>support services involved in service changes early</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Escalation: </a:t>
            </a:r>
            <a:r>
              <a:rPr lang="en-US" sz="2000" dirty="0">
                <a:solidFill>
                  <a:srgbClr val="1F2A44"/>
                </a:solidFill>
                <a:latin typeface="Georgia" pitchFamily="34" charset="0"/>
                <a:ea typeface="Georgia" pitchFamily="34" charset="-122"/>
                <a:cs typeface="Georgia" pitchFamily="34" charset="-120"/>
              </a:rPr>
              <a:t>clear routes when things go wrong</a:t>
            </a:r>
            <a:endParaRPr lang="en-US" sz="2000" dirty="0"/>
          </a:p>
          <a:p>
            <a:pPr marL="342900" indent="-342900">
              <a:spcAft>
                <a:spcPts val="1400"/>
              </a:spcAft>
              <a:buFont typeface="Arial" panose="020B0604020202020204" pitchFamily="34" charset="0"/>
              <a:buChar char="•"/>
            </a:pPr>
            <a:r>
              <a:rPr lang="en-US" sz="2000" b="1" dirty="0">
                <a:solidFill>
                  <a:srgbClr val="E4572E"/>
                </a:solidFill>
                <a:latin typeface="Georgia" pitchFamily="34" charset="0"/>
                <a:ea typeface="Georgia" pitchFamily="34" charset="-122"/>
                <a:cs typeface="Georgia" pitchFamily="34" charset="-120"/>
              </a:rPr>
              <a:t>Culture: </a:t>
            </a:r>
            <a:r>
              <a:rPr lang="en-US" sz="2000" dirty="0">
                <a:solidFill>
                  <a:srgbClr val="1F2A44"/>
                </a:solidFill>
                <a:latin typeface="Georgia" pitchFamily="34" charset="0"/>
                <a:ea typeface="Georgia" pitchFamily="34" charset="-122"/>
                <a:cs typeface="Georgia" pitchFamily="34" charset="-120"/>
              </a:rPr>
              <a:t>one team, not “clinical” versus “support”</a:t>
            </a:r>
            <a:endParaRPr lang="en-US" sz="2000" dirty="0"/>
          </a:p>
        </p:txBody>
      </p:sp>
      <p:sp>
        <p:nvSpPr>
          <p:cNvPr id="10" name="TextBox 9">
            <a:extLst>
              <a:ext uri="{FF2B5EF4-FFF2-40B4-BE49-F238E27FC236}">
                <a16:creationId xmlns:a16="http://schemas.microsoft.com/office/drawing/2014/main" id="{E86FE94E-FD2B-F4A2-0010-4F5B34B8B81C}"/>
              </a:ext>
            </a:extLst>
          </p:cNvPr>
          <p:cNvSpPr txBox="1"/>
          <p:nvPr/>
        </p:nvSpPr>
        <p:spPr>
          <a:xfrm>
            <a:off x="9224682" y="3155576"/>
            <a:ext cx="0" cy="0"/>
          </a:xfrm>
          <a:prstGeom prst="rect">
            <a:avLst/>
          </a:prstGeom>
          <a:noFill/>
        </p:spPr>
        <p:txBody>
          <a:bodyPr wrap="none" lIns="108000" tIns="108000" rIns="108000" bIns="108000" rtlCol="0">
            <a:noAutofit/>
          </a:bodyPr>
          <a:lstStyle/>
          <a:p>
            <a:endParaRPr lang="en-US" noProof="0" dirty="0" err="1">
              <a:solidFill>
                <a:schemeClr val="bg2"/>
              </a:solidFill>
            </a:endParaRPr>
          </a:p>
        </p:txBody>
      </p:sp>
      <p:sp>
        <p:nvSpPr>
          <p:cNvPr id="11" name="TextBox 10">
            <a:extLst>
              <a:ext uri="{FF2B5EF4-FFF2-40B4-BE49-F238E27FC236}">
                <a16:creationId xmlns:a16="http://schemas.microsoft.com/office/drawing/2014/main" id="{3EAA27A0-741F-C025-E106-983271DB60DE}"/>
              </a:ext>
            </a:extLst>
          </p:cNvPr>
          <p:cNvSpPr txBox="1"/>
          <p:nvPr/>
        </p:nvSpPr>
        <p:spPr>
          <a:xfrm>
            <a:off x="8130988" y="2626659"/>
            <a:ext cx="0" cy="0"/>
          </a:xfrm>
          <a:prstGeom prst="rect">
            <a:avLst/>
          </a:prstGeom>
          <a:noFill/>
        </p:spPr>
        <p:txBody>
          <a:bodyPr wrap="none" lIns="108000" tIns="108000" rIns="108000" bIns="108000" rtlCol="0">
            <a:noAutofit/>
          </a:bodyPr>
          <a:lstStyle/>
          <a:p>
            <a:endParaRPr lang="en-US" noProof="0" dirty="0" err="1">
              <a:solidFill>
                <a:schemeClr val="bg2"/>
              </a:solidFill>
            </a:endParaRPr>
          </a:p>
        </p:txBody>
      </p:sp>
      <p:pic>
        <p:nvPicPr>
          <p:cNvPr id="13" name="Picture 12">
            <a:extLst>
              <a:ext uri="{FF2B5EF4-FFF2-40B4-BE49-F238E27FC236}">
                <a16:creationId xmlns:a16="http://schemas.microsoft.com/office/drawing/2014/main" id="{656ADD61-DED4-1A7B-1676-113DF74B58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3392" y="1506855"/>
            <a:ext cx="3312367" cy="4730457"/>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Example: Bed Turnaround</a:t>
            </a:r>
            <a:endParaRPr lang="en-US" sz="4000" dirty="0"/>
          </a:p>
        </p:txBody>
      </p:sp>
      <p:sp>
        <p:nvSpPr>
          <p:cNvPr id="3" name="Shape 1"/>
          <p:cNvSpPr/>
          <p:nvPr/>
        </p:nvSpPr>
        <p:spPr>
          <a:xfrm>
            <a:off x="551815" y="1508760"/>
            <a:ext cx="2066544" cy="3931920"/>
          </a:xfrm>
          <a:prstGeom prst="roundRect">
            <a:avLst>
              <a:gd name="adj" fmla="val 6637"/>
            </a:avLst>
          </a:prstGeom>
          <a:solidFill>
            <a:srgbClr val="F1F3F7"/>
          </a:solidFill>
          <a:ln w="12700">
            <a:solidFill>
              <a:srgbClr val="F1F3F7"/>
            </a:solidFill>
            <a:prstDash val="solid"/>
          </a:ln>
        </p:spPr>
        <p:txBody>
          <a:bodyPr/>
          <a:lstStyle/>
          <a:p>
            <a:endParaRPr lang="en-US"/>
          </a:p>
        </p:txBody>
      </p:sp>
      <p:sp>
        <p:nvSpPr>
          <p:cNvPr id="4" name="Shape 2"/>
          <p:cNvSpPr/>
          <p:nvPr/>
        </p:nvSpPr>
        <p:spPr>
          <a:xfrm>
            <a:off x="1265047" y="1783080"/>
            <a:ext cx="640080" cy="640080"/>
          </a:xfrm>
          <a:prstGeom prst="ellipse">
            <a:avLst/>
          </a:prstGeom>
          <a:solidFill>
            <a:srgbClr val="E4572E"/>
          </a:solidFill>
          <a:ln w="12700">
            <a:solidFill>
              <a:srgbClr val="E4572E"/>
            </a:solidFill>
            <a:prstDash val="solid"/>
          </a:ln>
        </p:spPr>
        <p:txBody>
          <a:bodyPr/>
          <a:lstStyle/>
          <a:p>
            <a:endParaRPr lang="en-US"/>
          </a:p>
        </p:txBody>
      </p:sp>
      <p:sp>
        <p:nvSpPr>
          <p:cNvPr id="5" name="Text 3"/>
          <p:cNvSpPr txBox="1"/>
          <p:nvPr/>
        </p:nvSpPr>
        <p:spPr>
          <a:xfrm>
            <a:off x="1265047" y="1783080"/>
            <a:ext cx="640080" cy="64008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6" name="Text 4"/>
          <p:cNvSpPr txBox="1"/>
          <p:nvPr/>
        </p:nvSpPr>
        <p:spPr>
          <a:xfrm>
            <a:off x="661543" y="2560320"/>
            <a:ext cx="1847088" cy="822960"/>
          </a:xfrm>
          <a:prstGeom prst="rect">
            <a:avLst/>
          </a:prstGeom>
          <a:noFill/>
          <a:ln/>
        </p:spPr>
        <p:txBody>
          <a:bodyPr wrap="square" lIns="0" tIns="0" rIns="0" bIns="0" rtlCol="0" anchor="ctr"/>
          <a:lstStyle/>
          <a:p>
            <a:pPr algn="ctr"/>
            <a:r>
              <a:rPr lang="en-US" sz="2000" b="1" dirty="0">
                <a:solidFill>
                  <a:srgbClr val="E4572E"/>
                </a:solidFill>
                <a:latin typeface="Georgia" pitchFamily="34" charset="0"/>
                <a:ea typeface="Georgia" pitchFamily="34" charset="-122"/>
                <a:cs typeface="Georgia" pitchFamily="34" charset="-120"/>
              </a:rPr>
              <a:t>Discharge</a:t>
            </a:r>
            <a:endParaRPr lang="en-US" sz="2000" dirty="0"/>
          </a:p>
        </p:txBody>
      </p:sp>
      <p:sp>
        <p:nvSpPr>
          <p:cNvPr id="7" name="Text 5"/>
          <p:cNvSpPr txBox="1"/>
          <p:nvPr/>
        </p:nvSpPr>
        <p:spPr>
          <a:xfrm>
            <a:off x="688975" y="3429000"/>
            <a:ext cx="1792224" cy="1874520"/>
          </a:xfrm>
          <a:prstGeom prst="rect">
            <a:avLst/>
          </a:prstGeom>
          <a:noFill/>
          <a:ln/>
        </p:spPr>
        <p:txBody>
          <a:bodyPr wrap="square" lIns="0" tIns="0" rIns="0" bIns="0" rtlCol="0" anchor="t"/>
          <a:lstStyle/>
          <a:p>
            <a:pPr algn="ctr"/>
            <a:r>
              <a:rPr lang="en-US" sz="2000" dirty="0">
                <a:solidFill>
                  <a:srgbClr val="1F2A44"/>
                </a:solidFill>
                <a:latin typeface="Georgia" pitchFamily="34" charset="0"/>
                <a:ea typeface="Georgia" pitchFamily="34" charset="-122"/>
                <a:cs typeface="Georgia" pitchFamily="34" charset="-120"/>
              </a:rPr>
              <a:t>Patient leaves the ward</a:t>
            </a:r>
            <a:endParaRPr lang="en-US" sz="2000" dirty="0"/>
          </a:p>
        </p:txBody>
      </p:sp>
      <p:sp>
        <p:nvSpPr>
          <p:cNvPr id="8" name="Shape 6"/>
          <p:cNvSpPr/>
          <p:nvPr/>
        </p:nvSpPr>
        <p:spPr>
          <a:xfrm>
            <a:off x="2801239" y="1508760"/>
            <a:ext cx="2066544" cy="3931920"/>
          </a:xfrm>
          <a:prstGeom prst="roundRect">
            <a:avLst>
              <a:gd name="adj" fmla="val 6637"/>
            </a:avLst>
          </a:prstGeom>
          <a:solidFill>
            <a:srgbClr val="F1F3F7"/>
          </a:solidFill>
          <a:ln w="12700">
            <a:solidFill>
              <a:srgbClr val="F1F3F7"/>
            </a:solidFill>
            <a:prstDash val="solid"/>
          </a:ln>
        </p:spPr>
        <p:txBody>
          <a:bodyPr/>
          <a:lstStyle/>
          <a:p>
            <a:endParaRPr lang="en-US"/>
          </a:p>
        </p:txBody>
      </p:sp>
      <p:sp>
        <p:nvSpPr>
          <p:cNvPr id="9" name="Shape 7"/>
          <p:cNvSpPr/>
          <p:nvPr/>
        </p:nvSpPr>
        <p:spPr>
          <a:xfrm>
            <a:off x="3514471" y="1783080"/>
            <a:ext cx="640080" cy="640080"/>
          </a:xfrm>
          <a:prstGeom prst="ellipse">
            <a:avLst/>
          </a:prstGeom>
          <a:solidFill>
            <a:srgbClr val="17A398"/>
          </a:solidFill>
          <a:ln w="12700">
            <a:solidFill>
              <a:srgbClr val="17A398"/>
            </a:solidFill>
            <a:prstDash val="solid"/>
          </a:ln>
        </p:spPr>
        <p:txBody>
          <a:bodyPr/>
          <a:lstStyle/>
          <a:p>
            <a:endParaRPr lang="en-US"/>
          </a:p>
        </p:txBody>
      </p:sp>
      <p:sp>
        <p:nvSpPr>
          <p:cNvPr id="10" name="Text 8"/>
          <p:cNvSpPr txBox="1"/>
          <p:nvPr/>
        </p:nvSpPr>
        <p:spPr>
          <a:xfrm>
            <a:off x="3514471" y="1783080"/>
            <a:ext cx="640080" cy="64008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1" name="Text 9"/>
          <p:cNvSpPr txBox="1"/>
          <p:nvPr/>
        </p:nvSpPr>
        <p:spPr>
          <a:xfrm>
            <a:off x="2910967" y="2560320"/>
            <a:ext cx="1847088" cy="822960"/>
          </a:xfrm>
          <a:prstGeom prst="rect">
            <a:avLst/>
          </a:prstGeom>
          <a:noFill/>
          <a:ln/>
        </p:spPr>
        <p:txBody>
          <a:bodyPr wrap="square" lIns="0" tIns="0" rIns="0" bIns="0" rtlCol="0" anchor="ctr"/>
          <a:lstStyle/>
          <a:p>
            <a:pPr algn="ctr"/>
            <a:r>
              <a:rPr lang="en-US" sz="2000" b="1" dirty="0">
                <a:solidFill>
                  <a:srgbClr val="17A398"/>
                </a:solidFill>
                <a:latin typeface="Georgia" pitchFamily="34" charset="0"/>
                <a:ea typeface="Georgia" pitchFamily="34" charset="-122"/>
                <a:cs typeface="Georgia" pitchFamily="34" charset="-120"/>
              </a:rPr>
              <a:t>Notify</a:t>
            </a:r>
            <a:endParaRPr lang="en-US" sz="2000" dirty="0"/>
          </a:p>
        </p:txBody>
      </p:sp>
      <p:sp>
        <p:nvSpPr>
          <p:cNvPr id="12" name="Text 10"/>
          <p:cNvSpPr txBox="1"/>
          <p:nvPr/>
        </p:nvSpPr>
        <p:spPr>
          <a:xfrm>
            <a:off x="2938399" y="3429000"/>
            <a:ext cx="1792224" cy="1874520"/>
          </a:xfrm>
          <a:prstGeom prst="rect">
            <a:avLst/>
          </a:prstGeom>
          <a:noFill/>
          <a:ln/>
        </p:spPr>
        <p:txBody>
          <a:bodyPr wrap="square" lIns="0" tIns="0" rIns="0" bIns="0" rtlCol="0" anchor="t"/>
          <a:lstStyle/>
          <a:p>
            <a:pPr algn="ctr"/>
            <a:r>
              <a:rPr lang="en-US" sz="2000" dirty="0">
                <a:solidFill>
                  <a:srgbClr val="1F2A44"/>
                </a:solidFill>
                <a:latin typeface="Georgia" pitchFamily="34" charset="0"/>
                <a:ea typeface="Georgia" pitchFamily="34" charset="-122"/>
                <a:cs typeface="Georgia" pitchFamily="34" charset="-120"/>
              </a:rPr>
              <a:t>Bed status updated instantly</a:t>
            </a:r>
            <a:endParaRPr lang="en-US" sz="2000" dirty="0"/>
          </a:p>
        </p:txBody>
      </p:sp>
      <p:sp>
        <p:nvSpPr>
          <p:cNvPr id="13" name="Shape 11"/>
          <p:cNvSpPr/>
          <p:nvPr/>
        </p:nvSpPr>
        <p:spPr>
          <a:xfrm>
            <a:off x="5050663" y="1508760"/>
            <a:ext cx="2066544" cy="3931920"/>
          </a:xfrm>
          <a:prstGeom prst="roundRect">
            <a:avLst>
              <a:gd name="adj" fmla="val 6637"/>
            </a:avLst>
          </a:prstGeom>
          <a:solidFill>
            <a:srgbClr val="F1F3F7"/>
          </a:solidFill>
          <a:ln w="12700">
            <a:solidFill>
              <a:srgbClr val="F1F3F7"/>
            </a:solidFill>
            <a:prstDash val="solid"/>
          </a:ln>
        </p:spPr>
        <p:txBody>
          <a:bodyPr/>
          <a:lstStyle/>
          <a:p>
            <a:endParaRPr lang="en-US"/>
          </a:p>
        </p:txBody>
      </p:sp>
      <p:sp>
        <p:nvSpPr>
          <p:cNvPr id="14" name="Shape 12"/>
          <p:cNvSpPr/>
          <p:nvPr/>
        </p:nvSpPr>
        <p:spPr>
          <a:xfrm>
            <a:off x="5763895" y="1783080"/>
            <a:ext cx="640080" cy="640080"/>
          </a:xfrm>
          <a:prstGeom prst="ellipse">
            <a:avLst/>
          </a:prstGeom>
          <a:solidFill>
            <a:srgbClr val="1F2A44"/>
          </a:solidFill>
          <a:ln w="12700">
            <a:solidFill>
              <a:srgbClr val="1F2A44"/>
            </a:solidFill>
            <a:prstDash val="solid"/>
          </a:ln>
        </p:spPr>
        <p:txBody>
          <a:bodyPr/>
          <a:lstStyle/>
          <a:p>
            <a:endParaRPr lang="en-US"/>
          </a:p>
        </p:txBody>
      </p:sp>
      <p:sp>
        <p:nvSpPr>
          <p:cNvPr id="15" name="Text 13"/>
          <p:cNvSpPr txBox="1"/>
          <p:nvPr/>
        </p:nvSpPr>
        <p:spPr>
          <a:xfrm>
            <a:off x="5763895" y="1783080"/>
            <a:ext cx="640080" cy="64008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6" name="Text 14"/>
          <p:cNvSpPr txBox="1"/>
          <p:nvPr/>
        </p:nvSpPr>
        <p:spPr>
          <a:xfrm>
            <a:off x="5160391" y="2560320"/>
            <a:ext cx="1847088" cy="822960"/>
          </a:xfrm>
          <a:prstGeom prst="rect">
            <a:avLst/>
          </a:prstGeom>
          <a:noFill/>
          <a:ln/>
        </p:spPr>
        <p:txBody>
          <a:bodyPr wrap="square" lIns="0" tIns="0" rIns="0" bIns="0" rtlCol="0" anchor="ctr"/>
          <a:lstStyle/>
          <a:p>
            <a:pPr algn="ctr"/>
            <a:r>
              <a:rPr lang="en-US" sz="2000" b="1" dirty="0">
                <a:solidFill>
                  <a:srgbClr val="1F2A44"/>
                </a:solidFill>
                <a:latin typeface="Georgia" pitchFamily="34" charset="0"/>
                <a:ea typeface="Georgia" pitchFamily="34" charset="-122"/>
                <a:cs typeface="Georgia" pitchFamily="34" charset="-120"/>
              </a:rPr>
              <a:t>Clean</a:t>
            </a:r>
            <a:endParaRPr lang="en-US" sz="2000" dirty="0"/>
          </a:p>
        </p:txBody>
      </p:sp>
      <p:sp>
        <p:nvSpPr>
          <p:cNvPr id="17" name="Text 15"/>
          <p:cNvSpPr txBox="1"/>
          <p:nvPr/>
        </p:nvSpPr>
        <p:spPr>
          <a:xfrm>
            <a:off x="5187823" y="3429000"/>
            <a:ext cx="1792224" cy="1874520"/>
          </a:xfrm>
          <a:prstGeom prst="rect">
            <a:avLst/>
          </a:prstGeom>
          <a:noFill/>
          <a:ln/>
        </p:spPr>
        <p:txBody>
          <a:bodyPr wrap="square" lIns="0" tIns="0" rIns="0" bIns="0" rtlCol="0" anchor="t"/>
          <a:lstStyle/>
          <a:p>
            <a:pPr algn="ctr"/>
            <a:r>
              <a:rPr lang="en-US" sz="2000" dirty="0">
                <a:solidFill>
                  <a:srgbClr val="1F2A44"/>
                </a:solidFill>
                <a:latin typeface="Georgia" pitchFamily="34" charset="0"/>
                <a:ea typeface="Georgia" pitchFamily="34" charset="-122"/>
                <a:cs typeface="Georgia" pitchFamily="34" charset="-120"/>
              </a:rPr>
              <a:t>Standard or deep clean</a:t>
            </a:r>
            <a:endParaRPr lang="en-US" sz="2000" dirty="0"/>
          </a:p>
        </p:txBody>
      </p:sp>
      <p:sp>
        <p:nvSpPr>
          <p:cNvPr id="18" name="Shape 16"/>
          <p:cNvSpPr/>
          <p:nvPr/>
        </p:nvSpPr>
        <p:spPr>
          <a:xfrm>
            <a:off x="7300087" y="1508760"/>
            <a:ext cx="2066544" cy="3931920"/>
          </a:xfrm>
          <a:prstGeom prst="roundRect">
            <a:avLst>
              <a:gd name="adj" fmla="val 6637"/>
            </a:avLst>
          </a:prstGeom>
          <a:solidFill>
            <a:srgbClr val="F1F3F7"/>
          </a:solidFill>
          <a:ln w="12700">
            <a:solidFill>
              <a:srgbClr val="F1F3F7"/>
            </a:solidFill>
            <a:prstDash val="solid"/>
          </a:ln>
        </p:spPr>
        <p:txBody>
          <a:bodyPr/>
          <a:lstStyle/>
          <a:p>
            <a:endParaRPr lang="en-US"/>
          </a:p>
        </p:txBody>
      </p:sp>
      <p:sp>
        <p:nvSpPr>
          <p:cNvPr id="19" name="Shape 17"/>
          <p:cNvSpPr/>
          <p:nvPr/>
        </p:nvSpPr>
        <p:spPr>
          <a:xfrm>
            <a:off x="8013319" y="1783080"/>
            <a:ext cx="640080" cy="640080"/>
          </a:xfrm>
          <a:prstGeom prst="ellipse">
            <a:avLst/>
          </a:prstGeom>
          <a:solidFill>
            <a:srgbClr val="C98A0B"/>
          </a:solidFill>
          <a:ln w="12700">
            <a:solidFill>
              <a:srgbClr val="C98A0B"/>
            </a:solidFill>
            <a:prstDash val="solid"/>
          </a:ln>
        </p:spPr>
        <p:txBody>
          <a:bodyPr/>
          <a:lstStyle/>
          <a:p>
            <a:endParaRPr lang="en-US"/>
          </a:p>
        </p:txBody>
      </p:sp>
      <p:sp>
        <p:nvSpPr>
          <p:cNvPr id="20" name="Text 18"/>
          <p:cNvSpPr txBox="1"/>
          <p:nvPr/>
        </p:nvSpPr>
        <p:spPr>
          <a:xfrm>
            <a:off x="8013319" y="1783080"/>
            <a:ext cx="640080" cy="64008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21" name="Text 19"/>
          <p:cNvSpPr txBox="1"/>
          <p:nvPr/>
        </p:nvSpPr>
        <p:spPr>
          <a:xfrm>
            <a:off x="7409815" y="2560320"/>
            <a:ext cx="1847088" cy="822960"/>
          </a:xfrm>
          <a:prstGeom prst="rect">
            <a:avLst/>
          </a:prstGeom>
          <a:noFill/>
          <a:ln/>
        </p:spPr>
        <p:txBody>
          <a:bodyPr wrap="square" lIns="0" tIns="0" rIns="0" bIns="0" rtlCol="0" anchor="ctr"/>
          <a:lstStyle/>
          <a:p>
            <a:pPr algn="ctr"/>
            <a:r>
              <a:rPr lang="en-US" sz="2000" b="1" dirty="0">
                <a:solidFill>
                  <a:srgbClr val="C98A0B"/>
                </a:solidFill>
                <a:latin typeface="Georgia" pitchFamily="34" charset="0"/>
                <a:ea typeface="Georgia" pitchFamily="34" charset="-122"/>
                <a:cs typeface="Georgia" pitchFamily="34" charset="-120"/>
              </a:rPr>
              <a:t>Prepare</a:t>
            </a:r>
            <a:endParaRPr lang="en-US" sz="2000" dirty="0"/>
          </a:p>
        </p:txBody>
      </p:sp>
      <p:sp>
        <p:nvSpPr>
          <p:cNvPr id="22" name="Text 20"/>
          <p:cNvSpPr txBox="1"/>
          <p:nvPr/>
        </p:nvSpPr>
        <p:spPr>
          <a:xfrm>
            <a:off x="7437247" y="3429000"/>
            <a:ext cx="1792224" cy="1874520"/>
          </a:xfrm>
          <a:prstGeom prst="rect">
            <a:avLst/>
          </a:prstGeom>
          <a:noFill/>
          <a:ln/>
        </p:spPr>
        <p:txBody>
          <a:bodyPr wrap="square" lIns="0" tIns="0" rIns="0" bIns="0" rtlCol="0" anchor="t"/>
          <a:lstStyle/>
          <a:p>
            <a:pPr algn="ctr"/>
            <a:r>
              <a:rPr lang="en-US" sz="2000" dirty="0">
                <a:solidFill>
                  <a:srgbClr val="1F2A44"/>
                </a:solidFill>
                <a:latin typeface="Georgia" pitchFamily="34" charset="0"/>
                <a:ea typeface="Georgia" pitchFamily="34" charset="-122"/>
                <a:cs typeface="Georgia" pitchFamily="34" charset="-120"/>
              </a:rPr>
              <a:t>Linen, equipment checked</a:t>
            </a:r>
            <a:endParaRPr lang="en-US" sz="2000" dirty="0"/>
          </a:p>
        </p:txBody>
      </p:sp>
      <p:sp>
        <p:nvSpPr>
          <p:cNvPr id="23" name="Shape 21"/>
          <p:cNvSpPr/>
          <p:nvPr/>
        </p:nvSpPr>
        <p:spPr>
          <a:xfrm>
            <a:off x="9549511" y="1508760"/>
            <a:ext cx="2066544" cy="3931920"/>
          </a:xfrm>
          <a:prstGeom prst="roundRect">
            <a:avLst>
              <a:gd name="adj" fmla="val 6637"/>
            </a:avLst>
          </a:prstGeom>
          <a:solidFill>
            <a:srgbClr val="F1F3F7"/>
          </a:solidFill>
          <a:ln w="12700">
            <a:solidFill>
              <a:srgbClr val="F1F3F7"/>
            </a:solidFill>
            <a:prstDash val="solid"/>
          </a:ln>
        </p:spPr>
        <p:txBody>
          <a:bodyPr/>
          <a:lstStyle/>
          <a:p>
            <a:endParaRPr lang="en-US"/>
          </a:p>
        </p:txBody>
      </p:sp>
      <p:sp>
        <p:nvSpPr>
          <p:cNvPr id="24" name="Shape 22"/>
          <p:cNvSpPr/>
          <p:nvPr/>
        </p:nvSpPr>
        <p:spPr>
          <a:xfrm>
            <a:off x="10262743" y="1783080"/>
            <a:ext cx="640080" cy="640080"/>
          </a:xfrm>
          <a:prstGeom prst="ellipse">
            <a:avLst/>
          </a:prstGeom>
          <a:solidFill>
            <a:srgbClr val="E4572E"/>
          </a:solidFill>
          <a:ln w="12700">
            <a:solidFill>
              <a:srgbClr val="E4572E"/>
            </a:solidFill>
            <a:prstDash val="solid"/>
          </a:ln>
        </p:spPr>
        <p:txBody>
          <a:bodyPr/>
          <a:lstStyle/>
          <a:p>
            <a:endParaRPr lang="en-US"/>
          </a:p>
        </p:txBody>
      </p:sp>
      <p:sp>
        <p:nvSpPr>
          <p:cNvPr id="25" name="Text 23"/>
          <p:cNvSpPr txBox="1"/>
          <p:nvPr/>
        </p:nvSpPr>
        <p:spPr>
          <a:xfrm>
            <a:off x="10262743" y="1783080"/>
            <a:ext cx="640080" cy="64008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5</a:t>
            </a:r>
            <a:endParaRPr lang="en-US" sz="2000" dirty="0"/>
          </a:p>
        </p:txBody>
      </p:sp>
      <p:sp>
        <p:nvSpPr>
          <p:cNvPr id="26" name="Text 24"/>
          <p:cNvSpPr txBox="1"/>
          <p:nvPr/>
        </p:nvSpPr>
        <p:spPr>
          <a:xfrm>
            <a:off x="9659239" y="2560320"/>
            <a:ext cx="1847088" cy="822960"/>
          </a:xfrm>
          <a:prstGeom prst="rect">
            <a:avLst/>
          </a:prstGeom>
          <a:noFill/>
          <a:ln/>
        </p:spPr>
        <p:txBody>
          <a:bodyPr wrap="square" lIns="0" tIns="0" rIns="0" bIns="0" rtlCol="0" anchor="ctr"/>
          <a:lstStyle/>
          <a:p>
            <a:pPr algn="ctr"/>
            <a:r>
              <a:rPr lang="en-US" sz="2000" b="1" dirty="0">
                <a:solidFill>
                  <a:srgbClr val="E4572E"/>
                </a:solidFill>
                <a:latin typeface="Georgia" pitchFamily="34" charset="0"/>
                <a:ea typeface="Georgia" pitchFamily="34" charset="-122"/>
                <a:cs typeface="Georgia" pitchFamily="34" charset="-120"/>
              </a:rPr>
              <a:t>Ready</a:t>
            </a:r>
            <a:endParaRPr lang="en-US" sz="2000" dirty="0"/>
          </a:p>
        </p:txBody>
      </p:sp>
      <p:sp>
        <p:nvSpPr>
          <p:cNvPr id="27" name="Text 25"/>
          <p:cNvSpPr txBox="1"/>
          <p:nvPr/>
        </p:nvSpPr>
        <p:spPr>
          <a:xfrm>
            <a:off x="9686671" y="3429000"/>
            <a:ext cx="1792224" cy="1874520"/>
          </a:xfrm>
          <a:prstGeom prst="rect">
            <a:avLst/>
          </a:prstGeom>
          <a:noFill/>
          <a:ln/>
        </p:spPr>
        <p:txBody>
          <a:bodyPr wrap="square" lIns="0" tIns="0" rIns="0" bIns="0" rtlCol="0" anchor="t"/>
          <a:lstStyle/>
          <a:p>
            <a:pPr algn="ctr"/>
            <a:r>
              <a:rPr lang="en-US" sz="2000" dirty="0">
                <a:solidFill>
                  <a:srgbClr val="1F2A44"/>
                </a:solidFill>
                <a:latin typeface="Georgia" pitchFamily="34" charset="0"/>
                <a:ea typeface="Georgia" pitchFamily="34" charset="-122"/>
                <a:cs typeface="Georgia" pitchFamily="34" charset="-120"/>
              </a:rPr>
              <a:t>Next patient admitted</a:t>
            </a:r>
            <a:endParaRPr lang="en-US" sz="2000" dirty="0"/>
          </a:p>
        </p:txBody>
      </p:sp>
      <p:sp>
        <p:nvSpPr>
          <p:cNvPr id="28" name="Text 26"/>
          <p:cNvSpPr txBox="1"/>
          <p:nvPr/>
        </p:nvSpPr>
        <p:spPr>
          <a:xfrm>
            <a:off x="551815" y="5715000"/>
            <a:ext cx="11064240" cy="640080"/>
          </a:xfrm>
          <a:prstGeom prst="rect">
            <a:avLst/>
          </a:prstGeom>
          <a:noFill/>
          <a:ln/>
        </p:spPr>
        <p:txBody>
          <a:bodyPr wrap="square" lIns="0" tIns="0" rIns="0" bIns="0" rtlCol="0" anchor="t"/>
          <a:lstStyle/>
          <a:p>
            <a:r>
              <a:rPr lang="en-US" sz="2000" i="1" dirty="0">
                <a:solidFill>
                  <a:srgbClr val="5A6478"/>
                </a:solidFill>
                <a:latin typeface="Georgia" pitchFamily="34" charset="0"/>
                <a:ea typeface="Georgia" pitchFamily="34" charset="-122"/>
                <a:cs typeface="Georgia" pitchFamily="34" charset="-120"/>
              </a:rPr>
              <a:t>Every delay between these steps keeps a patient waiting in the emergency department.</a:t>
            </a:r>
            <a:endParaRPr lang="en-US" sz="20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Technology and Sustainability</a:t>
            </a:r>
            <a:endParaRPr lang="en-US" sz="4000" dirty="0"/>
          </a:p>
        </p:txBody>
      </p:sp>
      <p:sp>
        <p:nvSpPr>
          <p:cNvPr id="3" name="Shape 1"/>
          <p:cNvSpPr/>
          <p:nvPr/>
        </p:nvSpPr>
        <p:spPr>
          <a:xfrm>
            <a:off x="55181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493776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Digital tools</a:t>
            </a:r>
            <a:endParaRPr lang="en-US" sz="2000" dirty="0"/>
          </a:p>
        </p:txBody>
      </p:sp>
      <p:sp>
        <p:nvSpPr>
          <p:cNvPr id="5" name="Text 3"/>
          <p:cNvSpPr txBox="1"/>
          <p:nvPr/>
        </p:nvSpPr>
        <p:spPr>
          <a:xfrm>
            <a:off x="78041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CMMS, helpdesks, RFID tracking, electronic bed boards</a:t>
            </a:r>
            <a:endParaRPr lang="en-US" sz="2000" dirty="0"/>
          </a:p>
        </p:txBody>
      </p:sp>
      <p:sp>
        <p:nvSpPr>
          <p:cNvPr id="6" name="Shape 4"/>
          <p:cNvSpPr/>
          <p:nvPr/>
        </p:nvSpPr>
        <p:spPr>
          <a:xfrm>
            <a:off x="6221095" y="146304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6449695" y="1664208"/>
            <a:ext cx="493776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Automation</a:t>
            </a:r>
            <a:endParaRPr lang="en-US" sz="2000" dirty="0"/>
          </a:p>
        </p:txBody>
      </p:sp>
      <p:sp>
        <p:nvSpPr>
          <p:cNvPr id="8" name="Text 6"/>
          <p:cNvSpPr txBox="1"/>
          <p:nvPr/>
        </p:nvSpPr>
        <p:spPr>
          <a:xfrm>
            <a:off x="6449695" y="233172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Pneumatic tubes and autonomous delivery robots</a:t>
            </a:r>
            <a:endParaRPr lang="en-US" sz="2000" dirty="0"/>
          </a:p>
        </p:txBody>
      </p:sp>
      <p:sp>
        <p:nvSpPr>
          <p:cNvPr id="9" name="Shape 7"/>
          <p:cNvSpPr/>
          <p:nvPr/>
        </p:nvSpPr>
        <p:spPr>
          <a:xfrm>
            <a:off x="55181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780415" y="4270248"/>
            <a:ext cx="493776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Energy</a:t>
            </a:r>
            <a:endParaRPr lang="en-US" sz="2000" dirty="0"/>
          </a:p>
        </p:txBody>
      </p:sp>
      <p:sp>
        <p:nvSpPr>
          <p:cNvPr id="11" name="Text 9"/>
          <p:cNvSpPr txBox="1"/>
          <p:nvPr/>
        </p:nvSpPr>
        <p:spPr>
          <a:xfrm>
            <a:off x="78041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Efficient HVAC, LED lighting, smart building controls</a:t>
            </a:r>
            <a:endParaRPr lang="en-US" sz="2000" dirty="0"/>
          </a:p>
        </p:txBody>
      </p:sp>
      <p:sp>
        <p:nvSpPr>
          <p:cNvPr id="12" name="Shape 10"/>
          <p:cNvSpPr/>
          <p:nvPr/>
        </p:nvSpPr>
        <p:spPr>
          <a:xfrm>
            <a:off x="6221095" y="4069080"/>
            <a:ext cx="539496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3" name="Text 11"/>
          <p:cNvSpPr txBox="1"/>
          <p:nvPr/>
        </p:nvSpPr>
        <p:spPr>
          <a:xfrm>
            <a:off x="6449695" y="4270248"/>
            <a:ext cx="493776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Circular use</a:t>
            </a:r>
            <a:endParaRPr lang="en-US" sz="2000" dirty="0"/>
          </a:p>
        </p:txBody>
      </p:sp>
      <p:sp>
        <p:nvSpPr>
          <p:cNvPr id="14" name="Text 12"/>
          <p:cNvSpPr txBox="1"/>
          <p:nvPr/>
        </p:nvSpPr>
        <p:spPr>
          <a:xfrm>
            <a:off x="6449695" y="4937760"/>
            <a:ext cx="493776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Less single-use plastic, reprocessing, food waste reduction</a:t>
            </a:r>
            <a:endParaRPr lang="en-US" sz="20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Capstone and Assessment</a:t>
            </a:r>
            <a:endParaRPr lang="en-US" sz="4000" dirty="0"/>
          </a:p>
        </p:txBody>
      </p:sp>
      <p:sp>
        <p:nvSpPr>
          <p:cNvPr id="3" name="Shape 1"/>
          <p:cNvSpPr/>
          <p:nvPr/>
        </p:nvSpPr>
        <p:spPr>
          <a:xfrm>
            <a:off x="551815" y="1463040"/>
            <a:ext cx="3505200" cy="3840480"/>
          </a:xfrm>
          <a:prstGeom prst="roundRect">
            <a:avLst>
              <a:gd name="adj" fmla="val 3913"/>
            </a:avLst>
          </a:prstGeom>
          <a:solidFill>
            <a:srgbClr val="F1F3F7"/>
          </a:solidFill>
          <a:ln w="12700">
            <a:solidFill>
              <a:srgbClr val="F1F3F7"/>
            </a:solidFill>
            <a:prstDash val="solid"/>
          </a:ln>
        </p:spPr>
        <p:txBody>
          <a:bodyPr/>
          <a:lstStyle/>
          <a:p>
            <a:endParaRPr lang="en-US"/>
          </a:p>
        </p:txBody>
      </p:sp>
      <p:sp>
        <p:nvSpPr>
          <p:cNvPr id="4" name="Text 2"/>
          <p:cNvSpPr txBox="1"/>
          <p:nvPr/>
        </p:nvSpPr>
        <p:spPr>
          <a:xfrm>
            <a:off x="780415" y="1664208"/>
            <a:ext cx="304800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Service audit</a:t>
            </a:r>
            <a:endParaRPr lang="en-US" sz="2000" dirty="0"/>
          </a:p>
        </p:txBody>
      </p:sp>
      <p:sp>
        <p:nvSpPr>
          <p:cNvPr id="5" name="Text 3"/>
          <p:cNvSpPr txBox="1"/>
          <p:nvPr/>
        </p:nvSpPr>
        <p:spPr>
          <a:xfrm>
            <a:off x="780415" y="2331720"/>
            <a:ext cx="3048000" cy="283464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Audit one support service in a real facility and write a report with an action plan.</a:t>
            </a:r>
            <a:endParaRPr lang="en-US" sz="2000" dirty="0"/>
          </a:p>
        </p:txBody>
      </p:sp>
      <p:sp>
        <p:nvSpPr>
          <p:cNvPr id="6" name="Shape 4"/>
          <p:cNvSpPr/>
          <p:nvPr/>
        </p:nvSpPr>
        <p:spPr>
          <a:xfrm>
            <a:off x="4331335" y="1463040"/>
            <a:ext cx="3505200" cy="3840480"/>
          </a:xfrm>
          <a:prstGeom prst="roundRect">
            <a:avLst>
              <a:gd name="adj" fmla="val 3913"/>
            </a:avLst>
          </a:prstGeom>
          <a:solidFill>
            <a:srgbClr val="F1F3F7"/>
          </a:solidFill>
          <a:ln w="12700">
            <a:solidFill>
              <a:srgbClr val="F1F3F7"/>
            </a:solidFill>
            <a:prstDash val="solid"/>
          </a:ln>
        </p:spPr>
        <p:txBody>
          <a:bodyPr/>
          <a:lstStyle/>
          <a:p>
            <a:endParaRPr lang="en-US"/>
          </a:p>
        </p:txBody>
      </p:sp>
      <p:sp>
        <p:nvSpPr>
          <p:cNvPr id="7" name="Text 5"/>
          <p:cNvSpPr txBox="1"/>
          <p:nvPr/>
        </p:nvSpPr>
        <p:spPr>
          <a:xfrm>
            <a:off x="4559935" y="1664208"/>
            <a:ext cx="304800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Role-play</a:t>
            </a:r>
            <a:endParaRPr lang="en-US" sz="2000" dirty="0"/>
          </a:p>
        </p:txBody>
      </p:sp>
      <p:sp>
        <p:nvSpPr>
          <p:cNvPr id="8" name="Text 6"/>
          <p:cNvSpPr txBox="1"/>
          <p:nvPr/>
        </p:nvSpPr>
        <p:spPr>
          <a:xfrm>
            <a:off x="4559935" y="2331720"/>
            <a:ext cx="3048000" cy="283464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Negotiate a contract recovery plan as hospital manager or contractor.</a:t>
            </a:r>
            <a:endParaRPr lang="en-US" sz="2000" dirty="0"/>
          </a:p>
        </p:txBody>
      </p:sp>
      <p:sp>
        <p:nvSpPr>
          <p:cNvPr id="9" name="Shape 7"/>
          <p:cNvSpPr/>
          <p:nvPr/>
        </p:nvSpPr>
        <p:spPr>
          <a:xfrm>
            <a:off x="8110855" y="1463040"/>
            <a:ext cx="3505200" cy="3840480"/>
          </a:xfrm>
          <a:prstGeom prst="roundRect">
            <a:avLst>
              <a:gd name="adj" fmla="val 3913"/>
            </a:avLst>
          </a:prstGeom>
          <a:solidFill>
            <a:srgbClr val="F1F3F7"/>
          </a:solidFill>
          <a:ln w="12700">
            <a:solidFill>
              <a:srgbClr val="F1F3F7"/>
            </a:solidFill>
            <a:prstDash val="solid"/>
          </a:ln>
        </p:spPr>
        <p:txBody>
          <a:bodyPr/>
          <a:lstStyle/>
          <a:p>
            <a:endParaRPr lang="en-US"/>
          </a:p>
        </p:txBody>
      </p:sp>
      <p:sp>
        <p:nvSpPr>
          <p:cNvPr id="10" name="Text 8"/>
          <p:cNvSpPr txBox="1"/>
          <p:nvPr/>
        </p:nvSpPr>
        <p:spPr>
          <a:xfrm>
            <a:off x="8339455" y="1664208"/>
            <a:ext cx="304800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Suggested weighting</a:t>
            </a:r>
            <a:endParaRPr lang="en-US" sz="2000" dirty="0"/>
          </a:p>
        </p:txBody>
      </p:sp>
      <p:sp>
        <p:nvSpPr>
          <p:cNvPr id="11" name="Text 9"/>
          <p:cNvSpPr txBox="1"/>
          <p:nvPr/>
        </p:nvSpPr>
        <p:spPr>
          <a:xfrm>
            <a:off x="8339455" y="2331720"/>
            <a:ext cx="3048000" cy="283464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Audit report 50%, role-play 20%, case analysis 30%.</a:t>
            </a:r>
            <a:endParaRPr lang="en-US" sz="2000" dirty="0"/>
          </a:p>
        </p:txBody>
      </p:sp>
      <p:sp>
        <p:nvSpPr>
          <p:cNvPr id="12" name="Text 10"/>
          <p:cNvSpPr txBox="1"/>
          <p:nvPr/>
        </p:nvSpPr>
        <p:spPr>
          <a:xfrm>
            <a:off x="551815" y="5577840"/>
            <a:ext cx="11064240" cy="731520"/>
          </a:xfrm>
          <a:prstGeom prst="rect">
            <a:avLst/>
          </a:prstGeom>
          <a:noFill/>
          <a:ln/>
        </p:spPr>
        <p:txBody>
          <a:bodyPr wrap="square" lIns="0" tIns="0" rIns="0" bIns="0" rtlCol="0" anchor="t"/>
          <a:lstStyle/>
          <a:p>
            <a:r>
              <a:rPr lang="en-US" sz="2000" i="1" dirty="0">
                <a:solidFill>
                  <a:srgbClr val="5A6478"/>
                </a:solidFill>
                <a:latin typeface="Georgia" pitchFamily="34" charset="0"/>
                <a:ea typeface="Georgia" pitchFamily="34" charset="-122"/>
                <a:cs typeface="Georgia" pitchFamily="34" charset="-120"/>
              </a:rPr>
              <a:t>Adjust the weighting to match the official module handbook. Submissions go through the virtual campus.</a:t>
            </a:r>
            <a:endParaRPr lang="en-US" sz="20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20040"/>
            <a:ext cx="11064240" cy="914400"/>
          </a:xfrm>
          <a:prstGeom prst="rect">
            <a:avLst/>
          </a:prstGeom>
          <a:noFill/>
        </p:spPr>
        <p:txBody>
          <a:bodyPr wrap="square" lIns="0" tIns="0" rIns="0" bIns="0" anchor="ctr">
            <a:spAutoFit/>
          </a:bodyPr>
          <a:lstStyle/>
          <a:p>
            <a:pPr algn="l"/>
            <a:r>
              <a:rPr sz="4000" b="1" i="0">
                <a:solidFill>
                  <a:srgbClr val="1F2A44"/>
                </a:solidFill>
                <a:latin typeface="Georgia"/>
                <a:ea typeface="Georgia"/>
                <a:cs typeface="Georgia"/>
              </a:rPr>
              <a:t>Questions for Discussion</a:t>
            </a:r>
          </a:p>
        </p:txBody>
      </p:sp>
      <p:sp>
        <p:nvSpPr>
          <p:cNvPr id="3" name="Rounded Rectangle 2"/>
          <p:cNvSpPr/>
          <p:nvPr/>
        </p:nvSpPr>
        <p:spPr>
          <a:xfrm>
            <a:off x="548640" y="1463040"/>
            <a:ext cx="3502152" cy="2377440"/>
          </a:xfrm>
          <a:prstGeom prst="roundRect">
            <a:avLst>
              <a:gd name="adj" fmla="val 6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Oval 3"/>
          <p:cNvSpPr/>
          <p:nvPr/>
        </p:nvSpPr>
        <p:spPr>
          <a:xfrm>
            <a:off x="777240" y="1691640"/>
            <a:ext cx="502920" cy="502920"/>
          </a:xfrm>
          <a:prstGeom prst="ellipse">
            <a:avLst/>
          </a:prstGeom>
          <a:solidFill>
            <a:srgbClr val="E4572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777240" y="1691640"/>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1</a:t>
            </a:r>
          </a:p>
        </p:txBody>
      </p:sp>
      <p:sp>
        <p:nvSpPr>
          <p:cNvPr id="6" name="TextBox 5"/>
          <p:cNvSpPr txBox="1"/>
          <p:nvPr/>
        </p:nvSpPr>
        <p:spPr>
          <a:xfrm>
            <a:off x="1417319" y="1664208"/>
            <a:ext cx="2468880" cy="548640"/>
          </a:xfrm>
          <a:prstGeom prst="rect">
            <a:avLst/>
          </a:prstGeom>
          <a:noFill/>
        </p:spPr>
        <p:txBody>
          <a:bodyPr wrap="square" lIns="0" tIns="0" rIns="0" bIns="0" anchor="ctr">
            <a:spAutoFit/>
          </a:bodyPr>
          <a:lstStyle/>
          <a:p>
            <a:pPr algn="l"/>
            <a:r>
              <a:rPr sz="2000" b="1" i="0">
                <a:solidFill>
                  <a:srgbClr val="E4572E"/>
                </a:solidFill>
                <a:latin typeface="Georgia"/>
                <a:ea typeface="Georgia"/>
                <a:cs typeface="Georgia"/>
              </a:rPr>
              <a:t>Visibility</a:t>
            </a:r>
          </a:p>
        </p:txBody>
      </p:sp>
      <p:sp>
        <p:nvSpPr>
          <p:cNvPr id="7" name="TextBox 6"/>
          <p:cNvSpPr txBox="1"/>
          <p:nvPr/>
        </p:nvSpPr>
        <p:spPr>
          <a:xfrm>
            <a:off x="777240" y="2331720"/>
            <a:ext cx="3063240" cy="1417320"/>
          </a:xfrm>
          <a:prstGeom prst="rect">
            <a:avLst/>
          </a:prstGeom>
          <a:noFill/>
        </p:spPr>
        <p:txBody>
          <a:bodyPr wrap="square" lIns="0" tIns="0" rIns="0" bIns="0" anchor="t">
            <a:spAutoFit/>
          </a:bodyPr>
          <a:lstStyle/>
          <a:p>
            <a:pPr algn="l"/>
            <a:r>
              <a:rPr sz="2000" b="0" i="0">
                <a:solidFill>
                  <a:srgbClr val="1F2A44"/>
                </a:solidFill>
                <a:latin typeface="Georgia"/>
                <a:ea typeface="Georgia"/>
                <a:cs typeface="Georgia"/>
              </a:rPr>
              <a:t>Why do patients judge the doctors by the state of the ward?</a:t>
            </a:r>
          </a:p>
        </p:txBody>
      </p:sp>
      <p:sp>
        <p:nvSpPr>
          <p:cNvPr id="8" name="Rounded Rectangle 7"/>
          <p:cNvSpPr/>
          <p:nvPr/>
        </p:nvSpPr>
        <p:spPr>
          <a:xfrm>
            <a:off x="4334255" y="1463040"/>
            <a:ext cx="3502152" cy="2377440"/>
          </a:xfrm>
          <a:prstGeom prst="roundRect">
            <a:avLst>
              <a:gd name="adj" fmla="val 6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Oval 8"/>
          <p:cNvSpPr/>
          <p:nvPr/>
        </p:nvSpPr>
        <p:spPr>
          <a:xfrm>
            <a:off x="4562855" y="1691640"/>
            <a:ext cx="502920" cy="502920"/>
          </a:xfrm>
          <a:prstGeom prst="ellipse">
            <a:avLst/>
          </a:prstGeom>
          <a:solidFill>
            <a:srgbClr val="17A39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4562855" y="1691640"/>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2</a:t>
            </a:r>
          </a:p>
        </p:txBody>
      </p:sp>
      <p:sp>
        <p:nvSpPr>
          <p:cNvPr id="11" name="TextBox 10"/>
          <p:cNvSpPr txBox="1"/>
          <p:nvPr/>
        </p:nvSpPr>
        <p:spPr>
          <a:xfrm>
            <a:off x="5202936" y="1664208"/>
            <a:ext cx="2468880" cy="548640"/>
          </a:xfrm>
          <a:prstGeom prst="rect">
            <a:avLst/>
          </a:prstGeom>
          <a:noFill/>
        </p:spPr>
        <p:txBody>
          <a:bodyPr wrap="square" lIns="0" tIns="0" rIns="0" bIns="0" anchor="ctr">
            <a:spAutoFit/>
          </a:bodyPr>
          <a:lstStyle/>
          <a:p>
            <a:pPr algn="l"/>
            <a:r>
              <a:rPr sz="2000" b="1" i="0">
                <a:solidFill>
                  <a:srgbClr val="17A398"/>
                </a:solidFill>
                <a:latin typeface="Georgia"/>
                <a:ea typeface="Georgia"/>
                <a:cs typeface="Georgia"/>
              </a:rPr>
              <a:t>Supply chains</a:t>
            </a:r>
          </a:p>
        </p:txBody>
      </p:sp>
      <p:sp>
        <p:nvSpPr>
          <p:cNvPr id="12" name="TextBox 11"/>
          <p:cNvSpPr txBox="1"/>
          <p:nvPr/>
        </p:nvSpPr>
        <p:spPr>
          <a:xfrm>
            <a:off x="4562855" y="2331720"/>
            <a:ext cx="3063240" cy="1417320"/>
          </a:xfrm>
          <a:prstGeom prst="rect">
            <a:avLst/>
          </a:prstGeom>
          <a:noFill/>
        </p:spPr>
        <p:txBody>
          <a:bodyPr wrap="square" lIns="0" tIns="0" rIns="0" bIns="0" anchor="t">
            <a:spAutoFit/>
          </a:bodyPr>
          <a:lstStyle/>
          <a:p>
            <a:pPr algn="l"/>
            <a:r>
              <a:rPr sz="2000" b="0" i="0">
                <a:solidFill>
                  <a:srgbClr val="1F2A44"/>
                </a:solidFill>
                <a:latin typeface="Georgia"/>
                <a:ea typeface="Georgia"/>
                <a:cs typeface="Georgia"/>
              </a:rPr>
              <a:t>What would you have done differently in the 2020 PPE crisis?</a:t>
            </a:r>
          </a:p>
        </p:txBody>
      </p:sp>
      <p:sp>
        <p:nvSpPr>
          <p:cNvPr id="13" name="Rounded Rectangle 12"/>
          <p:cNvSpPr/>
          <p:nvPr/>
        </p:nvSpPr>
        <p:spPr>
          <a:xfrm>
            <a:off x="8119871" y="1463040"/>
            <a:ext cx="3502152" cy="2377440"/>
          </a:xfrm>
          <a:prstGeom prst="roundRect">
            <a:avLst>
              <a:gd name="adj" fmla="val 6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Oval 13"/>
          <p:cNvSpPr/>
          <p:nvPr/>
        </p:nvSpPr>
        <p:spPr>
          <a:xfrm>
            <a:off x="8348471" y="1691640"/>
            <a:ext cx="502920" cy="502920"/>
          </a:xfrm>
          <a:prstGeom prst="ellipse">
            <a:avLst/>
          </a:prstGeom>
          <a:solidFill>
            <a:srgbClr val="1F2A4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348471" y="1691640"/>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3</a:t>
            </a:r>
          </a:p>
        </p:txBody>
      </p:sp>
      <p:sp>
        <p:nvSpPr>
          <p:cNvPr id="16" name="TextBox 15"/>
          <p:cNvSpPr txBox="1"/>
          <p:nvPr/>
        </p:nvSpPr>
        <p:spPr>
          <a:xfrm>
            <a:off x="8988551" y="1664208"/>
            <a:ext cx="2468880" cy="548640"/>
          </a:xfrm>
          <a:prstGeom prst="rect">
            <a:avLst/>
          </a:prstGeom>
          <a:noFill/>
        </p:spPr>
        <p:txBody>
          <a:bodyPr wrap="square" lIns="0" tIns="0" rIns="0" bIns="0" anchor="ctr">
            <a:spAutoFit/>
          </a:bodyPr>
          <a:lstStyle/>
          <a:p>
            <a:pPr algn="l"/>
            <a:r>
              <a:rPr sz="2000" b="1" i="0">
                <a:solidFill>
                  <a:srgbClr val="1F2A44"/>
                </a:solidFill>
                <a:latin typeface="Georgia"/>
                <a:ea typeface="Georgia"/>
                <a:cs typeface="Georgia"/>
              </a:rPr>
              <a:t>Hygiene</a:t>
            </a:r>
          </a:p>
        </p:txBody>
      </p:sp>
      <p:sp>
        <p:nvSpPr>
          <p:cNvPr id="17" name="TextBox 16"/>
          <p:cNvSpPr txBox="1"/>
          <p:nvPr/>
        </p:nvSpPr>
        <p:spPr>
          <a:xfrm>
            <a:off x="8348471" y="2331720"/>
            <a:ext cx="3063240" cy="1417320"/>
          </a:xfrm>
          <a:prstGeom prst="rect">
            <a:avLst/>
          </a:prstGeom>
          <a:noFill/>
        </p:spPr>
        <p:txBody>
          <a:bodyPr wrap="square" lIns="0" tIns="0" rIns="0" bIns="0" anchor="t">
            <a:spAutoFit/>
          </a:bodyPr>
          <a:lstStyle/>
          <a:p>
            <a:pPr algn="l"/>
            <a:r>
              <a:rPr sz="2000" b="0" i="0">
                <a:solidFill>
                  <a:srgbClr val="1F2A44"/>
                </a:solidFill>
                <a:latin typeface="Georgia"/>
                <a:ea typeface="Georgia"/>
                <a:cs typeface="Georgia"/>
              </a:rPr>
              <a:t>Who should own cleaning standards: estates, nursing or infection control?</a:t>
            </a:r>
          </a:p>
        </p:txBody>
      </p:sp>
      <p:sp>
        <p:nvSpPr>
          <p:cNvPr id="18" name="Rounded Rectangle 17"/>
          <p:cNvSpPr/>
          <p:nvPr/>
        </p:nvSpPr>
        <p:spPr>
          <a:xfrm>
            <a:off x="548640" y="4069080"/>
            <a:ext cx="3502152" cy="2377440"/>
          </a:xfrm>
          <a:prstGeom prst="roundRect">
            <a:avLst>
              <a:gd name="adj" fmla="val 6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Oval 18"/>
          <p:cNvSpPr/>
          <p:nvPr/>
        </p:nvSpPr>
        <p:spPr>
          <a:xfrm>
            <a:off x="777240" y="4297680"/>
            <a:ext cx="502920" cy="502920"/>
          </a:xfrm>
          <a:prstGeom prst="ellipse">
            <a:avLst/>
          </a:prstGeom>
          <a:solidFill>
            <a:srgbClr val="C98A0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777240" y="4297680"/>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4</a:t>
            </a:r>
          </a:p>
        </p:txBody>
      </p:sp>
      <p:sp>
        <p:nvSpPr>
          <p:cNvPr id="21" name="TextBox 20"/>
          <p:cNvSpPr txBox="1"/>
          <p:nvPr/>
        </p:nvSpPr>
        <p:spPr>
          <a:xfrm>
            <a:off x="1417319" y="4270248"/>
            <a:ext cx="2468880" cy="548640"/>
          </a:xfrm>
          <a:prstGeom prst="rect">
            <a:avLst/>
          </a:prstGeom>
          <a:noFill/>
        </p:spPr>
        <p:txBody>
          <a:bodyPr wrap="square" lIns="0" tIns="0" rIns="0" bIns="0" anchor="ctr">
            <a:spAutoFit/>
          </a:bodyPr>
          <a:lstStyle/>
          <a:p>
            <a:pPr algn="l"/>
            <a:r>
              <a:rPr sz="2000" b="1" i="0">
                <a:solidFill>
                  <a:srgbClr val="C98A0B"/>
                </a:solidFill>
                <a:latin typeface="Georgia"/>
                <a:ea typeface="Georgia"/>
                <a:cs typeface="Georgia"/>
              </a:rPr>
              <a:t>Safety</a:t>
            </a:r>
          </a:p>
        </p:txBody>
      </p:sp>
      <p:sp>
        <p:nvSpPr>
          <p:cNvPr id="22" name="TextBox 21"/>
          <p:cNvSpPr txBox="1"/>
          <p:nvPr/>
        </p:nvSpPr>
        <p:spPr>
          <a:xfrm>
            <a:off x="777240" y="4937760"/>
            <a:ext cx="3063240" cy="1417320"/>
          </a:xfrm>
          <a:prstGeom prst="rect">
            <a:avLst/>
          </a:prstGeom>
          <a:noFill/>
        </p:spPr>
        <p:txBody>
          <a:bodyPr wrap="square" lIns="0" tIns="0" rIns="0" bIns="0" anchor="t">
            <a:spAutoFit/>
          </a:bodyPr>
          <a:lstStyle/>
          <a:p>
            <a:pPr algn="l"/>
            <a:r>
              <a:rPr sz="2000" b="0" i="0">
                <a:solidFill>
                  <a:srgbClr val="1F2A44"/>
                </a:solidFill>
                <a:latin typeface="Georgia"/>
                <a:ea typeface="Georgia"/>
                <a:cs typeface="Georgia"/>
              </a:rPr>
              <a:t>What lessons from Goiânia apply to waste handling where you work?</a:t>
            </a:r>
          </a:p>
        </p:txBody>
      </p:sp>
      <p:sp>
        <p:nvSpPr>
          <p:cNvPr id="23" name="Rounded Rectangle 22"/>
          <p:cNvSpPr/>
          <p:nvPr/>
        </p:nvSpPr>
        <p:spPr>
          <a:xfrm>
            <a:off x="4334255" y="4069080"/>
            <a:ext cx="3502152" cy="2377440"/>
          </a:xfrm>
          <a:prstGeom prst="roundRect">
            <a:avLst>
              <a:gd name="adj" fmla="val 6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Oval 23"/>
          <p:cNvSpPr/>
          <p:nvPr/>
        </p:nvSpPr>
        <p:spPr>
          <a:xfrm>
            <a:off x="4562855" y="4297680"/>
            <a:ext cx="502920" cy="502920"/>
          </a:xfrm>
          <a:prstGeom prst="ellipse">
            <a:avLst/>
          </a:prstGeom>
          <a:solidFill>
            <a:srgbClr val="E4572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4562855" y="4297680"/>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5</a:t>
            </a:r>
          </a:p>
        </p:txBody>
      </p:sp>
      <p:sp>
        <p:nvSpPr>
          <p:cNvPr id="26" name="TextBox 25"/>
          <p:cNvSpPr txBox="1"/>
          <p:nvPr/>
        </p:nvSpPr>
        <p:spPr>
          <a:xfrm>
            <a:off x="5202936" y="4270248"/>
            <a:ext cx="2468880" cy="548640"/>
          </a:xfrm>
          <a:prstGeom prst="rect">
            <a:avLst/>
          </a:prstGeom>
          <a:noFill/>
        </p:spPr>
        <p:txBody>
          <a:bodyPr wrap="square" lIns="0" tIns="0" rIns="0" bIns="0" anchor="ctr">
            <a:spAutoFit/>
          </a:bodyPr>
          <a:lstStyle/>
          <a:p>
            <a:pPr algn="l"/>
            <a:r>
              <a:rPr sz="2000" b="1" i="0">
                <a:solidFill>
                  <a:srgbClr val="E4572E"/>
                </a:solidFill>
                <a:latin typeface="Georgia"/>
                <a:ea typeface="Georgia"/>
                <a:cs typeface="Georgia"/>
              </a:rPr>
              <a:t>Outsourcing</a:t>
            </a:r>
          </a:p>
        </p:txBody>
      </p:sp>
      <p:sp>
        <p:nvSpPr>
          <p:cNvPr id="27" name="TextBox 26"/>
          <p:cNvSpPr txBox="1"/>
          <p:nvPr/>
        </p:nvSpPr>
        <p:spPr>
          <a:xfrm>
            <a:off x="4562855" y="4937760"/>
            <a:ext cx="3063240" cy="1417320"/>
          </a:xfrm>
          <a:prstGeom prst="rect">
            <a:avLst/>
          </a:prstGeom>
          <a:noFill/>
        </p:spPr>
        <p:txBody>
          <a:bodyPr wrap="square" lIns="0" tIns="0" rIns="0" bIns="0" anchor="t">
            <a:spAutoFit/>
          </a:bodyPr>
          <a:lstStyle/>
          <a:p>
            <a:pPr algn="l"/>
            <a:r>
              <a:rPr sz="2000" b="0" i="0">
                <a:solidFill>
                  <a:srgbClr val="1F2A44"/>
                </a:solidFill>
                <a:latin typeface="Georgia"/>
                <a:ea typeface="Georgia"/>
                <a:cs typeface="Georgia"/>
              </a:rPr>
              <a:t>Which support services would you never outsource, and why?</a:t>
            </a:r>
          </a:p>
        </p:txBody>
      </p:sp>
      <p:sp>
        <p:nvSpPr>
          <p:cNvPr id="28" name="Rounded Rectangle 27"/>
          <p:cNvSpPr/>
          <p:nvPr/>
        </p:nvSpPr>
        <p:spPr>
          <a:xfrm>
            <a:off x="8119871" y="4069080"/>
            <a:ext cx="3502152" cy="2377440"/>
          </a:xfrm>
          <a:prstGeom prst="roundRect">
            <a:avLst>
              <a:gd name="adj" fmla="val 6000"/>
            </a:avLst>
          </a:prstGeom>
          <a:solidFill>
            <a:srgbClr val="F1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Oval 28"/>
          <p:cNvSpPr/>
          <p:nvPr/>
        </p:nvSpPr>
        <p:spPr>
          <a:xfrm>
            <a:off x="8348471" y="4297680"/>
            <a:ext cx="502920" cy="502920"/>
          </a:xfrm>
          <a:prstGeom prst="ellipse">
            <a:avLst/>
          </a:prstGeom>
          <a:solidFill>
            <a:srgbClr val="17A39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8348471" y="4297680"/>
            <a:ext cx="502920" cy="502920"/>
          </a:xfrm>
          <a:prstGeom prst="rect">
            <a:avLst/>
          </a:prstGeom>
          <a:noFill/>
        </p:spPr>
        <p:txBody>
          <a:bodyPr wrap="square" lIns="0" tIns="0" rIns="0" bIns="0" anchor="ctr">
            <a:spAutoFit/>
          </a:bodyPr>
          <a:lstStyle/>
          <a:p>
            <a:pPr algn="ctr"/>
            <a:r>
              <a:rPr sz="2000" b="1" i="0">
                <a:solidFill>
                  <a:srgbClr val="FFFFFF"/>
                </a:solidFill>
                <a:latin typeface="Georgia"/>
                <a:ea typeface="Georgia"/>
                <a:cs typeface="Georgia"/>
              </a:rPr>
              <a:t>6</a:t>
            </a:r>
          </a:p>
        </p:txBody>
      </p:sp>
      <p:sp>
        <p:nvSpPr>
          <p:cNvPr id="31" name="TextBox 30"/>
          <p:cNvSpPr txBox="1"/>
          <p:nvPr/>
        </p:nvSpPr>
        <p:spPr>
          <a:xfrm>
            <a:off x="8988551" y="4270248"/>
            <a:ext cx="2468880" cy="548640"/>
          </a:xfrm>
          <a:prstGeom prst="rect">
            <a:avLst/>
          </a:prstGeom>
          <a:noFill/>
        </p:spPr>
        <p:txBody>
          <a:bodyPr wrap="square" lIns="0" tIns="0" rIns="0" bIns="0" anchor="ctr">
            <a:spAutoFit/>
          </a:bodyPr>
          <a:lstStyle/>
          <a:p>
            <a:pPr algn="l"/>
            <a:r>
              <a:rPr sz="2000" b="1" i="0">
                <a:solidFill>
                  <a:srgbClr val="17A398"/>
                </a:solidFill>
                <a:latin typeface="Georgia"/>
                <a:ea typeface="Georgia"/>
                <a:cs typeface="Georgia"/>
              </a:rPr>
              <a:t>One team</a:t>
            </a:r>
          </a:p>
        </p:txBody>
      </p:sp>
      <p:sp>
        <p:nvSpPr>
          <p:cNvPr id="32" name="TextBox 31"/>
          <p:cNvSpPr txBox="1"/>
          <p:nvPr/>
        </p:nvSpPr>
        <p:spPr>
          <a:xfrm>
            <a:off x="8348471" y="4937760"/>
            <a:ext cx="3063240" cy="1417320"/>
          </a:xfrm>
          <a:prstGeom prst="rect">
            <a:avLst/>
          </a:prstGeom>
          <a:noFill/>
        </p:spPr>
        <p:txBody>
          <a:bodyPr wrap="square" lIns="0" tIns="0" rIns="0" bIns="0" anchor="t">
            <a:spAutoFit/>
          </a:bodyPr>
          <a:lstStyle/>
          <a:p>
            <a:pPr algn="l"/>
            <a:r>
              <a:rPr sz="2000" b="0" i="0">
                <a:solidFill>
                  <a:srgbClr val="1F2A44"/>
                </a:solidFill>
                <a:latin typeface="Georgia"/>
                <a:ea typeface="Georgia"/>
                <a:cs typeface="Georgia"/>
              </a:rPr>
              <a:t>How could support teams take part in daily bed-flow decisions?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Key Takeaways</a:t>
            </a:r>
            <a:endParaRPr lang="en-US" sz="4000" dirty="0"/>
          </a:p>
        </p:txBody>
      </p:sp>
      <p:sp>
        <p:nvSpPr>
          <p:cNvPr id="3" name="Shape 1"/>
          <p:cNvSpPr/>
          <p:nvPr/>
        </p:nvSpPr>
        <p:spPr>
          <a:xfrm>
            <a:off x="55181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4" name="Shape 2"/>
          <p:cNvSpPr/>
          <p:nvPr/>
        </p:nvSpPr>
        <p:spPr>
          <a:xfrm>
            <a:off x="780415" y="1691640"/>
            <a:ext cx="502920" cy="502920"/>
          </a:xfrm>
          <a:prstGeom prst="ellipse">
            <a:avLst/>
          </a:prstGeom>
          <a:solidFill>
            <a:srgbClr val="E4572E"/>
          </a:solidFill>
          <a:ln w="12700">
            <a:solidFill>
              <a:srgbClr val="E4572E"/>
            </a:solidFill>
            <a:prstDash val="solid"/>
          </a:ln>
        </p:spPr>
        <p:txBody>
          <a:bodyPr/>
          <a:lstStyle/>
          <a:p>
            <a:endParaRPr lang="en-US"/>
          </a:p>
        </p:txBody>
      </p:sp>
      <p:sp>
        <p:nvSpPr>
          <p:cNvPr id="5" name="Text 3"/>
          <p:cNvSpPr txBox="1"/>
          <p:nvPr/>
        </p:nvSpPr>
        <p:spPr>
          <a:xfrm>
            <a:off x="780415" y="169164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1</a:t>
            </a:r>
            <a:endParaRPr lang="en-US" sz="2000" dirty="0"/>
          </a:p>
        </p:txBody>
      </p:sp>
      <p:sp>
        <p:nvSpPr>
          <p:cNvPr id="6" name="Text 4"/>
          <p:cNvSpPr txBox="1"/>
          <p:nvPr/>
        </p:nvSpPr>
        <p:spPr>
          <a:xfrm>
            <a:off x="1420495" y="1664208"/>
            <a:ext cx="240792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Critical services</a:t>
            </a:r>
            <a:endParaRPr lang="en-US" sz="2000" dirty="0"/>
          </a:p>
        </p:txBody>
      </p:sp>
      <p:sp>
        <p:nvSpPr>
          <p:cNvPr id="7" name="Text 5"/>
          <p:cNvSpPr txBox="1"/>
          <p:nvPr/>
        </p:nvSpPr>
        <p:spPr>
          <a:xfrm>
            <a:off x="78041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Support services directly shape safety, infection control and patient trust.</a:t>
            </a:r>
            <a:endParaRPr lang="en-US" sz="2000" dirty="0"/>
          </a:p>
        </p:txBody>
      </p:sp>
      <p:sp>
        <p:nvSpPr>
          <p:cNvPr id="8" name="Shape 6"/>
          <p:cNvSpPr/>
          <p:nvPr/>
        </p:nvSpPr>
        <p:spPr>
          <a:xfrm>
            <a:off x="433133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9" name="Shape 7"/>
          <p:cNvSpPr/>
          <p:nvPr/>
        </p:nvSpPr>
        <p:spPr>
          <a:xfrm>
            <a:off x="4559935" y="1691640"/>
            <a:ext cx="502920" cy="502920"/>
          </a:xfrm>
          <a:prstGeom prst="ellipse">
            <a:avLst/>
          </a:prstGeom>
          <a:solidFill>
            <a:srgbClr val="17A398"/>
          </a:solidFill>
          <a:ln w="12700">
            <a:solidFill>
              <a:srgbClr val="17A398"/>
            </a:solidFill>
            <a:prstDash val="solid"/>
          </a:ln>
        </p:spPr>
        <p:txBody>
          <a:bodyPr/>
          <a:lstStyle/>
          <a:p>
            <a:endParaRPr lang="en-US"/>
          </a:p>
        </p:txBody>
      </p:sp>
      <p:sp>
        <p:nvSpPr>
          <p:cNvPr id="10" name="Text 8"/>
          <p:cNvSpPr txBox="1"/>
          <p:nvPr/>
        </p:nvSpPr>
        <p:spPr>
          <a:xfrm>
            <a:off x="4559935" y="169164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2</a:t>
            </a:r>
            <a:endParaRPr lang="en-US" sz="2000" dirty="0"/>
          </a:p>
        </p:txBody>
      </p:sp>
      <p:sp>
        <p:nvSpPr>
          <p:cNvPr id="11" name="Text 9"/>
          <p:cNvSpPr txBox="1"/>
          <p:nvPr/>
        </p:nvSpPr>
        <p:spPr>
          <a:xfrm>
            <a:off x="5200015" y="1664208"/>
            <a:ext cx="240792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Value over price</a:t>
            </a:r>
            <a:endParaRPr lang="en-US" sz="2000" dirty="0"/>
          </a:p>
        </p:txBody>
      </p:sp>
      <p:sp>
        <p:nvSpPr>
          <p:cNvPr id="12" name="Text 10"/>
          <p:cNvSpPr txBox="1"/>
          <p:nvPr/>
        </p:nvSpPr>
        <p:spPr>
          <a:xfrm>
            <a:off x="455993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Buy on total cost of ownership and resilience, not the cheapest bid.</a:t>
            </a:r>
            <a:endParaRPr lang="en-US" sz="2000" dirty="0"/>
          </a:p>
        </p:txBody>
      </p:sp>
      <p:sp>
        <p:nvSpPr>
          <p:cNvPr id="13" name="Shape 11"/>
          <p:cNvSpPr/>
          <p:nvPr/>
        </p:nvSpPr>
        <p:spPr>
          <a:xfrm>
            <a:off x="8110855" y="146304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4" name="Shape 12"/>
          <p:cNvSpPr/>
          <p:nvPr/>
        </p:nvSpPr>
        <p:spPr>
          <a:xfrm>
            <a:off x="8339455" y="1691640"/>
            <a:ext cx="502920" cy="502920"/>
          </a:xfrm>
          <a:prstGeom prst="ellipse">
            <a:avLst/>
          </a:prstGeom>
          <a:solidFill>
            <a:srgbClr val="1F2A44"/>
          </a:solidFill>
          <a:ln w="12700">
            <a:solidFill>
              <a:srgbClr val="1F2A44"/>
            </a:solidFill>
            <a:prstDash val="solid"/>
          </a:ln>
        </p:spPr>
        <p:txBody>
          <a:bodyPr/>
          <a:lstStyle/>
          <a:p>
            <a:endParaRPr lang="en-US"/>
          </a:p>
        </p:txBody>
      </p:sp>
      <p:sp>
        <p:nvSpPr>
          <p:cNvPr id="15" name="Text 13"/>
          <p:cNvSpPr txBox="1"/>
          <p:nvPr/>
        </p:nvSpPr>
        <p:spPr>
          <a:xfrm>
            <a:off x="8339455" y="169164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3</a:t>
            </a:r>
            <a:endParaRPr lang="en-US" sz="2000" dirty="0"/>
          </a:p>
        </p:txBody>
      </p:sp>
      <p:sp>
        <p:nvSpPr>
          <p:cNvPr id="16" name="Text 14"/>
          <p:cNvSpPr txBox="1"/>
          <p:nvPr/>
        </p:nvSpPr>
        <p:spPr>
          <a:xfrm>
            <a:off x="8979535" y="1664208"/>
            <a:ext cx="2407920" cy="548640"/>
          </a:xfrm>
          <a:prstGeom prst="rect">
            <a:avLst/>
          </a:prstGeom>
          <a:noFill/>
          <a:ln/>
        </p:spPr>
        <p:txBody>
          <a:bodyPr wrap="square" lIns="0" tIns="0" rIns="0" bIns="0" rtlCol="0" anchor="ctr"/>
          <a:lstStyle/>
          <a:p>
            <a:r>
              <a:rPr lang="en-US" sz="2000" b="1" dirty="0">
                <a:solidFill>
                  <a:srgbClr val="1F2A44"/>
                </a:solidFill>
                <a:latin typeface="Georgia" pitchFamily="34" charset="0"/>
                <a:ea typeface="Georgia" pitchFamily="34" charset="-122"/>
                <a:cs typeface="Georgia" pitchFamily="34" charset="-120"/>
              </a:rPr>
              <a:t>Hygiene matters</a:t>
            </a:r>
            <a:endParaRPr lang="en-US" sz="2000" dirty="0"/>
          </a:p>
        </p:txBody>
      </p:sp>
      <p:sp>
        <p:nvSpPr>
          <p:cNvPr id="17" name="Text 15"/>
          <p:cNvSpPr txBox="1"/>
          <p:nvPr/>
        </p:nvSpPr>
        <p:spPr>
          <a:xfrm>
            <a:off x="8339455" y="233172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Cleaning, linen and waste data belong on the board’s agenda.</a:t>
            </a:r>
            <a:endParaRPr lang="en-US" sz="2000" dirty="0"/>
          </a:p>
        </p:txBody>
      </p:sp>
      <p:sp>
        <p:nvSpPr>
          <p:cNvPr id="18" name="Shape 16"/>
          <p:cNvSpPr/>
          <p:nvPr/>
        </p:nvSpPr>
        <p:spPr>
          <a:xfrm>
            <a:off x="55181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19" name="Shape 17"/>
          <p:cNvSpPr/>
          <p:nvPr/>
        </p:nvSpPr>
        <p:spPr>
          <a:xfrm>
            <a:off x="780415" y="4297680"/>
            <a:ext cx="502920" cy="502920"/>
          </a:xfrm>
          <a:prstGeom prst="ellipse">
            <a:avLst/>
          </a:prstGeom>
          <a:solidFill>
            <a:srgbClr val="C98A0B"/>
          </a:solidFill>
          <a:ln w="12700">
            <a:solidFill>
              <a:srgbClr val="C98A0B"/>
            </a:solidFill>
            <a:prstDash val="solid"/>
          </a:ln>
        </p:spPr>
        <p:txBody>
          <a:bodyPr/>
          <a:lstStyle/>
          <a:p>
            <a:endParaRPr lang="en-US"/>
          </a:p>
        </p:txBody>
      </p:sp>
      <p:sp>
        <p:nvSpPr>
          <p:cNvPr id="20" name="Text 18"/>
          <p:cNvSpPr txBox="1"/>
          <p:nvPr/>
        </p:nvSpPr>
        <p:spPr>
          <a:xfrm>
            <a:off x="780415" y="429768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4</a:t>
            </a:r>
            <a:endParaRPr lang="en-US" sz="2000" dirty="0"/>
          </a:p>
        </p:txBody>
      </p:sp>
      <p:sp>
        <p:nvSpPr>
          <p:cNvPr id="21" name="Text 19"/>
          <p:cNvSpPr txBox="1"/>
          <p:nvPr/>
        </p:nvSpPr>
        <p:spPr>
          <a:xfrm>
            <a:off x="1420495" y="4270248"/>
            <a:ext cx="2407920" cy="548640"/>
          </a:xfrm>
          <a:prstGeom prst="rect">
            <a:avLst/>
          </a:prstGeom>
          <a:noFill/>
          <a:ln/>
        </p:spPr>
        <p:txBody>
          <a:bodyPr wrap="square" lIns="0" tIns="0" rIns="0" bIns="0" rtlCol="0" anchor="ctr"/>
          <a:lstStyle/>
          <a:p>
            <a:r>
              <a:rPr lang="en-US" sz="2000" b="1" dirty="0">
                <a:solidFill>
                  <a:srgbClr val="C98A0B"/>
                </a:solidFill>
                <a:latin typeface="Georgia" pitchFamily="34" charset="0"/>
                <a:ea typeface="Georgia" pitchFamily="34" charset="-122"/>
                <a:cs typeface="Georgia" pitchFamily="34" charset="-120"/>
              </a:rPr>
              <a:t>Plan for failure</a:t>
            </a:r>
            <a:endParaRPr lang="en-US" sz="2000" dirty="0"/>
          </a:p>
        </p:txBody>
      </p:sp>
      <p:sp>
        <p:nvSpPr>
          <p:cNvPr id="22" name="Text 20"/>
          <p:cNvSpPr txBox="1"/>
          <p:nvPr/>
        </p:nvSpPr>
        <p:spPr>
          <a:xfrm>
            <a:off x="78041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Maintenance, continuity plans and drills keep critical systems running.</a:t>
            </a:r>
            <a:endParaRPr lang="en-US" sz="2000" dirty="0"/>
          </a:p>
        </p:txBody>
      </p:sp>
      <p:sp>
        <p:nvSpPr>
          <p:cNvPr id="23" name="Shape 21"/>
          <p:cNvSpPr/>
          <p:nvPr/>
        </p:nvSpPr>
        <p:spPr>
          <a:xfrm>
            <a:off x="433133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24" name="Shape 22"/>
          <p:cNvSpPr/>
          <p:nvPr/>
        </p:nvSpPr>
        <p:spPr>
          <a:xfrm>
            <a:off x="4559935" y="4297680"/>
            <a:ext cx="502920" cy="502920"/>
          </a:xfrm>
          <a:prstGeom prst="ellipse">
            <a:avLst/>
          </a:prstGeom>
          <a:solidFill>
            <a:srgbClr val="E4572E"/>
          </a:solidFill>
          <a:ln w="12700">
            <a:solidFill>
              <a:srgbClr val="E4572E"/>
            </a:solidFill>
            <a:prstDash val="solid"/>
          </a:ln>
        </p:spPr>
        <p:txBody>
          <a:bodyPr/>
          <a:lstStyle/>
          <a:p>
            <a:endParaRPr lang="en-US"/>
          </a:p>
        </p:txBody>
      </p:sp>
      <p:sp>
        <p:nvSpPr>
          <p:cNvPr id="25" name="Text 23"/>
          <p:cNvSpPr txBox="1"/>
          <p:nvPr/>
        </p:nvSpPr>
        <p:spPr>
          <a:xfrm>
            <a:off x="4559935" y="429768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5</a:t>
            </a:r>
            <a:endParaRPr lang="en-US" sz="2000" dirty="0"/>
          </a:p>
        </p:txBody>
      </p:sp>
      <p:sp>
        <p:nvSpPr>
          <p:cNvPr id="26" name="Text 24"/>
          <p:cNvSpPr txBox="1"/>
          <p:nvPr/>
        </p:nvSpPr>
        <p:spPr>
          <a:xfrm>
            <a:off x="5200015" y="4270248"/>
            <a:ext cx="2407920" cy="548640"/>
          </a:xfrm>
          <a:prstGeom prst="rect">
            <a:avLst/>
          </a:prstGeom>
          <a:noFill/>
          <a:ln/>
        </p:spPr>
        <p:txBody>
          <a:bodyPr wrap="square" lIns="0" tIns="0" rIns="0" bIns="0" rtlCol="0" anchor="ctr"/>
          <a:lstStyle/>
          <a:p>
            <a:r>
              <a:rPr lang="en-US" sz="2000" b="1" dirty="0">
                <a:solidFill>
                  <a:srgbClr val="E4572E"/>
                </a:solidFill>
                <a:latin typeface="Georgia" pitchFamily="34" charset="0"/>
                <a:ea typeface="Georgia" pitchFamily="34" charset="-122"/>
                <a:cs typeface="Georgia" pitchFamily="34" charset="-120"/>
              </a:rPr>
              <a:t>Contracts</a:t>
            </a:r>
            <a:endParaRPr lang="en-US" sz="2000" dirty="0"/>
          </a:p>
        </p:txBody>
      </p:sp>
      <p:sp>
        <p:nvSpPr>
          <p:cNvPr id="27" name="Text 25"/>
          <p:cNvSpPr txBox="1"/>
          <p:nvPr/>
        </p:nvSpPr>
        <p:spPr>
          <a:xfrm>
            <a:off x="455993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Clear SLAs, fair KPIs, partnership and an exit plan.</a:t>
            </a:r>
            <a:endParaRPr lang="en-US" sz="2000" dirty="0"/>
          </a:p>
        </p:txBody>
      </p:sp>
      <p:sp>
        <p:nvSpPr>
          <p:cNvPr id="28" name="Shape 26"/>
          <p:cNvSpPr/>
          <p:nvPr/>
        </p:nvSpPr>
        <p:spPr>
          <a:xfrm>
            <a:off x="8110855" y="4069080"/>
            <a:ext cx="3505200" cy="2331720"/>
          </a:xfrm>
          <a:prstGeom prst="roundRect">
            <a:avLst>
              <a:gd name="adj" fmla="val 5882"/>
            </a:avLst>
          </a:prstGeom>
          <a:solidFill>
            <a:srgbClr val="F1F3F7"/>
          </a:solidFill>
          <a:ln w="12700">
            <a:solidFill>
              <a:srgbClr val="F1F3F7"/>
            </a:solidFill>
            <a:prstDash val="solid"/>
          </a:ln>
        </p:spPr>
        <p:txBody>
          <a:bodyPr/>
          <a:lstStyle/>
          <a:p>
            <a:endParaRPr lang="en-US"/>
          </a:p>
        </p:txBody>
      </p:sp>
      <p:sp>
        <p:nvSpPr>
          <p:cNvPr id="29" name="Shape 27"/>
          <p:cNvSpPr/>
          <p:nvPr/>
        </p:nvSpPr>
        <p:spPr>
          <a:xfrm>
            <a:off x="8339455" y="4297680"/>
            <a:ext cx="502920" cy="502920"/>
          </a:xfrm>
          <a:prstGeom prst="ellipse">
            <a:avLst/>
          </a:prstGeom>
          <a:solidFill>
            <a:srgbClr val="17A398"/>
          </a:solidFill>
          <a:ln w="12700">
            <a:solidFill>
              <a:srgbClr val="17A398"/>
            </a:solidFill>
            <a:prstDash val="solid"/>
          </a:ln>
        </p:spPr>
        <p:txBody>
          <a:bodyPr/>
          <a:lstStyle/>
          <a:p>
            <a:endParaRPr lang="en-US"/>
          </a:p>
        </p:txBody>
      </p:sp>
      <p:sp>
        <p:nvSpPr>
          <p:cNvPr id="30" name="Text 28"/>
          <p:cNvSpPr txBox="1"/>
          <p:nvPr/>
        </p:nvSpPr>
        <p:spPr>
          <a:xfrm>
            <a:off x="8339455" y="4297680"/>
            <a:ext cx="502920" cy="502920"/>
          </a:xfrm>
          <a:prstGeom prst="rect">
            <a:avLst/>
          </a:prstGeom>
          <a:noFill/>
          <a:ln/>
        </p:spPr>
        <p:txBody>
          <a:bodyPr wrap="square" lIns="0" tIns="0" rIns="0" bIns="0" rtlCol="0" anchor="ctr"/>
          <a:lstStyle/>
          <a:p>
            <a:pPr algn="ctr"/>
            <a:r>
              <a:rPr lang="en-US" sz="2000" b="1" dirty="0">
                <a:solidFill>
                  <a:srgbClr val="FFFFFF"/>
                </a:solidFill>
                <a:latin typeface="Georgia" pitchFamily="34" charset="0"/>
                <a:ea typeface="Georgia" pitchFamily="34" charset="-122"/>
                <a:cs typeface="Georgia" pitchFamily="34" charset="-120"/>
              </a:rPr>
              <a:t>6</a:t>
            </a:r>
            <a:endParaRPr lang="en-US" sz="2000" dirty="0"/>
          </a:p>
        </p:txBody>
      </p:sp>
      <p:sp>
        <p:nvSpPr>
          <p:cNvPr id="31" name="Text 29"/>
          <p:cNvSpPr txBox="1"/>
          <p:nvPr/>
        </p:nvSpPr>
        <p:spPr>
          <a:xfrm>
            <a:off x="8979535" y="4270248"/>
            <a:ext cx="2407920" cy="548640"/>
          </a:xfrm>
          <a:prstGeom prst="rect">
            <a:avLst/>
          </a:prstGeom>
          <a:noFill/>
          <a:ln/>
        </p:spPr>
        <p:txBody>
          <a:bodyPr wrap="square" lIns="0" tIns="0" rIns="0" bIns="0" rtlCol="0" anchor="ctr"/>
          <a:lstStyle/>
          <a:p>
            <a:r>
              <a:rPr lang="en-US" sz="2000" b="1" dirty="0">
                <a:solidFill>
                  <a:srgbClr val="17A398"/>
                </a:solidFill>
                <a:latin typeface="Georgia" pitchFamily="34" charset="0"/>
                <a:ea typeface="Georgia" pitchFamily="34" charset="-122"/>
                <a:cs typeface="Georgia" pitchFamily="34" charset="-120"/>
              </a:rPr>
              <a:t>One team</a:t>
            </a:r>
            <a:endParaRPr lang="en-US" sz="2000" dirty="0"/>
          </a:p>
        </p:txBody>
      </p:sp>
      <p:sp>
        <p:nvSpPr>
          <p:cNvPr id="32" name="Text 30"/>
          <p:cNvSpPr txBox="1"/>
          <p:nvPr/>
        </p:nvSpPr>
        <p:spPr>
          <a:xfrm>
            <a:off x="8339455" y="4937760"/>
            <a:ext cx="3048000" cy="1325880"/>
          </a:xfrm>
          <a:prstGeom prst="rect">
            <a:avLst/>
          </a:prstGeom>
          <a:noFill/>
          <a:ln/>
        </p:spPr>
        <p:txBody>
          <a:bodyPr wrap="square" lIns="0" tIns="0" rIns="0" bIns="0" rtlCol="0" anchor="t"/>
          <a:lstStyle/>
          <a:p>
            <a:r>
              <a:rPr lang="en-US" sz="2000" dirty="0">
                <a:solidFill>
                  <a:srgbClr val="1F2A44"/>
                </a:solidFill>
                <a:latin typeface="Georgia" pitchFamily="34" charset="0"/>
                <a:ea typeface="Georgia" pitchFamily="34" charset="-122"/>
                <a:cs typeface="Georgia" pitchFamily="34" charset="-120"/>
              </a:rPr>
              <a:t>Integrate support and clinical teams around patient flow.</a:t>
            </a:r>
            <a:endParaRPr lang="en-US" sz="20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txBox="1"/>
          <p:nvPr/>
        </p:nvSpPr>
        <p:spPr>
          <a:xfrm>
            <a:off x="551815" y="320040"/>
            <a:ext cx="11064240" cy="914400"/>
          </a:xfrm>
          <a:prstGeom prst="rect">
            <a:avLst/>
          </a:prstGeom>
          <a:noFill/>
          <a:ln/>
        </p:spPr>
        <p:txBody>
          <a:bodyPr wrap="square" lIns="0" tIns="0" rIns="0" bIns="0" rtlCol="0" anchor="ctr"/>
          <a:lstStyle/>
          <a:p>
            <a:r>
              <a:rPr lang="en-US" sz="4000" b="1" dirty="0">
                <a:solidFill>
                  <a:srgbClr val="1F2A44"/>
                </a:solidFill>
                <a:latin typeface="Georgia" pitchFamily="34" charset="0"/>
                <a:ea typeface="Georgia" pitchFamily="34" charset="-122"/>
                <a:cs typeface="Georgia" pitchFamily="34" charset="-120"/>
              </a:rPr>
              <a:t>Key References and Resources</a:t>
            </a:r>
            <a:endParaRPr lang="en-US" sz="4000" dirty="0"/>
          </a:p>
        </p:txBody>
      </p:sp>
      <p:sp>
        <p:nvSpPr>
          <p:cNvPr id="3" name="Text 1"/>
          <p:cNvSpPr txBox="1"/>
          <p:nvPr/>
        </p:nvSpPr>
        <p:spPr>
          <a:xfrm>
            <a:off x="551815" y="1417320"/>
            <a:ext cx="11064240" cy="5120640"/>
          </a:xfrm>
          <a:prstGeom prst="rect">
            <a:avLst/>
          </a:prstGeom>
          <a:noFill/>
          <a:ln/>
        </p:spPr>
        <p:txBody>
          <a:bodyPr wrap="square" lIns="0" tIns="0" rIns="0" bIns="0" rtlCol="0" anchor="t"/>
          <a:lstStyle/>
          <a:p>
            <a:pPr marL="279400" indent="-279400">
              <a:spcAft>
                <a:spcPts val="600"/>
              </a:spcAft>
              <a:buSzPct val="100000"/>
              <a:buChar char="•"/>
            </a:pPr>
            <a:r>
              <a:rPr lang="en-US" sz="2000" dirty="0">
                <a:solidFill>
                  <a:srgbClr val="1F2A44"/>
                </a:solidFill>
                <a:latin typeface="Georgia" pitchFamily="34" charset="0"/>
                <a:ea typeface="Georgia" pitchFamily="34" charset="-122"/>
                <a:cs typeface="Georgia" pitchFamily="34" charset="-120"/>
              </a:rPr>
              <a:t>WHO (2014). Safe Management of Wastes from Health-Care Activities (2nd ed.).</a:t>
            </a:r>
            <a:endParaRPr lang="en-US" sz="2000" dirty="0"/>
          </a:p>
          <a:p>
            <a:pPr marL="279400" indent="-279400">
              <a:spcAft>
                <a:spcPts val="600"/>
              </a:spcAft>
              <a:buSzPct val="100000"/>
              <a:buChar char="•"/>
            </a:pPr>
            <a:r>
              <a:rPr lang="en-US" sz="2000" dirty="0">
                <a:solidFill>
                  <a:srgbClr val="1F2A44"/>
                </a:solidFill>
                <a:latin typeface="Georgia" pitchFamily="34" charset="0"/>
                <a:ea typeface="Georgia" pitchFamily="34" charset="-122"/>
                <a:cs typeface="Georgia" pitchFamily="34" charset="-120"/>
              </a:rPr>
              <a:t>ISO 41001:2018. Facility Management: Management Systems.</a:t>
            </a:r>
            <a:endParaRPr lang="en-US" sz="2000" dirty="0"/>
          </a:p>
          <a:p>
            <a:pPr marL="279400" indent="-279400">
              <a:spcAft>
                <a:spcPts val="600"/>
              </a:spcAft>
              <a:buSzPct val="100000"/>
              <a:buChar char="•"/>
            </a:pPr>
            <a:r>
              <a:rPr lang="en-US" sz="2000" dirty="0">
                <a:solidFill>
                  <a:srgbClr val="1F2A44"/>
                </a:solidFill>
                <a:latin typeface="Georgia" pitchFamily="34" charset="0"/>
                <a:ea typeface="Georgia" pitchFamily="34" charset="-122"/>
                <a:cs typeface="Georgia" pitchFamily="34" charset="-120"/>
              </a:rPr>
              <a:t>Atkin, B. &amp; Brooks, A. (2015). Total Facility Management (4th ed.). Wiley.</a:t>
            </a:r>
            <a:endParaRPr lang="en-US" sz="2000" dirty="0"/>
          </a:p>
          <a:p>
            <a:pPr marL="279400" indent="-279400">
              <a:spcAft>
                <a:spcPts val="600"/>
              </a:spcAft>
              <a:buSzPct val="100000"/>
              <a:buChar char="•"/>
            </a:pPr>
            <a:r>
              <a:rPr lang="en-US" sz="2000" dirty="0">
                <a:solidFill>
                  <a:srgbClr val="1F2A44"/>
                </a:solidFill>
                <a:latin typeface="Georgia" pitchFamily="34" charset="0"/>
                <a:ea typeface="Georgia" pitchFamily="34" charset="-122"/>
                <a:cs typeface="Georgia" pitchFamily="34" charset="-120"/>
              </a:rPr>
              <a:t>Barrett, P. &amp; Baldry, D. (2003). Facilities Management: Towards Best Practice.</a:t>
            </a:r>
            <a:endParaRPr lang="en-US" sz="2000" dirty="0"/>
          </a:p>
          <a:p>
            <a:pPr marL="279400" indent="-279400">
              <a:spcAft>
                <a:spcPts val="600"/>
              </a:spcAft>
              <a:buSzPct val="100000"/>
              <a:buChar char="•"/>
            </a:pPr>
            <a:r>
              <a:rPr lang="en-US" sz="2000" dirty="0">
                <a:solidFill>
                  <a:srgbClr val="1F2A44"/>
                </a:solidFill>
                <a:latin typeface="Georgia" pitchFamily="34" charset="0"/>
                <a:ea typeface="Georgia" pitchFamily="34" charset="-122"/>
                <a:cs typeface="Georgia" pitchFamily="34" charset="-120"/>
              </a:rPr>
              <a:t>NHS England (2021). National Standards of Healthcare Cleanliness.</a:t>
            </a:r>
            <a:endParaRPr lang="en-US" sz="2000" dirty="0"/>
          </a:p>
          <a:p>
            <a:pPr marL="279400" indent="-279400">
              <a:spcAft>
                <a:spcPts val="600"/>
              </a:spcAft>
              <a:buSzPct val="100000"/>
              <a:buChar char="•"/>
            </a:pPr>
            <a:r>
              <a:rPr lang="en-US" sz="2000" dirty="0">
                <a:solidFill>
                  <a:srgbClr val="1F2A44"/>
                </a:solidFill>
                <a:latin typeface="Georgia" pitchFamily="34" charset="0"/>
                <a:ea typeface="Georgia" pitchFamily="34" charset="-122"/>
                <a:cs typeface="Georgia" pitchFamily="34" charset="-120"/>
              </a:rPr>
              <a:t>Healthcare Commission (2007). Investigation: Maidstone and Tunbridge Wells.</a:t>
            </a:r>
            <a:endParaRPr lang="en-US" sz="2000" dirty="0"/>
          </a:p>
          <a:p>
            <a:pPr marL="279400" indent="-279400">
              <a:spcAft>
                <a:spcPts val="600"/>
              </a:spcAft>
              <a:buSzPct val="100000"/>
              <a:buChar char="•"/>
            </a:pPr>
            <a:r>
              <a:rPr lang="en-US" sz="2000" dirty="0">
                <a:solidFill>
                  <a:srgbClr val="1F2A44"/>
                </a:solidFill>
                <a:latin typeface="Georgia" pitchFamily="34" charset="0"/>
                <a:ea typeface="Georgia" pitchFamily="34" charset="-122"/>
                <a:cs typeface="Georgia" pitchFamily="34" charset="-120"/>
              </a:rPr>
              <a:t>IAEA (1988). The Radiological Accident in Goiânia.</a:t>
            </a:r>
            <a:endParaRPr lang="en-US" sz="2000" dirty="0"/>
          </a:p>
          <a:p>
            <a:pPr marL="279400" indent="-279400">
              <a:spcAft>
                <a:spcPts val="600"/>
              </a:spcAft>
              <a:buSzPct val="100000"/>
              <a:buChar char="•"/>
            </a:pPr>
            <a:r>
              <a:rPr lang="en-US" sz="2000" dirty="0">
                <a:solidFill>
                  <a:srgbClr val="1F2A44"/>
                </a:solidFill>
                <a:latin typeface="Georgia" pitchFamily="34" charset="0"/>
                <a:ea typeface="Georgia" pitchFamily="34" charset="-122"/>
                <a:cs typeface="Georgia" pitchFamily="34" charset="-120"/>
              </a:rPr>
              <a:t>Online: who.int · iso.org · england.nhs.uk · ifma.org</a:t>
            </a:r>
            <a:endParaRPr lang="en-US" sz="20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EIIET</a:t>
            </a:r>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3.xml><?xml version="1.0" encoding="utf-8"?>
<ds:datastoreItem xmlns:ds="http://schemas.openxmlformats.org/officeDocument/2006/customXml" ds:itemID="{D52D4775-B13D-4BD4-89B1-2E5B7CFBB179}">
  <ds:schemaRefs>
    <ds:schemaRef ds:uri="http://purl.org/dc/terms/"/>
    <ds:schemaRef ds:uri="http://purl.org/dc/dcmitype/"/>
    <ds:schemaRef ds:uri="http://schemas.microsoft.com/office/infopath/2007/PartnerControls"/>
    <ds:schemaRef ds:uri="http://schemas.openxmlformats.org/package/2006/metadata/core-properties"/>
    <ds:schemaRef ds:uri="http://schemas.microsoft.com/office/2006/metadata/properties"/>
    <ds:schemaRef ds:uri="http://purl.org/dc/elements/1.1/"/>
    <ds:schemaRef ds:uri="http://schemas.microsoft.com/office/2006/documentManagement/types"/>
    <ds:schemaRef ds:uri="01a1795b-c314-4f6e-9e61-ae7877c6668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244</TotalTime>
  <Words>4249</Words>
  <Application>Microsoft Office PowerPoint</Application>
  <PresentationFormat>Custom</PresentationFormat>
  <Paragraphs>489</Paragraphs>
  <Slides>46</Slides>
  <Notes>36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Georgia</vt:lpstr>
      <vt:lpstr>Minion</vt:lpstr>
      <vt:lpstr>Calibri</vt:lpstr>
      <vt:lpstr>Corporate template-set Universiteit Leiden</vt:lpstr>
      <vt:lpstr>Management of Non Health Care Areas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 The 2020 PPE Crisis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 : Goiânia, Brazil (1987) </vt:lpstr>
      <vt:lpstr>PowerPoint Presentation</vt:lpstr>
      <vt:lpstr>PowerPoint Presentation</vt:lpstr>
      <vt:lpstr>PowerPoint Presentation</vt:lpstr>
      <vt:lpstr>PowerPoint Presentation</vt:lpstr>
      <vt:lpstr>PowerPoint Presentation</vt:lpstr>
      <vt:lpstr>Benchmarking and Scorecards </vt:lpstr>
      <vt:lpstr>Case Study: The Collapse of Carillion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Dell</cp:lastModifiedBy>
  <cp:revision>227</cp:revision>
  <dcterms:created xsi:type="dcterms:W3CDTF">2023-10-18T00:40:52Z</dcterms:created>
  <dcterms:modified xsi:type="dcterms:W3CDTF">2026-09-29T10:31:08Z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