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31"/>
  </p:notesMasterIdLst>
  <p:handoutMasterIdLst>
    <p:handoutMasterId r:id="rId32"/>
  </p:handoutMasterIdLst>
  <p:sldIdLst>
    <p:sldId id="256" r:id="rId5"/>
    <p:sldId id="257" r:id="rId6"/>
    <p:sldId id="375" r:id="rId7"/>
    <p:sldId id="376" r:id="rId8"/>
    <p:sldId id="377" r:id="rId9"/>
    <p:sldId id="379" r:id="rId10"/>
    <p:sldId id="381" r:id="rId11"/>
    <p:sldId id="382" r:id="rId12"/>
    <p:sldId id="380" r:id="rId13"/>
    <p:sldId id="383" r:id="rId14"/>
    <p:sldId id="385" r:id="rId15"/>
    <p:sldId id="384" r:id="rId16"/>
    <p:sldId id="386" r:id="rId17"/>
    <p:sldId id="387" r:id="rId18"/>
    <p:sldId id="388" r:id="rId19"/>
    <p:sldId id="389" r:id="rId20"/>
    <p:sldId id="390" r:id="rId21"/>
    <p:sldId id="391" r:id="rId22"/>
    <p:sldId id="392" r:id="rId23"/>
    <p:sldId id="393" r:id="rId24"/>
    <p:sldId id="394" r:id="rId25"/>
    <p:sldId id="395" r:id="rId26"/>
    <p:sldId id="396" r:id="rId27"/>
    <p:sldId id="397" r:id="rId28"/>
    <p:sldId id="398" r:id="rId29"/>
    <p:sldId id="269" r:id="rId30"/>
  </p:sldIdLst>
  <p:sldSz cx="12198350" cy="6858000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Georgia" panose="02040502050405020303" pitchFamily="18" charset="0"/>
      <p:regular r:id="rId37"/>
      <p:bold r:id="rId38"/>
      <p:italic r:id="rId39"/>
      <p:boldItalic r:id="rId40"/>
    </p:embeddedFont>
    <p:embeddedFont>
      <p:font typeface="Minion" panose="02000503070000020003" pitchFamily="2" charset="0"/>
      <p:regular r:id="rId41"/>
      <p:bold r:id="rId42"/>
      <p:italic r:id="rId43"/>
      <p:boldItalic r:id="rId44"/>
    </p:embeddedFont>
  </p:embeddedFontLst>
  <p:custDataLst>
    <p:tags r:id="rId45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>
      <p:cViewPr varScale="1">
        <p:scale>
          <a:sx n="116" d="100"/>
          <a:sy n="116" d="100"/>
        </p:scale>
        <p:origin x="400" y="16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7.fntdata"/><Relationship Id="rId21" Type="http://schemas.openxmlformats.org/officeDocument/2006/relationships/slide" Target="slides/slide17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tags" Target="tags/tag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4.fntdata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4" Type="http://schemas.openxmlformats.org/officeDocument/2006/relationships/font" Target="fonts/font1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font" Target="fonts/font9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1017" y="1929999"/>
          <a:ext cx="1168288" cy="116828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SERVQUAL Methods</a:t>
          </a:r>
        </a:p>
      </dsp:txBody>
      <dsp:txXfrm>
        <a:off x="2152109" y="2101091"/>
        <a:ext cx="826104" cy="826104"/>
      </dsp:txXfrm>
    </dsp:sp>
    <dsp:sp modelId="{8C189818-31B3-A14C-9F8E-86F8D3516A39}">
      <dsp:nvSpPr>
        <dsp:cNvPr id="0" name=""/>
        <dsp:cNvSpPr/>
      </dsp:nvSpPr>
      <dsp:spPr>
        <a:xfrm rot="16200000">
          <a:off x="2440319" y="1507749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77772" y="1622708"/>
        <a:ext cx="174779" cy="232517"/>
      </dsp:txXfrm>
    </dsp:sp>
    <dsp:sp modelId="{33AE45FE-2802-6A42-ACE8-A7040CED4011}">
      <dsp:nvSpPr>
        <dsp:cNvPr id="0" name=""/>
        <dsp:cNvSpPr/>
      </dsp:nvSpPr>
      <dsp:spPr>
        <a:xfrm>
          <a:off x="1839545" y="7662"/>
          <a:ext cx="1451233" cy="145123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Reliability</a:t>
          </a:r>
          <a:endParaRPr lang="en-DE" sz="1100" kern="1200" dirty="0"/>
        </a:p>
      </dsp:txBody>
      <dsp:txXfrm>
        <a:off x="2052073" y="220190"/>
        <a:ext cx="1026177" cy="1026177"/>
      </dsp:txXfrm>
    </dsp:sp>
    <dsp:sp modelId="{724178F7-FE35-7B43-B051-717442DEBDBC}">
      <dsp:nvSpPr>
        <dsp:cNvPr id="0" name=""/>
        <dsp:cNvSpPr/>
      </dsp:nvSpPr>
      <dsp:spPr>
        <a:xfrm rot="20520000">
          <a:off x="3213176" y="2069262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215009" y="2158341"/>
        <a:ext cx="174779" cy="232517"/>
      </dsp:txXfrm>
    </dsp:sp>
    <dsp:sp modelId="{2F9AB5B6-8516-954C-929D-9DFBF2DDEBBE}">
      <dsp:nvSpPr>
        <dsp:cNvPr id="0" name=""/>
        <dsp:cNvSpPr/>
      </dsp:nvSpPr>
      <dsp:spPr>
        <a:xfrm>
          <a:off x="3533248" y="1238209"/>
          <a:ext cx="1451233" cy="145123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Assurance</a:t>
          </a:r>
        </a:p>
      </dsp:txBody>
      <dsp:txXfrm>
        <a:off x="3745776" y="1450737"/>
        <a:ext cx="1026177" cy="1026177"/>
      </dsp:txXfrm>
    </dsp:sp>
    <dsp:sp modelId="{46425910-43DE-C24E-828A-319CE20202EA}">
      <dsp:nvSpPr>
        <dsp:cNvPr id="0" name=""/>
        <dsp:cNvSpPr/>
      </dsp:nvSpPr>
      <dsp:spPr>
        <a:xfrm rot="3240000">
          <a:off x="2917971" y="2977810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933409" y="3025016"/>
        <a:ext cx="174779" cy="232517"/>
      </dsp:txXfrm>
    </dsp:sp>
    <dsp:sp modelId="{D22A1B1C-5B96-F148-B268-F21156DF5061}">
      <dsp:nvSpPr>
        <dsp:cNvPr id="0" name=""/>
        <dsp:cNvSpPr/>
      </dsp:nvSpPr>
      <dsp:spPr>
        <a:xfrm>
          <a:off x="2886311" y="3229276"/>
          <a:ext cx="1451233" cy="145123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Tangibles</a:t>
          </a:r>
          <a:endParaRPr lang="en-DE" sz="1100" kern="1200" dirty="0"/>
        </a:p>
      </dsp:txBody>
      <dsp:txXfrm>
        <a:off x="3098839" y="3441804"/>
        <a:ext cx="1026177" cy="1026177"/>
      </dsp:txXfrm>
    </dsp:sp>
    <dsp:sp modelId="{16E317A5-9052-604F-AC96-2C80084197DF}">
      <dsp:nvSpPr>
        <dsp:cNvPr id="0" name=""/>
        <dsp:cNvSpPr/>
      </dsp:nvSpPr>
      <dsp:spPr>
        <a:xfrm rot="7560000">
          <a:off x="1962667" y="2977810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2022134" y="3025016"/>
        <a:ext cx="174779" cy="232517"/>
      </dsp:txXfrm>
    </dsp:sp>
    <dsp:sp modelId="{F9F092CB-0D6B-8E43-A8C0-17DA5DF0C5FF}">
      <dsp:nvSpPr>
        <dsp:cNvPr id="0" name=""/>
        <dsp:cNvSpPr/>
      </dsp:nvSpPr>
      <dsp:spPr>
        <a:xfrm>
          <a:off x="792779" y="3229276"/>
          <a:ext cx="1451233" cy="145123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Empathy</a:t>
          </a:r>
        </a:p>
      </dsp:txBody>
      <dsp:txXfrm>
        <a:off x="1005307" y="3441804"/>
        <a:ext cx="1026177" cy="1026177"/>
      </dsp:txXfrm>
    </dsp:sp>
    <dsp:sp modelId="{B615B72D-61EF-1644-83A7-353646A01CB8}">
      <dsp:nvSpPr>
        <dsp:cNvPr id="0" name=""/>
        <dsp:cNvSpPr/>
      </dsp:nvSpPr>
      <dsp:spPr>
        <a:xfrm rot="11880000">
          <a:off x="1667462" y="2069262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740534" y="2158341"/>
        <a:ext cx="174779" cy="232517"/>
      </dsp:txXfrm>
    </dsp:sp>
    <dsp:sp modelId="{AE36BF02-F7E4-2744-8886-A38EEEE8A4A4}">
      <dsp:nvSpPr>
        <dsp:cNvPr id="0" name=""/>
        <dsp:cNvSpPr/>
      </dsp:nvSpPr>
      <dsp:spPr>
        <a:xfrm>
          <a:off x="145842" y="1238209"/>
          <a:ext cx="1451233" cy="145123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Responsiveness</a:t>
          </a:r>
          <a:endParaRPr lang="en-DE" sz="1100" kern="1200" dirty="0"/>
        </a:p>
      </dsp:txBody>
      <dsp:txXfrm>
        <a:off x="358370" y="1450737"/>
        <a:ext cx="1026177" cy="10261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1017" y="1929999"/>
          <a:ext cx="1168288" cy="116828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SERVQUAL Methods</a:t>
          </a:r>
        </a:p>
      </dsp:txBody>
      <dsp:txXfrm>
        <a:off x="2152109" y="2101091"/>
        <a:ext cx="826104" cy="826104"/>
      </dsp:txXfrm>
    </dsp:sp>
    <dsp:sp modelId="{8C189818-31B3-A14C-9F8E-86F8D3516A39}">
      <dsp:nvSpPr>
        <dsp:cNvPr id="0" name=""/>
        <dsp:cNvSpPr/>
      </dsp:nvSpPr>
      <dsp:spPr>
        <a:xfrm rot="16200000">
          <a:off x="2440319" y="1507749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77772" y="1622708"/>
        <a:ext cx="174779" cy="232517"/>
      </dsp:txXfrm>
    </dsp:sp>
    <dsp:sp modelId="{33AE45FE-2802-6A42-ACE8-A7040CED4011}">
      <dsp:nvSpPr>
        <dsp:cNvPr id="0" name=""/>
        <dsp:cNvSpPr/>
      </dsp:nvSpPr>
      <dsp:spPr>
        <a:xfrm>
          <a:off x="1839545" y="7662"/>
          <a:ext cx="1451233" cy="145123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Reliability</a:t>
          </a:r>
          <a:endParaRPr lang="en-DE" sz="1100" kern="1200" dirty="0"/>
        </a:p>
      </dsp:txBody>
      <dsp:txXfrm>
        <a:off x="2052073" y="220190"/>
        <a:ext cx="1026177" cy="1026177"/>
      </dsp:txXfrm>
    </dsp:sp>
    <dsp:sp modelId="{724178F7-FE35-7B43-B051-717442DEBDBC}">
      <dsp:nvSpPr>
        <dsp:cNvPr id="0" name=""/>
        <dsp:cNvSpPr/>
      </dsp:nvSpPr>
      <dsp:spPr>
        <a:xfrm rot="20520000">
          <a:off x="3213176" y="2069262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215009" y="2158341"/>
        <a:ext cx="174779" cy="232517"/>
      </dsp:txXfrm>
    </dsp:sp>
    <dsp:sp modelId="{2F9AB5B6-8516-954C-929D-9DFBF2DDEBBE}">
      <dsp:nvSpPr>
        <dsp:cNvPr id="0" name=""/>
        <dsp:cNvSpPr/>
      </dsp:nvSpPr>
      <dsp:spPr>
        <a:xfrm>
          <a:off x="3533248" y="1238209"/>
          <a:ext cx="1451233" cy="145123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Assurance</a:t>
          </a:r>
        </a:p>
      </dsp:txBody>
      <dsp:txXfrm>
        <a:off x="3745776" y="1450737"/>
        <a:ext cx="1026177" cy="1026177"/>
      </dsp:txXfrm>
    </dsp:sp>
    <dsp:sp modelId="{46425910-43DE-C24E-828A-319CE20202EA}">
      <dsp:nvSpPr>
        <dsp:cNvPr id="0" name=""/>
        <dsp:cNvSpPr/>
      </dsp:nvSpPr>
      <dsp:spPr>
        <a:xfrm rot="3240000">
          <a:off x="2917971" y="2977810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933409" y="3025016"/>
        <a:ext cx="174779" cy="232517"/>
      </dsp:txXfrm>
    </dsp:sp>
    <dsp:sp modelId="{D22A1B1C-5B96-F148-B268-F21156DF5061}">
      <dsp:nvSpPr>
        <dsp:cNvPr id="0" name=""/>
        <dsp:cNvSpPr/>
      </dsp:nvSpPr>
      <dsp:spPr>
        <a:xfrm>
          <a:off x="2886311" y="3229276"/>
          <a:ext cx="1451233" cy="145123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Tangibles</a:t>
          </a:r>
          <a:endParaRPr lang="en-DE" sz="1100" kern="1200" dirty="0"/>
        </a:p>
      </dsp:txBody>
      <dsp:txXfrm>
        <a:off x="3098839" y="3441804"/>
        <a:ext cx="1026177" cy="1026177"/>
      </dsp:txXfrm>
    </dsp:sp>
    <dsp:sp modelId="{16E317A5-9052-604F-AC96-2C80084197DF}">
      <dsp:nvSpPr>
        <dsp:cNvPr id="0" name=""/>
        <dsp:cNvSpPr/>
      </dsp:nvSpPr>
      <dsp:spPr>
        <a:xfrm rot="7560000">
          <a:off x="1962667" y="2977810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2022134" y="3025016"/>
        <a:ext cx="174779" cy="232517"/>
      </dsp:txXfrm>
    </dsp:sp>
    <dsp:sp modelId="{F9F092CB-0D6B-8E43-A8C0-17DA5DF0C5FF}">
      <dsp:nvSpPr>
        <dsp:cNvPr id="0" name=""/>
        <dsp:cNvSpPr/>
      </dsp:nvSpPr>
      <dsp:spPr>
        <a:xfrm>
          <a:off x="792779" y="3229276"/>
          <a:ext cx="1451233" cy="145123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Empathy</a:t>
          </a:r>
        </a:p>
      </dsp:txBody>
      <dsp:txXfrm>
        <a:off x="1005307" y="3441804"/>
        <a:ext cx="1026177" cy="1026177"/>
      </dsp:txXfrm>
    </dsp:sp>
    <dsp:sp modelId="{B615B72D-61EF-1644-83A7-353646A01CB8}">
      <dsp:nvSpPr>
        <dsp:cNvPr id="0" name=""/>
        <dsp:cNvSpPr/>
      </dsp:nvSpPr>
      <dsp:spPr>
        <a:xfrm rot="11880000">
          <a:off x="1667462" y="2069262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740534" y="2158341"/>
        <a:ext cx="174779" cy="232517"/>
      </dsp:txXfrm>
    </dsp:sp>
    <dsp:sp modelId="{AE36BF02-F7E4-2744-8886-A38EEEE8A4A4}">
      <dsp:nvSpPr>
        <dsp:cNvPr id="0" name=""/>
        <dsp:cNvSpPr/>
      </dsp:nvSpPr>
      <dsp:spPr>
        <a:xfrm>
          <a:off x="145842" y="1238209"/>
          <a:ext cx="1451233" cy="145123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Responsiveness</a:t>
          </a:r>
          <a:endParaRPr lang="en-DE" sz="1100" kern="1200" dirty="0"/>
        </a:p>
      </dsp:txBody>
      <dsp:txXfrm>
        <a:off x="358370" y="1450737"/>
        <a:ext cx="1026177" cy="102617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8022" y="1788451"/>
          <a:ext cx="1082270" cy="108227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SERVQUAL Methods</a:t>
          </a:r>
        </a:p>
      </dsp:txBody>
      <dsp:txXfrm>
        <a:off x="2146517" y="1946946"/>
        <a:ext cx="765280" cy="765280"/>
      </dsp:txXfrm>
    </dsp:sp>
    <dsp:sp modelId="{8C189818-31B3-A14C-9F8E-86F8D3516A39}">
      <dsp:nvSpPr>
        <dsp:cNvPr id="0" name=""/>
        <dsp:cNvSpPr/>
      </dsp:nvSpPr>
      <dsp:spPr>
        <a:xfrm rot="16200000">
          <a:off x="2413445" y="139717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448159" y="1503689"/>
        <a:ext cx="161998" cy="215399"/>
      </dsp:txXfrm>
    </dsp:sp>
    <dsp:sp modelId="{33AE45FE-2802-6A42-ACE8-A7040CED4011}">
      <dsp:nvSpPr>
        <dsp:cNvPr id="0" name=""/>
        <dsp:cNvSpPr/>
      </dsp:nvSpPr>
      <dsp:spPr>
        <a:xfrm>
          <a:off x="1856966" y="7416"/>
          <a:ext cx="1344383" cy="134438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Reliability</a:t>
          </a:r>
          <a:endParaRPr lang="en-DE" sz="1000" kern="1200" dirty="0"/>
        </a:p>
      </dsp:txBody>
      <dsp:txXfrm>
        <a:off x="2053846" y="204296"/>
        <a:ext cx="950623" cy="950623"/>
      </dsp:txXfrm>
    </dsp:sp>
    <dsp:sp modelId="{724178F7-FE35-7B43-B051-717442DEBDBC}">
      <dsp:nvSpPr>
        <dsp:cNvPr id="0" name=""/>
        <dsp:cNvSpPr/>
      </dsp:nvSpPr>
      <dsp:spPr>
        <a:xfrm rot="20520000">
          <a:off x="3129506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131205" y="1999951"/>
        <a:ext cx="161998" cy="215399"/>
      </dsp:txXfrm>
    </dsp:sp>
    <dsp:sp modelId="{2F9AB5B6-8516-954C-929D-9DFBF2DDEBBE}">
      <dsp:nvSpPr>
        <dsp:cNvPr id="0" name=""/>
        <dsp:cNvSpPr/>
      </dsp:nvSpPr>
      <dsp:spPr>
        <a:xfrm>
          <a:off x="3426189" y="1147523"/>
          <a:ext cx="1344383" cy="134438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Assurance</a:t>
          </a:r>
        </a:p>
      </dsp:txBody>
      <dsp:txXfrm>
        <a:off x="3623069" y="1344403"/>
        <a:ext cx="950623" cy="950623"/>
      </dsp:txXfrm>
    </dsp:sp>
    <dsp:sp modelId="{46425910-43DE-C24E-828A-319CE20202EA}">
      <dsp:nvSpPr>
        <dsp:cNvPr id="0" name=""/>
        <dsp:cNvSpPr/>
      </dsp:nvSpPr>
      <dsp:spPr>
        <a:xfrm rot="3240000">
          <a:off x="28559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870304" y="2802921"/>
        <a:ext cx="161998" cy="215399"/>
      </dsp:txXfrm>
    </dsp:sp>
    <dsp:sp modelId="{D22A1B1C-5B96-F148-B268-F21156DF5061}">
      <dsp:nvSpPr>
        <dsp:cNvPr id="0" name=""/>
        <dsp:cNvSpPr/>
      </dsp:nvSpPr>
      <dsp:spPr>
        <a:xfrm>
          <a:off x="2826799" y="2992256"/>
          <a:ext cx="1344383" cy="134438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Tangibles</a:t>
          </a:r>
          <a:endParaRPr lang="en-DE" sz="1000" kern="1200" dirty="0"/>
        </a:p>
      </dsp:txBody>
      <dsp:txXfrm>
        <a:off x="3023679" y="3189136"/>
        <a:ext cx="950623" cy="950623"/>
      </dsp:txXfrm>
    </dsp:sp>
    <dsp:sp modelId="{16E317A5-9052-604F-AC96-2C80084197DF}">
      <dsp:nvSpPr>
        <dsp:cNvPr id="0" name=""/>
        <dsp:cNvSpPr/>
      </dsp:nvSpPr>
      <dsp:spPr>
        <a:xfrm rot="7560000">
          <a:off x="19708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2026013" y="2802921"/>
        <a:ext cx="161998" cy="215399"/>
      </dsp:txXfrm>
    </dsp:sp>
    <dsp:sp modelId="{F9F092CB-0D6B-8E43-A8C0-17DA5DF0C5FF}">
      <dsp:nvSpPr>
        <dsp:cNvPr id="0" name=""/>
        <dsp:cNvSpPr/>
      </dsp:nvSpPr>
      <dsp:spPr>
        <a:xfrm>
          <a:off x="887133" y="2992256"/>
          <a:ext cx="1344383" cy="134438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Empathy</a:t>
          </a:r>
        </a:p>
      </dsp:txBody>
      <dsp:txXfrm>
        <a:off x="1084013" y="3189136"/>
        <a:ext cx="950623" cy="950623"/>
      </dsp:txXfrm>
    </dsp:sp>
    <dsp:sp modelId="{B615B72D-61EF-1644-83A7-353646A01CB8}">
      <dsp:nvSpPr>
        <dsp:cNvPr id="0" name=""/>
        <dsp:cNvSpPr/>
      </dsp:nvSpPr>
      <dsp:spPr>
        <a:xfrm rot="11880000">
          <a:off x="1697383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765111" y="1999951"/>
        <a:ext cx="161998" cy="215399"/>
      </dsp:txXfrm>
    </dsp:sp>
    <dsp:sp modelId="{AE36BF02-F7E4-2744-8886-A38EEEE8A4A4}">
      <dsp:nvSpPr>
        <dsp:cNvPr id="0" name=""/>
        <dsp:cNvSpPr/>
      </dsp:nvSpPr>
      <dsp:spPr>
        <a:xfrm>
          <a:off x="287743" y="1147523"/>
          <a:ext cx="1344383" cy="134438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Responsiveness</a:t>
          </a:r>
          <a:endParaRPr lang="en-DE" sz="1000" kern="1200" dirty="0"/>
        </a:p>
      </dsp:txBody>
      <dsp:txXfrm>
        <a:off x="484623" y="1344403"/>
        <a:ext cx="950623" cy="95062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8022" y="1788451"/>
          <a:ext cx="1082270" cy="108227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SERVQUAL Methods</a:t>
          </a:r>
        </a:p>
      </dsp:txBody>
      <dsp:txXfrm>
        <a:off x="2146517" y="1946946"/>
        <a:ext cx="765280" cy="765280"/>
      </dsp:txXfrm>
    </dsp:sp>
    <dsp:sp modelId="{8C189818-31B3-A14C-9F8E-86F8D3516A39}">
      <dsp:nvSpPr>
        <dsp:cNvPr id="0" name=""/>
        <dsp:cNvSpPr/>
      </dsp:nvSpPr>
      <dsp:spPr>
        <a:xfrm rot="16200000">
          <a:off x="2413445" y="139717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448159" y="1503689"/>
        <a:ext cx="161998" cy="215399"/>
      </dsp:txXfrm>
    </dsp:sp>
    <dsp:sp modelId="{33AE45FE-2802-6A42-ACE8-A7040CED4011}">
      <dsp:nvSpPr>
        <dsp:cNvPr id="0" name=""/>
        <dsp:cNvSpPr/>
      </dsp:nvSpPr>
      <dsp:spPr>
        <a:xfrm>
          <a:off x="1856966" y="7416"/>
          <a:ext cx="1344383" cy="134438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Reliability</a:t>
          </a:r>
          <a:endParaRPr lang="en-DE" sz="1000" kern="1200" dirty="0"/>
        </a:p>
      </dsp:txBody>
      <dsp:txXfrm>
        <a:off x="2053846" y="204296"/>
        <a:ext cx="950623" cy="950623"/>
      </dsp:txXfrm>
    </dsp:sp>
    <dsp:sp modelId="{724178F7-FE35-7B43-B051-717442DEBDBC}">
      <dsp:nvSpPr>
        <dsp:cNvPr id="0" name=""/>
        <dsp:cNvSpPr/>
      </dsp:nvSpPr>
      <dsp:spPr>
        <a:xfrm rot="20520000">
          <a:off x="3129506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131205" y="1999951"/>
        <a:ext cx="161998" cy="215399"/>
      </dsp:txXfrm>
    </dsp:sp>
    <dsp:sp modelId="{2F9AB5B6-8516-954C-929D-9DFBF2DDEBBE}">
      <dsp:nvSpPr>
        <dsp:cNvPr id="0" name=""/>
        <dsp:cNvSpPr/>
      </dsp:nvSpPr>
      <dsp:spPr>
        <a:xfrm>
          <a:off x="3426189" y="1147523"/>
          <a:ext cx="1344383" cy="134438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Assurance</a:t>
          </a:r>
        </a:p>
      </dsp:txBody>
      <dsp:txXfrm>
        <a:off x="3623069" y="1344403"/>
        <a:ext cx="950623" cy="950623"/>
      </dsp:txXfrm>
    </dsp:sp>
    <dsp:sp modelId="{46425910-43DE-C24E-828A-319CE20202EA}">
      <dsp:nvSpPr>
        <dsp:cNvPr id="0" name=""/>
        <dsp:cNvSpPr/>
      </dsp:nvSpPr>
      <dsp:spPr>
        <a:xfrm rot="3240000">
          <a:off x="28559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870304" y="2802921"/>
        <a:ext cx="161998" cy="215399"/>
      </dsp:txXfrm>
    </dsp:sp>
    <dsp:sp modelId="{D22A1B1C-5B96-F148-B268-F21156DF5061}">
      <dsp:nvSpPr>
        <dsp:cNvPr id="0" name=""/>
        <dsp:cNvSpPr/>
      </dsp:nvSpPr>
      <dsp:spPr>
        <a:xfrm>
          <a:off x="2826799" y="2992256"/>
          <a:ext cx="1344383" cy="134438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Tangibles</a:t>
          </a:r>
          <a:endParaRPr lang="en-DE" sz="1000" kern="1200" dirty="0"/>
        </a:p>
      </dsp:txBody>
      <dsp:txXfrm>
        <a:off x="3023679" y="3189136"/>
        <a:ext cx="950623" cy="950623"/>
      </dsp:txXfrm>
    </dsp:sp>
    <dsp:sp modelId="{16E317A5-9052-604F-AC96-2C80084197DF}">
      <dsp:nvSpPr>
        <dsp:cNvPr id="0" name=""/>
        <dsp:cNvSpPr/>
      </dsp:nvSpPr>
      <dsp:spPr>
        <a:xfrm rot="7560000">
          <a:off x="19708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2026013" y="2802921"/>
        <a:ext cx="161998" cy="215399"/>
      </dsp:txXfrm>
    </dsp:sp>
    <dsp:sp modelId="{F9F092CB-0D6B-8E43-A8C0-17DA5DF0C5FF}">
      <dsp:nvSpPr>
        <dsp:cNvPr id="0" name=""/>
        <dsp:cNvSpPr/>
      </dsp:nvSpPr>
      <dsp:spPr>
        <a:xfrm>
          <a:off x="887133" y="2992256"/>
          <a:ext cx="1344383" cy="134438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Empathy</a:t>
          </a:r>
        </a:p>
      </dsp:txBody>
      <dsp:txXfrm>
        <a:off x="1084013" y="3189136"/>
        <a:ext cx="950623" cy="950623"/>
      </dsp:txXfrm>
    </dsp:sp>
    <dsp:sp modelId="{B615B72D-61EF-1644-83A7-353646A01CB8}">
      <dsp:nvSpPr>
        <dsp:cNvPr id="0" name=""/>
        <dsp:cNvSpPr/>
      </dsp:nvSpPr>
      <dsp:spPr>
        <a:xfrm rot="11880000">
          <a:off x="1697383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765111" y="1999951"/>
        <a:ext cx="161998" cy="215399"/>
      </dsp:txXfrm>
    </dsp:sp>
    <dsp:sp modelId="{AE36BF02-F7E4-2744-8886-A38EEEE8A4A4}">
      <dsp:nvSpPr>
        <dsp:cNvPr id="0" name=""/>
        <dsp:cNvSpPr/>
      </dsp:nvSpPr>
      <dsp:spPr>
        <a:xfrm>
          <a:off x="287743" y="1147523"/>
          <a:ext cx="1344383" cy="134438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Responsiveness</a:t>
          </a:r>
          <a:endParaRPr lang="en-DE" sz="1000" kern="1200" dirty="0"/>
        </a:p>
      </dsp:txBody>
      <dsp:txXfrm>
        <a:off x="484623" y="1344403"/>
        <a:ext cx="950623" cy="95062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8022" y="1788451"/>
          <a:ext cx="1082270" cy="108227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SERVQUAL Methods</a:t>
          </a:r>
        </a:p>
      </dsp:txBody>
      <dsp:txXfrm>
        <a:off x="2146517" y="1946946"/>
        <a:ext cx="765280" cy="765280"/>
      </dsp:txXfrm>
    </dsp:sp>
    <dsp:sp modelId="{8C189818-31B3-A14C-9F8E-86F8D3516A39}">
      <dsp:nvSpPr>
        <dsp:cNvPr id="0" name=""/>
        <dsp:cNvSpPr/>
      </dsp:nvSpPr>
      <dsp:spPr>
        <a:xfrm rot="16200000">
          <a:off x="2413445" y="139717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448159" y="1503689"/>
        <a:ext cx="161998" cy="215399"/>
      </dsp:txXfrm>
    </dsp:sp>
    <dsp:sp modelId="{33AE45FE-2802-6A42-ACE8-A7040CED4011}">
      <dsp:nvSpPr>
        <dsp:cNvPr id="0" name=""/>
        <dsp:cNvSpPr/>
      </dsp:nvSpPr>
      <dsp:spPr>
        <a:xfrm>
          <a:off x="1856966" y="7416"/>
          <a:ext cx="1344383" cy="134438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Reliability</a:t>
          </a:r>
          <a:endParaRPr lang="en-DE" sz="1000" kern="1200" dirty="0"/>
        </a:p>
      </dsp:txBody>
      <dsp:txXfrm>
        <a:off x="2053846" y="204296"/>
        <a:ext cx="950623" cy="950623"/>
      </dsp:txXfrm>
    </dsp:sp>
    <dsp:sp modelId="{724178F7-FE35-7B43-B051-717442DEBDBC}">
      <dsp:nvSpPr>
        <dsp:cNvPr id="0" name=""/>
        <dsp:cNvSpPr/>
      </dsp:nvSpPr>
      <dsp:spPr>
        <a:xfrm rot="20520000">
          <a:off x="3129506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131205" y="1999951"/>
        <a:ext cx="161998" cy="215399"/>
      </dsp:txXfrm>
    </dsp:sp>
    <dsp:sp modelId="{2F9AB5B6-8516-954C-929D-9DFBF2DDEBBE}">
      <dsp:nvSpPr>
        <dsp:cNvPr id="0" name=""/>
        <dsp:cNvSpPr/>
      </dsp:nvSpPr>
      <dsp:spPr>
        <a:xfrm>
          <a:off x="3426189" y="1147523"/>
          <a:ext cx="1344383" cy="134438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Assurance</a:t>
          </a:r>
        </a:p>
      </dsp:txBody>
      <dsp:txXfrm>
        <a:off x="3623069" y="1344403"/>
        <a:ext cx="950623" cy="950623"/>
      </dsp:txXfrm>
    </dsp:sp>
    <dsp:sp modelId="{46425910-43DE-C24E-828A-319CE20202EA}">
      <dsp:nvSpPr>
        <dsp:cNvPr id="0" name=""/>
        <dsp:cNvSpPr/>
      </dsp:nvSpPr>
      <dsp:spPr>
        <a:xfrm rot="3240000">
          <a:off x="28559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870304" y="2802921"/>
        <a:ext cx="161998" cy="215399"/>
      </dsp:txXfrm>
    </dsp:sp>
    <dsp:sp modelId="{D22A1B1C-5B96-F148-B268-F21156DF5061}">
      <dsp:nvSpPr>
        <dsp:cNvPr id="0" name=""/>
        <dsp:cNvSpPr/>
      </dsp:nvSpPr>
      <dsp:spPr>
        <a:xfrm>
          <a:off x="2826799" y="2992256"/>
          <a:ext cx="1344383" cy="134438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Tangibles</a:t>
          </a:r>
          <a:endParaRPr lang="en-DE" sz="1000" kern="1200" dirty="0"/>
        </a:p>
      </dsp:txBody>
      <dsp:txXfrm>
        <a:off x="3023679" y="3189136"/>
        <a:ext cx="950623" cy="950623"/>
      </dsp:txXfrm>
    </dsp:sp>
    <dsp:sp modelId="{16E317A5-9052-604F-AC96-2C80084197DF}">
      <dsp:nvSpPr>
        <dsp:cNvPr id="0" name=""/>
        <dsp:cNvSpPr/>
      </dsp:nvSpPr>
      <dsp:spPr>
        <a:xfrm rot="7560000">
          <a:off x="19708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2026013" y="2802921"/>
        <a:ext cx="161998" cy="215399"/>
      </dsp:txXfrm>
    </dsp:sp>
    <dsp:sp modelId="{F9F092CB-0D6B-8E43-A8C0-17DA5DF0C5FF}">
      <dsp:nvSpPr>
        <dsp:cNvPr id="0" name=""/>
        <dsp:cNvSpPr/>
      </dsp:nvSpPr>
      <dsp:spPr>
        <a:xfrm>
          <a:off x="887133" y="2992256"/>
          <a:ext cx="1344383" cy="134438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Empathy</a:t>
          </a:r>
        </a:p>
      </dsp:txBody>
      <dsp:txXfrm>
        <a:off x="1084013" y="3189136"/>
        <a:ext cx="950623" cy="950623"/>
      </dsp:txXfrm>
    </dsp:sp>
    <dsp:sp modelId="{B615B72D-61EF-1644-83A7-353646A01CB8}">
      <dsp:nvSpPr>
        <dsp:cNvPr id="0" name=""/>
        <dsp:cNvSpPr/>
      </dsp:nvSpPr>
      <dsp:spPr>
        <a:xfrm rot="11880000">
          <a:off x="1697383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765111" y="1999951"/>
        <a:ext cx="161998" cy="215399"/>
      </dsp:txXfrm>
    </dsp:sp>
    <dsp:sp modelId="{AE36BF02-F7E4-2744-8886-A38EEEE8A4A4}">
      <dsp:nvSpPr>
        <dsp:cNvPr id="0" name=""/>
        <dsp:cNvSpPr/>
      </dsp:nvSpPr>
      <dsp:spPr>
        <a:xfrm>
          <a:off x="287743" y="1147523"/>
          <a:ext cx="1344383" cy="134438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Responsiveness</a:t>
          </a:r>
          <a:endParaRPr lang="en-DE" sz="1000" kern="1200" dirty="0"/>
        </a:p>
      </dsp:txBody>
      <dsp:txXfrm>
        <a:off x="484623" y="1344403"/>
        <a:ext cx="950623" cy="9506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14-07-2026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14-07-2026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14-07-2026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800" dirty="0" err="1"/>
              <a:t>Quality</a:t>
            </a:r>
            <a:r>
              <a:rPr lang="nl-NL" sz="4800" dirty="0"/>
              <a:t> </a:t>
            </a:r>
            <a:r>
              <a:rPr lang="nl-NL" sz="4800" dirty="0" err="1"/>
              <a:t>and</a:t>
            </a:r>
            <a:r>
              <a:rPr lang="nl-NL" sz="4800" dirty="0"/>
              <a:t> </a:t>
            </a:r>
            <a:r>
              <a:rPr lang="nl-NL" sz="4800" dirty="0" err="1"/>
              <a:t>Sustainability</a:t>
            </a:r>
            <a:r>
              <a:rPr lang="nl-NL" sz="4800" dirty="0"/>
              <a:t> in </a:t>
            </a:r>
            <a:r>
              <a:rPr lang="nl-NL" sz="4800" dirty="0" err="1"/>
              <a:t>Tourism</a:t>
            </a:r>
            <a:r>
              <a:rPr lang="nl-NL" sz="4800" dirty="0"/>
              <a:t> </a:t>
            </a:r>
            <a:r>
              <a:rPr lang="nl-NL" sz="4800" dirty="0" err="1"/>
              <a:t>and</a:t>
            </a:r>
            <a:r>
              <a:rPr lang="nl-NL" sz="4800" dirty="0"/>
              <a:t> </a:t>
            </a:r>
            <a:r>
              <a:rPr lang="nl-NL" sz="4800" dirty="0" err="1"/>
              <a:t>Hospitality</a:t>
            </a:r>
            <a:br>
              <a:rPr lang="nl-NL" sz="4800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b="1" dirty="0" err="1"/>
              <a:t>Quality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Service </a:t>
            </a:r>
            <a:r>
              <a:rPr lang="nl-NL" b="1" dirty="0" err="1"/>
              <a:t>Quality</a:t>
            </a:r>
            <a:endParaRPr lang="nl-NL" b="1" dirty="0"/>
          </a:p>
          <a:p>
            <a:r>
              <a:rPr lang="en-US" sz="24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Benefits of High-Quality Tourism Services</a:t>
            </a:r>
          </a:p>
          <a:p>
            <a:r>
              <a:rPr lang="nl-NL" b="1" dirty="0"/>
              <a:t> The </a:t>
            </a:r>
            <a:r>
              <a:rPr lang="nl-NL" b="1" dirty="0" err="1"/>
              <a:t>Implications</a:t>
            </a:r>
            <a:r>
              <a:rPr lang="nl-NL" b="1" dirty="0"/>
              <a:t> of </a:t>
            </a:r>
            <a:r>
              <a:rPr lang="nl-NL" b="1" dirty="0" err="1"/>
              <a:t>Poor</a:t>
            </a:r>
            <a:r>
              <a:rPr lang="nl-NL" b="1" dirty="0"/>
              <a:t> Service </a:t>
            </a:r>
            <a:r>
              <a:rPr lang="nl-NL" b="1" dirty="0" err="1"/>
              <a:t>Quality</a:t>
            </a:r>
            <a:endParaRPr lang="nl-NL" b="1" dirty="0"/>
          </a:p>
          <a:p>
            <a:r>
              <a:rPr lang="nl-NL" b="1" dirty="0"/>
              <a:t>The </a:t>
            </a:r>
            <a:r>
              <a:rPr lang="nl-NL" b="1" dirty="0" err="1"/>
              <a:t>Gaps</a:t>
            </a:r>
            <a:r>
              <a:rPr lang="nl-NL" b="1" dirty="0"/>
              <a:t> Model of Service </a:t>
            </a:r>
            <a:r>
              <a:rPr lang="nl-NL" b="1" dirty="0" err="1"/>
              <a:t>Quality</a:t>
            </a:r>
            <a:endParaRPr lang="nl-NL" b="1" dirty="0"/>
          </a:p>
          <a:p>
            <a:r>
              <a:rPr lang="nl-NL" b="1" dirty="0"/>
              <a:t>Tools </a:t>
            </a:r>
            <a:r>
              <a:rPr lang="nl-NL" b="1" dirty="0" err="1"/>
              <a:t>for</a:t>
            </a:r>
            <a:r>
              <a:rPr lang="nl-NL" b="1" dirty="0"/>
              <a:t> </a:t>
            </a:r>
            <a:r>
              <a:rPr lang="nl-NL" b="1" dirty="0" err="1"/>
              <a:t>Assessing</a:t>
            </a:r>
            <a:r>
              <a:rPr lang="nl-NL" b="1" dirty="0"/>
              <a:t> Service </a:t>
            </a:r>
            <a:r>
              <a:rPr lang="nl-NL" b="1" dirty="0" err="1"/>
              <a:t>Quality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Satisfaction</a:t>
            </a:r>
            <a:endParaRPr lang="nl-NL" b="1" dirty="0"/>
          </a:p>
          <a:p>
            <a:endParaRPr lang="nl-NL" b="1" dirty="0"/>
          </a:p>
          <a:p>
            <a:endParaRPr lang="nl-NL" b="1" dirty="0"/>
          </a:p>
          <a:p>
            <a:pPr marL="0" indent="0">
              <a:buNone/>
            </a:pPr>
            <a:endParaRPr lang="nl-NL" b="1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9BB061-8243-7258-D813-CFA8FA80051E}"/>
              </a:ext>
            </a:extLst>
          </p:cNvPr>
          <p:cNvSpPr txBox="1"/>
          <p:nvPr/>
        </p:nvSpPr>
        <p:spPr>
          <a:xfrm>
            <a:off x="1226634" y="13604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DE" b="1" dirty="0"/>
              <a:t>- The destruction of a 120-years old Andraos Palace in Luxor.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96EC64D-B4E5-6BCF-BFE0-62AD71138C5F}"/>
              </a:ext>
            </a:extLst>
          </p:cNvPr>
          <p:cNvSpPr txBox="1"/>
          <p:nvPr/>
        </p:nvSpPr>
        <p:spPr>
          <a:xfrm>
            <a:off x="7326351" y="167268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Medical Tourism in Asia: Quality &amp; Affordability | MedPalTrip">
            <a:extLst>
              <a:ext uri="{FF2B5EF4-FFF2-40B4-BE49-F238E27FC236}">
                <a16:creationId xmlns:a16="http://schemas.microsoft.com/office/drawing/2014/main" id="{00AF71FE-7CF6-3EE9-D923-C42533DEB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1" y="19770"/>
            <a:ext cx="12147847" cy="6452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3E01CE64-E167-59CB-2138-C290214A5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908720"/>
            <a:ext cx="5694513" cy="1008112"/>
          </a:xfrm>
          <a:solidFill>
            <a:schemeClr val="bg1"/>
          </a:solidFill>
        </p:spPr>
        <p:txBody>
          <a:bodyPr/>
          <a:lstStyle/>
          <a:p>
            <a:r>
              <a:rPr lang="en-DE" sz="3600" dirty="0"/>
              <a:t>1 Quality and Service Quality</a:t>
            </a:r>
          </a:p>
        </p:txBody>
      </p:sp>
    </p:spTree>
    <p:extLst>
      <p:ext uri="{BB962C8B-B14F-4D97-AF65-F5344CB8AC3E}">
        <p14:creationId xmlns:p14="http://schemas.microsoft.com/office/powerpoint/2010/main" val="4184676620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1.1- What is quality:</a:t>
            </a:r>
            <a:endParaRPr lang="en-DE" b="1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/>
              <a:t>- 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Quality is a key factor in achieving customer satisfaction and can be understood in two main ways:</a:t>
            </a:r>
          </a:p>
          <a:p>
            <a:pPr marL="0" indent="0">
              <a:buNone/>
            </a:pP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3"/>
            <a:r>
              <a:rPr lang="nl-NL" dirty="0"/>
              <a:t>A- Technical </a:t>
            </a:r>
            <a:r>
              <a:rPr lang="nl-NL" dirty="0" err="1"/>
              <a:t>Quality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outcome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experience</a:t>
            </a:r>
            <a:endParaRPr lang="nl-NL" b="0" dirty="0"/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customer </a:t>
            </a:r>
            <a:r>
              <a:rPr lang="nl-NL" b="0" dirty="0" err="1"/>
              <a:t>actually</a:t>
            </a:r>
            <a:r>
              <a:rPr lang="nl-NL" b="0" dirty="0"/>
              <a:t> </a:t>
            </a:r>
            <a:r>
              <a:rPr lang="nl-NL" b="0" dirty="0" err="1"/>
              <a:t>receives</a:t>
            </a:r>
            <a:r>
              <a:rPr lang="nl-NL" b="0" dirty="0"/>
              <a:t> at </a:t>
            </a:r>
            <a:r>
              <a:rPr lang="nl-NL" b="0" dirty="0" err="1"/>
              <a:t>the</a:t>
            </a:r>
            <a:r>
              <a:rPr lang="nl-NL" b="0" dirty="0"/>
              <a:t> end.</a:t>
            </a:r>
          </a:p>
          <a:p>
            <a:pPr lvl="3"/>
            <a:r>
              <a:rPr lang="nl-NL" b="0" dirty="0"/>
              <a:t>It’s more </a:t>
            </a:r>
            <a:r>
              <a:rPr lang="nl-NL" b="0" dirty="0" err="1"/>
              <a:t>tangible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measured</a:t>
            </a:r>
            <a:r>
              <a:rPr lang="nl-NL" b="0" dirty="0"/>
              <a:t> or </a:t>
            </a:r>
            <a:r>
              <a:rPr lang="nl-NL" b="0" dirty="0" err="1"/>
              <a:t>inspected</a:t>
            </a:r>
            <a:r>
              <a:rPr lang="nl-NL" b="0" dirty="0"/>
              <a:t>. 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Examples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- Room in a hotel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Meal</a:t>
            </a:r>
            <a:r>
              <a:rPr lang="nl-NL" b="0" dirty="0"/>
              <a:t> in a restaurant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Car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a </a:t>
            </a:r>
            <a:r>
              <a:rPr lang="nl-NL" b="0" dirty="0" err="1"/>
              <a:t>rental</a:t>
            </a:r>
            <a:r>
              <a:rPr lang="nl-NL" b="0" dirty="0"/>
              <a:t> agency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04952124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3"/>
            <a:r>
              <a:rPr lang="nl-NL" dirty="0"/>
              <a:t>B- </a:t>
            </a:r>
            <a:r>
              <a:rPr lang="nl-NL" dirty="0" err="1"/>
              <a:t>Functional</a:t>
            </a:r>
            <a:r>
              <a:rPr lang="nl-NL" dirty="0"/>
              <a:t> </a:t>
            </a:r>
            <a:r>
              <a:rPr lang="nl-NL" dirty="0" err="1"/>
              <a:t>Quality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is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process</a:t>
            </a:r>
            <a:r>
              <a:rPr lang="nl-NL" b="0" dirty="0"/>
              <a:t> of service delivery</a:t>
            </a:r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customer </a:t>
            </a:r>
            <a:r>
              <a:rPr lang="nl-NL" b="0" dirty="0" err="1"/>
              <a:t>experiences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interactions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manner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style</a:t>
            </a:r>
            <a:r>
              <a:rPr lang="nl-NL" b="0" dirty="0"/>
              <a:t> in </a:t>
            </a:r>
            <a:r>
              <a:rPr lang="nl-NL" b="0" dirty="0" err="1"/>
              <a:t>which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is </a:t>
            </a:r>
            <a:r>
              <a:rPr lang="nl-NL" b="0" dirty="0" err="1"/>
              <a:t>provided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Examples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How </a:t>
            </a:r>
            <a:r>
              <a:rPr lang="nl-NL" b="0" dirty="0" err="1"/>
              <a:t>the</a:t>
            </a:r>
            <a:r>
              <a:rPr lang="nl-NL" b="0" dirty="0"/>
              <a:t> front desk </a:t>
            </a:r>
            <a:r>
              <a:rPr lang="nl-NL" b="0" dirty="0" err="1"/>
              <a:t>staff</a:t>
            </a:r>
            <a:r>
              <a:rPr lang="nl-NL" b="0" dirty="0"/>
              <a:t> </a:t>
            </a:r>
            <a:r>
              <a:rPr lang="nl-NL" b="0" dirty="0" err="1"/>
              <a:t>welcomes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at check-in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attentiveness</a:t>
            </a:r>
            <a:r>
              <a:rPr lang="nl-NL" b="0" dirty="0"/>
              <a:t> of </a:t>
            </a:r>
            <a:r>
              <a:rPr lang="nl-NL" b="0" dirty="0" err="1"/>
              <a:t>waiters</a:t>
            </a:r>
            <a:r>
              <a:rPr lang="nl-NL" b="0" dirty="0"/>
              <a:t> at a restaurant.</a:t>
            </a:r>
          </a:p>
          <a:p>
            <a:pPr lvl="3"/>
            <a:r>
              <a:rPr lang="nl-NL" b="0" dirty="0"/>
              <a:t>- How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car</a:t>
            </a:r>
            <a:r>
              <a:rPr lang="nl-NL" b="0" dirty="0"/>
              <a:t> </a:t>
            </a:r>
            <a:r>
              <a:rPr lang="nl-NL" b="0" dirty="0" err="1"/>
              <a:t>rental</a:t>
            </a:r>
            <a:r>
              <a:rPr lang="nl-NL" b="0" dirty="0"/>
              <a:t> agent </a:t>
            </a:r>
            <a:r>
              <a:rPr lang="nl-NL" b="0" dirty="0" err="1"/>
              <a:t>explains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terms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offers help</a:t>
            </a:r>
            <a:endParaRPr lang="en-D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96163354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What</a:t>
            </a:r>
            <a:r>
              <a:rPr lang="nl-NL" sz="3600" dirty="0"/>
              <a:t> is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?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3"/>
            <a:r>
              <a:rPr lang="nl-NL" dirty="0"/>
              <a:t>1.2- Definition of Service </a:t>
            </a:r>
            <a:r>
              <a:rPr lang="nl-NL" dirty="0" err="1"/>
              <a:t>Quality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Understood</a:t>
            </a:r>
            <a:r>
              <a:rPr lang="nl-NL" b="0" dirty="0"/>
              <a:t> as </a:t>
            </a:r>
            <a:r>
              <a:rPr lang="nl-NL" b="0" dirty="0" err="1"/>
              <a:t>customers</a:t>
            </a:r>
            <a:r>
              <a:rPr lang="nl-NL" b="0" dirty="0"/>
              <a:t>’ </a:t>
            </a:r>
            <a:r>
              <a:rPr lang="nl-NL" b="0" dirty="0" err="1"/>
              <a:t>perceptions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service component of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offering</a:t>
            </a:r>
            <a:endParaRPr lang="nl-NL" b="0" dirty="0"/>
          </a:p>
          <a:p>
            <a:pPr lvl="3"/>
            <a:r>
              <a:rPr lang="nl-NL" b="0" dirty="0"/>
              <a:t>- More complex </a:t>
            </a:r>
            <a:r>
              <a:rPr lang="nl-NL" b="0" dirty="0" err="1"/>
              <a:t>than</a:t>
            </a:r>
            <a:r>
              <a:rPr lang="nl-NL" b="0" dirty="0"/>
              <a:t> in manufacturing, </a:t>
            </a:r>
            <a:r>
              <a:rPr lang="nl-NL" b="0" dirty="0" err="1"/>
              <a:t>where</a:t>
            </a:r>
            <a:r>
              <a:rPr lang="nl-NL" b="0" dirty="0"/>
              <a:t> </a:t>
            </a:r>
            <a:r>
              <a:rPr lang="nl-NL" b="0" dirty="0" err="1"/>
              <a:t>products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standardized</a:t>
            </a:r>
            <a:endParaRPr lang="nl-NL" b="0" dirty="0"/>
          </a:p>
          <a:p>
            <a:pPr lvl="3"/>
            <a:r>
              <a:rPr lang="nl-NL" b="0" dirty="0"/>
              <a:t>- In </a:t>
            </a:r>
            <a:r>
              <a:rPr lang="nl-NL" b="0" dirty="0" err="1"/>
              <a:t>tourism</a:t>
            </a:r>
            <a:r>
              <a:rPr lang="nl-NL" b="0" dirty="0"/>
              <a:t>,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expect</a:t>
            </a:r>
            <a:r>
              <a:rPr lang="nl-NL" b="0" dirty="0"/>
              <a:t> </a:t>
            </a:r>
            <a:r>
              <a:rPr lang="nl-NL" b="0" dirty="0" err="1"/>
              <a:t>tailor-made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 matching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desires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Tourists</a:t>
            </a:r>
            <a:r>
              <a:rPr lang="nl-NL" dirty="0"/>
              <a:t>’ </a:t>
            </a:r>
            <a:r>
              <a:rPr lang="nl-NL" dirty="0" err="1"/>
              <a:t>Perceptions</a:t>
            </a:r>
            <a:r>
              <a:rPr lang="nl-NL" dirty="0"/>
              <a:t> of Service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depend</a:t>
            </a:r>
            <a:r>
              <a:rPr lang="nl-NL" dirty="0"/>
              <a:t> on: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Individual</a:t>
            </a:r>
            <a:r>
              <a:rPr lang="nl-NL" b="0" dirty="0"/>
              <a:t> attitudes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expectations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Previous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r>
              <a:rPr lang="nl-NL" b="0" dirty="0"/>
              <a:t>- Benefits </a:t>
            </a:r>
            <a:r>
              <a:rPr lang="nl-NL" b="0" dirty="0" err="1"/>
              <a:t>sought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holiday</a:t>
            </a:r>
            <a:endParaRPr lang="en-DE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64546474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2- Benefits of High-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Services</a:t>
            </a:r>
            <a:br>
              <a:rPr lang="nl-NL" sz="3600" dirty="0"/>
            </a:b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800" b="1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800" b="1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A- Increased Customer Loyalty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Builds a loyal customer base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Loyal visitors are more likely to return and recommend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Generates repeat business and positive word-of-mouth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46C4CB3-016F-C90A-58ED-CA853557DC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223" y="1114329"/>
            <a:ext cx="5452132" cy="506860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1BF03A9-5CA9-FEC7-A9B6-865840AAA2A7}"/>
              </a:ext>
            </a:extLst>
          </p:cNvPr>
          <p:cNvSpPr txBox="1"/>
          <p:nvPr/>
        </p:nvSpPr>
        <p:spPr>
          <a:xfrm>
            <a:off x="6603231" y="6097422"/>
            <a:ext cx="4500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George, 2021.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515166853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2- Benefits of High-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Services</a:t>
            </a:r>
            <a:br>
              <a:rPr lang="nl-NL" sz="3600" dirty="0"/>
            </a:b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US" b="1" kern="1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kern="100" dirty="0">
                <a:ea typeface="Calibri" panose="020F0502020204030204" pitchFamily="34" charset="0"/>
                <a:cs typeface="Arial" panose="020B0604020202020204" pitchFamily="34" charset="0"/>
              </a:rPr>
              <a:t>B- </a:t>
            </a: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Avoidance of Price Competition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Quality services reduce reliance on discounts or special offers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Relies instead on repeat visitors and recommendations</a:t>
            </a:r>
          </a:p>
          <a:p>
            <a:pPr marL="0" indent="0">
              <a:buNone/>
            </a:pPr>
            <a:endParaRPr lang="en-US" sz="1800" b="1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C- Reducing Complaints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Fewer complaints save time, money, and reputation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Reduces need for compensations/freebies in hotels, restaurants, airlines, and attractions</a:t>
            </a:r>
            <a:endParaRPr lang="en-D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07484415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 The </a:t>
            </a:r>
            <a:r>
              <a:rPr lang="nl-NL" sz="3600" dirty="0" err="1"/>
              <a:t>Implications</a:t>
            </a:r>
            <a:r>
              <a:rPr lang="nl-NL" sz="3600" dirty="0"/>
              <a:t> of </a:t>
            </a:r>
            <a:r>
              <a:rPr lang="nl-NL" sz="3600" dirty="0" err="1"/>
              <a:t>Poor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br>
              <a:rPr lang="nl-NL" sz="3600" dirty="0"/>
            </a:b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Dissatisfied</a:t>
            </a:r>
            <a:r>
              <a:rPr lang="nl-NL" dirty="0"/>
              <a:t> </a:t>
            </a:r>
            <a:r>
              <a:rPr lang="nl-NL" dirty="0" err="1"/>
              <a:t>Customers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Poor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leads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negative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B- Customer </a:t>
            </a:r>
            <a:r>
              <a:rPr lang="nl-NL" dirty="0" err="1"/>
              <a:t>Complaints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Dissatisfied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are more </a:t>
            </a:r>
            <a:r>
              <a:rPr lang="nl-NL" b="0" dirty="0" err="1"/>
              <a:t>likely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lodge</a:t>
            </a:r>
            <a:r>
              <a:rPr lang="nl-NL" b="0" dirty="0"/>
              <a:t> </a:t>
            </a:r>
            <a:r>
              <a:rPr lang="nl-NL" b="0" dirty="0" err="1"/>
              <a:t>complaints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C- Adverse Word-of-</a:t>
            </a:r>
            <a:r>
              <a:rPr lang="nl-NL" dirty="0" err="1"/>
              <a:t>Mouth</a:t>
            </a:r>
            <a:r>
              <a:rPr lang="nl-NL" dirty="0"/>
              <a:t> (WOM)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Negative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 are shared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others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Damages</a:t>
            </a:r>
            <a:r>
              <a:rPr lang="nl-NL" b="0" dirty="0"/>
              <a:t> </a:t>
            </a:r>
            <a:r>
              <a:rPr lang="nl-NL" b="0" dirty="0" err="1"/>
              <a:t>reputation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deters</a:t>
            </a:r>
            <a:r>
              <a:rPr lang="nl-NL" b="0" dirty="0"/>
              <a:t> </a:t>
            </a:r>
            <a:r>
              <a:rPr lang="nl-NL" b="0" dirty="0" err="1"/>
              <a:t>potential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endParaRPr lang="en-DE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pic>
        <p:nvPicPr>
          <p:cNvPr id="2050" name="Picture 2" descr="57,500+ Poor Service Stock Photos ...">
            <a:extLst>
              <a:ext uri="{FF2B5EF4-FFF2-40B4-BE49-F238E27FC236}">
                <a16:creationId xmlns:a16="http://schemas.microsoft.com/office/drawing/2014/main" id="{4A980149-E071-B595-B3DD-1235EE351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255" y="2848681"/>
            <a:ext cx="5127633" cy="341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370597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Identifies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improvement</a:t>
            </a:r>
            <a:r>
              <a:rPr lang="nl-NL" b="0" dirty="0"/>
              <a:t> in </a:t>
            </a:r>
            <a:r>
              <a:rPr lang="nl-NL" b="0" dirty="0" err="1"/>
              <a:t>tourism</a:t>
            </a:r>
            <a:r>
              <a:rPr lang="nl-NL" b="0" dirty="0"/>
              <a:t> services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Compares</a:t>
            </a:r>
            <a:r>
              <a:rPr lang="nl-NL" b="0" dirty="0"/>
              <a:t> customer </a:t>
            </a:r>
            <a:r>
              <a:rPr lang="nl-NL" b="0" dirty="0" err="1"/>
              <a:t>expectations</a:t>
            </a:r>
            <a:r>
              <a:rPr lang="nl-NL" b="0" dirty="0"/>
              <a:t> vs. </a:t>
            </a:r>
            <a:r>
              <a:rPr lang="nl-NL" b="0" dirty="0" err="1"/>
              <a:t>perceptions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Provides</a:t>
            </a:r>
            <a:r>
              <a:rPr lang="nl-NL" b="0" dirty="0"/>
              <a:t> a </a:t>
            </a:r>
            <a:r>
              <a:rPr lang="nl-NL" b="0" dirty="0" err="1"/>
              <a:t>structured</a:t>
            </a:r>
            <a:r>
              <a:rPr lang="nl-NL" b="0" dirty="0"/>
              <a:t> approach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evaluate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Highlights</a:t>
            </a:r>
            <a:r>
              <a:rPr lang="nl-NL" b="0" dirty="0"/>
              <a:t> </a:t>
            </a:r>
            <a:r>
              <a:rPr lang="nl-NL" b="0" dirty="0" err="1"/>
              <a:t>where</a:t>
            </a:r>
            <a:r>
              <a:rPr lang="nl-NL" b="0" dirty="0"/>
              <a:t> service delivery </a:t>
            </a:r>
            <a:r>
              <a:rPr lang="nl-NL" b="0" dirty="0" err="1"/>
              <a:t>falls</a:t>
            </a:r>
            <a:r>
              <a:rPr lang="nl-NL" b="0" dirty="0"/>
              <a:t> short</a:t>
            </a:r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better</a:t>
            </a:r>
            <a:r>
              <a:rPr lang="nl-NL" b="0" dirty="0"/>
              <a:t> </a:t>
            </a:r>
            <a:r>
              <a:rPr lang="nl-NL" b="0" dirty="0" err="1"/>
              <a:t>alignment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customer </a:t>
            </a:r>
            <a:r>
              <a:rPr lang="nl-NL" b="0" dirty="0" err="1"/>
              <a:t>needs</a:t>
            </a:r>
            <a:endParaRPr lang="en-DE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pic>
        <p:nvPicPr>
          <p:cNvPr id="5122" name="Picture 2" descr="The Gaps Model of Service Quality | Chapter 3 | by Sanskriti Rao |  MadAboutGrowth | Medium">
            <a:extLst>
              <a:ext uri="{FF2B5EF4-FFF2-40B4-BE49-F238E27FC236}">
                <a16:creationId xmlns:a16="http://schemas.microsoft.com/office/drawing/2014/main" id="{E41D12A4-4A06-C8CE-D514-C3AC8A498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798" y="3151977"/>
            <a:ext cx="5839972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8693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en-DE" sz="3600" b="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en-US" kern="1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lvl="3"/>
            <a:endParaRPr lang="nl-NL" dirty="0"/>
          </a:p>
          <a:p>
            <a:pPr lvl="3"/>
            <a:r>
              <a:rPr lang="nl-NL" dirty="0"/>
              <a:t>A- Consumer </a:t>
            </a:r>
            <a:r>
              <a:rPr lang="nl-NL" dirty="0" err="1"/>
              <a:t>Expectations</a:t>
            </a:r>
            <a:r>
              <a:rPr lang="nl-NL" dirty="0"/>
              <a:t> vs. Management </a:t>
            </a:r>
            <a:r>
              <a:rPr lang="nl-NL" dirty="0" err="1"/>
              <a:t>Perception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Difference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customer </a:t>
            </a:r>
            <a:r>
              <a:rPr lang="nl-NL" b="0" dirty="0" err="1"/>
              <a:t>expectations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management’s</a:t>
            </a:r>
            <a:r>
              <a:rPr lang="nl-NL" b="0" dirty="0"/>
              <a:t> </a:t>
            </a:r>
            <a:r>
              <a:rPr lang="nl-NL" b="0" dirty="0" err="1"/>
              <a:t>perception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caused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a </a:t>
            </a:r>
            <a:r>
              <a:rPr lang="nl-NL" b="0" dirty="0" err="1"/>
              <a:t>lack</a:t>
            </a:r>
            <a:r>
              <a:rPr lang="nl-NL" b="0" dirty="0"/>
              <a:t> of </a:t>
            </a:r>
            <a:r>
              <a:rPr lang="nl-NL" b="0" dirty="0" err="1"/>
              <a:t>understanding</a:t>
            </a:r>
            <a:r>
              <a:rPr lang="nl-NL" b="0" dirty="0"/>
              <a:t> of customer </a:t>
            </a:r>
            <a:r>
              <a:rPr lang="nl-NL" b="0" dirty="0" err="1"/>
              <a:t>priorities</a:t>
            </a:r>
            <a:endParaRPr lang="nl-NL" b="0" dirty="0"/>
          </a:p>
          <a:p>
            <a:pPr lvl="3"/>
            <a:endParaRPr lang="nl-NL" dirty="0"/>
          </a:p>
          <a:p>
            <a:pPr lvl="3"/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pic>
        <p:nvPicPr>
          <p:cNvPr id="4098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93F1B5A9-F520-BAF9-3E0C-558B197B4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144" y="3501008"/>
            <a:ext cx="5199022" cy="292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226272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Management </a:t>
            </a:r>
            <a:r>
              <a:rPr lang="nl-NL" dirty="0" err="1"/>
              <a:t>Perceptions</a:t>
            </a:r>
            <a:r>
              <a:rPr lang="nl-NL" dirty="0"/>
              <a:t> vs. Service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Specifications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Occurs</a:t>
            </a:r>
            <a:r>
              <a:rPr lang="nl-NL" b="0" dirty="0"/>
              <a:t> </a:t>
            </a:r>
            <a:r>
              <a:rPr lang="nl-NL" b="0" dirty="0" err="1"/>
              <a:t>when</a:t>
            </a:r>
            <a:r>
              <a:rPr lang="nl-NL" b="0" dirty="0"/>
              <a:t> managers are </a:t>
            </a:r>
            <a:r>
              <a:rPr lang="nl-NL" b="0" dirty="0" err="1"/>
              <a:t>unaware</a:t>
            </a:r>
            <a:r>
              <a:rPr lang="nl-NL" b="0" dirty="0"/>
              <a:t> of </a:t>
            </a:r>
            <a:r>
              <a:rPr lang="nl-NL" b="0" dirty="0" err="1"/>
              <a:t>consumer</a:t>
            </a:r>
            <a:r>
              <a:rPr lang="nl-NL" b="0" dirty="0"/>
              <a:t> </a:t>
            </a:r>
            <a:r>
              <a:rPr lang="nl-NL" b="0" dirty="0" err="1"/>
              <a:t>expectations</a:t>
            </a:r>
            <a:endParaRPr lang="nl-NL" b="0" dirty="0"/>
          </a:p>
          <a:p>
            <a:pPr lvl="3"/>
            <a:r>
              <a:rPr lang="nl-NL" b="0" dirty="0"/>
              <a:t>- Service </a:t>
            </a:r>
            <a:r>
              <a:rPr lang="nl-NL" b="0" dirty="0" err="1"/>
              <a:t>standards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based</a:t>
            </a:r>
            <a:r>
              <a:rPr lang="nl-NL" b="0" dirty="0"/>
              <a:t> on </a:t>
            </a:r>
            <a:r>
              <a:rPr lang="nl-NL" b="0" dirty="0" err="1"/>
              <a:t>assumptions</a:t>
            </a:r>
            <a:r>
              <a:rPr lang="nl-NL" b="0" dirty="0"/>
              <a:t> </a:t>
            </a:r>
            <a:r>
              <a:rPr lang="nl-NL" b="0" dirty="0" err="1"/>
              <a:t>rather</a:t>
            </a:r>
            <a:r>
              <a:rPr lang="nl-NL" b="0" dirty="0"/>
              <a:t> </a:t>
            </a:r>
            <a:r>
              <a:rPr lang="nl-NL" b="0" dirty="0" err="1"/>
              <a:t>than</a:t>
            </a:r>
            <a:r>
              <a:rPr lang="nl-NL" b="0" dirty="0"/>
              <a:t> </a:t>
            </a:r>
            <a:r>
              <a:rPr lang="nl-NL" b="0" dirty="0" err="1"/>
              <a:t>actual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endParaRPr lang="nl-NL" b="0" dirty="0"/>
          </a:p>
          <a:p>
            <a:pPr lvl="3"/>
            <a:r>
              <a:rPr lang="nl-NL" b="0" dirty="0"/>
              <a:t>- Standards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unclear</a:t>
            </a:r>
            <a:r>
              <a:rPr lang="nl-NL" b="0" dirty="0"/>
              <a:t>, </a:t>
            </a:r>
            <a:r>
              <a:rPr lang="nl-NL" b="0" dirty="0" err="1"/>
              <a:t>unrealistic</a:t>
            </a:r>
            <a:r>
              <a:rPr lang="nl-NL" b="0" dirty="0"/>
              <a:t>, or </a:t>
            </a:r>
            <a:r>
              <a:rPr lang="nl-NL" b="0" dirty="0" err="1"/>
              <a:t>unenforced</a:t>
            </a:r>
            <a:endParaRPr lang="nl-NL" b="0" dirty="0"/>
          </a:p>
          <a:p>
            <a:pPr lvl="3"/>
            <a:r>
              <a:rPr lang="nl-NL" b="0" dirty="0"/>
              <a:t>- Leads </a:t>
            </a:r>
            <a:r>
              <a:rPr lang="nl-NL" b="0" dirty="0" err="1"/>
              <a:t>to</a:t>
            </a:r>
            <a:r>
              <a:rPr lang="nl-NL" b="0" dirty="0"/>
              <a:t> inconsistent service delivery</a:t>
            </a:r>
          </a:p>
          <a:p>
            <a:pPr lvl="3"/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pic>
        <p:nvPicPr>
          <p:cNvPr id="4098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93F1B5A9-F520-BAF9-3E0C-558B197B4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3239485"/>
            <a:ext cx="5663951" cy="318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521052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Service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Specifications</a:t>
            </a:r>
            <a:r>
              <a:rPr lang="nl-NL" dirty="0"/>
              <a:t> vs. Service Delivery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Service </a:t>
            </a:r>
            <a:r>
              <a:rPr lang="nl-NL" b="0" dirty="0" err="1"/>
              <a:t>standards</a:t>
            </a:r>
            <a:r>
              <a:rPr lang="nl-NL" b="0" dirty="0"/>
              <a:t> </a:t>
            </a:r>
            <a:r>
              <a:rPr lang="nl-NL" b="0" dirty="0" err="1"/>
              <a:t>exist</a:t>
            </a:r>
            <a:r>
              <a:rPr lang="nl-NL" b="0" dirty="0"/>
              <a:t> but are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properly</a:t>
            </a:r>
            <a:r>
              <a:rPr lang="nl-NL" b="0" dirty="0"/>
              <a:t> </a:t>
            </a:r>
            <a:r>
              <a:rPr lang="nl-NL" b="0" dirty="0" err="1"/>
              <a:t>delivered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relies</a:t>
            </a:r>
            <a:r>
              <a:rPr lang="nl-NL" b="0" dirty="0"/>
              <a:t> </a:t>
            </a:r>
            <a:r>
              <a:rPr lang="nl-NL" b="0" dirty="0" err="1"/>
              <a:t>heavily</a:t>
            </a:r>
            <a:r>
              <a:rPr lang="nl-NL" b="0" dirty="0"/>
              <a:t> on employee–customer </a:t>
            </a:r>
            <a:r>
              <a:rPr lang="nl-NL" b="0" dirty="0" err="1"/>
              <a:t>interactions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dirty="0"/>
              <a:t>Challenge</a:t>
            </a:r>
            <a:r>
              <a:rPr lang="nl-NL" b="0" dirty="0"/>
              <a:t>: </a:t>
            </a:r>
            <a:r>
              <a:rPr lang="nl-NL" b="0" dirty="0" err="1"/>
              <a:t>ensuring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r>
              <a:rPr lang="nl-NL" b="0" dirty="0"/>
              <a:t> meet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specifications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Causes</a:t>
            </a:r>
            <a:r>
              <a:rPr lang="nl-NL" b="0" dirty="0"/>
              <a:t> inconsistent service </a:t>
            </a:r>
            <a:r>
              <a:rPr lang="nl-NL" b="0" dirty="0" err="1"/>
              <a:t>quality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pic>
        <p:nvPicPr>
          <p:cNvPr id="4098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93F1B5A9-F520-BAF9-3E0C-558B197B4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3239485"/>
            <a:ext cx="5663951" cy="318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121728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D- Service Delivery vs. </a:t>
            </a:r>
            <a:r>
              <a:rPr lang="nl-NL" dirty="0" err="1"/>
              <a:t>External</a:t>
            </a:r>
            <a:r>
              <a:rPr lang="nl-NL" dirty="0"/>
              <a:t> Communications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Promised</a:t>
            </a:r>
            <a:r>
              <a:rPr lang="nl-NL" b="0" dirty="0"/>
              <a:t> service does </a:t>
            </a:r>
            <a:r>
              <a:rPr lang="nl-NL" b="0" dirty="0" err="1"/>
              <a:t>not</a:t>
            </a:r>
            <a:r>
              <a:rPr lang="nl-NL" b="0" dirty="0"/>
              <a:t> match </a:t>
            </a:r>
            <a:r>
              <a:rPr lang="nl-NL" b="0" dirty="0" err="1"/>
              <a:t>actual</a:t>
            </a:r>
            <a:r>
              <a:rPr lang="nl-NL" b="0" dirty="0"/>
              <a:t> service</a:t>
            </a:r>
          </a:p>
          <a:p>
            <a:pPr lvl="3"/>
            <a:r>
              <a:rPr lang="nl-NL" b="0" dirty="0"/>
              <a:t>- Marketing </a:t>
            </a:r>
            <a:r>
              <a:rPr lang="nl-NL" b="0" dirty="0" err="1"/>
              <a:t>may</a:t>
            </a:r>
            <a:r>
              <a:rPr lang="nl-NL" b="0" dirty="0"/>
              <a:t> set </a:t>
            </a:r>
            <a:r>
              <a:rPr lang="nl-NL" b="0" dirty="0" err="1"/>
              <a:t>expectations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aren’t</a:t>
            </a:r>
            <a:r>
              <a:rPr lang="nl-NL" b="0" dirty="0"/>
              <a:t> met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pic>
        <p:nvPicPr>
          <p:cNvPr id="4098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93F1B5A9-F520-BAF9-3E0C-558B197B4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3239485"/>
            <a:ext cx="5663951" cy="318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048291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E- </a:t>
            </a:r>
            <a:r>
              <a:rPr lang="nl-NL" dirty="0" err="1"/>
              <a:t>Perceived</a:t>
            </a:r>
            <a:r>
              <a:rPr lang="nl-NL" dirty="0"/>
              <a:t> Service vs. </a:t>
            </a:r>
            <a:r>
              <a:rPr lang="nl-NL" dirty="0" err="1"/>
              <a:t>Delivered</a:t>
            </a:r>
            <a:r>
              <a:rPr lang="nl-NL" dirty="0"/>
              <a:t> Service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Difference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actual</a:t>
            </a:r>
            <a:r>
              <a:rPr lang="nl-NL" b="0" dirty="0"/>
              <a:t> service </a:t>
            </a:r>
            <a:r>
              <a:rPr lang="nl-NL" b="0" dirty="0" err="1"/>
              <a:t>and</a:t>
            </a:r>
            <a:r>
              <a:rPr lang="nl-NL" b="0" dirty="0"/>
              <a:t> customer </a:t>
            </a:r>
            <a:r>
              <a:rPr lang="nl-NL" b="0" dirty="0" err="1"/>
              <a:t>perception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Known</a:t>
            </a:r>
            <a:r>
              <a:rPr lang="nl-NL" b="0" dirty="0"/>
              <a:t> as </a:t>
            </a:r>
            <a:r>
              <a:rPr lang="nl-NL" b="0" dirty="0" err="1"/>
              <a:t>the</a:t>
            </a:r>
            <a:r>
              <a:rPr lang="nl-NL" b="0" dirty="0"/>
              <a:t> “service gap”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Results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any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previous</a:t>
            </a:r>
            <a:r>
              <a:rPr lang="nl-NL" b="0" dirty="0"/>
              <a:t> </a:t>
            </a:r>
            <a:r>
              <a:rPr lang="nl-NL" b="0" dirty="0" err="1"/>
              <a:t>gaps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Indicates</a:t>
            </a:r>
            <a:r>
              <a:rPr lang="nl-NL" b="0" dirty="0"/>
              <a:t> overall service </a:t>
            </a:r>
            <a:r>
              <a:rPr lang="nl-NL" b="0" dirty="0" err="1"/>
              <a:t>quality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organization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pic>
        <p:nvPicPr>
          <p:cNvPr id="4098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93F1B5A9-F520-BAF9-3E0C-558B197B4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3239485"/>
            <a:ext cx="5663951" cy="318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194074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- It </a:t>
            </a:r>
            <a:r>
              <a:rPr lang="nl-NL" dirty="0" err="1"/>
              <a:t>ensures</a:t>
            </a:r>
            <a:r>
              <a:rPr lang="nl-NL" dirty="0"/>
              <a:t> consistent product </a:t>
            </a:r>
            <a:r>
              <a:rPr lang="nl-NL" dirty="0" err="1"/>
              <a:t>and</a:t>
            </a:r>
            <a:r>
              <a:rPr lang="nl-NL" dirty="0"/>
              <a:t> service </a:t>
            </a:r>
            <a:r>
              <a:rPr lang="nl-NL" dirty="0" err="1"/>
              <a:t>quality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hospitality</a:t>
            </a:r>
            <a:endParaRPr lang="nl-NL" dirty="0"/>
          </a:p>
          <a:p>
            <a:pPr lvl="3"/>
            <a:r>
              <a:rPr lang="nl-NL" b="0" dirty="0" err="1"/>
              <a:t>Methods</a:t>
            </a:r>
            <a:r>
              <a:rPr lang="nl-NL" b="0" dirty="0"/>
              <a:t>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144BE21-0183-BBA8-6E50-B5F069A2F6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0677250"/>
              </p:ext>
            </p:extLst>
          </p:nvPr>
        </p:nvGraphicFramePr>
        <p:xfrm>
          <a:off x="404661" y="2420888"/>
          <a:ext cx="5982546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91273">
                  <a:extLst>
                    <a:ext uri="{9D8B030D-6E8A-4147-A177-3AD203B41FA5}">
                      <a16:colId xmlns:a16="http://schemas.microsoft.com/office/drawing/2014/main" val="2927587835"/>
                    </a:ext>
                  </a:extLst>
                </a:gridCol>
                <a:gridCol w="2991273">
                  <a:extLst>
                    <a:ext uri="{9D8B030D-6E8A-4147-A177-3AD203B41FA5}">
                      <a16:colId xmlns:a16="http://schemas.microsoft.com/office/drawing/2014/main" val="31282646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Customer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surveys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Comment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cards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73860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Employee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surveys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Focus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group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interviews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35219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Mystery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shopping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Observation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2991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7319248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 Tools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Assessing</a:t>
            </a:r>
            <a:r>
              <a:rPr lang="nl-NL" sz="3200" dirty="0"/>
              <a:t> Service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Satisfaction</a:t>
            </a:r>
            <a:endParaRPr lang="en-DE" sz="32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A- SERVQUAL Method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Evaluates</a:t>
            </a:r>
            <a:r>
              <a:rPr lang="nl-NL" b="0" dirty="0"/>
              <a:t> service </a:t>
            </a:r>
            <a:r>
              <a:rPr lang="nl-NL" b="0" dirty="0" err="1"/>
              <a:t>quality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Measures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gap </a:t>
            </a:r>
            <a:r>
              <a:rPr lang="nl-NL" b="0" dirty="0" err="1"/>
              <a:t>between</a:t>
            </a:r>
            <a:r>
              <a:rPr lang="nl-NL" b="0" dirty="0"/>
              <a:t> customer </a:t>
            </a:r>
            <a:r>
              <a:rPr lang="nl-NL" b="0" dirty="0" err="1"/>
              <a:t>expectations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perceptions</a:t>
            </a:r>
            <a:r>
              <a:rPr lang="nl-NL" b="0" dirty="0"/>
              <a:t> of service delivery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Evaluates</a:t>
            </a:r>
            <a:r>
              <a:rPr lang="nl-NL" b="0" dirty="0"/>
              <a:t> </a:t>
            </a:r>
            <a:r>
              <a:rPr lang="nl-NL" b="0" dirty="0" err="1"/>
              <a:t>dimensions</a:t>
            </a:r>
            <a:r>
              <a:rPr lang="nl-NL" b="0" dirty="0"/>
              <a:t> </a:t>
            </a:r>
            <a:r>
              <a:rPr lang="nl-NL" b="0" dirty="0" err="1"/>
              <a:t>such</a:t>
            </a:r>
            <a:r>
              <a:rPr lang="nl-NL" b="0" dirty="0"/>
              <a:t> as </a:t>
            </a:r>
            <a:r>
              <a:rPr lang="nl-NL" b="0" dirty="0" err="1"/>
              <a:t>reliability</a:t>
            </a:r>
            <a:r>
              <a:rPr lang="nl-NL" b="0" dirty="0"/>
              <a:t>, </a:t>
            </a:r>
            <a:r>
              <a:rPr lang="nl-NL" b="0" dirty="0" err="1"/>
              <a:t>responsiveness</a:t>
            </a:r>
            <a:r>
              <a:rPr lang="nl-NL" b="0" dirty="0"/>
              <a:t>, </a:t>
            </a:r>
            <a:r>
              <a:rPr lang="nl-NL" b="0" dirty="0" err="1"/>
              <a:t>assurance</a:t>
            </a:r>
            <a:r>
              <a:rPr lang="nl-NL" b="0" dirty="0"/>
              <a:t>, </a:t>
            </a:r>
            <a:r>
              <a:rPr lang="nl-NL" b="0" dirty="0" err="1"/>
              <a:t>empathy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tangibles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Importance</a:t>
            </a:r>
            <a:r>
              <a:rPr lang="nl-NL" dirty="0"/>
              <a:t>–Performance Analysis (IPA)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Compares</a:t>
            </a:r>
            <a:r>
              <a:rPr lang="nl-NL" b="0" dirty="0"/>
              <a:t> performance of service </a:t>
            </a:r>
            <a:r>
              <a:rPr lang="nl-NL" b="0" dirty="0" err="1"/>
              <a:t>elements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importance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887352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 Tools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Assessing</a:t>
            </a:r>
            <a:r>
              <a:rPr lang="nl-NL" sz="3200" dirty="0"/>
              <a:t> Service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Satisfaction</a:t>
            </a:r>
            <a:endParaRPr lang="en-DE" sz="32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A- SERVQUAL: </a:t>
            </a:r>
            <a:r>
              <a:rPr lang="nl-NL" dirty="0" err="1"/>
              <a:t>Usage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Components</a:t>
            </a:r>
            <a:endParaRPr lang="nl-NL" dirty="0"/>
          </a:p>
          <a:p>
            <a:pPr lvl="3"/>
            <a:r>
              <a:rPr lang="nl-NL" dirty="0" err="1"/>
              <a:t>Usage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Applied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</a:t>
            </a:r>
            <a:r>
              <a:rPr lang="nl-NL" b="0" dirty="0" err="1"/>
              <a:t>various</a:t>
            </a:r>
            <a:r>
              <a:rPr lang="nl-NL" b="0" dirty="0"/>
              <a:t> service sectors: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Banks, call centers, TV </a:t>
            </a:r>
            <a:r>
              <a:rPr lang="nl-NL" b="0" dirty="0" err="1"/>
              <a:t>repair</a:t>
            </a:r>
            <a:r>
              <a:rPr lang="nl-NL" b="0" dirty="0"/>
              <a:t> companies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Airlines, hotels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Components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- 22 service </a:t>
            </a:r>
            <a:r>
              <a:rPr lang="nl-NL" b="0" dirty="0" err="1"/>
              <a:t>attributes</a:t>
            </a:r>
            <a:r>
              <a:rPr lang="nl-NL" b="0" dirty="0"/>
              <a:t> </a:t>
            </a:r>
            <a:r>
              <a:rPr lang="nl-NL" b="0" dirty="0" err="1"/>
              <a:t>measured</a:t>
            </a:r>
            <a:r>
              <a:rPr lang="nl-NL" b="0" dirty="0"/>
              <a:t> in a survey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Grouped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 five </a:t>
            </a:r>
            <a:r>
              <a:rPr lang="nl-NL" b="0" dirty="0" err="1"/>
              <a:t>key</a:t>
            </a:r>
            <a:r>
              <a:rPr lang="nl-NL" b="0" dirty="0"/>
              <a:t> service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dimensions</a:t>
            </a:r>
            <a:r>
              <a:rPr lang="nl-NL" b="0" dirty="0"/>
              <a:t>: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21898669"/>
              </p:ext>
            </p:extLst>
          </p:nvPr>
        </p:nvGraphicFramePr>
        <p:xfrm>
          <a:off x="6891263" y="1268760"/>
          <a:ext cx="5130324" cy="4688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5234188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 Tools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Assessing</a:t>
            </a:r>
            <a:r>
              <a:rPr lang="nl-NL" sz="3200" dirty="0"/>
              <a:t> Service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Satisfaction</a:t>
            </a:r>
            <a:endParaRPr lang="en-DE" sz="32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Reliability</a:t>
            </a:r>
            <a:r>
              <a:rPr lang="nl-NL" dirty="0"/>
              <a:t>: 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Consistency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dependability</a:t>
            </a:r>
            <a:r>
              <a:rPr lang="nl-NL" b="0" dirty="0"/>
              <a:t> of service delivery</a:t>
            </a:r>
          </a:p>
          <a:p>
            <a:pPr lvl="3"/>
            <a:r>
              <a:rPr lang="nl-NL" b="0" dirty="0"/>
              <a:t>- Employees </a:t>
            </a:r>
            <a:r>
              <a:rPr lang="nl-NL" b="0" dirty="0" err="1"/>
              <a:t>should</a:t>
            </a:r>
            <a:r>
              <a:rPr lang="nl-NL" b="0" dirty="0"/>
              <a:t> </a:t>
            </a:r>
            <a:r>
              <a:rPr lang="nl-NL" b="0" dirty="0" err="1"/>
              <a:t>perform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correctly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first time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Organization</a:t>
            </a:r>
            <a:r>
              <a:rPr lang="nl-NL" b="0" dirty="0"/>
              <a:t> must </a:t>
            </a:r>
            <a:r>
              <a:rPr lang="nl-NL" b="0" dirty="0" err="1"/>
              <a:t>honor</a:t>
            </a:r>
            <a:r>
              <a:rPr lang="nl-NL" b="0" dirty="0"/>
              <a:t> </a:t>
            </a:r>
            <a:r>
              <a:rPr lang="nl-NL" b="0" dirty="0" err="1"/>
              <a:t>promises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Accurate </a:t>
            </a:r>
            <a:r>
              <a:rPr lang="nl-NL" b="0" dirty="0" err="1"/>
              <a:t>billing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Timely</a:t>
            </a:r>
            <a:r>
              <a:rPr lang="nl-NL" b="0" dirty="0"/>
              <a:t> service delivery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Meeting </a:t>
            </a:r>
            <a:r>
              <a:rPr lang="nl-NL" b="0" dirty="0" err="1"/>
              <a:t>other</a:t>
            </a:r>
            <a:r>
              <a:rPr lang="nl-NL" b="0" dirty="0"/>
              <a:t> service </a:t>
            </a:r>
            <a:r>
              <a:rPr lang="nl-NL" b="0" dirty="0" err="1"/>
              <a:t>commitments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5326726"/>
              </p:ext>
            </p:extLst>
          </p:nvPr>
        </p:nvGraphicFramePr>
        <p:xfrm>
          <a:off x="7179295" y="1572715"/>
          <a:ext cx="5130324" cy="4688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570352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 Tools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Assessing</a:t>
            </a:r>
            <a:r>
              <a:rPr lang="nl-NL" sz="3200" dirty="0"/>
              <a:t> Service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Satisfaction</a:t>
            </a:r>
            <a:endParaRPr lang="en-DE" sz="32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Assurance</a:t>
            </a:r>
            <a:endParaRPr lang="nl-NL" b="0" dirty="0"/>
          </a:p>
          <a:p>
            <a:pPr lvl="3"/>
            <a:r>
              <a:rPr lang="nl-NL" b="0" dirty="0"/>
              <a:t>- Employees’ </a:t>
            </a:r>
            <a:r>
              <a:rPr lang="nl-NL" b="0" dirty="0" err="1"/>
              <a:t>knowledge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courtesy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Ability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convey</a:t>
            </a:r>
            <a:r>
              <a:rPr lang="nl-NL" b="0" dirty="0"/>
              <a:t> </a:t>
            </a:r>
            <a:r>
              <a:rPr lang="nl-NL" b="0" dirty="0" err="1"/>
              <a:t>trustworthiness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instill</a:t>
            </a:r>
            <a:r>
              <a:rPr lang="nl-NL" b="0" dirty="0"/>
              <a:t> </a:t>
            </a:r>
            <a:r>
              <a:rPr lang="nl-NL" b="0" dirty="0" err="1"/>
              <a:t>confidence</a:t>
            </a:r>
            <a:r>
              <a:rPr lang="nl-NL" b="0" dirty="0"/>
              <a:t> in </a:t>
            </a:r>
            <a:r>
              <a:rPr lang="nl-NL" b="0" dirty="0" err="1"/>
              <a:t>customers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Tangibles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aspects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service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Hotel rooms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facilities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Staff</a:t>
            </a:r>
            <a:r>
              <a:rPr lang="nl-NL" b="0" dirty="0"/>
              <a:t> uniforms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presentation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Organizational</a:t>
            </a:r>
            <a:r>
              <a:rPr lang="nl-NL" b="0" dirty="0"/>
              <a:t> </a:t>
            </a:r>
            <a:r>
              <a:rPr lang="nl-NL" b="0" dirty="0" err="1"/>
              <a:t>materials</a:t>
            </a:r>
            <a:r>
              <a:rPr lang="nl-NL" b="0" dirty="0"/>
              <a:t>: brochures, frequent-</a:t>
            </a:r>
            <a:r>
              <a:rPr lang="nl-NL" b="0" dirty="0" err="1"/>
              <a:t>guest</a:t>
            </a:r>
            <a:r>
              <a:rPr lang="nl-NL" b="0" dirty="0"/>
              <a:t> cards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08768346"/>
              </p:ext>
            </p:extLst>
          </p:nvPr>
        </p:nvGraphicFramePr>
        <p:xfrm>
          <a:off x="7251303" y="1916832"/>
          <a:ext cx="5058316" cy="434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151889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 Tools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Assessing</a:t>
            </a:r>
            <a:r>
              <a:rPr lang="nl-NL" sz="3200" dirty="0"/>
              <a:t> Service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Satisfaction</a:t>
            </a:r>
            <a:endParaRPr lang="en-DE" sz="32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Empathy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Providing</a:t>
            </a:r>
            <a:r>
              <a:rPr lang="nl-NL" b="0" dirty="0"/>
              <a:t> </a:t>
            </a:r>
            <a:r>
              <a:rPr lang="nl-NL" b="0" dirty="0" err="1"/>
              <a:t>caring</a:t>
            </a:r>
            <a:r>
              <a:rPr lang="nl-NL" b="0" dirty="0"/>
              <a:t>, </a:t>
            </a:r>
            <a:r>
              <a:rPr lang="nl-NL" b="0" dirty="0" err="1"/>
              <a:t>individual</a:t>
            </a:r>
            <a:r>
              <a:rPr lang="nl-NL" b="0" dirty="0"/>
              <a:t> attention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Treat</a:t>
            </a:r>
            <a:r>
              <a:rPr lang="nl-NL" b="0" dirty="0"/>
              <a:t> </a:t>
            </a:r>
            <a:r>
              <a:rPr lang="nl-NL" b="0" dirty="0" err="1"/>
              <a:t>consumers</a:t>
            </a:r>
            <a:r>
              <a:rPr lang="nl-NL" b="0" dirty="0"/>
              <a:t> as </a:t>
            </a:r>
            <a:r>
              <a:rPr lang="nl-NL" b="0" dirty="0" err="1"/>
              <a:t>individuals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Addressing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name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Remembering</a:t>
            </a:r>
            <a:r>
              <a:rPr lang="nl-NL" b="0" dirty="0"/>
              <a:t> </a:t>
            </a:r>
            <a:r>
              <a:rPr lang="nl-NL" b="0" dirty="0" err="1"/>
              <a:t>preferences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interests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/>
        </p:nvGraphicFramePr>
        <p:xfrm>
          <a:off x="7251303" y="1916832"/>
          <a:ext cx="5058316" cy="434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768249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 Tools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Assessing</a:t>
            </a:r>
            <a:r>
              <a:rPr lang="nl-NL" sz="3200" dirty="0"/>
              <a:t> Service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Satisfaction</a:t>
            </a:r>
            <a:endParaRPr lang="en-DE" sz="32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Responsiveness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Prompt service delivery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Staff</a:t>
            </a:r>
            <a:r>
              <a:rPr lang="nl-NL" b="0" dirty="0"/>
              <a:t> are </a:t>
            </a:r>
            <a:r>
              <a:rPr lang="nl-NL" b="0" dirty="0" err="1"/>
              <a:t>willing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ready </a:t>
            </a:r>
            <a:r>
              <a:rPr lang="nl-NL" b="0" dirty="0" err="1"/>
              <a:t>to</a:t>
            </a:r>
            <a:r>
              <a:rPr lang="nl-NL" b="0" dirty="0"/>
              <a:t> assist </a:t>
            </a:r>
            <a:r>
              <a:rPr lang="nl-NL" b="0" dirty="0" err="1"/>
              <a:t>customers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Responding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requests</a:t>
            </a:r>
            <a:r>
              <a:rPr lang="nl-NL" b="0" dirty="0"/>
              <a:t> </a:t>
            </a:r>
            <a:r>
              <a:rPr lang="nl-NL" b="0" dirty="0" err="1"/>
              <a:t>quickly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Handling </a:t>
            </a:r>
            <a:r>
              <a:rPr lang="nl-NL" b="0" dirty="0" err="1"/>
              <a:t>problems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queries</a:t>
            </a:r>
            <a:r>
              <a:rPr lang="nl-NL" b="0" dirty="0"/>
              <a:t> </a:t>
            </a:r>
            <a:r>
              <a:rPr lang="nl-NL" b="0" dirty="0" err="1"/>
              <a:t>efficiently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/>
        </p:nvGraphicFramePr>
        <p:xfrm>
          <a:off x="7251303" y="1916832"/>
          <a:ext cx="5058316" cy="434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683482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 Tools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Assessing</a:t>
            </a:r>
            <a:r>
              <a:rPr lang="nl-NL" sz="3200" dirty="0"/>
              <a:t> Service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Satisfaction</a:t>
            </a:r>
            <a:endParaRPr lang="en-DE" sz="32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SERVQUAL Survey </a:t>
            </a:r>
            <a:r>
              <a:rPr lang="nl-NL" dirty="0" err="1"/>
              <a:t>and</a:t>
            </a:r>
            <a:r>
              <a:rPr lang="nl-NL" dirty="0"/>
              <a:t> Gap Analysis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rate</a:t>
            </a:r>
            <a:r>
              <a:rPr lang="nl-NL" b="0" dirty="0"/>
              <a:t> </a:t>
            </a:r>
            <a:r>
              <a:rPr lang="nl-NL" b="0" dirty="0" err="1"/>
              <a:t>two</a:t>
            </a:r>
            <a:r>
              <a:rPr lang="nl-NL" b="0" dirty="0"/>
              <a:t> </a:t>
            </a:r>
            <a:r>
              <a:rPr lang="nl-NL" b="0" dirty="0" err="1"/>
              <a:t>aspects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each</a:t>
            </a:r>
            <a:r>
              <a:rPr lang="nl-NL" b="0" dirty="0"/>
              <a:t> service </a:t>
            </a:r>
            <a:r>
              <a:rPr lang="nl-NL" b="0" dirty="0" err="1"/>
              <a:t>dimension</a:t>
            </a:r>
            <a:r>
              <a:rPr lang="nl-NL" b="0" dirty="0"/>
              <a:t>:</a:t>
            </a:r>
          </a:p>
          <a:p>
            <a:pPr lvl="3"/>
            <a:r>
              <a:rPr lang="nl-NL" dirty="0" err="1"/>
              <a:t>Expected</a:t>
            </a:r>
            <a:r>
              <a:rPr lang="nl-NL" dirty="0"/>
              <a:t> Service: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expect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excellent company</a:t>
            </a:r>
          </a:p>
          <a:p>
            <a:pPr lvl="3"/>
            <a:r>
              <a:rPr lang="nl-NL" dirty="0" err="1"/>
              <a:t>Perceived</a:t>
            </a:r>
            <a:r>
              <a:rPr lang="nl-NL" dirty="0"/>
              <a:t> Service:</a:t>
            </a:r>
          </a:p>
          <a:p>
            <a:pPr lvl="3"/>
            <a:r>
              <a:rPr lang="nl-NL" b="0" dirty="0"/>
              <a:t>- How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perceive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actual</a:t>
            </a:r>
            <a:r>
              <a:rPr lang="nl-NL" b="0" dirty="0"/>
              <a:t> service </a:t>
            </a:r>
            <a:r>
              <a:rPr lang="nl-NL" b="0" dirty="0" err="1"/>
              <a:t>delivered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Differences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expected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perceived</a:t>
            </a:r>
            <a:r>
              <a:rPr lang="nl-NL" b="0" dirty="0"/>
              <a:t> service </a:t>
            </a:r>
            <a:r>
              <a:rPr lang="nl-NL" b="0" dirty="0" err="1"/>
              <a:t>reveal</a:t>
            </a:r>
            <a:r>
              <a:rPr lang="nl-NL" b="0" dirty="0"/>
              <a:t> service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gaps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522397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 Tools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Assessing</a:t>
            </a:r>
            <a:r>
              <a:rPr lang="nl-NL" sz="3200" dirty="0"/>
              <a:t> Service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Satisfaction</a:t>
            </a:r>
            <a:endParaRPr lang="en-DE" sz="32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Example</a:t>
            </a:r>
            <a:r>
              <a:rPr lang="nl-NL" dirty="0"/>
              <a:t> in a Hotel Setting: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D778480-1FA8-1770-6ADC-89F40F505E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0696018"/>
              </p:ext>
            </p:extLst>
          </p:nvPr>
        </p:nvGraphicFramePr>
        <p:xfrm>
          <a:off x="770583" y="2253756"/>
          <a:ext cx="11106987" cy="31914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7400">
                  <a:extLst>
                    <a:ext uri="{9D8B030D-6E8A-4147-A177-3AD203B41FA5}">
                      <a16:colId xmlns:a16="http://schemas.microsoft.com/office/drawing/2014/main" val="417855445"/>
                    </a:ext>
                  </a:extLst>
                </a:gridCol>
                <a:gridCol w="2675626">
                  <a:extLst>
                    <a:ext uri="{9D8B030D-6E8A-4147-A177-3AD203B41FA5}">
                      <a16:colId xmlns:a16="http://schemas.microsoft.com/office/drawing/2014/main" val="2246838108"/>
                    </a:ext>
                  </a:extLst>
                </a:gridCol>
                <a:gridCol w="2972918">
                  <a:extLst>
                    <a:ext uri="{9D8B030D-6E8A-4147-A177-3AD203B41FA5}">
                      <a16:colId xmlns:a16="http://schemas.microsoft.com/office/drawing/2014/main" val="435697766"/>
                    </a:ext>
                  </a:extLst>
                </a:gridCol>
                <a:gridCol w="2081043">
                  <a:extLst>
                    <a:ext uri="{9D8B030D-6E8A-4147-A177-3AD203B41FA5}">
                      <a16:colId xmlns:a16="http://schemas.microsoft.com/office/drawing/2014/main" val="1651186834"/>
                    </a:ext>
                  </a:extLst>
                </a:gridCol>
              </a:tblGrid>
              <a:tr h="1057993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Attribute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Expectation (1–10)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Perception </a:t>
                      </a:r>
                    </a:p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(1-10)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Gap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1400779"/>
                  </a:ext>
                </a:extLst>
              </a:tr>
              <a:tr h="711158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Clean and comfortable room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-3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7779007"/>
                  </a:ext>
                </a:extLst>
              </a:tr>
              <a:tr h="711158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Staff are polite and helpful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-1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318295"/>
                  </a:ext>
                </a:extLst>
              </a:tr>
              <a:tr h="711158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Prompt check-in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16408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5081665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 Tools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Assessing</a:t>
            </a:r>
            <a:r>
              <a:rPr lang="nl-NL" sz="3200" dirty="0"/>
              <a:t> Service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Satisfaction</a:t>
            </a:r>
            <a:endParaRPr lang="en-DE" sz="32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Importance</a:t>
            </a:r>
            <a:r>
              <a:rPr lang="nl-NL" dirty="0"/>
              <a:t>–Performance Analysis (IPA)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Compares</a:t>
            </a:r>
            <a:r>
              <a:rPr lang="nl-NL" b="0" dirty="0"/>
              <a:t> service performance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importance</a:t>
            </a:r>
            <a:r>
              <a:rPr lang="nl-NL" b="0" dirty="0"/>
              <a:t> of service </a:t>
            </a:r>
            <a:r>
              <a:rPr lang="nl-NL" b="0" dirty="0" err="1"/>
              <a:t>elements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identify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needing</a:t>
            </a:r>
            <a:r>
              <a:rPr lang="nl-NL" b="0" dirty="0"/>
              <a:t> </a:t>
            </a:r>
            <a:r>
              <a:rPr lang="nl-NL" b="0" dirty="0" err="1"/>
              <a:t>improvement</a:t>
            </a:r>
            <a:r>
              <a:rPr lang="nl-NL" b="0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09014B-A2A1-EB0A-133A-F37B9F185177}"/>
              </a:ext>
            </a:extLst>
          </p:cNvPr>
          <p:cNvSpPr txBox="1"/>
          <p:nvPr/>
        </p:nvSpPr>
        <p:spPr>
          <a:xfrm>
            <a:off x="2453268" y="27320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04AAD3B-2FDB-4315-9530-1D2BEE0E18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09" t="20010" r="12023" b="5442"/>
          <a:stretch/>
        </p:blipFill>
        <p:spPr>
          <a:xfrm>
            <a:off x="5667127" y="1124744"/>
            <a:ext cx="6449536" cy="5220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070454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243</TotalTime>
  <Words>1282</Words>
  <Application>Microsoft Macintosh PowerPoint</Application>
  <PresentationFormat>Custom</PresentationFormat>
  <Paragraphs>298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Wingdings</vt:lpstr>
      <vt:lpstr>Minion</vt:lpstr>
      <vt:lpstr>Arial</vt:lpstr>
      <vt:lpstr>Georgia</vt:lpstr>
      <vt:lpstr>Calibri</vt:lpstr>
      <vt:lpstr>Corporate template-set Universiteit Leiden</vt:lpstr>
      <vt:lpstr>Quality and Sustainability in Tourism and Hospitality  European Institute of Innovation, Entrepreneurship and Technology Lessingstraße 79, 13158 Berlin, Germany </vt:lpstr>
      <vt:lpstr>Index</vt:lpstr>
      <vt:lpstr>1 Quality and Service Quality</vt:lpstr>
      <vt:lpstr>1- What is Quality and Service Quality?</vt:lpstr>
      <vt:lpstr>1- What is Quality and Service Quality?</vt:lpstr>
      <vt:lpstr>1- What is Quality and Service Quality?</vt:lpstr>
      <vt:lpstr> 2- Benefits of High-Quality Tourism Services </vt:lpstr>
      <vt:lpstr> 2- Benefits of High-Quality Tourism Services </vt:lpstr>
      <vt:lpstr> 3-  The Implications of Poor Service Quality </vt:lpstr>
      <vt:lpstr>4- The Gaps Model of Service Quality</vt:lpstr>
      <vt:lpstr>4- The Gaps Model of Service Quality</vt:lpstr>
      <vt:lpstr>4- The Gaps Model of Service Quality</vt:lpstr>
      <vt:lpstr>4- The Gaps Model of Service Quality</vt:lpstr>
      <vt:lpstr>4- The Gaps Model of Service Quality</vt:lpstr>
      <vt:lpstr>4- The Gaps Model of Service Quality</vt:lpstr>
      <vt:lpstr>4- The Gaps Model of Service Quality</vt:lpstr>
      <vt:lpstr>5-  Tools for Assessing Service Quality and Satisfaction</vt:lpstr>
      <vt:lpstr>5-  Tools for Assessing Service Quality and Satisfaction</vt:lpstr>
      <vt:lpstr>5-  Tools for Assessing Service Quality and Satisfaction</vt:lpstr>
      <vt:lpstr>5-  Tools for Assessing Service Quality and Satisfaction</vt:lpstr>
      <vt:lpstr>5-  Tools for Assessing Service Quality and Satisfaction</vt:lpstr>
      <vt:lpstr>5-  Tools for Assessing Service Quality and Satisfaction</vt:lpstr>
      <vt:lpstr>5-  Tools for Assessing Service Quality and Satisfaction</vt:lpstr>
      <vt:lpstr>5-  Tools for Assessing Service Quality and Satisfaction</vt:lpstr>
      <vt:lpstr>5-  Tools for Assessing Service Quality and Satisfaction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198</cp:revision>
  <dcterms:created xsi:type="dcterms:W3CDTF">2023-10-18T00:40:52Z</dcterms:created>
  <dcterms:modified xsi:type="dcterms:W3CDTF">2026-07-14T16:19:00Z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