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482" r:id="rId6"/>
    <p:sldId id="355" r:id="rId7"/>
    <p:sldId id="412" r:id="rId8"/>
    <p:sldId id="594" r:id="rId9"/>
    <p:sldId id="595" r:id="rId10"/>
    <p:sldId id="596" r:id="rId11"/>
    <p:sldId id="571" r:id="rId12"/>
    <p:sldId id="572" r:id="rId13"/>
    <p:sldId id="573" r:id="rId14"/>
    <p:sldId id="574" r:id="rId15"/>
    <p:sldId id="575" r:id="rId16"/>
    <p:sldId id="576" r:id="rId17"/>
    <p:sldId id="577" r:id="rId18"/>
    <p:sldId id="578" r:id="rId19"/>
    <p:sldId id="579" r:id="rId20"/>
    <p:sldId id="580" r:id="rId21"/>
    <p:sldId id="581" r:id="rId22"/>
    <p:sldId id="582" r:id="rId23"/>
    <p:sldId id="583" r:id="rId24"/>
    <p:sldId id="584" r:id="rId25"/>
    <p:sldId id="585" r:id="rId26"/>
    <p:sldId id="529" r:id="rId27"/>
    <p:sldId id="570" r:id="rId28"/>
    <p:sldId id="597" r:id="rId29"/>
    <p:sldId id="586" r:id="rId30"/>
    <p:sldId id="587" r:id="rId31"/>
    <p:sldId id="588" r:id="rId32"/>
    <p:sldId id="589" r:id="rId33"/>
    <p:sldId id="590" r:id="rId34"/>
    <p:sldId id="591" r:id="rId35"/>
    <p:sldId id="592" r:id="rId36"/>
    <p:sldId id="593" r:id="rId37"/>
    <p:sldId id="599" r:id="rId38"/>
    <p:sldId id="598" r:id="rId39"/>
    <p:sldId id="600" r:id="rId40"/>
    <p:sldId id="601" r:id="rId41"/>
    <p:sldId id="602" r:id="rId42"/>
    <p:sldId id="603" r:id="rId43"/>
    <p:sldId id="269" r:id="rId44"/>
  </p:sldIdLst>
  <p:sldSz cx="12198350" cy="6858000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Georgia" panose="02040502050405020303" pitchFamily="18" charset="0"/>
      <p:regular r:id="rId51"/>
      <p:bold r:id="rId52"/>
      <p:italic r:id="rId53"/>
      <p:boldItalic r:id="rId54"/>
    </p:embeddedFont>
    <p:embeddedFont>
      <p:font typeface="Minion" panose="02000503070000020003" pitchFamily="2" charset="0"/>
      <p:regular r:id="rId55"/>
      <p:bold r:id="rId56"/>
      <p:italic r:id="rId57"/>
      <p:boldItalic r:id="rId58"/>
    </p:embeddedFont>
  </p:embeddedFontLst>
  <p:custDataLst>
    <p:tags r:id="rId5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  <a:srgbClr val="2E6E77"/>
    <a:srgbClr val="3D8C98"/>
    <a:srgbClr val="A82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font" Target="fonts/font5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59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10-02-2026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10-02-2026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10-02-2026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Transportation Contracts: Sea and Air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Passengers and their Luggage by Sea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The Convention for the Unification of Certain Rules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for International Carriage by Air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4- Airline Operational Regulations in the European Union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3430D6A4-F45B-76B9-323D-B09D8D5CD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17801" y="9884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65618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  <a:p>
            <a:pPr algn="ctr"/>
            <a:r>
              <a:rPr lang="en-US" sz="3200" dirty="0"/>
              <a:t>1- </a:t>
            </a:r>
            <a:r>
              <a:rPr lang="en-US" sz="3200" dirty="0">
                <a:solidFill>
                  <a:schemeClr val="bg1"/>
                </a:solidFill>
              </a:rPr>
              <a:t>TRANSPORTATION CONTRACTS: SEA AND AIR</a:t>
            </a:r>
          </a:p>
          <a:p>
            <a:pPr algn="ctr"/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he 5 cruises from Chile to tour the Pacific">
            <a:extLst>
              <a:ext uri="{FF2B5EF4-FFF2-40B4-BE49-F238E27FC236}">
                <a16:creationId xmlns:a16="http://schemas.microsoft.com/office/drawing/2014/main" id="{CE5FDDCE-BD20-45ED-C6E7-2C739330A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-509"/>
            <a:ext cx="12198350" cy="647310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620687"/>
            <a:ext cx="5091064" cy="432049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Transportation Contracts: Sea and Air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 transportation contract is a legal agreement whereby a carrier undertakes to transport passengers, baggage, or cargo from one place to another for reward or under certain obligations.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Key Features: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Carrier obligations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Passenger and cargo rights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Documentation International scope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Liability limits</a:t>
            </a: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3430D6A4-F45B-76B9-323D-B09D8D5CD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17801" y="9884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7107288" cy="2880320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pPr marL="0" indent="0">
              <a:buNone/>
            </a:pPr>
            <a:r>
              <a:rPr lang="en-US" sz="3200" b="1" dirty="0">
                <a:solidFill>
                  <a:schemeClr val="bg1"/>
                </a:solidFill>
              </a:rPr>
              <a:t>2- The Athens Convention relating to the Carriage of </a:t>
            </a:r>
          </a:p>
          <a:p>
            <a:pPr marL="0" indent="0">
              <a:buNone/>
            </a:pPr>
            <a:r>
              <a:rPr lang="en-US" sz="3200" b="1" dirty="0">
                <a:solidFill>
                  <a:schemeClr val="bg1"/>
                </a:solidFill>
              </a:rPr>
              <a:t>Passengers and their Luggage by Sea</a:t>
            </a:r>
          </a:p>
          <a:p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231572115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he 5 cruises from Chile to tour the Pacific">
            <a:extLst>
              <a:ext uri="{FF2B5EF4-FFF2-40B4-BE49-F238E27FC236}">
                <a16:creationId xmlns:a16="http://schemas.microsoft.com/office/drawing/2014/main" id="{CE5FDDCE-BD20-45ED-C6E7-2C739330A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-509"/>
            <a:ext cx="12198350" cy="647310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509106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purpose of the Athens Convention relating to the Carriage of Passengers and their Luggage by Sea includes: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 passengers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Standardize carrier liability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Regulate luggage and cargo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Define international carriage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Encourage insurance</a:t>
            </a:r>
          </a:p>
        </p:txBody>
      </p:sp>
    </p:spTree>
    <p:extLst>
      <p:ext uri="{BB962C8B-B14F-4D97-AF65-F5344CB8AC3E}">
        <p14:creationId xmlns:p14="http://schemas.microsoft.com/office/powerpoint/2010/main" val="79606130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he 5 cruises from Chile to tour the Pacific">
            <a:extLst>
              <a:ext uri="{FF2B5EF4-FFF2-40B4-BE49-F238E27FC236}">
                <a16:creationId xmlns:a16="http://schemas.microsoft.com/office/drawing/2014/main" id="{CE5FDDCE-BD20-45ED-C6E7-2C739330A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-509"/>
            <a:ext cx="12198350" cy="647310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509106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Carrier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Carrier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is the person or company that makes the transport agreement with the customer.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Signs the contract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Promises that the goods (or passengers) will be transported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- May or may not do the transport themselves.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1270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5 cruises from Chile to tour the Pacific">
            <a:extLst>
              <a:ext uri="{FF2B5EF4-FFF2-40B4-BE49-F238E27FC236}">
                <a16:creationId xmlns:a16="http://schemas.microsoft.com/office/drawing/2014/main" id="{6512A01F-DD75-2439-3BED-E7600F5CB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5238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Carrier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Performing carrier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performing carrier is the person or company that actually carries out the transport.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Owns, charters, or operates the ship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Physically moves the goods or passengers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Does not sign the main contract with the customer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57854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Carrier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Carrier who actually performs the carriage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This term covers whoever really does the transport, whether: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is the performing carrier, or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themselves, if they use their own ship</a:t>
            </a:r>
          </a:p>
        </p:txBody>
      </p:sp>
    </p:spTree>
    <p:extLst>
      <p:ext uri="{BB962C8B-B14F-4D97-AF65-F5344CB8AC3E}">
        <p14:creationId xmlns:p14="http://schemas.microsoft.com/office/powerpoint/2010/main" val="129045969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Carrier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Carrier who actually performs the carriage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This term covers whoever really does the transport, whether: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is the performing carrier, or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themselves, if they use their own ship</a:t>
            </a:r>
          </a:p>
        </p:txBody>
      </p:sp>
    </p:spTree>
    <p:extLst>
      <p:ext uri="{BB962C8B-B14F-4D97-AF65-F5344CB8AC3E}">
        <p14:creationId xmlns:p14="http://schemas.microsoft.com/office/powerpoint/2010/main" val="32459308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1027882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Carrier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Why this matters legally: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These definitions are crucial because they determine: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Who is liable for loss, damage, or delay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Who can be sued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How responsibility is shared between contracting and performing parties</a:t>
            </a:r>
          </a:p>
        </p:txBody>
      </p:sp>
    </p:spTree>
    <p:extLst>
      <p:ext uri="{BB962C8B-B14F-4D97-AF65-F5344CB8AC3E}">
        <p14:creationId xmlns:p14="http://schemas.microsoft.com/office/powerpoint/2010/main" val="354932135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2- Carriage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The term “carriage” defines when the carrier is legally responsible for the passenger and their cabin luggage.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9491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1027882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2- Carriage Definition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What is included in carriage: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A- On board the ship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B- Embarkation and disembarkation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time when the passenger or luggage getting onto or off the ship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C- Water transport between land and ship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Transport by water from land to ship or ship to land</a:t>
            </a:r>
          </a:p>
        </p:txBody>
      </p:sp>
    </p:spTree>
    <p:extLst>
      <p:ext uri="{BB962C8B-B14F-4D97-AF65-F5344CB8AC3E}">
        <p14:creationId xmlns:p14="http://schemas.microsoft.com/office/powerpoint/2010/main" val="156105286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95587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2 of the Convention: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When the Convention does apply: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Convention applies to international carriage if at least </a:t>
            </a:r>
            <a:r>
              <a:rPr lang="en-US" b="1" dirty="0">
                <a:solidFill>
                  <a:schemeClr val="bg1"/>
                </a:solidFill>
              </a:rPr>
              <a:t>ONE</a:t>
            </a:r>
            <a:r>
              <a:rPr lang="en-US" dirty="0">
                <a:solidFill>
                  <a:schemeClr val="bg1"/>
                </a:solidFill>
              </a:rPr>
              <a:t> of the following conditions is met: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(a) Ship connection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ship: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Flies the flag of a State that is a Party to the Convention, OR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Is registered in a State Party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033317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2 of the Convention: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Contract connection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contract of carriage was made in a State Party.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does not matter where the ship sails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(c) Route connection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place of departure or destination, according to the contract, is in a State Party.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 Only one end needs to be in a State Party.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14735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2 of the Convention: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When the Convention does NOT apply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Even if one of the above conditions is met, the Convention will </a:t>
            </a:r>
            <a:r>
              <a:rPr lang="en-US" b="1" dirty="0">
                <a:solidFill>
                  <a:schemeClr val="bg1"/>
                </a:solidFill>
              </a:rPr>
              <a:t>NOT</a:t>
            </a:r>
            <a:r>
              <a:rPr lang="en-US" dirty="0">
                <a:solidFill>
                  <a:schemeClr val="bg1"/>
                </a:solidFill>
              </a:rPr>
              <a:t> apply if: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carriage is already governed by another international convention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That convention concerns another mode of transport.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That convention has a mandatory civil liability regime that also applies to carriage by sea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7705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3 of the Convention: Liability of the Carrier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This Article sets how much the carrier is liable for passenger injury or death and under what circumstances.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There are two main cases: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Loss due to a shipping incident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Loss not caused by a shipping incident</a:t>
            </a:r>
          </a:p>
        </p:txBody>
      </p:sp>
    </p:spTree>
    <p:extLst>
      <p:ext uri="{BB962C8B-B14F-4D97-AF65-F5344CB8AC3E}">
        <p14:creationId xmlns:p14="http://schemas.microsoft.com/office/powerpoint/2010/main" val="291149822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3 of the Convention: Liability of the Carrier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Loss from a shipping incident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Any event directly related to the operation of the ship: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Collision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Fire on board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Sinking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Capsizing</a:t>
            </a:r>
          </a:p>
        </p:txBody>
      </p:sp>
    </p:spTree>
    <p:extLst>
      <p:ext uri="{BB962C8B-B14F-4D97-AF65-F5344CB8AC3E}">
        <p14:creationId xmlns:p14="http://schemas.microsoft.com/office/powerpoint/2010/main" val="19776881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3 : Liability of the Carrier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Liability limit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Carrier is liable for passenger death or injury up to 250,000 units of account per passenger, per incident.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Exceptions to liability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The carrier can avoid liability if they prove the incident was caused by: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dirty="0">
                <a:solidFill>
                  <a:schemeClr val="bg1"/>
                </a:solidFill>
              </a:rPr>
              <a:t>Extraordinary events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(b) Third-party intentional acts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005703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4: Compulsory Insurance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This Article ensures that carriers cannot escape liability by requiring mandatory insurance or financial security to cover passenger death or injury.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 When it applies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ship is registered in a State Party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Licensed to carry more than 12 passengers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Convention applies to the carriage</a:t>
            </a:r>
          </a:p>
        </p:txBody>
      </p:sp>
    </p:spTree>
    <p:extLst>
      <p:ext uri="{BB962C8B-B14F-4D97-AF65-F5344CB8AC3E}">
        <p14:creationId xmlns:p14="http://schemas.microsoft.com/office/powerpoint/2010/main" val="335763068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11857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4: Compulsory Insurance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What the carrier must do: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Maintain insurance or financial security to cover: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Death of passengers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Personal injury to passengers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Minimum coverage: 250,000 units of account per passenger per incident</a:t>
            </a:r>
          </a:p>
        </p:txBody>
      </p:sp>
    </p:spTree>
    <p:extLst>
      <p:ext uri="{BB962C8B-B14F-4D97-AF65-F5344CB8AC3E}">
        <p14:creationId xmlns:p14="http://schemas.microsoft.com/office/powerpoint/2010/main" val="22653985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5 cruises from Chile to tour the Pacific">
            <a:extLst>
              <a:ext uri="{FF2B5EF4-FFF2-40B4-BE49-F238E27FC236}">
                <a16:creationId xmlns:a16="http://schemas.microsoft.com/office/drawing/2014/main" id="{98D93C69-6DBE-8AC9-F719-27BCA4D6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883865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Athens Convention relating to the Carriage of Passengers and their Luggage by Sea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3"/>
            <a:ext cx="7344816" cy="460851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4: Compulsory Insurance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Certification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 certificate of insurance must be issued for each ship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Who issues it depends on the ship’s registry: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Ship registered in State Party: certificate issued by authority of that State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Ship not registered in State Party: certificate can be issued by any State Party authority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>
                <a:solidFill>
                  <a:schemeClr val="bg1"/>
                </a:solidFill>
              </a:rPr>
              <a:t>- The </a:t>
            </a:r>
            <a:r>
              <a:rPr lang="en-US" dirty="0">
                <a:solidFill>
                  <a:schemeClr val="bg1"/>
                </a:solidFill>
              </a:rPr>
              <a:t>certificate proves the ship is legally allowed to carry passengers under this Convention</a:t>
            </a:r>
          </a:p>
        </p:txBody>
      </p:sp>
    </p:spTree>
    <p:extLst>
      <p:ext uri="{BB962C8B-B14F-4D97-AF65-F5344CB8AC3E}">
        <p14:creationId xmlns:p14="http://schemas.microsoft.com/office/powerpoint/2010/main" val="128315648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07D4916A-74D3-2FB5-75B7-1045566A2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1006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1556792"/>
            <a:ext cx="7395320" cy="2664296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3- </a:t>
            </a:r>
            <a:r>
              <a:rPr lang="en-US" sz="32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132254983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097884"/>
            <a:ext cx="6696744" cy="3779387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purpose of the </a:t>
            </a:r>
            <a:r>
              <a:rPr lang="en-US" sz="1800" dirty="0">
                <a:solidFill>
                  <a:schemeClr val="bg1"/>
                </a:solidFill>
              </a:rPr>
              <a:t>Convention for the Unification of Certain Rules for International Carriage by Air </a:t>
            </a:r>
            <a:r>
              <a:rPr lang="en-US" dirty="0">
                <a:solidFill>
                  <a:schemeClr val="bg1"/>
                </a:solidFill>
              </a:rPr>
              <a:t>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Harmonize liability rules globally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Establish liability limits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Promote documentation standards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 passengers and shippers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Encourage compulsory insurance</a:t>
            </a:r>
          </a:p>
        </p:txBody>
      </p:sp>
    </p:spTree>
    <p:extLst>
      <p:ext uri="{BB962C8B-B14F-4D97-AF65-F5344CB8AC3E}">
        <p14:creationId xmlns:p14="http://schemas.microsoft.com/office/powerpoint/2010/main" val="289296640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097885"/>
            <a:ext cx="6696744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 – Scope of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Convention applies to all international carriage by aircraft: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Passengers, baggage, and cargo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For reward (paid tickets, cargo fees)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Also applies to gratuitous carriage (free transport)</a:t>
            </a:r>
          </a:p>
        </p:txBody>
      </p:sp>
    </p:spTree>
    <p:extLst>
      <p:ext uri="{BB962C8B-B14F-4D97-AF65-F5344CB8AC3E}">
        <p14:creationId xmlns:p14="http://schemas.microsoft.com/office/powerpoint/2010/main" val="44912591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484784"/>
            <a:ext cx="6696744" cy="4896543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 – Scope of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Definition of “international carriage”: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contract specifies departure and destination in two different States, </a:t>
            </a:r>
            <a:r>
              <a:rPr lang="en-US" b="1" dirty="0">
                <a:solidFill>
                  <a:schemeClr val="bg1"/>
                </a:solidFill>
              </a:rPr>
              <a:t>OR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Departure and destination in one State but there is an agreed stop in another State (even if that State is not a Party)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Not international if: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Travel is entirely within one State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agreed stop abroad</a:t>
            </a:r>
          </a:p>
        </p:txBody>
      </p:sp>
    </p:spTree>
    <p:extLst>
      <p:ext uri="{BB962C8B-B14F-4D97-AF65-F5344CB8AC3E}">
        <p14:creationId xmlns:p14="http://schemas.microsoft.com/office/powerpoint/2010/main" val="152887905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484784"/>
            <a:ext cx="6696744" cy="4896543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 – Scope of application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Definition of “international carriage”: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contract specifies departure and destination in two different States, </a:t>
            </a:r>
            <a:r>
              <a:rPr lang="en-US" b="1" dirty="0">
                <a:solidFill>
                  <a:schemeClr val="bg1"/>
                </a:solidFill>
              </a:rPr>
              <a:t>OR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Departure and destination in one State but there is an agreed stop in another State (even if that State is not a Party)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Not international if: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Travel is entirely within one State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agreed stop abroad</a:t>
            </a:r>
          </a:p>
        </p:txBody>
      </p:sp>
    </p:spTree>
    <p:extLst>
      <p:ext uri="{BB962C8B-B14F-4D97-AF65-F5344CB8AC3E}">
        <p14:creationId xmlns:p14="http://schemas.microsoft.com/office/powerpoint/2010/main" val="222868946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80599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3 – Document of Passengers and Baggage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For passenger carriage, the carrier must provide a document of carriage, either: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The document must include: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(a) Departure and destination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(b) Agreed stopping place in another State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BAEAA6-267A-0A2A-FA65-6EA20C481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925234"/>
              </p:ext>
            </p:extLst>
          </p:nvPr>
        </p:nvGraphicFramePr>
        <p:xfrm>
          <a:off x="1225940" y="3933056"/>
          <a:ext cx="667343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718">
                  <a:extLst>
                    <a:ext uri="{9D8B030D-6E8A-4147-A177-3AD203B41FA5}">
                      <a16:colId xmlns:a16="http://schemas.microsoft.com/office/drawing/2014/main" val="2088384993"/>
                    </a:ext>
                  </a:extLst>
                </a:gridCol>
                <a:gridCol w="3336718">
                  <a:extLst>
                    <a:ext uri="{9D8B030D-6E8A-4147-A177-3AD203B41FA5}">
                      <a16:colId xmlns:a16="http://schemas.microsoft.com/office/drawing/2014/main" val="143391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Individual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Collective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56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8706747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80599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3 – Document of Passengers and Baggage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For passenger carriage, the carrier must provide a document of carriage, either: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The document must include: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(a) Departure and destination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(b) Agreed stopping place in another State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BAEAA6-267A-0A2A-FA65-6EA20C481CB3}"/>
              </a:ext>
            </a:extLst>
          </p:cNvPr>
          <p:cNvGraphicFramePr>
            <a:graphicFrameLocks noGrp="1"/>
          </p:cNvGraphicFramePr>
          <p:nvPr/>
        </p:nvGraphicFramePr>
        <p:xfrm>
          <a:off x="1225940" y="3933056"/>
          <a:ext cx="667343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718">
                  <a:extLst>
                    <a:ext uri="{9D8B030D-6E8A-4147-A177-3AD203B41FA5}">
                      <a16:colId xmlns:a16="http://schemas.microsoft.com/office/drawing/2014/main" val="2088384993"/>
                    </a:ext>
                  </a:extLst>
                </a:gridCol>
                <a:gridCol w="3336718">
                  <a:extLst>
                    <a:ext uri="{9D8B030D-6E8A-4147-A177-3AD203B41FA5}">
                      <a16:colId xmlns:a16="http://schemas.microsoft.com/office/drawing/2014/main" val="143391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Individual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Collective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56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57795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22993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17 : Death or bodily injury of passengers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is liable only if: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There is an accident, AND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accident occurred: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On board the aircraft, OR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During embarking or disembarking</a:t>
            </a:r>
          </a:p>
        </p:txBody>
      </p:sp>
    </p:spTree>
    <p:extLst>
      <p:ext uri="{BB962C8B-B14F-4D97-AF65-F5344CB8AC3E}">
        <p14:creationId xmlns:p14="http://schemas.microsoft.com/office/powerpoint/2010/main" val="77421823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89681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17 : Damage to baggage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Carrier is liable if: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Loss, destruction, or damage occurred: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On board the aircraft, OR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While the baggage was in the carrier’s charge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Exception: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Carrier is not liable if damage results from: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Inherent defect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Natural quality or vice of the baggage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252628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733987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17 : Delay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is liable for damage caused by delay.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- But can escape liability if it proves it did everything reasonably possible to avoid the damage.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Delay in the carriage by air of: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BDFE296-1DB7-B0B4-153B-997F5AD0DC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4103"/>
              </p:ext>
            </p:extLst>
          </p:nvPr>
        </p:nvGraphicFramePr>
        <p:xfrm>
          <a:off x="1202631" y="4797152"/>
          <a:ext cx="669674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val="2766729683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43193302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35074831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 Passengers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Baggage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Cargo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7578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654253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Convention for the Unification of Certain Rules for International Carriage by Air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867573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17 : Delay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is not liable if it proves either: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A- All reasonable measures were taken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carrier and its staff: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Acted reasonably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Took steps normally expected in the circumstances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B- It was impossible to take such measures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F8733CE-282C-09C0-2604-BF51296A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049110"/>
              </p:ext>
            </p:extLst>
          </p:nvPr>
        </p:nvGraphicFramePr>
        <p:xfrm>
          <a:off x="1202631" y="5669093"/>
          <a:ext cx="669674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372">
                  <a:extLst>
                    <a:ext uri="{9D8B030D-6E8A-4147-A177-3AD203B41FA5}">
                      <a16:colId xmlns:a16="http://schemas.microsoft.com/office/drawing/2014/main" val="691699026"/>
                    </a:ext>
                  </a:extLst>
                </a:gridCol>
                <a:gridCol w="3348372">
                  <a:extLst>
                    <a:ext uri="{9D8B030D-6E8A-4147-A177-3AD203B41FA5}">
                      <a16:colId xmlns:a16="http://schemas.microsoft.com/office/drawing/2014/main" val="12358675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Sudden airspace closure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Extreme weather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87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Airport shutdown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Unexpected security threats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2090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57496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07D4916A-74D3-2FB5-75B7-1045566A2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1006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1556792"/>
            <a:ext cx="7395320" cy="1656184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4- </a:t>
            </a:r>
            <a:r>
              <a:rPr lang="en-US" sz="32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</p:spTree>
    <p:extLst>
      <p:ext uri="{BB962C8B-B14F-4D97-AF65-F5344CB8AC3E}">
        <p14:creationId xmlns:p14="http://schemas.microsoft.com/office/powerpoint/2010/main" val="47562390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661979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5: Cancellation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When a flight is cancelled, the airline must: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Offer assistance: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Meals and refreshments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Communication (phone, email, fax)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 accommodation if overnight stay needed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Transport between airport and hotel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Explain alternative transport options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Offer re-routing or reimbursement</a:t>
            </a:r>
          </a:p>
        </p:txBody>
      </p:sp>
    </p:spTree>
    <p:extLst>
      <p:ext uri="{BB962C8B-B14F-4D97-AF65-F5344CB8AC3E}">
        <p14:creationId xmlns:p14="http://schemas.microsoft.com/office/powerpoint/2010/main" val="181044932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575333"/>
            <a:ext cx="6696744" cy="4661979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5: Cancellation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passengers have the right to compensation unless certain conditions apply: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A- If informed in more than 2 weeks before departure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compensation is due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Airline fulfills notification requirement in time</a:t>
            </a:r>
          </a:p>
        </p:txBody>
      </p:sp>
    </p:spTree>
    <p:extLst>
      <p:ext uri="{BB962C8B-B14F-4D97-AF65-F5344CB8AC3E}">
        <p14:creationId xmlns:p14="http://schemas.microsoft.com/office/powerpoint/2010/main" val="195051467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238485"/>
            <a:ext cx="6696744" cy="520442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5: Cancellation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B- If informed 2–7 days before departure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Compensation avoided if re-routing meets: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Departure less than 2 hours before the original flight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Arrival less than 4 hours after the scheduled arrival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If informed less than 7 days before departure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Compensation can be avoided if re-routing meets these stricter conditions: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Departure less than 1 hour before original flight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Arrival less 2 hours after originally scheduled arrival</a:t>
            </a:r>
          </a:p>
        </p:txBody>
      </p:sp>
    </p:spTree>
    <p:extLst>
      <p:ext uri="{BB962C8B-B14F-4D97-AF65-F5344CB8AC3E}">
        <p14:creationId xmlns:p14="http://schemas.microsoft.com/office/powerpoint/2010/main" val="25550265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238485"/>
            <a:ext cx="6696744" cy="520442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6: Delay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Flights Less than 1,500 km: 2 hours or more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 Flights between 1,500–3,500 km: 3 hours or more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Flights more than 3,500 km: 4 hours or more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What the Airline Must Provide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Meals and refreshments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Communication (phone, email, fax)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If delay until the next day: hotel and transport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If delay more than 5 hours: reimbursement or re-routing</a:t>
            </a:r>
          </a:p>
        </p:txBody>
      </p:sp>
    </p:spTree>
    <p:extLst>
      <p:ext uri="{BB962C8B-B14F-4D97-AF65-F5344CB8AC3E}">
        <p14:creationId xmlns:p14="http://schemas.microsoft.com/office/powerpoint/2010/main" val="3592112729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nson's proposed aerial steam carriage, 1842 stock image | Look and Learn">
            <a:extLst>
              <a:ext uri="{FF2B5EF4-FFF2-40B4-BE49-F238E27FC236}">
                <a16:creationId xmlns:a16="http://schemas.microsoft.com/office/drawing/2014/main" id="{29600162-8B84-7469-CEA8-0A57842624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9"/>
          <a:stretch/>
        </p:blipFill>
        <p:spPr bwMode="auto">
          <a:xfrm>
            <a:off x="0" y="-10429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8808"/>
            <a:ext cx="12198349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384894"/>
            <a:ext cx="5163071" cy="824353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4</a:t>
            </a:r>
            <a:r>
              <a:rPr lang="en-US" sz="1800" b="1" dirty="0"/>
              <a:t>- </a:t>
            </a:r>
            <a:r>
              <a:rPr lang="en-US" sz="1800" b="1" dirty="0">
                <a:solidFill>
                  <a:schemeClr val="bg1"/>
                </a:solidFill>
              </a:rPr>
              <a:t>Airline Operational Regulations in the European Union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238485"/>
            <a:ext cx="6696744" cy="520442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Article 5: Cancellation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B- If informed 2–7 days before departure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Compensation avoided if re-routing meets: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Departure less than 2 hours before the original flight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Arrival less than 4 hours after the scheduled arrival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If informed less than 7 days before departure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Compensation can be avoided if re-routing meets these stricter conditions: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Departure less than 1 hour before original flight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Arrival less 2 hours after originally scheduled arrival</a:t>
            </a:r>
          </a:p>
        </p:txBody>
      </p:sp>
    </p:spTree>
    <p:extLst>
      <p:ext uri="{BB962C8B-B14F-4D97-AF65-F5344CB8AC3E}">
        <p14:creationId xmlns:p14="http://schemas.microsoft.com/office/powerpoint/2010/main" val="1426230849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1190217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4175</TotalTime>
  <Words>2333</Words>
  <Application>Microsoft Macintosh PowerPoint</Application>
  <PresentationFormat>Custom</PresentationFormat>
  <Paragraphs>410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245</cp:revision>
  <dcterms:created xsi:type="dcterms:W3CDTF">2023-10-18T00:40:52Z</dcterms:created>
  <dcterms:modified xsi:type="dcterms:W3CDTF">2026-02-10T19:21:47Z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