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02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0DAA3-3DB3-4F68-A0A2-045DD2A6B9BE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794D3-394F-4934-BA3D-0C91780E8AB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235743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Tourism and Sustainable Development</a:t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2976" y="4071942"/>
            <a:ext cx="6400800" cy="2357430"/>
          </a:xfrm>
        </p:spPr>
        <p:txBody>
          <a:bodyPr>
            <a:normAutofit/>
          </a:bodyPr>
          <a:lstStyle/>
          <a:p>
            <a:r>
              <a:rPr lang="en-US" dirty="0" smtClean="0"/>
              <a:t>Student Name: Ms. </a:t>
            </a:r>
            <a:r>
              <a:rPr lang="en-US" dirty="0" err="1" smtClean="0"/>
              <a:t>Asha</a:t>
            </a:r>
            <a:r>
              <a:rPr lang="en-US" dirty="0" smtClean="0"/>
              <a:t> </a:t>
            </a:r>
            <a:r>
              <a:rPr lang="en-US" dirty="0" err="1" smtClean="0"/>
              <a:t>Rani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Student ID: DE240018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 descr="European Institute of Innovation, Entrepreneurship and Technology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6sdtdh="http://schemas.microsoft.com/office/word/2020/wordml/sdtdatahash" xmlns:w16="http://schemas.microsoft.com/office/word/2018/wordml" xmlns:w16cid="http://schemas.microsoft.com/office/word/2016/wordml/cid" xmlns:w16cex="http://schemas.microsoft.com/office/word/2018/wordml/c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>
          <a:xfrm>
            <a:off x="1643042" y="571480"/>
            <a:ext cx="5478780" cy="17157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Tourism is one of the largest and fastest-growing industries worldwide.</a:t>
            </a:r>
          </a:p>
          <a:p>
            <a:r>
              <a:rPr lang="en-US" dirty="0" smtClean="0"/>
              <a:t>Sustainable tourism focuses on minimizing negative environmental, social, and economic impacts.</a:t>
            </a:r>
          </a:p>
          <a:p>
            <a:r>
              <a:rPr lang="en-US" dirty="0" smtClean="0"/>
              <a:t>The goal is to ensure long-term benefits for local communities, businesses, and ecosystems.</a:t>
            </a:r>
          </a:p>
          <a:p>
            <a:r>
              <a:rPr lang="en-US" dirty="0" smtClean="0"/>
              <a:t>This presentation explores sustainable tourism principles, challenges, case studies, and future trends.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Understanding Sustainable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Defined by the UNWTO as "tourism that considers current and future economic, social, and environmental impacts."</a:t>
            </a:r>
          </a:p>
          <a:p>
            <a:r>
              <a:rPr lang="en-US" dirty="0" smtClean="0"/>
              <a:t>Focuses on responsible travel, conservation, and benefiting local economies.</a:t>
            </a:r>
          </a:p>
          <a:p>
            <a:r>
              <a:rPr lang="en-US" dirty="0" smtClean="0"/>
              <a:t>Involves government policies, business practices, and traveler behaviors.</a:t>
            </a:r>
          </a:p>
          <a:p>
            <a:pPr>
              <a:buNone/>
            </a:pPr>
            <a:r>
              <a:rPr lang="en-US" i="1" dirty="0" smtClean="0"/>
              <a:t>United Nations World Tourism Organization (UNWTO, 2020)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Key Principles of Sustainable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Environmental Protection</a:t>
            </a:r>
            <a:r>
              <a:rPr lang="en-US" dirty="0" smtClean="0"/>
              <a:t> – Preserving natural habitats and biodiversity.</a:t>
            </a:r>
          </a:p>
          <a:p>
            <a:r>
              <a:rPr lang="en-US" b="1" dirty="0" smtClean="0"/>
              <a:t>Cultural Respect</a:t>
            </a:r>
            <a:r>
              <a:rPr lang="en-US" dirty="0" smtClean="0"/>
              <a:t> – Maintaining local traditions and heritage.</a:t>
            </a:r>
          </a:p>
          <a:p>
            <a:r>
              <a:rPr lang="en-US" b="1" dirty="0" smtClean="0"/>
              <a:t>Economic Growth</a:t>
            </a:r>
            <a:r>
              <a:rPr lang="en-US" dirty="0" smtClean="0"/>
              <a:t> – Supporting local businesses and job creation.</a:t>
            </a:r>
          </a:p>
          <a:p>
            <a:r>
              <a:rPr lang="en-US" b="1" dirty="0" smtClean="0"/>
              <a:t>Social Inclusion</a:t>
            </a:r>
            <a:r>
              <a:rPr lang="en-US" dirty="0" smtClean="0"/>
              <a:t> – Ensuring fair wages and working conditions.</a:t>
            </a:r>
          </a:p>
          <a:p>
            <a:r>
              <a:rPr lang="en-US" b="1" dirty="0" smtClean="0"/>
              <a:t>Tourist Education</a:t>
            </a:r>
            <a:r>
              <a:rPr lang="en-US" dirty="0" smtClean="0"/>
              <a:t> – Promoting responsible travel behavior.</a:t>
            </a:r>
          </a:p>
          <a:p>
            <a:r>
              <a:rPr lang="en-US" i="1" dirty="0" smtClean="0"/>
              <a:t>Citation: </a:t>
            </a:r>
            <a:r>
              <a:rPr lang="en-US" i="1" dirty="0" err="1" smtClean="0"/>
              <a:t>Bramwell</a:t>
            </a:r>
            <a:r>
              <a:rPr lang="en-US" i="1" dirty="0" smtClean="0"/>
              <a:t> &amp; Lane (2018)</a:t>
            </a:r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Three Pillars of Sustainability in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Environmental Sustainability</a:t>
            </a:r>
            <a:r>
              <a:rPr lang="en-US" dirty="0" smtClean="0"/>
              <a:t> – Reducing pollution, waste, and carbon footprint.</a:t>
            </a:r>
          </a:p>
          <a:p>
            <a:r>
              <a:rPr lang="en-US" b="1" dirty="0" smtClean="0"/>
              <a:t>Economic Sustainability</a:t>
            </a:r>
            <a:r>
              <a:rPr lang="en-US" dirty="0" smtClean="0"/>
              <a:t> – Creating long-term economic benefits for host communities.</a:t>
            </a:r>
          </a:p>
          <a:p>
            <a:r>
              <a:rPr lang="en-US" b="1" dirty="0" smtClean="0"/>
              <a:t>Social Sustainability</a:t>
            </a:r>
            <a:r>
              <a:rPr lang="en-US" dirty="0" smtClean="0"/>
              <a:t> – Enhancing the well-being of local people and cultures.</a:t>
            </a:r>
          </a:p>
          <a:p>
            <a:r>
              <a:rPr lang="en-US" i="1" dirty="0" smtClean="0"/>
              <a:t>Citation: Hall, </a:t>
            </a:r>
            <a:r>
              <a:rPr lang="en-US" i="1" dirty="0" err="1" smtClean="0"/>
              <a:t>Gossling</a:t>
            </a:r>
            <a:r>
              <a:rPr lang="en-US" i="1" dirty="0" smtClean="0"/>
              <a:t>, &amp; Scott (2019)</a:t>
            </a:r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Economic Impacts of Sustainable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Creates jobs and stimulates local economies.</a:t>
            </a:r>
          </a:p>
          <a:p>
            <a:r>
              <a:rPr lang="en-US" dirty="0" smtClean="0"/>
              <a:t>Reduces economic leakage by encouraging local spending.</a:t>
            </a:r>
          </a:p>
          <a:p>
            <a:r>
              <a:rPr lang="en-US" dirty="0" smtClean="0"/>
              <a:t>Supports small and medium-sized enterprises (SMEs).</a:t>
            </a:r>
          </a:p>
          <a:p>
            <a:r>
              <a:rPr lang="en-US" dirty="0" smtClean="0"/>
              <a:t>Enhances regional development and infrastructure.</a:t>
            </a:r>
          </a:p>
          <a:p>
            <a:r>
              <a:rPr lang="en-US" i="1" dirty="0" smtClean="0"/>
              <a:t>Citation: </a:t>
            </a:r>
            <a:r>
              <a:rPr lang="en-US" i="1" dirty="0" err="1" smtClean="0"/>
              <a:t>Sharpley</a:t>
            </a:r>
            <a:r>
              <a:rPr lang="en-US" i="1" dirty="0" smtClean="0"/>
              <a:t> &amp; </a:t>
            </a:r>
            <a:r>
              <a:rPr lang="en-US" i="1" dirty="0" err="1" smtClean="0"/>
              <a:t>Telfer</a:t>
            </a:r>
            <a:r>
              <a:rPr lang="en-US" i="1" dirty="0" smtClean="0"/>
              <a:t> (2015)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Environmental Impacts of Tourism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Positive:</a:t>
            </a:r>
            <a:r>
              <a:rPr lang="en-US" dirty="0" smtClean="0"/>
              <a:t> Conservation funding, renewable energy initiatives.</a:t>
            </a:r>
          </a:p>
          <a:p>
            <a:r>
              <a:rPr lang="en-US" b="1" dirty="0" smtClean="0"/>
              <a:t>Negative:</a:t>
            </a:r>
            <a:r>
              <a:rPr lang="en-US" dirty="0" smtClean="0"/>
              <a:t> Over-tourism, carbon emissions, habitat destruction.</a:t>
            </a:r>
          </a:p>
          <a:p>
            <a:r>
              <a:rPr lang="en-US" dirty="0" smtClean="0"/>
              <a:t>Solutions: Eco-friendly accommodations, carbon offset programs, and waste reduction.</a:t>
            </a:r>
          </a:p>
          <a:p>
            <a:r>
              <a:rPr lang="en-US" i="1" dirty="0" smtClean="0"/>
              <a:t>Citation: Buckley (2021)</a:t>
            </a: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Social and Cultural Impacts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Positive:</a:t>
            </a:r>
            <a:r>
              <a:rPr lang="en-US" dirty="0" smtClean="0"/>
              <a:t> Cultural exchange, heritage preservation, improved local livelihoods.</a:t>
            </a:r>
          </a:p>
          <a:p>
            <a:r>
              <a:rPr lang="en-US" b="1" dirty="0" smtClean="0"/>
              <a:t>Negative:</a:t>
            </a:r>
            <a:r>
              <a:rPr lang="en-US" dirty="0" smtClean="0"/>
              <a:t> Cultural </a:t>
            </a:r>
            <a:r>
              <a:rPr lang="en-US" dirty="0" err="1" smtClean="0"/>
              <a:t>commodification</a:t>
            </a:r>
            <a:r>
              <a:rPr lang="en-US" dirty="0" smtClean="0"/>
              <a:t>, displacement of locals, loss of authenticity.</a:t>
            </a:r>
          </a:p>
          <a:p>
            <a:r>
              <a:rPr lang="en-US" dirty="0" smtClean="0"/>
              <a:t>Strategies: Community involvement, cultural sensitivity training, local ownership.</a:t>
            </a:r>
          </a:p>
          <a:p>
            <a:r>
              <a:rPr lang="en-US" i="1" dirty="0" smtClean="0"/>
              <a:t>Citation: Smith &amp; Robinson (2019)</a:t>
            </a:r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Challenges in Implementing Sustainable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High costs of eco-friendly infrastructure.</a:t>
            </a:r>
          </a:p>
          <a:p>
            <a:r>
              <a:rPr lang="en-US" dirty="0" smtClean="0"/>
              <a:t>Balancing economic growth with environmental concerns.</a:t>
            </a:r>
          </a:p>
          <a:p>
            <a:r>
              <a:rPr lang="en-US" dirty="0" smtClean="0"/>
              <a:t>Resistance from businesses focused on short-term profits.</a:t>
            </a:r>
          </a:p>
          <a:p>
            <a:r>
              <a:rPr lang="en-US" dirty="0" smtClean="0"/>
              <a:t>Ensuring compliance with sustainability policies.</a:t>
            </a:r>
          </a:p>
          <a:p>
            <a:r>
              <a:rPr lang="en-US" i="1" dirty="0" smtClean="0"/>
              <a:t>Citation: Hall &amp; Williams (2020)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Case Study 1 - Costa Rica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Model for eco-tourism and sustainable tourism.</a:t>
            </a:r>
          </a:p>
          <a:p>
            <a:r>
              <a:rPr lang="en-US" dirty="0" smtClean="0"/>
              <a:t>25% of land protected as national parks and reserves.</a:t>
            </a:r>
          </a:p>
          <a:p>
            <a:r>
              <a:rPr lang="en-US" dirty="0" smtClean="0"/>
              <a:t>Green certification program for hotels and businesses.</a:t>
            </a:r>
          </a:p>
          <a:p>
            <a:r>
              <a:rPr lang="en-US" i="1" dirty="0" smtClean="0"/>
              <a:t>Citation: Honey (2019)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Case Study 2 - Bhutan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"High-Value, Low-Impact" tourism policy.</a:t>
            </a:r>
          </a:p>
          <a:p>
            <a:r>
              <a:rPr lang="en-US" dirty="0" smtClean="0"/>
              <a:t>Limits on tourist numbers to prevent over-tourism.</a:t>
            </a:r>
          </a:p>
          <a:p>
            <a:r>
              <a:rPr lang="en-US" dirty="0" smtClean="0"/>
              <a:t>Revenue reinvested into community development.</a:t>
            </a:r>
          </a:p>
          <a:p>
            <a:r>
              <a:rPr lang="en-US" i="1" dirty="0" smtClean="0"/>
              <a:t>Citation: Ritchie &amp; Crouch (2020)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Role of Governments in Sustainable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Policy-making and regulation.</a:t>
            </a:r>
          </a:p>
          <a:p>
            <a:r>
              <a:rPr lang="en-US" dirty="0" smtClean="0"/>
              <a:t>Incentives for sustainable practices.</a:t>
            </a:r>
          </a:p>
          <a:p>
            <a:r>
              <a:rPr lang="en-US" dirty="0" smtClean="0"/>
              <a:t>Investment in green infrastructure.</a:t>
            </a:r>
          </a:p>
          <a:p>
            <a:r>
              <a:rPr lang="en-US" dirty="0" smtClean="0"/>
              <a:t>Public awareness campaigns.</a:t>
            </a:r>
          </a:p>
          <a:p>
            <a:r>
              <a:rPr lang="en-US" i="1" dirty="0" smtClean="0"/>
              <a:t>Citation: Dwyer &amp; Forsyth (2019)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Role of Businesses in Sustainable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Hotels adopting eco-friendly practices (e.g., energy efficiency, waste management).</a:t>
            </a:r>
          </a:p>
          <a:p>
            <a:r>
              <a:rPr lang="en-US" dirty="0" smtClean="0"/>
              <a:t>Tour operators offering ethical wildlife experiences.</a:t>
            </a:r>
          </a:p>
          <a:p>
            <a:r>
              <a:rPr lang="en-US" dirty="0" smtClean="0"/>
              <a:t>Airlines investing in sustainable aviation fuel.</a:t>
            </a:r>
          </a:p>
          <a:p>
            <a:r>
              <a:rPr lang="en-US" i="1" dirty="0" smtClean="0"/>
              <a:t>Citation: </a:t>
            </a:r>
            <a:r>
              <a:rPr lang="en-US" i="1" dirty="0" err="1" smtClean="0"/>
              <a:t>Gössling</a:t>
            </a:r>
            <a:r>
              <a:rPr lang="en-US" i="1" dirty="0" smtClean="0"/>
              <a:t> &amp; Hall (2021)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Future Trends in Sustainable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b="1" dirty="0" smtClean="0"/>
          </a:p>
          <a:p>
            <a:r>
              <a:rPr lang="en-US" dirty="0" smtClean="0"/>
              <a:t>Growth of eco-tourism and slow travel.</a:t>
            </a:r>
          </a:p>
          <a:p>
            <a:r>
              <a:rPr lang="en-US" dirty="0" smtClean="0"/>
              <a:t>Increased use of technology to monitor sustainability.</a:t>
            </a:r>
          </a:p>
          <a:p>
            <a:r>
              <a:rPr lang="en-US" dirty="0" smtClean="0"/>
              <a:t>Greater demand for responsible tourism experiences.</a:t>
            </a:r>
          </a:p>
          <a:p>
            <a:r>
              <a:rPr lang="en-US" dirty="0" smtClean="0"/>
              <a:t>Expansion of green certification programs.</a:t>
            </a:r>
          </a:p>
          <a:p>
            <a:r>
              <a:rPr lang="en-US" i="1" dirty="0" smtClean="0"/>
              <a:t>Citation: Scott &amp; </a:t>
            </a:r>
            <a:r>
              <a:rPr lang="en-US" i="1" dirty="0" err="1" smtClean="0"/>
              <a:t>Gössling</a:t>
            </a:r>
            <a:r>
              <a:rPr lang="en-US" i="1" dirty="0" smtClean="0"/>
              <a:t> (2022)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Sustainable tourism is essential for protecting the planet and benefiting local communities.</a:t>
            </a:r>
          </a:p>
          <a:p>
            <a:r>
              <a:rPr lang="en-US" dirty="0" smtClean="0"/>
              <a:t>Collaboration among governments, businesses, and travelers is crucial.</a:t>
            </a:r>
          </a:p>
          <a:p>
            <a:r>
              <a:rPr lang="en-US" dirty="0" smtClean="0"/>
              <a:t>The future of tourism depends on responsible practices and long-term planning.</a:t>
            </a:r>
          </a:p>
          <a:p>
            <a:r>
              <a:rPr lang="en-US" i="1" dirty="0" smtClean="0"/>
              <a:t>Citation: Weaver (2020)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References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err="1" smtClean="0"/>
              <a:t>Bramwell</a:t>
            </a:r>
            <a:r>
              <a:rPr lang="en-US" dirty="0" smtClean="0"/>
              <a:t>, B., &amp; Lane, B. (2018). Sustainable tourism: A critical perspective. </a:t>
            </a:r>
            <a:r>
              <a:rPr lang="en-US" dirty="0" err="1" smtClean="0"/>
              <a:t>Routledge</a:t>
            </a:r>
            <a:r>
              <a:rPr lang="en-US" dirty="0" smtClean="0"/>
              <a:t>.</a:t>
            </a:r>
          </a:p>
          <a:p>
            <a:r>
              <a:rPr lang="en-US" dirty="0" smtClean="0"/>
              <a:t>Buckley, R. (2021). Tourism and environment: A global perspective. CABI.</a:t>
            </a:r>
          </a:p>
          <a:p>
            <a:r>
              <a:rPr lang="en-US" dirty="0" smtClean="0"/>
              <a:t>Dwyer, L., &amp; Forsyth, P. (2019). Tourism economics and policy. Channel View Publications.</a:t>
            </a:r>
          </a:p>
          <a:p>
            <a:r>
              <a:rPr lang="en-US" dirty="0" err="1" smtClean="0"/>
              <a:t>Gössling</a:t>
            </a:r>
            <a:r>
              <a:rPr lang="en-US" dirty="0" smtClean="0"/>
              <a:t>, S., &amp; Hall, C. M. (2021). Sustainable tourism futures. </a:t>
            </a:r>
            <a:r>
              <a:rPr lang="en-US" dirty="0" err="1" smtClean="0"/>
              <a:t>Routledge</a:t>
            </a:r>
            <a:r>
              <a:rPr lang="en-US" dirty="0" smtClean="0"/>
              <a:t>.</a:t>
            </a:r>
          </a:p>
          <a:p>
            <a:r>
              <a:rPr lang="en-US" dirty="0" smtClean="0"/>
              <a:t>Hall, C. M., </a:t>
            </a:r>
            <a:r>
              <a:rPr lang="en-US" dirty="0" err="1" smtClean="0"/>
              <a:t>Gossling</a:t>
            </a:r>
            <a:r>
              <a:rPr lang="en-US" dirty="0" smtClean="0"/>
              <a:t>, S., &amp; Scott, D. (2019). The </a:t>
            </a:r>
            <a:r>
              <a:rPr lang="en-US" dirty="0" err="1" smtClean="0"/>
              <a:t>Routledge</a:t>
            </a:r>
            <a:r>
              <a:rPr lang="en-US" dirty="0" smtClean="0"/>
              <a:t> handbook of tourism and sustainability. </a:t>
            </a:r>
            <a:r>
              <a:rPr lang="en-US" dirty="0" err="1" smtClean="0"/>
              <a:t>Routledge</a:t>
            </a:r>
            <a:r>
              <a:rPr lang="en-US" dirty="0" smtClean="0"/>
              <a:t>.</a:t>
            </a:r>
          </a:p>
          <a:p>
            <a:r>
              <a:rPr lang="en-US" dirty="0" smtClean="0"/>
              <a:t>Honey, M. (2019). Ecotourism and sustainable development. Island Press.</a:t>
            </a:r>
          </a:p>
          <a:p>
            <a:r>
              <a:rPr lang="en-US" dirty="0" smtClean="0"/>
              <a:t>Ritchie, J. R. B., &amp; Crouch, G. I. (2020). The competitive destination: A sustainable tourism perspective. CABI.</a:t>
            </a:r>
          </a:p>
          <a:p>
            <a:r>
              <a:rPr lang="en-US" dirty="0" smtClean="0"/>
              <a:t>Scott, D., &amp; </a:t>
            </a:r>
            <a:r>
              <a:rPr lang="en-US" dirty="0" err="1" smtClean="0"/>
              <a:t>Gössling</a:t>
            </a:r>
            <a:r>
              <a:rPr lang="en-US" dirty="0" smtClean="0"/>
              <a:t>, S. (2022). Tourism and climate change mitigation. Springer.</a:t>
            </a:r>
          </a:p>
          <a:p>
            <a:r>
              <a:rPr lang="en-US" dirty="0" err="1" smtClean="0"/>
              <a:t>Sharpley</a:t>
            </a:r>
            <a:r>
              <a:rPr lang="en-US" dirty="0" smtClean="0"/>
              <a:t>, R., &amp; </a:t>
            </a:r>
            <a:r>
              <a:rPr lang="en-US" dirty="0" err="1" smtClean="0"/>
              <a:t>Telfer</a:t>
            </a:r>
            <a:r>
              <a:rPr lang="en-US" dirty="0" smtClean="0"/>
              <a:t>, D. J. (2015). Tourism and development: Concepts and issues. Channel View Publications.</a:t>
            </a:r>
          </a:p>
          <a:p>
            <a:r>
              <a:rPr lang="en-US" dirty="0" smtClean="0"/>
              <a:t>Smith, M. K., &amp; Robinson, M. (2019). Cultural tourism in a changing world. Channel View Publications.</a:t>
            </a:r>
          </a:p>
          <a:p>
            <a:r>
              <a:rPr lang="en-US" dirty="0" smtClean="0"/>
              <a:t>Weaver, D. B. (2020). Sustainable tourism: Theory and practice. </a:t>
            </a:r>
            <a:r>
              <a:rPr lang="en-US" dirty="0" err="1" smtClean="0"/>
              <a:t>Routledge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883</Words>
  <Application>Microsoft Office PowerPoint</Application>
  <PresentationFormat>On-screen Show (4:3)</PresentationFormat>
  <Paragraphs>91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Tourism and Sustainable Development </vt:lpstr>
      <vt:lpstr>Introduction</vt:lpstr>
      <vt:lpstr>Understanding Sustainable Tourism</vt:lpstr>
      <vt:lpstr>Key Principles of Sustainable Tourism</vt:lpstr>
      <vt:lpstr>The Three Pillars of Sustainability in Tourism</vt:lpstr>
      <vt:lpstr>Economic Impacts of Sustainable Tourism</vt:lpstr>
      <vt:lpstr>Environmental Impacts of Tourism</vt:lpstr>
      <vt:lpstr>Social and Cultural Impacts</vt:lpstr>
      <vt:lpstr>Challenges in Implementing Sustainable Tourism</vt:lpstr>
      <vt:lpstr>Case Study 1 - Costa Rica</vt:lpstr>
      <vt:lpstr>Case Study 2 - Bhutan</vt:lpstr>
      <vt:lpstr>The Role of Governments in Sustainable Tourism</vt:lpstr>
      <vt:lpstr>The Role of Businesses in Sustainable Tourism</vt:lpstr>
      <vt:lpstr>Future Trends in Sustainable Tourism</vt:lpstr>
      <vt:lpstr>Conclusion</vt:lpstr>
      <vt:lpstr>References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Tourism and Sustainable Development </dc:title>
  <dc:creator>ANCHALIKA</dc:creator>
  <cp:lastModifiedBy>ANCHALIKA</cp:lastModifiedBy>
  <cp:revision>6</cp:revision>
  <dcterms:created xsi:type="dcterms:W3CDTF">2025-02-27T14:06:08Z</dcterms:created>
  <dcterms:modified xsi:type="dcterms:W3CDTF">2025-02-27T15:08:10Z</dcterms:modified>
</cp:coreProperties>
</file>