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256" r:id="rId5"/>
    <p:sldId id="257" r:id="rId6"/>
    <p:sldId id="273" r:id="rId7"/>
    <p:sldId id="288" r:id="rId8"/>
    <p:sldId id="274" r:id="rId9"/>
    <p:sldId id="289" r:id="rId10"/>
    <p:sldId id="275" r:id="rId11"/>
    <p:sldId id="290" r:id="rId12"/>
    <p:sldId id="276" r:id="rId13"/>
    <p:sldId id="293" r:id="rId14"/>
    <p:sldId id="277" r:id="rId15"/>
    <p:sldId id="278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69" r:id="rId25"/>
  </p:sldIdLst>
  <p:sldSz cx="12198350" cy="6858000"/>
  <p:notesSz cx="6858000" cy="9144000"/>
  <p:embeddedFontLst>
    <p:embeddedFont>
      <p:font typeface="Georgia" panose="02040502050405020303" pitchFamily="18" charset="0"/>
      <p:regular r:id="rId28"/>
      <p:bold r:id="rId29"/>
      <p:italic r:id="rId30"/>
      <p:boldItalic r:id="rId31"/>
    </p:embeddedFont>
    <p:embeddedFont>
      <p:font typeface="Minion" panose="020B0604020202020204"/>
      <p:regular r:id="rId32"/>
      <p:bold r:id="rId33"/>
      <p:italic r:id="rId34"/>
      <p:boldItalic r:id="rId35"/>
    </p:embeddedFont>
  </p:embeddedFontLst>
  <p:custDataLst>
    <p:tags r:id="rId36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53" d="100"/>
          <a:sy n="53" d="100"/>
        </p:scale>
        <p:origin x="200" y="26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6.fntdata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5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1.fntdata"/><Relationship Id="rId36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26-1-2026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26-1-2026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26-1-2026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346647" y="332656"/>
            <a:ext cx="10225136" cy="2355104"/>
          </a:xfrm>
        </p:spPr>
        <p:txBody>
          <a:bodyPr/>
          <a:lstStyle/>
          <a:p>
            <a:r>
              <a:rPr lang="nl-NL" dirty="0"/>
              <a:t>Forms of Business Organizations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Name| Dr. Naresh Seetharam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Topics in-depth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Sole Propretiorship </a:t>
            </a:r>
          </a:p>
          <a:p>
            <a:r>
              <a:rPr lang="nl-NL" dirty="0"/>
              <a:t>- Partnership</a:t>
            </a:r>
          </a:p>
          <a:p>
            <a:r>
              <a:rPr lang="nl-NL" dirty="0"/>
              <a:t>- Joint Stock Company</a:t>
            </a:r>
          </a:p>
          <a:p>
            <a:r>
              <a:rPr lang="nl-NL" dirty="0"/>
              <a:t>- Coperative Society</a:t>
            </a:r>
          </a:p>
          <a:p>
            <a:r>
              <a:rPr lang="nl-NL" dirty="0"/>
              <a:t>Factors affecting Business Organizations</a:t>
            </a:r>
          </a:p>
          <a:p>
            <a:r>
              <a:rPr lang="nl-NL" dirty="0"/>
              <a:t>Sole Proprietorship – Strategic Analysis</a:t>
            </a:r>
          </a:p>
          <a:p>
            <a:r>
              <a:rPr lang="nl-NL" dirty="0"/>
              <a:t>Partnership – Governance &amp; Risk Sharing</a:t>
            </a:r>
          </a:p>
          <a:p>
            <a:r>
              <a:rPr lang="nl-NL" dirty="0"/>
              <a:t>Conclusion: Managerial Takeaways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/>
              <a:t>Sole Proprietorship – Case Study (India)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926761" cy="4795836"/>
          </a:xfrm>
        </p:spPr>
        <p:txBody>
          <a:bodyPr>
            <a:normAutofit/>
          </a:bodyPr>
          <a:lstStyle/>
          <a:p>
            <a:r>
              <a:t>Case: Amul Milk Retailer (India)</a:t>
            </a:r>
          </a:p>
          <a:p>
            <a:r>
              <a:t>A single-owner milk retail outlet operated by an individual.</a:t>
            </a:r>
          </a:p>
          <a:p>
            <a:r>
              <a:t>Features: Full control, easy formation, direct profit.</a:t>
            </a:r>
          </a:p>
          <a:p>
            <a:r>
              <a:t>Limitations: Unlimited liability, limited capital, high risk.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8EB9F594-BD66-DD0B-3D4A-235A07E567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224" r="18808" b="3"/>
          <a:stretch>
            <a:fillRect/>
          </a:stretch>
        </p:blipFill>
        <p:spPr>
          <a:xfrm>
            <a:off x="8533755" y="1252538"/>
            <a:ext cx="3259784" cy="4795837"/>
          </a:xfrm>
          <a:prstGeom prst="rect">
            <a:avLst/>
          </a:prstGeom>
          <a:noFill/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5056D9B5-5B4D-56B8-67E3-EC21947E2E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2</a:t>
            </a:fld>
            <a:endParaRPr lang="nl-N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372EC97-F84D-B4CB-F722-2072CF07F8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B66A0A4B-0F60-0F6F-139B-9399A6FA4F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0083" y="0"/>
            <a:ext cx="6718183" cy="616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10038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de-DE" sz="3100"/>
              <a:t>Partnership – Case Study (UK)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926761" cy="4795836"/>
          </a:xfrm>
        </p:spPr>
        <p:txBody>
          <a:bodyPr>
            <a:normAutofit/>
          </a:bodyPr>
          <a:lstStyle/>
          <a:p>
            <a:r>
              <a:t>Case: PwC (PricewaterhouseCoopers), UK</a:t>
            </a:r>
          </a:p>
          <a:p>
            <a:r>
              <a:t>A professional partnership owned by partners.</a:t>
            </a:r>
          </a:p>
          <a:p>
            <a:r>
              <a:t>Features: Shared risk, pooled skills, better decision-making.</a:t>
            </a:r>
          </a:p>
          <a:p>
            <a:r>
              <a:t>Limitations: Unlimited liability, possibility of conflicts.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110C5518-400E-FC23-724B-1C49A2BB56E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541" r="8490" b="3"/>
          <a:stretch>
            <a:fillRect/>
          </a:stretch>
        </p:blipFill>
        <p:spPr>
          <a:xfrm>
            <a:off x="8533755" y="1252538"/>
            <a:ext cx="3259784" cy="4795837"/>
          </a:xfrm>
          <a:prstGeom prst="rect">
            <a:avLst/>
          </a:prstGeom>
          <a:noFill/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D1BAE67F-BC45-76A7-E9B5-DA1377D8C1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4</a:t>
            </a:fld>
            <a:endParaRPr lang="nl-NL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CF4BC54-88BE-B7E5-3706-5D2FFDCEF7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6667728-1C01-7D01-4E7E-75214D7529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2166" y="0"/>
            <a:ext cx="4331226" cy="6221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013964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/>
              <a:t>Joint Stock Company – Case Study (USA)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5593347" cy="4795836"/>
          </a:xfrm>
        </p:spPr>
        <p:txBody>
          <a:bodyPr>
            <a:normAutofit/>
          </a:bodyPr>
          <a:lstStyle/>
          <a:p>
            <a:r>
              <a:t>Case: Apple Inc. (USA)</a:t>
            </a:r>
          </a:p>
          <a:p>
            <a:r>
              <a:t>A public limited company with millions of shareholders.</a:t>
            </a:r>
          </a:p>
          <a:p>
            <a:r>
              <a:t>Features: Limited liability, large capital, continuity.</a:t>
            </a:r>
          </a:p>
          <a:p>
            <a:r>
              <a:t>Limitations: Complex formation, separation of ownership and control.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C554F11B-255E-C831-E91A-9F450DBA00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249" r="1" b="1"/>
          <a:stretch>
            <a:fillRect/>
          </a:stretch>
        </p:blipFill>
        <p:spPr>
          <a:xfrm>
            <a:off x="6200775" y="1252538"/>
            <a:ext cx="5592763" cy="4795837"/>
          </a:xfrm>
          <a:prstGeom prst="rect">
            <a:avLst/>
          </a:prstGeom>
          <a:noFill/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AF0617D4-470D-4D74-E13F-11E7AF5BEE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6</a:t>
            </a:fld>
            <a:endParaRPr lang="nl-NL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797C5DB-02B8-2324-5412-E6B13B010F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B7ABF543-7D8A-F1F1-DFB9-401E19C1C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059"/>
            <a:ext cx="12198350" cy="4093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10553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/>
              <a:t>Cooperative Society – Case Study (India)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5593347" cy="4795836"/>
          </a:xfrm>
        </p:spPr>
        <p:txBody>
          <a:bodyPr>
            <a:normAutofit/>
          </a:bodyPr>
          <a:lstStyle/>
          <a:p>
            <a:r>
              <a:t>Case: Amul Cooperative (India)</a:t>
            </a:r>
          </a:p>
          <a:p>
            <a:r>
              <a:t>Owned and managed by milk producers.</a:t>
            </a:r>
          </a:p>
          <a:p>
            <a:r>
              <a:t>Features: Democratic management, service motive.</a:t>
            </a:r>
          </a:p>
          <a:p>
            <a:r>
              <a:t>Limitations: Limited capital, slower decision-making.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3F706290-778D-3445-EB33-30A7C15C02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249" r="1" b="1"/>
          <a:stretch>
            <a:fillRect/>
          </a:stretch>
        </p:blipFill>
        <p:spPr>
          <a:xfrm>
            <a:off x="6200775" y="1252538"/>
            <a:ext cx="5592763" cy="4795837"/>
          </a:xfrm>
          <a:prstGeom prst="rect">
            <a:avLst/>
          </a:prstGeom>
          <a:noFill/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10B6F2CA-88AF-A65A-901C-61363E964B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8</a:t>
            </a:fld>
            <a:endParaRPr lang="nl-NL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E1A8A-F343-4658-B82D-12EB45751D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8E0855D-3FF5-E141-0006-2619ED1CBC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E7099E-8998-4851-915A-4F4831808297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nl-NL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C754672F-7065-B983-975A-E40900752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74444"/>
            <a:ext cx="12198350" cy="290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199944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Limited Liability Partnership – Case Study (Singapore)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Case: RSM Singapore LLP</a:t>
            </a:r>
          </a:p>
          <a:p>
            <a:r>
              <a:t>Professional services firm with LLP structure.</a:t>
            </a:r>
          </a:p>
          <a:p>
            <a:r>
              <a:t>Features: Limited liability, operational flexibility.</a:t>
            </a:r>
          </a:p>
          <a:p>
            <a:r>
              <a:t>Limitations: Legal compliance, limited public trust compared to companies.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Factors Affecting Choice of Business Organisation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Nature of business</a:t>
            </a:r>
          </a:p>
          <a:p>
            <a:r>
              <a:t>Scale of operations</a:t>
            </a:r>
          </a:p>
          <a:p>
            <a:r>
              <a:t>Capital requirements</a:t>
            </a:r>
          </a:p>
          <a:p>
            <a:r>
              <a:t>Risk and liability</a:t>
            </a:r>
          </a:p>
          <a:p>
            <a:r>
              <a:t>Control and management</a:t>
            </a:r>
          </a:p>
          <a:p>
            <a:r>
              <a:t>Legal requirements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Sole Proprietorship – Strategic Analysis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dirty="0"/>
              <a:t> Insight:</a:t>
            </a:r>
          </a:p>
          <a:p>
            <a:r>
              <a:rPr dirty="0"/>
              <a:t>• Suitable for niche markets and entrepreneurial experimentation</a:t>
            </a:r>
          </a:p>
          <a:p>
            <a:r>
              <a:rPr dirty="0"/>
              <a:t>• Low entry barriers encourage innovation</a:t>
            </a:r>
          </a:p>
          <a:p>
            <a:r>
              <a:rPr dirty="0"/>
              <a:t>• Strategic limitation: scalability and funding constraints</a:t>
            </a:r>
          </a:p>
          <a:p>
            <a:r>
              <a:rPr dirty="0"/>
              <a:t>• Often used as a precursor to formal corporate structures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Partnership – Governance &amp; Risk Sharing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dirty="0"/>
              <a:t> Insight:</a:t>
            </a:r>
          </a:p>
          <a:p>
            <a:r>
              <a:rPr dirty="0"/>
              <a:t>• Effective for knowledge-intensive industries (law, consulting, audit)</a:t>
            </a:r>
          </a:p>
          <a:p>
            <a:r>
              <a:rPr dirty="0"/>
              <a:t>• Shared ownership aligns incentives</a:t>
            </a:r>
          </a:p>
          <a:p>
            <a:r>
              <a:rPr dirty="0"/>
              <a:t>• Governance risk due to joint liability</a:t>
            </a:r>
          </a:p>
          <a:p>
            <a:r>
              <a:rPr dirty="0"/>
              <a:t>• Partnership agreements are critical strategic documents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Joint Stock Company – Corporate Strategy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dirty="0"/>
              <a:t> Insight:</a:t>
            </a:r>
          </a:p>
          <a:p>
            <a:r>
              <a:rPr dirty="0"/>
              <a:t>• Enables large-scale capital mobilization</a:t>
            </a:r>
          </a:p>
          <a:p>
            <a:r>
              <a:rPr dirty="0"/>
              <a:t>• Separation of ownership and control introduces agency problems</a:t>
            </a:r>
          </a:p>
          <a:p>
            <a:r>
              <a:rPr dirty="0"/>
              <a:t>• Requires strong corporate governance mechanisms</a:t>
            </a:r>
          </a:p>
          <a:p>
            <a:r>
              <a:rPr dirty="0"/>
              <a:t>• Ideal for multinational expansion and public listing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Cooperative Society – Socio-Economic Model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dirty="0"/>
              <a:t>Insight:</a:t>
            </a:r>
          </a:p>
          <a:p>
            <a:r>
              <a:rPr dirty="0"/>
              <a:t>• Balances economic and social objectives</a:t>
            </a:r>
          </a:p>
          <a:p>
            <a:r>
              <a:rPr dirty="0"/>
              <a:t>• Strong stakeholder engagement</a:t>
            </a:r>
          </a:p>
          <a:p>
            <a:r>
              <a:rPr dirty="0"/>
              <a:t>• Limited managerial autonomy may affect competitiveness</a:t>
            </a:r>
          </a:p>
          <a:p>
            <a:r>
              <a:rPr dirty="0"/>
              <a:t>• Relevant in sustainable and inclusive business models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LLP – Hybrid Organisational Advantage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dirty="0"/>
              <a:t> Insight:</a:t>
            </a:r>
          </a:p>
          <a:p>
            <a:r>
              <a:rPr dirty="0"/>
              <a:t>• Combines flexibility of partnership with limited liability</a:t>
            </a:r>
          </a:p>
          <a:p>
            <a:r>
              <a:rPr dirty="0"/>
              <a:t>• Preferred in professional and advisory services</a:t>
            </a:r>
          </a:p>
          <a:p>
            <a:r>
              <a:rPr dirty="0"/>
              <a:t>• Strategic advantage in risk containment</a:t>
            </a:r>
          </a:p>
          <a:p>
            <a:r>
              <a:rPr dirty="0"/>
              <a:t>• Regulatory clarity varies across countries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Comparative Strategic Evaluation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dirty="0"/>
              <a:t>Criteria:</a:t>
            </a:r>
          </a:p>
          <a:p>
            <a:r>
              <a:rPr dirty="0"/>
              <a:t>• Capital access</a:t>
            </a:r>
          </a:p>
          <a:p>
            <a:r>
              <a:rPr dirty="0"/>
              <a:t>• Risk exposure</a:t>
            </a:r>
          </a:p>
          <a:p>
            <a:r>
              <a:rPr dirty="0"/>
              <a:t>• Control &amp; decision-making</a:t>
            </a:r>
          </a:p>
          <a:p>
            <a:r>
              <a:rPr dirty="0"/>
              <a:t>• Regulatory complexity</a:t>
            </a:r>
          </a:p>
          <a:p>
            <a:r>
              <a:rPr dirty="0"/>
              <a:t>• Growth &amp; scalability</a:t>
            </a:r>
          </a:p>
          <a:p>
            <a:endParaRPr dirty="0"/>
          </a:p>
          <a:p>
            <a:r>
              <a:rPr lang="de-DE" dirty="0"/>
              <a:t>A</a:t>
            </a:r>
            <a:r>
              <a:rPr dirty="0" err="1"/>
              <a:t>nalysis</a:t>
            </a:r>
            <a:r>
              <a:rPr dirty="0"/>
              <a:t> focuses on trade-offs rather than best choice.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Choosing the Right Form: Decision Framework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Decision Factors:</a:t>
            </a:r>
          </a:p>
          <a:p>
            <a:r>
              <a:t>• Business life cycle stage</a:t>
            </a:r>
          </a:p>
          <a:p>
            <a:r>
              <a:t>• Industry dynamics</a:t>
            </a:r>
          </a:p>
          <a:p>
            <a:r>
              <a:t>• Competitive strategy</a:t>
            </a:r>
          </a:p>
          <a:p>
            <a:r>
              <a:t>• Investor expectations</a:t>
            </a:r>
          </a:p>
          <a:p>
            <a:r>
              <a:t>• Exit strategy (IPO, acquisition, succession)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Conclusion: Managerial Takeaways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dirty="0"/>
              <a:t>• No single form fits all businesses</a:t>
            </a:r>
          </a:p>
          <a:p>
            <a:r>
              <a:rPr dirty="0"/>
              <a:t>• </a:t>
            </a:r>
            <a:r>
              <a:rPr dirty="0" err="1"/>
              <a:t>Organisational</a:t>
            </a:r>
            <a:r>
              <a:rPr dirty="0"/>
              <a:t> form must evolve with strategy</a:t>
            </a:r>
          </a:p>
          <a:p>
            <a:r>
              <a:rPr dirty="0"/>
              <a:t>• Governance and risk management are central concerns</a:t>
            </a:r>
          </a:p>
          <a:p>
            <a:r>
              <a:rPr dirty="0"/>
              <a:t>• Strategic flexibility is a key determinant of success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0</TotalTime>
  <Words>656</Words>
  <Application>Microsoft Office PowerPoint</Application>
  <PresentationFormat>Benutzerdefiniert</PresentationFormat>
  <Paragraphs>117</Paragraphs>
  <Slides>21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21</vt:i4>
      </vt:variant>
    </vt:vector>
  </HeadingPairs>
  <TitlesOfParts>
    <vt:vector size="26" baseType="lpstr">
      <vt:lpstr>Arial</vt:lpstr>
      <vt:lpstr>Minion</vt:lpstr>
      <vt:lpstr>Georgia</vt:lpstr>
      <vt:lpstr>Calibri</vt:lpstr>
      <vt:lpstr>Corporate template-set Universiteit Leiden</vt:lpstr>
      <vt:lpstr>Forms of Business Organizations  European Institute of Innovation, Entrepreneurship and Technology Lessingstraße 79, 13158 Berlin, Germany </vt:lpstr>
      <vt:lpstr>Topics in-depth</vt:lpstr>
      <vt:lpstr>Sole Proprietorship – Case Study (India)</vt:lpstr>
      <vt:lpstr>PowerPoint-Präsentation</vt:lpstr>
      <vt:lpstr>Partnership – Case Study (UK)</vt:lpstr>
      <vt:lpstr>PowerPoint-Präsentation</vt:lpstr>
      <vt:lpstr>Joint Stock Company – Case Study (USA)</vt:lpstr>
      <vt:lpstr>PowerPoint-Präsentation</vt:lpstr>
      <vt:lpstr>Cooperative Society – Case Study (India)</vt:lpstr>
      <vt:lpstr>PowerPoint-Präsentation</vt:lpstr>
      <vt:lpstr>Limited Liability Partnership – Case Study (Singapore)</vt:lpstr>
      <vt:lpstr>Factors Affecting Choice of Business Organisation</vt:lpstr>
      <vt:lpstr>Sole Proprietorship – Strategic Analysis</vt:lpstr>
      <vt:lpstr>Partnership – Governance &amp; Risk Sharing</vt:lpstr>
      <vt:lpstr>Joint Stock Company – Corporate Strategy</vt:lpstr>
      <vt:lpstr>Cooperative Society – Socio-Economic Model</vt:lpstr>
      <vt:lpstr>LLP – Hybrid Organisational Advantage</vt:lpstr>
      <vt:lpstr>Comparative Strategic Evaluation</vt:lpstr>
      <vt:lpstr>Choosing the Right Form: Decision Framework</vt:lpstr>
      <vt:lpstr>Conclusion: Managerial Takeaways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IISC Institut</cp:lastModifiedBy>
  <cp:revision>198</cp:revision>
  <dcterms:created xsi:type="dcterms:W3CDTF">2023-10-18T00:40:52Z</dcterms:created>
  <dcterms:modified xsi:type="dcterms:W3CDTF">2026-01-26T14:45:09Z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