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8"/>
  </p:notesMasterIdLst>
  <p:sldIdLst>
    <p:sldId id="302"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07" d="100"/>
          <a:sy n="107" d="100"/>
        </p:scale>
        <p:origin x="6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600" b="0" i="0" u="none" strike="noStrike">
                <a:solidFill>
                  <a:srgbClr val="1F3B2F"/>
                </a:solidFill>
                <a:latin typeface="Georgia"/>
              </a:defRPr>
            </a:pPr>
            <a:r>
              <a:rPr lang="en-US" sz="2000" b="0" i="0" u="none" strike="noStrike" dirty="0">
                <a:solidFill>
                  <a:srgbClr val="1F3B2F"/>
                </a:solidFill>
                <a:latin typeface="Georgia"/>
              </a:rPr>
              <a:t>Visitor numbers over time (illustrative)</a:t>
            </a:r>
          </a:p>
        </c:rich>
      </c:tx>
      <c:overlay val="0"/>
    </c:title>
    <c:autoTitleDeleted val="0"/>
    <c:plotArea>
      <c:layout/>
      <c:lineChart>
        <c:grouping val="standard"/>
        <c:varyColors val="0"/>
        <c:ser>
          <c:idx val="0"/>
          <c:order val="0"/>
          <c:tx>
            <c:strRef>
              <c:f>Sheet1!$B$1</c:f>
              <c:strCache>
                <c:ptCount val="1"/>
                <c:pt idx="0">
                  <c:v>Decline</c:v>
                </c:pt>
              </c:strCache>
            </c:strRef>
          </c:tx>
          <c:spPr>
            <a:ln w="38100" cap="flat">
              <a:solidFill>
                <a:srgbClr val="C1553B"/>
              </a:solidFill>
              <a:prstDash val="solid"/>
              <a:round/>
            </a:ln>
            <a:effectLst/>
          </c:spPr>
          <c:marker>
            <c:symbol val="circle"/>
            <c:size val="8"/>
            <c:spPr>
              <a:solidFill>
                <a:srgbClr val="C1553B"/>
              </a:solidFill>
              <a:ln w="9525" cap="flat">
                <a:solidFill>
                  <a:srgbClr val="C1553B"/>
                </a:solidFill>
                <a:prstDash val="solid"/>
                <a:round/>
              </a:ln>
              <a:effectLst/>
            </c:spPr>
          </c:marker>
          <c:cat>
            <c:strRef>
              <c:f>Sheet1!$A$2:$A$7</c:f>
              <c:strCache>
                <c:ptCount val="6"/>
                <c:pt idx="0">
                  <c:v>Exploration</c:v>
                </c:pt>
                <c:pt idx="1">
                  <c:v>Involvement</c:v>
                </c:pt>
                <c:pt idx="2">
                  <c:v>Development</c:v>
                </c:pt>
                <c:pt idx="3">
                  <c:v>Consolidation</c:v>
                </c:pt>
                <c:pt idx="4">
                  <c:v>Stagnation</c:v>
                </c:pt>
                <c:pt idx="5">
                  <c:v>Next</c:v>
                </c:pt>
              </c:strCache>
            </c:strRef>
          </c:cat>
          <c:val>
            <c:numRef>
              <c:f>Sheet1!$B$2:$B$7</c:f>
              <c:numCache>
                <c:formatCode>General</c:formatCode>
                <c:ptCount val="6"/>
                <c:pt idx="0">
                  <c:v>5</c:v>
                </c:pt>
                <c:pt idx="1">
                  <c:v>15</c:v>
                </c:pt>
                <c:pt idx="2">
                  <c:v>45</c:v>
                </c:pt>
                <c:pt idx="3">
                  <c:v>75</c:v>
                </c:pt>
                <c:pt idx="4">
                  <c:v>85</c:v>
                </c:pt>
                <c:pt idx="5">
                  <c:v>55</c:v>
                </c:pt>
              </c:numCache>
            </c:numRef>
          </c:val>
          <c:smooth val="0"/>
          <c:extLst>
            <c:ext xmlns:c16="http://schemas.microsoft.com/office/drawing/2014/chart" uri="{C3380CC4-5D6E-409C-BE32-E72D297353CC}">
              <c16:uniqueId val="{00000000-A7C6-45E9-BAC7-CF8D6BE0545C}"/>
            </c:ext>
          </c:extLst>
        </c:ser>
        <c:ser>
          <c:idx val="1"/>
          <c:order val="1"/>
          <c:tx>
            <c:strRef>
              <c:f>Sheet1!$C$1</c:f>
              <c:strCache>
                <c:ptCount val="1"/>
                <c:pt idx="0">
                  <c:v>Stabilisation</c:v>
                </c:pt>
              </c:strCache>
            </c:strRef>
          </c:tx>
          <c:spPr>
            <a:ln w="38100" cap="flat">
              <a:solidFill>
                <a:srgbClr val="E3A857"/>
              </a:solidFill>
              <a:prstDash val="solid"/>
              <a:round/>
            </a:ln>
            <a:effectLst/>
          </c:spPr>
          <c:marker>
            <c:symbol val="circle"/>
            <c:size val="8"/>
            <c:spPr>
              <a:solidFill>
                <a:srgbClr val="E3A857"/>
              </a:solidFill>
              <a:ln w="9525" cap="flat">
                <a:solidFill>
                  <a:srgbClr val="E3A857"/>
                </a:solidFill>
                <a:prstDash val="solid"/>
                <a:round/>
              </a:ln>
              <a:effectLst/>
            </c:spPr>
          </c:marker>
          <c:cat>
            <c:strRef>
              <c:f>Sheet1!$A$2:$A$7</c:f>
              <c:strCache>
                <c:ptCount val="6"/>
                <c:pt idx="0">
                  <c:v>Exploration</c:v>
                </c:pt>
                <c:pt idx="1">
                  <c:v>Involvement</c:v>
                </c:pt>
                <c:pt idx="2">
                  <c:v>Development</c:v>
                </c:pt>
                <c:pt idx="3">
                  <c:v>Consolidation</c:v>
                </c:pt>
                <c:pt idx="4">
                  <c:v>Stagnation</c:v>
                </c:pt>
                <c:pt idx="5">
                  <c:v>Next</c:v>
                </c:pt>
              </c:strCache>
            </c:strRef>
          </c:cat>
          <c:val>
            <c:numRef>
              <c:f>Sheet1!$C$2:$C$7</c:f>
              <c:numCache>
                <c:formatCode>General</c:formatCode>
                <c:ptCount val="6"/>
                <c:pt idx="0">
                  <c:v>5</c:v>
                </c:pt>
                <c:pt idx="1">
                  <c:v>15</c:v>
                </c:pt>
                <c:pt idx="2">
                  <c:v>45</c:v>
                </c:pt>
                <c:pt idx="3">
                  <c:v>75</c:v>
                </c:pt>
                <c:pt idx="4">
                  <c:v>85</c:v>
                </c:pt>
                <c:pt idx="5">
                  <c:v>86</c:v>
                </c:pt>
              </c:numCache>
            </c:numRef>
          </c:val>
          <c:smooth val="0"/>
          <c:extLst>
            <c:ext xmlns:c16="http://schemas.microsoft.com/office/drawing/2014/chart" uri="{C3380CC4-5D6E-409C-BE32-E72D297353CC}">
              <c16:uniqueId val="{00000001-A7C6-45E9-BAC7-CF8D6BE0545C}"/>
            </c:ext>
          </c:extLst>
        </c:ser>
        <c:ser>
          <c:idx val="2"/>
          <c:order val="2"/>
          <c:tx>
            <c:strRef>
              <c:f>Sheet1!$D$1</c:f>
              <c:strCache>
                <c:ptCount val="1"/>
                <c:pt idx="0">
                  <c:v>Rejuvenation</c:v>
                </c:pt>
              </c:strCache>
            </c:strRef>
          </c:tx>
          <c:spPr>
            <a:ln w="38100" cap="flat">
              <a:solidFill>
                <a:srgbClr val="2E5E47"/>
              </a:solidFill>
              <a:prstDash val="solid"/>
              <a:round/>
            </a:ln>
            <a:effectLst/>
          </c:spPr>
          <c:marker>
            <c:symbol val="circle"/>
            <c:size val="8"/>
            <c:spPr>
              <a:solidFill>
                <a:srgbClr val="2E5E47"/>
              </a:solidFill>
              <a:ln w="9525" cap="flat">
                <a:solidFill>
                  <a:srgbClr val="2E5E47"/>
                </a:solidFill>
                <a:prstDash val="solid"/>
                <a:round/>
              </a:ln>
              <a:effectLst/>
            </c:spPr>
          </c:marker>
          <c:cat>
            <c:strRef>
              <c:f>Sheet1!$A$2:$A$7</c:f>
              <c:strCache>
                <c:ptCount val="6"/>
                <c:pt idx="0">
                  <c:v>Exploration</c:v>
                </c:pt>
                <c:pt idx="1">
                  <c:v>Involvement</c:v>
                </c:pt>
                <c:pt idx="2">
                  <c:v>Development</c:v>
                </c:pt>
                <c:pt idx="3">
                  <c:v>Consolidation</c:v>
                </c:pt>
                <c:pt idx="4">
                  <c:v>Stagnation</c:v>
                </c:pt>
                <c:pt idx="5">
                  <c:v>Next</c:v>
                </c:pt>
              </c:strCache>
            </c:strRef>
          </c:cat>
          <c:val>
            <c:numRef>
              <c:f>Sheet1!$D$2:$D$7</c:f>
              <c:numCache>
                <c:formatCode>General</c:formatCode>
                <c:ptCount val="6"/>
                <c:pt idx="0">
                  <c:v>5</c:v>
                </c:pt>
                <c:pt idx="1">
                  <c:v>15</c:v>
                </c:pt>
                <c:pt idx="2">
                  <c:v>45</c:v>
                </c:pt>
                <c:pt idx="3">
                  <c:v>75</c:v>
                </c:pt>
                <c:pt idx="4">
                  <c:v>85</c:v>
                </c:pt>
                <c:pt idx="5">
                  <c:v>105</c:v>
                </c:pt>
              </c:numCache>
            </c:numRef>
          </c:val>
          <c:smooth val="0"/>
          <c:extLst>
            <c:ext xmlns:c16="http://schemas.microsoft.com/office/drawing/2014/chart" uri="{C3380CC4-5D6E-409C-BE32-E72D297353CC}">
              <c16:uniqueId val="{00000002-A7C6-45E9-BAC7-CF8D6BE0545C}"/>
            </c:ext>
          </c:extLst>
        </c:ser>
        <c:dLbls>
          <c:showLegendKey val="0"/>
          <c:showVal val="0"/>
          <c:showCatName val="0"/>
          <c:showSerName val="0"/>
          <c:showPercent val="0"/>
          <c:showBubbleSize val="0"/>
        </c:dLbls>
        <c:marker val="1"/>
        <c:smooth val="0"/>
        <c:axId val="2094734554"/>
        <c:axId val="2094734552"/>
      </c:line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5B6B62"/>
                </a:solidFill>
                <a:latin typeface="Georgia"/>
              </a:defRPr>
            </a:pPr>
            <a:endParaRPr lang="en-US"/>
          </a:p>
        </c:txPr>
        <c:crossAx val="2094734552"/>
        <c:crosses val="autoZero"/>
        <c:auto val="1"/>
        <c:lblAlgn val="ctr"/>
        <c:lblOffset val="100"/>
        <c:noMultiLvlLbl val="1"/>
      </c:catAx>
      <c:valAx>
        <c:axId val="2094734552"/>
        <c:scaling>
          <c:orientation val="minMax"/>
        </c:scaling>
        <c:delete val="1"/>
        <c:axPos val="l"/>
        <c:majorGridlines>
          <c:spPr>
            <a:ln w="12700" cap="flat">
              <a:solidFill>
                <a:srgbClr val="E5ECE7"/>
              </a:solidFill>
              <a:prstDash val="solid"/>
              <a:round/>
            </a:ln>
          </c:spPr>
        </c:majorGridlines>
        <c:numFmt formatCode="General" sourceLinked="0"/>
        <c:majorTickMark val="out"/>
        <c:minorTickMark val="none"/>
        <c:tickLblPos val="nextTo"/>
        <c:crossAx val="2094734554"/>
        <c:crosses val="autoZero"/>
        <c:crossBetween val="between"/>
      </c:valAx>
      <c:spPr>
        <a:noFill/>
        <a:ln>
          <a:noFill/>
        </a:ln>
        <a:effectLst/>
      </c:spPr>
    </c:plotArea>
    <c:legend>
      <c:legendPos val="b"/>
      <c:overlay val="0"/>
      <c:txPr>
        <a:bodyPr/>
        <a:lstStyle/>
        <a:p>
          <a:pPr>
            <a:defRPr sz="1400">
              <a:latin typeface="Georgia"/>
              <a:cs typeface="Georgia"/>
            </a:defRPr>
          </a:pPr>
          <a:endParaRPr lang="en-US"/>
        </a:p>
      </c:txPr>
    </c:legend>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82944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Walk through the two core competences from the curriculum. Stress that this is an applied module: students will not only discuss theory but produce a stakeholder map, an assessment of a real community-based tourism initiative and a project proposal. Readings, submissions and group collaboration run through the Virtual Campus, so remind them they need a laptop with internet access.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quick map of the journey. Parts 1 to 3 build the conceptual base. Part 4 is about people and power, which is where most tourism projects succeed or fail. Part 5 turns to what visitors actually experience: local identity and heritage. Part 6 gives the tools students will use in their coursework.</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1 sets the foundation. We need a shared vocabulary before we talk about cooperation and planning.</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Contrast top-down development, such as a national government deciding to build a large resort, with bottom-up development, where a village decides to open homestays. Neither is automatically good or bad, but the question of who decides is central to this module. Ask students for an example from their home region.</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 Tourism estimated 1.52 billion international arrivals in 2025, around 60 million more than in 2024. Europe alone received 793 million. The first quarter of 2026 showed growth of about 2 per cent despite disruption linked to the Middle East conflict. Point out that aggregate growth tells us nothing about distribution. A country can post record arrivals while rural areas see almost none of the benefit.</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wave did not replace the previous one; they coexist today. Governments still build mega-resorts in the modernisation spirit, while NGOs run pro-poor programmes next door. De Kadt's 1979 World Bank and UNESCO volume "Tourism: Passport to Development?" was an early turning point, because it asked whether tourism really helped poor countries. ST-EP (Sustainable Tourism – Eliminating Poverty) was launched by the UN World Tourism Organization at the 2002 Johannesburg summit.</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potentials, not guarantees. Emphasise the word "can" in the title. Every benefit on this slide has a mirror-image risk that we look at next. A useful exercise: ask students to rank the three columns by importance for a remote mountain village, then for a coastal town near a capital city. The rankings usually differ, which shows why context matters.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Elite capture deserves particular attention. In many community projects the village committee is dominated by a few families, and the poorest households, often landless or from minority groups, are left out. Commodification links to Greenwood's classic 1977 study "Culture by the pound" about a Basque festival repackaged for tourists. We return to it in Part 5.</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UNEP has long estimated that in most all-inclusive package tours about 80 per cent of what travellers spend goes to airlines, hotels and other international companies rather than to local businesses or workers. Treat the figure as indicative, not universal. Then flip the perspective: leakage is the problem, linkages are the solution. Ask: what could a mid-sized hotel do tomorrow to buy more locally?</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Paraphrase the three targets rather than reading them out. The point of the slide: tourism is explicitly on the development agenda, which is why donors, development banks and UN agencies fund tourism projects. Small group task, five minutes: pick one other SDG, for example gender equality or clean water, and find a way tourism could help or harm it.</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2 moves from why to how. Development cooperation is about actors working together, often across countries and sectors.</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actor brings different resources and different interests. Multilaterals bring money and frameworks; bilateral agencies such as Germany's GIZ bring technical assistance; the private sector brings market access; communities bring land, culture and labour. Tension arises when the actor with the money is not the actor who lives with the consequences. Ask students which actor they think is most often missing from the planning table.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models overlap heavily and the labels are often used loosely in marketing. The key distinctions: community-based tourism is about ownership and control; pro-poor tourism is about outcomes for the poor, regardless of who owns the business; responsible tourism comes from the 2002 Cape Town Declaration and puts the emphasis on all actors taking responsibility. Ask students to place a project they know in the table.</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Ashley, Roe and Goodwin (2001), a report by ODI, IIED and the Centre for Responsible Tourism. The important insight is that pro-poor tourism does not require a special niche product. A large resort that trains and promotes local staff and buys vegetables from smallholders may do more for poverty than a tiny eco-lodge. Mitchell and Ashley (2010) developed this into value chain analysis.</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Community-based tourism grew in the 1990s as a reaction to enclave resorts. In practice "the community" is never a single voice. Communities contain men and women, old and young, landowners and landless, majority and minority groups. The question is always: who in the community? Giampiccoli and Saayman, and Dangi and Jamal (2016), give good overviews of how the concept has developed.</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ACAP is one of the best-known examples of integrating conservation, tourism and community development. Unlike classic national parks that exclude residents, ACAP works through local Conservation Area Management Committees that help manage forests, lodges and trails. Permit fees paid by trekkers fund schools, micro-hydro, trail maintenance and conservation work.</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discussion question for a short debate. Arguments for local control: accountability, motivation, visible benefits. Arguments for national control: redistribution to poorer regions without tourism, and oversight. There is no single right answer, which is exactly why cooperation models matter. Road construction is a good example of how a development benefit for residents can reduce the appeal of the tourism product.</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Namibia's community-based natural resource management programme is widely studied because it changed the incentives: once communities could earn from wildlife, poaching fell and wildlife numbers recovered in many areas. Torra, registered in 1998 in the Kunene region, is a classic example of a joint venture between a community and a private operator. Be honest about the limits: some conservancies earn very little, and income depends heavily on international demand, as COVID-19 showed.</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model has been used in southern and eastern Africa and beyond. The weak point is almost always the negotiating capacity of the community. An experienced operator with lawyers can easily agree a contract that looks fair but is not. That is where NGOs and development agencies play a crucial brokering role. Ask: what clause would you insist on if you were advising the community?</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3 gives the planning toolbox. Good intentions without planning often produce the very problems we saw in Part 1.</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GSTC Destination Criteria are the global baseline for sustainable destinations and are organised around these four pillars. Note that "sustainable management" comes first: without an organisation responsible for coordinating tourism, the other three rarely happen. Students can download the criteria and performance indicators for free from the GSTC website; they are useful for the assessment assignment.</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Walk around the cycle clockwise. Stress that step 6 feeds back into step 1: planning is continuous, not a document that sits on a shelf. In development projects, step 1 should always include an honest assessment of community readiness: is there interest, leadership and capacity, or is the idea coming from outside? C. Michael Hall's "Tourism Planning" (2008) is the standard text here.</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Carrying capacity has physical, ecological, social and psychological dimensions. The Limits of Acceptable Change framework was developed by Stankey and colleagues for the US Forest Service in 1985. It shifts the question from "how many?" to "what condition do we want, and what will we do when we approach the limit?". That makes it far more practical for community planning, because residents can help define what is acceptable.</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Butler (1980) is one of the most cited models in tourism studies. The curve is illustrative, not a law. For local development, the most interesting moment is the shift from involvement to development, when external investors arrive and local residents may lose control of the product. Ask students where they would place a destination they know, and what the community could have done differently at that stage.</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Doxey proposed the Irridex in 1975. Its limitation is that it treats a community as a single mood. Later research using social exchange theory, for example Ap (1992), shows that residents weigh perceived costs and benefits, so a guide and a retired neighbour in the same street may feel very differently. This is exactly why benefit-sharing is a planning issue and not only a fairness issue.</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Sustainable Livelihoods Framework comes from the UK Department for International Development (1999). Tao and Wall (2009) applied it to tourism in Taiwan and argued that tourism should be one strategy among several, not a replacement for farming or fishing. Example of erosion: a village sells its best land for a hotel, gains wages for a few years, but loses natural capital permanently.</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Bhutan opened to international tourism in 1974. When it reopened after COVID in September 2022 it raised the Sustainable Development Fee to US$200 per person per night; in 2023 it halved the fee to US$100, running to 2027, to support recovery. This is a live example of a national policy trade-off between limiting impacts and supporting livelihoods. Discussion: who wins and who loses under a high-fee model? Ask students to consider guides, small guesthouses and farmers separately.</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4 is about people and power. This part links directly to the stakeholder mapping assignment.</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Arnstein's ladder groups the rungs into non-participation (grey), tokenism (amber) and citizen power (green). Tosun adapted the idea for tourism in developing countries and found that most real-world "participation" is induced at best. Ask students to think of a public consultation they have seen: where on the ladder was it really? Tosun (2000) also identified operational, structural and cultural limits to participation.</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Freeman's stakeholder theory (1984) defines a stakeholder as anyone who can affect or is affected by an organisation's objectives. In tourism development the affected groups are often the least visible. Ask students to add at least two stakeholders to this diagram for a destination of their choice. Common additions: religious leaders, landowners, transport unions, conservation authorities.</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Mendelow's power–interest grid as presented in Johnson, Scholes and Whittington's strategy textbook. In a commercial setting the bottom-right quadrant is simply "keep informed". In development cooperation we deliberately add "and empower", because the goal is to move residents upwards in power. That is the ethical twist that distinguishes development work from ordinary project management. Students will use this grid in their first assignment.</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Jamal and Getz adapted collaboration theory from organisational studies to tourism planning. Their conditions are a useful checklist when students write their project proposals: if partners do not see their interdependence, the partnership will collapse once donor funding ends. Bramwell and Lane (2000) is a good edited volume for further reading on tourism partnerships.</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 Ngwesi is frequently cited as one of the first community-owned lodges in Kenya. The partnership with Lewa shows the role of a private conservation neighbour as convenor and mentor. Lessons: conservation succeeds when it pays; a small lodge is vulnerable to droughts, security concerns and global shocks; and external partners remain important for marketing. Discussion: at what point should the external partner step back?</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Development cooperation is not only a Global South topic. LEADER has funded thousands of rural tourism projects in Europe, and tourism is one of its most common themes. The albergo diffuso concept is associated with Giancarlo Dall'Ara and grew out of reconstruction thinking after the 1976 Friuli earthquake. In Santo Stefano di Sessanio, the Sextantio project restored medieval houses using traditional materials. Discussion: what are the risks when an outside investor buys much of a village?</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5 focuses on the product side. What makes a local tourism product distinctive is usually its identity, and that identity belongs to the community.</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UNESCO 2003 Convention for the Safeguarding of the Intangible Cultural Heritage is a key reference. MacCannell's idea of "staged authenticity" (1973) distinguishes a front stage shown to visitors from a back stage kept for residents; healthy community tourism respects that boundary. Greenwood's 1977 study of the Alarde festival in Fuenterrabía shows how a ritual can lose its meaning when it is scheduled for tourists. Ask: who should decide what counts as authentic?</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Taquile is a classic case in the literature, analysed by Mitchell and Reid (2001) in Annals of Tourism Research. From the late 1970s the Quechua-speaking islanders ran tourism collectively, with rotating homestays and community-owned boats. "Taquile and its Textile Art" was proclaimed a Masterpiece of the Oral and Intangible Heritage of Humanity in 2005. The lesson: a community can control the product on the island but lose control of access to it. Discussion: how could Taquile regain control of transport?</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Sirubari is a Gurung village in Syangja district, western Nepal. The initiative was led by retired Gurkha soldiers who had seen tourism abroad. Rotation spreads income across households rather than concentrating it in one guesthouse, and a management committee handles bookings and a community fund. Challenges include road access, youth out-migration and competition from the many homestays that followed. Compare this with ACAP: one is area-based conservation, the other is a village enterprise.</a:t>
            </a:r>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Rwanda introduced tourism revenue sharing in 2005. Formula-based sharing makes benefits predictable and visible. Other benefit-sharing tools students should know: community funds from homestay income, local hiring quotas, preferential procurement, equity stakes in joint ventures and visitor levies earmarked for local projects. A good extension: the Iby'Iwacu Cultural Village near Volcanoes National Park, which offers former poachers alternative income through cultural tourism.</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framework is the backbone of the second assignment. Students should gather evidence for each dimension from reports, websites, academic studies and, where possible, interviews. Push them to find at least one measurable indicator per row. The final row matters most for development cooperation: many projects look successful while donor funding lasts and then fade. The GSTC indicators and Dangi and Jamal (2016) are useful for building further indicators.</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right-hand side is a simplified logical framework, read from bottom to top: if we carry out the activities, we deliver the outputs; if the outputs are in place, we achieve the outcome; and that outcome contributes to the goal. A full logframe also has columns for indicators, means of verification and assumptions. Most donors, including the EU and national agencies, expect this format. The example is hypothetical, so students should build their own from their chosen destination.</a:t>
            </a:r>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with three takeaways. First, tourism is a tool, not a cure: it helps local development only when benefits are planned and shared. Second, cooperation is about power: who decides matters as much as how much money arrives. Third, heritage belongs to the community, and good products respect that. Then explain the three assignments. Encourage groups to choose destinations they can research properly, ideally with some personal connection.</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Core readings for the module. Scheyvens (2002) and Telfer and Sharpley (2016) are the best starting points for students new to the topic. Ashley, Roe and Goodwin (2001) and Mitchell and Ashley (2010) are essential for pro-poor tourism and value chains. Further reading: Murphy, P. E. (1985) Tourism: A Community Approach, Methuen; Spenceley, A. (Ed.) (2008) Responsible Tourism: Critical Issues for Conservation and Development, Earthscan; Hall, C. M. (2008) Tourism Planning: Policies, Processes and Relationships (2nd ed.), Pearson.</a:t>
            </a:r>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Frameworks and case sources used in this deck. Further reading: Arnstein, S. R. (1969) A ladder of citizen participation, Journal of the American Institute of Planners, 35(4), 216–224; Stankey, G. H. et al. (1985) The Limits of Acceptable Change (LAC) System for Wilderness Planning, USDA Forest Service; Bramwell, B. &amp; Lane, B. (Eds.) (2000) Tourism Collaboration and Partnerships, Channel View. Useful organisations: Global Sustainable Tourism Council (https://www.gstcouncil.org) and UN Tourism (https://www.unwto.org). Journals: Annals of Tourism Research, Tourism Management, Journal of Sustainable Tourism.</a:t>
            </a:r>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0.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0.png"/><Relationship Id="rId7"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28.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33.png"/><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42.png"/><Relationship Id="rId4" Type="http://schemas.openxmlformats.org/officeDocument/2006/relationships/image" Target="../media/image41.png"/></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EB2EDB-9DC0-8D4E-44CE-BCFF5148E51C}"/>
              </a:ext>
            </a:extLst>
          </p:cNvPr>
          <p:cNvPicPr>
            <a:picLocks noChangeAspect="1"/>
          </p:cNvPicPr>
          <p:nvPr/>
        </p:nvPicPr>
        <p:blipFill>
          <a:blip r:embed="rId2"/>
          <a:stretch>
            <a:fillRect/>
          </a:stretch>
        </p:blipFill>
        <p:spPr>
          <a:xfrm>
            <a:off x="0" y="0"/>
            <a:ext cx="12192000" cy="3621293"/>
          </a:xfrm>
          <a:prstGeom prst="rect">
            <a:avLst/>
          </a:prstGeom>
        </p:spPr>
      </p:pic>
      <p:pic>
        <p:nvPicPr>
          <p:cNvPr id="5" name="Picture 4">
            <a:extLst>
              <a:ext uri="{FF2B5EF4-FFF2-40B4-BE49-F238E27FC236}">
                <a16:creationId xmlns:a16="http://schemas.microsoft.com/office/drawing/2014/main" id="{FCAC5C9C-338F-8622-AEB8-A2EE184B0833}"/>
              </a:ext>
            </a:extLst>
          </p:cNvPr>
          <p:cNvPicPr>
            <a:picLocks noChangeAspect="1"/>
          </p:cNvPicPr>
          <p:nvPr/>
        </p:nvPicPr>
        <p:blipFill>
          <a:blip r:embed="rId3"/>
          <a:stretch>
            <a:fillRect/>
          </a:stretch>
        </p:blipFill>
        <p:spPr>
          <a:xfrm>
            <a:off x="0" y="19451"/>
            <a:ext cx="12192000" cy="2841274"/>
          </a:xfrm>
          <a:prstGeom prst="rect">
            <a:avLst/>
          </a:prstGeom>
        </p:spPr>
      </p:pic>
      <p:pic>
        <p:nvPicPr>
          <p:cNvPr id="7" name="Picture 6">
            <a:extLst>
              <a:ext uri="{FF2B5EF4-FFF2-40B4-BE49-F238E27FC236}">
                <a16:creationId xmlns:a16="http://schemas.microsoft.com/office/drawing/2014/main" id="{DE69B59C-2975-668B-0D35-31187D0825FD}"/>
              </a:ext>
            </a:extLst>
          </p:cNvPr>
          <p:cNvPicPr>
            <a:picLocks noChangeAspect="1"/>
          </p:cNvPicPr>
          <p:nvPr/>
        </p:nvPicPr>
        <p:blipFill>
          <a:blip r:embed="rId4"/>
          <a:stretch>
            <a:fillRect/>
          </a:stretch>
        </p:blipFill>
        <p:spPr>
          <a:xfrm>
            <a:off x="0" y="6345936"/>
            <a:ext cx="12192000" cy="512064"/>
          </a:xfrm>
          <a:prstGeom prst="rect">
            <a:avLst/>
          </a:prstGeom>
        </p:spPr>
      </p:pic>
      <p:pic>
        <p:nvPicPr>
          <p:cNvPr id="9" name="Picture 8">
            <a:extLst>
              <a:ext uri="{FF2B5EF4-FFF2-40B4-BE49-F238E27FC236}">
                <a16:creationId xmlns:a16="http://schemas.microsoft.com/office/drawing/2014/main" id="{00019465-6592-476F-F28A-687EF6327497}"/>
              </a:ext>
            </a:extLst>
          </p:cNvPr>
          <p:cNvPicPr>
            <a:picLocks noChangeAspect="1"/>
          </p:cNvPicPr>
          <p:nvPr/>
        </p:nvPicPr>
        <p:blipFill>
          <a:blip r:embed="rId5"/>
          <a:stretch>
            <a:fillRect/>
          </a:stretch>
        </p:blipFill>
        <p:spPr>
          <a:xfrm>
            <a:off x="581308" y="3866452"/>
            <a:ext cx="1841152" cy="1887365"/>
          </a:xfrm>
          <a:prstGeom prst="rect">
            <a:avLst/>
          </a:prstGeom>
        </p:spPr>
      </p:pic>
      <p:pic>
        <p:nvPicPr>
          <p:cNvPr id="11" name="Picture 10">
            <a:extLst>
              <a:ext uri="{FF2B5EF4-FFF2-40B4-BE49-F238E27FC236}">
                <a16:creationId xmlns:a16="http://schemas.microsoft.com/office/drawing/2014/main" id="{A9584127-C109-9502-BE33-040ECE102DE1}"/>
              </a:ext>
            </a:extLst>
          </p:cNvPr>
          <p:cNvPicPr>
            <a:picLocks noChangeAspect="1"/>
          </p:cNvPicPr>
          <p:nvPr/>
        </p:nvPicPr>
        <p:blipFill>
          <a:blip r:embed="rId6"/>
          <a:stretch>
            <a:fillRect/>
          </a:stretch>
        </p:blipFill>
        <p:spPr>
          <a:xfrm>
            <a:off x="4651284" y="3907088"/>
            <a:ext cx="7425572" cy="2018583"/>
          </a:xfrm>
          <a:prstGeom prst="rect">
            <a:avLst/>
          </a:prstGeom>
        </p:spPr>
      </p:pic>
      <p:sp>
        <p:nvSpPr>
          <p:cNvPr id="13" name="TextBox 12">
            <a:extLst>
              <a:ext uri="{FF2B5EF4-FFF2-40B4-BE49-F238E27FC236}">
                <a16:creationId xmlns:a16="http://schemas.microsoft.com/office/drawing/2014/main" id="{545637DA-4DDB-3434-5FE8-4AA3EF581442}"/>
              </a:ext>
            </a:extLst>
          </p:cNvPr>
          <p:cNvSpPr txBox="1"/>
          <p:nvPr/>
        </p:nvSpPr>
        <p:spPr>
          <a:xfrm>
            <a:off x="1501884" y="637113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5" name="Picture 14">
            <a:extLst>
              <a:ext uri="{FF2B5EF4-FFF2-40B4-BE49-F238E27FC236}">
                <a16:creationId xmlns:a16="http://schemas.microsoft.com/office/drawing/2014/main" id="{2D029610-079F-7A4F-3744-26167C2CC3E5}"/>
              </a:ext>
            </a:extLst>
          </p:cNvPr>
          <p:cNvPicPr>
            <a:picLocks noChangeAspect="1"/>
          </p:cNvPicPr>
          <p:nvPr/>
        </p:nvPicPr>
        <p:blipFill>
          <a:blip r:embed="rId7"/>
          <a:stretch>
            <a:fillRect/>
          </a:stretch>
        </p:blipFill>
        <p:spPr>
          <a:xfrm>
            <a:off x="1164207" y="2945087"/>
            <a:ext cx="7102456" cy="646232"/>
          </a:xfrm>
          <a:prstGeom prst="rect">
            <a:avLst/>
          </a:prstGeom>
        </p:spPr>
      </p:pic>
      <p:pic>
        <p:nvPicPr>
          <p:cNvPr id="17" name="Picture 16">
            <a:extLst>
              <a:ext uri="{FF2B5EF4-FFF2-40B4-BE49-F238E27FC236}">
                <a16:creationId xmlns:a16="http://schemas.microsoft.com/office/drawing/2014/main" id="{DE6D3436-7A62-E0C8-DB42-9E30A5C85EB2}"/>
              </a:ext>
            </a:extLst>
          </p:cNvPr>
          <p:cNvPicPr>
            <a:picLocks noChangeAspect="1"/>
          </p:cNvPicPr>
          <p:nvPr/>
        </p:nvPicPr>
        <p:blipFill>
          <a:blip r:embed="rId8"/>
          <a:stretch>
            <a:fillRect/>
          </a:stretch>
        </p:blipFill>
        <p:spPr>
          <a:xfrm>
            <a:off x="714026" y="264756"/>
            <a:ext cx="10638442" cy="2274005"/>
          </a:xfrm>
          <a:prstGeom prst="rect">
            <a:avLst/>
          </a:prstGeom>
        </p:spPr>
      </p:pic>
    </p:spTree>
    <p:extLst>
      <p:ext uri="{BB962C8B-B14F-4D97-AF65-F5344CB8AC3E}">
        <p14:creationId xmlns:p14="http://schemas.microsoft.com/office/powerpoint/2010/main" val="243760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What this module is about ?</a:t>
            </a:r>
            <a:endParaRPr lang="en-US" sz="4000" dirty="0"/>
          </a:p>
        </p:txBody>
      </p:sp>
      <p:sp>
        <p:nvSpPr>
          <p:cNvPr id="3" name="Shape 1"/>
          <p:cNvSpPr/>
          <p:nvPr/>
        </p:nvSpPr>
        <p:spPr>
          <a:xfrm>
            <a:off x="548640" y="1508760"/>
            <a:ext cx="6675120" cy="4526280"/>
          </a:xfrm>
          <a:prstGeom prst="roundRect">
            <a:avLst>
              <a:gd name="adj" fmla="val 2424"/>
            </a:avLst>
          </a:prstGeom>
          <a:solidFill>
            <a:srgbClr val="EAF1EC"/>
          </a:solidFill>
          <a:ln/>
        </p:spPr>
        <p:txBody>
          <a:bodyPr/>
          <a:lstStyle/>
          <a:p>
            <a:endParaRPr lang="en-US"/>
          </a:p>
        </p:txBody>
      </p:sp>
      <p:sp>
        <p:nvSpPr>
          <p:cNvPr id="4" name="Text 2"/>
          <p:cNvSpPr txBox="1"/>
          <p:nvPr/>
        </p:nvSpPr>
        <p:spPr>
          <a:xfrm>
            <a:off x="868680" y="1691640"/>
            <a:ext cx="6126480" cy="45720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By the end of the module you can:</a:t>
            </a:r>
            <a:endParaRPr lang="en-US" sz="2000" dirty="0"/>
          </a:p>
        </p:txBody>
      </p:sp>
      <p:sp>
        <p:nvSpPr>
          <p:cNvPr id="5" name="Text 3"/>
          <p:cNvSpPr txBox="1"/>
          <p:nvPr/>
        </p:nvSpPr>
        <p:spPr>
          <a:xfrm>
            <a:off x="868680" y="2240280"/>
            <a:ext cx="6035040" cy="3657600"/>
          </a:xfrm>
          <a:prstGeom prst="rect">
            <a:avLst/>
          </a:prstGeom>
          <a:noFill/>
          <a:ln/>
        </p:spPr>
        <p:txBody>
          <a:bodyPr wrap="square" lIns="0" tIns="0" rIns="0" bIns="0" rtlCol="0" anchor="t"/>
          <a:lstStyle/>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Explain how tourism can act as a strategic tool for local development and social progress, especially in rural and emerging areas.</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Analyse, plan and promote tourism initiatives that support sustainable development, equity and community empowerment.</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Use practical tools: stakeholder maps, project proposals and assessments of community-based tourism.</a:t>
            </a:r>
            <a:endParaRPr lang="en-US" sz="2000" dirty="0"/>
          </a:p>
        </p:txBody>
      </p:sp>
      <p:sp>
        <p:nvSpPr>
          <p:cNvPr id="6" name="Shape 4"/>
          <p:cNvSpPr/>
          <p:nvPr/>
        </p:nvSpPr>
        <p:spPr>
          <a:xfrm>
            <a:off x="7589520" y="1508760"/>
            <a:ext cx="4050792" cy="1325880"/>
          </a:xfrm>
          <a:prstGeom prst="roundRect">
            <a:avLst>
              <a:gd name="adj" fmla="val 8276"/>
            </a:avLst>
          </a:prstGeom>
          <a:solidFill>
            <a:srgbClr val="FFFFFF"/>
          </a:solidFill>
          <a:ln w="19050">
            <a:solidFill>
              <a:srgbClr val="C9D6CC"/>
            </a:solidFill>
            <a:prstDash val="solid"/>
          </a:ln>
        </p:spPr>
        <p:txBody>
          <a:bodyPr/>
          <a:lstStyle/>
          <a:p>
            <a:endParaRPr lang="en-US"/>
          </a:p>
        </p:txBody>
      </p:sp>
      <p:sp>
        <p:nvSpPr>
          <p:cNvPr id="7" name="Text 5"/>
          <p:cNvSpPr txBox="1"/>
          <p:nvPr/>
        </p:nvSpPr>
        <p:spPr>
          <a:xfrm>
            <a:off x="7818120" y="1618488"/>
            <a:ext cx="3657600" cy="640080"/>
          </a:xfrm>
          <a:prstGeom prst="rect">
            <a:avLst/>
          </a:prstGeom>
          <a:noFill/>
          <a:ln/>
        </p:spPr>
        <p:txBody>
          <a:bodyPr wrap="square" lIns="0" tIns="0" rIns="0" bIns="0" rtlCol="0" anchor="t"/>
          <a:lstStyle/>
          <a:p>
            <a:pPr marL="0" indent="0" algn="l">
              <a:buNone/>
            </a:pPr>
            <a:r>
              <a:rPr lang="en-US" sz="3200" b="1" dirty="0">
                <a:solidFill>
                  <a:srgbClr val="C1553B"/>
                </a:solidFill>
                <a:latin typeface="Georgia" pitchFamily="34" charset="0"/>
                <a:ea typeface="Georgia" pitchFamily="34" charset="-122"/>
                <a:cs typeface="Georgia" pitchFamily="34" charset="-120"/>
              </a:rPr>
              <a:t>6 ECTS</a:t>
            </a:r>
            <a:endParaRPr lang="en-US" sz="3200" dirty="0"/>
          </a:p>
        </p:txBody>
      </p:sp>
      <p:sp>
        <p:nvSpPr>
          <p:cNvPr id="8" name="Text 6"/>
          <p:cNvSpPr txBox="1"/>
          <p:nvPr/>
        </p:nvSpPr>
        <p:spPr>
          <a:xfrm>
            <a:off x="7818120" y="2240280"/>
            <a:ext cx="3657600" cy="502920"/>
          </a:xfrm>
          <a:prstGeom prst="rect">
            <a:avLst/>
          </a:prstGeom>
          <a:noFill/>
          <a:ln/>
        </p:spPr>
        <p:txBody>
          <a:bodyPr wrap="square" lIns="0" tIns="0" rIns="0" bIns="0" rtlCol="0" anchor="t"/>
          <a:lstStyle/>
          <a:p>
            <a:pPr marL="0" indent="0" algn="l">
              <a:buNone/>
            </a:pPr>
            <a:r>
              <a:rPr lang="en-US" sz="2000" dirty="0">
                <a:solidFill>
                  <a:srgbClr val="5B6B62"/>
                </a:solidFill>
                <a:latin typeface="Georgia" pitchFamily="34" charset="0"/>
                <a:ea typeface="Georgia" pitchFamily="34" charset="-122"/>
                <a:cs typeface="Georgia" pitchFamily="34" charset="-120"/>
              </a:rPr>
              <a:t>credits</a:t>
            </a:r>
            <a:endParaRPr lang="en-US" sz="2000" dirty="0"/>
          </a:p>
        </p:txBody>
      </p:sp>
      <p:sp>
        <p:nvSpPr>
          <p:cNvPr id="9" name="Shape 7"/>
          <p:cNvSpPr/>
          <p:nvPr/>
        </p:nvSpPr>
        <p:spPr>
          <a:xfrm>
            <a:off x="7589520" y="3063240"/>
            <a:ext cx="4050792" cy="1325880"/>
          </a:xfrm>
          <a:prstGeom prst="roundRect">
            <a:avLst>
              <a:gd name="adj" fmla="val 8276"/>
            </a:avLst>
          </a:prstGeom>
          <a:solidFill>
            <a:srgbClr val="FFFFFF"/>
          </a:solidFill>
          <a:ln w="19050">
            <a:solidFill>
              <a:srgbClr val="C9D6CC"/>
            </a:solidFill>
            <a:prstDash val="solid"/>
          </a:ln>
        </p:spPr>
        <p:txBody>
          <a:bodyPr/>
          <a:lstStyle/>
          <a:p>
            <a:endParaRPr lang="en-US"/>
          </a:p>
        </p:txBody>
      </p:sp>
      <p:sp>
        <p:nvSpPr>
          <p:cNvPr id="10" name="Text 8"/>
          <p:cNvSpPr txBox="1"/>
          <p:nvPr/>
        </p:nvSpPr>
        <p:spPr>
          <a:xfrm>
            <a:off x="7818120" y="3172968"/>
            <a:ext cx="3657600" cy="640080"/>
          </a:xfrm>
          <a:prstGeom prst="rect">
            <a:avLst/>
          </a:prstGeom>
          <a:noFill/>
          <a:ln/>
        </p:spPr>
        <p:txBody>
          <a:bodyPr wrap="square" lIns="0" tIns="0" rIns="0" bIns="0" rtlCol="0" anchor="t"/>
          <a:lstStyle/>
          <a:p>
            <a:pPr marL="0" indent="0" algn="l">
              <a:buNone/>
            </a:pPr>
            <a:r>
              <a:rPr lang="en-US" sz="3200" b="1" dirty="0">
                <a:solidFill>
                  <a:srgbClr val="C1553B"/>
                </a:solidFill>
                <a:latin typeface="Georgia" pitchFamily="34" charset="0"/>
                <a:ea typeface="Georgia" pitchFamily="34" charset="-122"/>
                <a:cs typeface="Georgia" pitchFamily="34" charset="-120"/>
              </a:rPr>
              <a:t>Onsite</a:t>
            </a:r>
            <a:endParaRPr lang="en-US" sz="3200" dirty="0"/>
          </a:p>
        </p:txBody>
      </p:sp>
      <p:sp>
        <p:nvSpPr>
          <p:cNvPr id="11" name="Text 9"/>
          <p:cNvSpPr txBox="1"/>
          <p:nvPr/>
        </p:nvSpPr>
        <p:spPr>
          <a:xfrm>
            <a:off x="7818120" y="3794760"/>
            <a:ext cx="3657600" cy="502920"/>
          </a:xfrm>
          <a:prstGeom prst="rect">
            <a:avLst/>
          </a:prstGeom>
          <a:noFill/>
          <a:ln/>
        </p:spPr>
        <p:txBody>
          <a:bodyPr wrap="square" lIns="0" tIns="0" rIns="0" bIns="0" rtlCol="0" anchor="t"/>
          <a:lstStyle/>
          <a:p>
            <a:pPr marL="0" indent="0" algn="l">
              <a:buNone/>
            </a:pPr>
            <a:r>
              <a:rPr lang="en-US" sz="2000" dirty="0">
                <a:solidFill>
                  <a:srgbClr val="5B6B62"/>
                </a:solidFill>
                <a:latin typeface="Georgia" pitchFamily="34" charset="0"/>
                <a:ea typeface="Georgia" pitchFamily="34" charset="-122"/>
                <a:cs typeface="Georgia" pitchFamily="34" charset="-120"/>
              </a:rPr>
              <a:t>plus Virtual Campus</a:t>
            </a:r>
            <a:endParaRPr lang="en-US" sz="2000" dirty="0"/>
          </a:p>
        </p:txBody>
      </p:sp>
      <p:sp>
        <p:nvSpPr>
          <p:cNvPr id="12" name="Shape 10"/>
          <p:cNvSpPr/>
          <p:nvPr/>
        </p:nvSpPr>
        <p:spPr>
          <a:xfrm>
            <a:off x="7589520" y="4617720"/>
            <a:ext cx="4050792" cy="1325880"/>
          </a:xfrm>
          <a:prstGeom prst="roundRect">
            <a:avLst>
              <a:gd name="adj" fmla="val 8276"/>
            </a:avLst>
          </a:prstGeom>
          <a:solidFill>
            <a:srgbClr val="FFFFFF"/>
          </a:solidFill>
          <a:ln w="19050">
            <a:solidFill>
              <a:srgbClr val="C9D6CC"/>
            </a:solidFill>
            <a:prstDash val="solid"/>
          </a:ln>
        </p:spPr>
        <p:txBody>
          <a:bodyPr/>
          <a:lstStyle/>
          <a:p>
            <a:endParaRPr lang="en-US"/>
          </a:p>
        </p:txBody>
      </p:sp>
      <p:sp>
        <p:nvSpPr>
          <p:cNvPr id="13" name="Text 11"/>
          <p:cNvSpPr txBox="1"/>
          <p:nvPr/>
        </p:nvSpPr>
        <p:spPr>
          <a:xfrm>
            <a:off x="7818120" y="4727448"/>
            <a:ext cx="3657600" cy="640080"/>
          </a:xfrm>
          <a:prstGeom prst="rect">
            <a:avLst/>
          </a:prstGeom>
          <a:noFill/>
          <a:ln/>
        </p:spPr>
        <p:txBody>
          <a:bodyPr wrap="square" lIns="0" tIns="0" rIns="0" bIns="0" rtlCol="0" anchor="t"/>
          <a:lstStyle/>
          <a:p>
            <a:pPr marL="0" indent="0" algn="l">
              <a:buNone/>
            </a:pPr>
            <a:r>
              <a:rPr lang="en-US" sz="3200" b="1" dirty="0">
                <a:solidFill>
                  <a:srgbClr val="C1553B"/>
                </a:solidFill>
                <a:latin typeface="Georgia" pitchFamily="34" charset="0"/>
                <a:ea typeface="Georgia" pitchFamily="34" charset="-122"/>
                <a:cs typeface="Georgia" pitchFamily="34" charset="-120"/>
              </a:rPr>
              <a:t>7 cases</a:t>
            </a:r>
            <a:endParaRPr lang="en-US" sz="3200" dirty="0"/>
          </a:p>
        </p:txBody>
      </p:sp>
      <p:sp>
        <p:nvSpPr>
          <p:cNvPr id="14" name="Text 12"/>
          <p:cNvSpPr txBox="1"/>
          <p:nvPr/>
        </p:nvSpPr>
        <p:spPr>
          <a:xfrm>
            <a:off x="7818120" y="5349240"/>
            <a:ext cx="3657600" cy="502920"/>
          </a:xfrm>
          <a:prstGeom prst="rect">
            <a:avLst/>
          </a:prstGeom>
          <a:noFill/>
          <a:ln/>
        </p:spPr>
        <p:txBody>
          <a:bodyPr wrap="square" lIns="0" tIns="0" rIns="0" bIns="0" rtlCol="0" anchor="t"/>
          <a:lstStyle/>
          <a:p>
            <a:pPr marL="0" indent="0" algn="l">
              <a:buNone/>
            </a:pPr>
            <a:r>
              <a:rPr lang="en-US" sz="2000" dirty="0">
                <a:solidFill>
                  <a:srgbClr val="5B6B62"/>
                </a:solidFill>
                <a:latin typeface="Georgia" pitchFamily="34" charset="0"/>
                <a:ea typeface="Georgia" pitchFamily="34" charset="-122"/>
                <a:cs typeface="Georgia" pitchFamily="34" charset="-120"/>
              </a:rPr>
              <a:t>from four continents</a:t>
            </a:r>
            <a:endParaRPr lang="en-US" sz="2000" dirty="0"/>
          </a:p>
        </p:txBody>
      </p:sp>
      <p:sp>
        <p:nvSpPr>
          <p:cNvPr id="15" name="Text 13"/>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2</a:t>
            </a:r>
            <a:endParaRPr lang="en-US" sz="1100" dirty="0"/>
          </a:p>
        </p:txBody>
      </p:sp>
      <p:pic>
        <p:nvPicPr>
          <p:cNvPr id="17" name="Picture 16">
            <a:extLst>
              <a:ext uri="{FF2B5EF4-FFF2-40B4-BE49-F238E27FC236}">
                <a16:creationId xmlns:a16="http://schemas.microsoft.com/office/drawing/2014/main" id="{B8C6B62C-2A94-EE03-F126-BDD95C9E25D1}"/>
              </a:ext>
            </a:extLst>
          </p:cNvPr>
          <p:cNvPicPr>
            <a:picLocks noChangeAspect="1"/>
          </p:cNvPicPr>
          <p:nvPr/>
        </p:nvPicPr>
        <p:blipFill>
          <a:blip r:embed="rId3"/>
          <a:stretch>
            <a:fillRect/>
          </a:stretch>
        </p:blipFill>
        <p:spPr>
          <a:xfrm>
            <a:off x="0" y="6473952"/>
            <a:ext cx="12192000" cy="408227"/>
          </a:xfrm>
          <a:prstGeom prst="rect">
            <a:avLst/>
          </a:prstGeom>
        </p:spPr>
      </p:pic>
      <p:sp>
        <p:nvSpPr>
          <p:cNvPr id="19" name="TextBox 18">
            <a:extLst>
              <a:ext uri="{FF2B5EF4-FFF2-40B4-BE49-F238E27FC236}">
                <a16:creationId xmlns:a16="http://schemas.microsoft.com/office/drawing/2014/main" id="{4509C935-DCD5-4085-9633-E2705ABCFCBF}"/>
              </a:ext>
            </a:extLst>
          </p:cNvPr>
          <p:cNvSpPr txBox="1"/>
          <p:nvPr/>
        </p:nvSpPr>
        <p:spPr>
          <a:xfrm>
            <a:off x="868680"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Our Route through the Course</a:t>
            </a:r>
            <a:endParaRPr lang="en-US" sz="4000" dirty="0"/>
          </a:p>
        </p:txBody>
      </p:sp>
      <p:sp>
        <p:nvSpPr>
          <p:cNvPr id="3" name="Shape 1"/>
          <p:cNvSpPr/>
          <p:nvPr/>
        </p:nvSpPr>
        <p:spPr>
          <a:xfrm>
            <a:off x="548640" y="1554480"/>
            <a:ext cx="3520440" cy="2148840"/>
          </a:xfrm>
          <a:prstGeom prst="roundRect">
            <a:avLst>
              <a:gd name="adj" fmla="val 5106"/>
            </a:avLst>
          </a:prstGeom>
          <a:solidFill>
            <a:srgbClr val="EAF1EC"/>
          </a:solidFill>
          <a:ln/>
        </p:spPr>
        <p:txBody>
          <a:bodyPr/>
          <a:lstStyle/>
          <a:p>
            <a:endParaRPr lang="en-US"/>
          </a:p>
        </p:txBody>
      </p:sp>
      <p:sp>
        <p:nvSpPr>
          <p:cNvPr id="4" name="Shape 2"/>
          <p:cNvSpPr/>
          <p:nvPr/>
        </p:nvSpPr>
        <p:spPr>
          <a:xfrm>
            <a:off x="822960" y="1828800"/>
            <a:ext cx="685800" cy="685800"/>
          </a:xfrm>
          <a:prstGeom prst="ellipse">
            <a:avLst/>
          </a:prstGeom>
          <a:solidFill>
            <a:srgbClr val="1F3B2F"/>
          </a:solidFill>
          <a:ln/>
        </p:spPr>
        <p:txBody>
          <a:bodyPr/>
          <a:lstStyle/>
          <a:p>
            <a:endParaRPr lang="en-US"/>
          </a:p>
        </p:txBody>
      </p:sp>
      <p:sp>
        <p:nvSpPr>
          <p:cNvPr id="5" name="Text 3"/>
          <p:cNvSpPr txBox="1"/>
          <p:nvPr/>
        </p:nvSpPr>
        <p:spPr>
          <a:xfrm>
            <a:off x="822960" y="1828800"/>
            <a:ext cx="685800" cy="68580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1</a:t>
            </a:r>
            <a:endParaRPr lang="en-US" sz="2400" dirty="0"/>
          </a:p>
        </p:txBody>
      </p:sp>
      <p:sp>
        <p:nvSpPr>
          <p:cNvPr id="6" name="Text 4"/>
          <p:cNvSpPr txBox="1"/>
          <p:nvPr/>
        </p:nvSpPr>
        <p:spPr>
          <a:xfrm>
            <a:off x="1691640" y="1901952"/>
            <a:ext cx="2240280" cy="54864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Foundations</a:t>
            </a:r>
            <a:endParaRPr lang="en-US" sz="2000" dirty="0"/>
          </a:p>
        </p:txBody>
      </p:sp>
      <p:sp>
        <p:nvSpPr>
          <p:cNvPr id="7" name="Text 5"/>
          <p:cNvSpPr txBox="1"/>
          <p:nvPr/>
        </p:nvSpPr>
        <p:spPr>
          <a:xfrm>
            <a:off x="822960" y="2611364"/>
            <a:ext cx="3017520" cy="8229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Tourism and local development</a:t>
            </a:r>
            <a:endParaRPr lang="en-US" sz="2000" dirty="0"/>
          </a:p>
        </p:txBody>
      </p:sp>
      <p:sp>
        <p:nvSpPr>
          <p:cNvPr id="8" name="Shape 6"/>
          <p:cNvSpPr/>
          <p:nvPr/>
        </p:nvSpPr>
        <p:spPr>
          <a:xfrm>
            <a:off x="4297680" y="1554480"/>
            <a:ext cx="3520440" cy="2148840"/>
          </a:xfrm>
          <a:prstGeom prst="roundRect">
            <a:avLst>
              <a:gd name="adj" fmla="val 5106"/>
            </a:avLst>
          </a:prstGeom>
          <a:solidFill>
            <a:srgbClr val="F7EFE2"/>
          </a:solidFill>
          <a:ln/>
        </p:spPr>
        <p:txBody>
          <a:bodyPr/>
          <a:lstStyle/>
          <a:p>
            <a:endParaRPr lang="en-US"/>
          </a:p>
        </p:txBody>
      </p:sp>
      <p:sp>
        <p:nvSpPr>
          <p:cNvPr id="9" name="Shape 7"/>
          <p:cNvSpPr/>
          <p:nvPr/>
        </p:nvSpPr>
        <p:spPr>
          <a:xfrm>
            <a:off x="4572000" y="1828800"/>
            <a:ext cx="685800" cy="685800"/>
          </a:xfrm>
          <a:prstGeom prst="ellipse">
            <a:avLst/>
          </a:prstGeom>
          <a:solidFill>
            <a:srgbClr val="1F3B2F"/>
          </a:solidFill>
          <a:ln/>
        </p:spPr>
        <p:txBody>
          <a:bodyPr/>
          <a:lstStyle/>
          <a:p>
            <a:endParaRPr lang="en-US"/>
          </a:p>
        </p:txBody>
      </p:sp>
      <p:sp>
        <p:nvSpPr>
          <p:cNvPr id="10" name="Text 8"/>
          <p:cNvSpPr txBox="1"/>
          <p:nvPr/>
        </p:nvSpPr>
        <p:spPr>
          <a:xfrm>
            <a:off x="4572000" y="1828800"/>
            <a:ext cx="685800" cy="68580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2</a:t>
            </a:r>
            <a:endParaRPr lang="en-US" sz="2400" dirty="0"/>
          </a:p>
        </p:txBody>
      </p:sp>
      <p:sp>
        <p:nvSpPr>
          <p:cNvPr id="11" name="Text 9"/>
          <p:cNvSpPr txBox="1"/>
          <p:nvPr/>
        </p:nvSpPr>
        <p:spPr>
          <a:xfrm>
            <a:off x="5440680" y="1901952"/>
            <a:ext cx="2240280" cy="54864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Cooperation</a:t>
            </a:r>
            <a:endParaRPr lang="en-US" sz="2000" dirty="0"/>
          </a:p>
        </p:txBody>
      </p:sp>
      <p:sp>
        <p:nvSpPr>
          <p:cNvPr id="12" name="Text 10"/>
          <p:cNvSpPr txBox="1"/>
          <p:nvPr/>
        </p:nvSpPr>
        <p:spPr>
          <a:xfrm>
            <a:off x="4572000" y="2697480"/>
            <a:ext cx="3017520" cy="8229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Models for development</a:t>
            </a:r>
            <a:endParaRPr lang="en-US" sz="2000" dirty="0"/>
          </a:p>
        </p:txBody>
      </p:sp>
      <p:sp>
        <p:nvSpPr>
          <p:cNvPr id="13" name="Shape 11"/>
          <p:cNvSpPr/>
          <p:nvPr/>
        </p:nvSpPr>
        <p:spPr>
          <a:xfrm>
            <a:off x="8046720" y="1554480"/>
            <a:ext cx="3520440" cy="2148840"/>
          </a:xfrm>
          <a:prstGeom prst="roundRect">
            <a:avLst>
              <a:gd name="adj" fmla="val 5106"/>
            </a:avLst>
          </a:prstGeom>
          <a:solidFill>
            <a:srgbClr val="EAF1EC"/>
          </a:solidFill>
          <a:ln/>
        </p:spPr>
        <p:txBody>
          <a:bodyPr/>
          <a:lstStyle/>
          <a:p>
            <a:endParaRPr lang="en-US"/>
          </a:p>
        </p:txBody>
      </p:sp>
      <p:sp>
        <p:nvSpPr>
          <p:cNvPr id="14" name="Shape 12"/>
          <p:cNvSpPr/>
          <p:nvPr/>
        </p:nvSpPr>
        <p:spPr>
          <a:xfrm>
            <a:off x="8321040" y="1828800"/>
            <a:ext cx="685800" cy="685800"/>
          </a:xfrm>
          <a:prstGeom prst="ellipse">
            <a:avLst/>
          </a:prstGeom>
          <a:solidFill>
            <a:srgbClr val="1F3B2F"/>
          </a:solidFill>
          <a:ln/>
        </p:spPr>
        <p:txBody>
          <a:bodyPr/>
          <a:lstStyle/>
          <a:p>
            <a:endParaRPr lang="en-US"/>
          </a:p>
        </p:txBody>
      </p:sp>
      <p:sp>
        <p:nvSpPr>
          <p:cNvPr id="15" name="Text 13"/>
          <p:cNvSpPr txBox="1"/>
          <p:nvPr/>
        </p:nvSpPr>
        <p:spPr>
          <a:xfrm>
            <a:off x="8321040" y="1828800"/>
            <a:ext cx="685800" cy="68580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3</a:t>
            </a:r>
            <a:endParaRPr lang="en-US" sz="2400" dirty="0"/>
          </a:p>
        </p:txBody>
      </p:sp>
      <p:sp>
        <p:nvSpPr>
          <p:cNvPr id="16" name="Text 14"/>
          <p:cNvSpPr txBox="1"/>
          <p:nvPr/>
        </p:nvSpPr>
        <p:spPr>
          <a:xfrm>
            <a:off x="9189720" y="1901952"/>
            <a:ext cx="2240280" cy="54864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Planning</a:t>
            </a:r>
            <a:endParaRPr lang="en-US" sz="2000" dirty="0"/>
          </a:p>
        </p:txBody>
      </p:sp>
      <p:sp>
        <p:nvSpPr>
          <p:cNvPr id="17" name="Text 15"/>
          <p:cNvSpPr txBox="1"/>
          <p:nvPr/>
        </p:nvSpPr>
        <p:spPr>
          <a:xfrm>
            <a:off x="8321040" y="2697480"/>
            <a:ext cx="3017520" cy="8229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Sustainable tourism planning</a:t>
            </a:r>
            <a:endParaRPr lang="en-US" sz="2000" dirty="0"/>
          </a:p>
        </p:txBody>
      </p:sp>
      <p:sp>
        <p:nvSpPr>
          <p:cNvPr id="18" name="Shape 16"/>
          <p:cNvSpPr/>
          <p:nvPr/>
        </p:nvSpPr>
        <p:spPr>
          <a:xfrm>
            <a:off x="548640" y="3886200"/>
            <a:ext cx="3520440" cy="2148840"/>
          </a:xfrm>
          <a:prstGeom prst="roundRect">
            <a:avLst>
              <a:gd name="adj" fmla="val 5106"/>
            </a:avLst>
          </a:prstGeom>
          <a:solidFill>
            <a:srgbClr val="F7EFE2"/>
          </a:solidFill>
          <a:ln/>
        </p:spPr>
        <p:txBody>
          <a:bodyPr/>
          <a:lstStyle/>
          <a:p>
            <a:endParaRPr lang="en-US"/>
          </a:p>
        </p:txBody>
      </p:sp>
      <p:sp>
        <p:nvSpPr>
          <p:cNvPr id="19" name="Shape 17"/>
          <p:cNvSpPr/>
          <p:nvPr/>
        </p:nvSpPr>
        <p:spPr>
          <a:xfrm>
            <a:off x="822960" y="4160520"/>
            <a:ext cx="685800" cy="685800"/>
          </a:xfrm>
          <a:prstGeom prst="ellipse">
            <a:avLst/>
          </a:prstGeom>
          <a:solidFill>
            <a:srgbClr val="1F3B2F"/>
          </a:solidFill>
          <a:ln/>
        </p:spPr>
        <p:txBody>
          <a:bodyPr/>
          <a:lstStyle/>
          <a:p>
            <a:endParaRPr lang="en-US"/>
          </a:p>
        </p:txBody>
      </p:sp>
      <p:sp>
        <p:nvSpPr>
          <p:cNvPr id="20" name="Text 18"/>
          <p:cNvSpPr txBox="1"/>
          <p:nvPr/>
        </p:nvSpPr>
        <p:spPr>
          <a:xfrm>
            <a:off x="822960" y="4160520"/>
            <a:ext cx="685800" cy="68580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4</a:t>
            </a:r>
            <a:endParaRPr lang="en-US" sz="2400" dirty="0"/>
          </a:p>
        </p:txBody>
      </p:sp>
      <p:sp>
        <p:nvSpPr>
          <p:cNvPr id="21" name="Text 19"/>
          <p:cNvSpPr txBox="1"/>
          <p:nvPr/>
        </p:nvSpPr>
        <p:spPr>
          <a:xfrm>
            <a:off x="1691640" y="4233672"/>
            <a:ext cx="2240280" cy="54864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People</a:t>
            </a:r>
            <a:endParaRPr lang="en-US" sz="2000" dirty="0"/>
          </a:p>
        </p:txBody>
      </p:sp>
      <p:sp>
        <p:nvSpPr>
          <p:cNvPr id="22" name="Text 20"/>
          <p:cNvSpPr txBox="1"/>
          <p:nvPr/>
        </p:nvSpPr>
        <p:spPr>
          <a:xfrm>
            <a:off x="822960" y="5029200"/>
            <a:ext cx="3017520" cy="8229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Participation, stakeholders, partnerships</a:t>
            </a:r>
            <a:endParaRPr lang="en-US" sz="2000" dirty="0"/>
          </a:p>
        </p:txBody>
      </p:sp>
      <p:sp>
        <p:nvSpPr>
          <p:cNvPr id="23" name="Shape 21"/>
          <p:cNvSpPr/>
          <p:nvPr/>
        </p:nvSpPr>
        <p:spPr>
          <a:xfrm>
            <a:off x="4297680" y="3886200"/>
            <a:ext cx="3520440" cy="2148840"/>
          </a:xfrm>
          <a:prstGeom prst="roundRect">
            <a:avLst>
              <a:gd name="adj" fmla="val 5106"/>
            </a:avLst>
          </a:prstGeom>
          <a:solidFill>
            <a:srgbClr val="EAF1EC"/>
          </a:solidFill>
          <a:ln/>
        </p:spPr>
        <p:txBody>
          <a:bodyPr/>
          <a:lstStyle/>
          <a:p>
            <a:endParaRPr lang="en-US"/>
          </a:p>
        </p:txBody>
      </p:sp>
      <p:sp>
        <p:nvSpPr>
          <p:cNvPr id="24" name="Shape 22"/>
          <p:cNvSpPr/>
          <p:nvPr/>
        </p:nvSpPr>
        <p:spPr>
          <a:xfrm>
            <a:off x="4572000" y="4160520"/>
            <a:ext cx="685800" cy="685800"/>
          </a:xfrm>
          <a:prstGeom prst="ellipse">
            <a:avLst/>
          </a:prstGeom>
          <a:solidFill>
            <a:srgbClr val="1F3B2F"/>
          </a:solidFill>
          <a:ln/>
        </p:spPr>
        <p:txBody>
          <a:bodyPr/>
          <a:lstStyle/>
          <a:p>
            <a:endParaRPr lang="en-US"/>
          </a:p>
        </p:txBody>
      </p:sp>
      <p:sp>
        <p:nvSpPr>
          <p:cNvPr id="25" name="Text 23"/>
          <p:cNvSpPr txBox="1"/>
          <p:nvPr/>
        </p:nvSpPr>
        <p:spPr>
          <a:xfrm>
            <a:off x="4572000" y="4160520"/>
            <a:ext cx="685800" cy="68580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5</a:t>
            </a:r>
            <a:endParaRPr lang="en-US" sz="2400" dirty="0"/>
          </a:p>
        </p:txBody>
      </p:sp>
      <p:sp>
        <p:nvSpPr>
          <p:cNvPr id="26" name="Text 24"/>
          <p:cNvSpPr txBox="1"/>
          <p:nvPr/>
        </p:nvSpPr>
        <p:spPr>
          <a:xfrm>
            <a:off x="5440680" y="4233672"/>
            <a:ext cx="2240280" cy="54864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Identity</a:t>
            </a:r>
            <a:endParaRPr lang="en-US" sz="2000" dirty="0"/>
          </a:p>
        </p:txBody>
      </p:sp>
      <p:sp>
        <p:nvSpPr>
          <p:cNvPr id="27" name="Text 25"/>
          <p:cNvSpPr txBox="1"/>
          <p:nvPr/>
        </p:nvSpPr>
        <p:spPr>
          <a:xfrm>
            <a:off x="4572000" y="5029200"/>
            <a:ext cx="3017520" cy="8229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Heritage and local products</a:t>
            </a:r>
            <a:endParaRPr lang="en-US" sz="2000" dirty="0"/>
          </a:p>
        </p:txBody>
      </p:sp>
      <p:sp>
        <p:nvSpPr>
          <p:cNvPr id="28" name="Shape 26"/>
          <p:cNvSpPr/>
          <p:nvPr/>
        </p:nvSpPr>
        <p:spPr>
          <a:xfrm>
            <a:off x="8046720" y="3886200"/>
            <a:ext cx="3520440" cy="2148840"/>
          </a:xfrm>
          <a:prstGeom prst="roundRect">
            <a:avLst>
              <a:gd name="adj" fmla="val 5106"/>
            </a:avLst>
          </a:prstGeom>
          <a:solidFill>
            <a:srgbClr val="F7EFE2"/>
          </a:solidFill>
          <a:ln/>
        </p:spPr>
        <p:txBody>
          <a:bodyPr/>
          <a:lstStyle/>
          <a:p>
            <a:endParaRPr lang="en-US"/>
          </a:p>
        </p:txBody>
      </p:sp>
      <p:sp>
        <p:nvSpPr>
          <p:cNvPr id="29" name="Shape 27"/>
          <p:cNvSpPr/>
          <p:nvPr/>
        </p:nvSpPr>
        <p:spPr>
          <a:xfrm>
            <a:off x="8321040" y="4160520"/>
            <a:ext cx="685800" cy="685800"/>
          </a:xfrm>
          <a:prstGeom prst="ellipse">
            <a:avLst/>
          </a:prstGeom>
          <a:solidFill>
            <a:srgbClr val="1F3B2F"/>
          </a:solidFill>
          <a:ln/>
        </p:spPr>
        <p:txBody>
          <a:bodyPr/>
          <a:lstStyle/>
          <a:p>
            <a:endParaRPr lang="en-US"/>
          </a:p>
        </p:txBody>
      </p:sp>
      <p:sp>
        <p:nvSpPr>
          <p:cNvPr id="30" name="Text 28"/>
          <p:cNvSpPr txBox="1"/>
          <p:nvPr/>
        </p:nvSpPr>
        <p:spPr>
          <a:xfrm>
            <a:off x="8321040" y="4160520"/>
            <a:ext cx="685800" cy="68580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6</a:t>
            </a:r>
            <a:endParaRPr lang="en-US" sz="2400" dirty="0"/>
          </a:p>
        </p:txBody>
      </p:sp>
      <p:sp>
        <p:nvSpPr>
          <p:cNvPr id="31" name="Text 29"/>
          <p:cNvSpPr txBox="1"/>
          <p:nvPr/>
        </p:nvSpPr>
        <p:spPr>
          <a:xfrm>
            <a:off x="9189720" y="4233672"/>
            <a:ext cx="2240280" cy="54864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Practice</a:t>
            </a:r>
            <a:endParaRPr lang="en-US" sz="2000" dirty="0"/>
          </a:p>
        </p:txBody>
      </p:sp>
      <p:sp>
        <p:nvSpPr>
          <p:cNvPr id="32" name="Text 30"/>
          <p:cNvSpPr txBox="1"/>
          <p:nvPr/>
        </p:nvSpPr>
        <p:spPr>
          <a:xfrm>
            <a:off x="8321040" y="5029200"/>
            <a:ext cx="3017520" cy="8229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Equity, assessment, proposals</a:t>
            </a:r>
            <a:endParaRPr lang="en-US" sz="2000" dirty="0"/>
          </a:p>
        </p:txBody>
      </p:sp>
      <p:sp>
        <p:nvSpPr>
          <p:cNvPr id="33" name="Text 3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3</a:t>
            </a:r>
            <a:endParaRPr lang="en-US" sz="1100" dirty="0"/>
          </a:p>
        </p:txBody>
      </p:sp>
      <p:pic>
        <p:nvPicPr>
          <p:cNvPr id="35" name="Picture 34">
            <a:extLst>
              <a:ext uri="{FF2B5EF4-FFF2-40B4-BE49-F238E27FC236}">
                <a16:creationId xmlns:a16="http://schemas.microsoft.com/office/drawing/2014/main" id="{3CA2137B-8AC3-B535-4E1C-AA4BF8AC0280}"/>
              </a:ext>
            </a:extLst>
          </p:cNvPr>
          <p:cNvPicPr>
            <a:picLocks noChangeAspect="1"/>
          </p:cNvPicPr>
          <p:nvPr/>
        </p:nvPicPr>
        <p:blipFill>
          <a:blip r:embed="rId3"/>
          <a:stretch>
            <a:fillRect/>
          </a:stretch>
        </p:blipFill>
        <p:spPr>
          <a:xfrm>
            <a:off x="0" y="6473952"/>
            <a:ext cx="12192000" cy="408227"/>
          </a:xfrm>
          <a:prstGeom prst="rect">
            <a:avLst/>
          </a:prstGeom>
        </p:spPr>
      </p:pic>
      <p:sp>
        <p:nvSpPr>
          <p:cNvPr id="37" name="TextBox 36">
            <a:extLst>
              <a:ext uri="{FF2B5EF4-FFF2-40B4-BE49-F238E27FC236}">
                <a16:creationId xmlns:a16="http://schemas.microsoft.com/office/drawing/2014/main" id="{2E9B27B1-052A-D210-DABC-EC6E1A331A83}"/>
              </a:ext>
            </a:extLst>
          </p:cNvPr>
          <p:cNvSpPr txBox="1"/>
          <p:nvPr/>
        </p:nvSpPr>
        <p:spPr>
          <a:xfrm>
            <a:off x="822960"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1F3B2F"/>
        </a:solidFill>
        <a:effectLst/>
      </p:bgPr>
    </p:bg>
    <p:spTree>
      <p:nvGrpSpPr>
        <p:cNvPr id="1" name=""/>
        <p:cNvGrpSpPr/>
        <p:nvPr/>
      </p:nvGrpSpPr>
      <p:grpSpPr>
        <a:xfrm>
          <a:off x="0" y="0"/>
          <a:ext cx="0" cy="0"/>
          <a:chOff x="0" y="0"/>
          <a:chExt cx="0" cy="0"/>
        </a:xfrm>
      </p:grpSpPr>
      <p:sp>
        <p:nvSpPr>
          <p:cNvPr id="4" name="Text 1"/>
          <p:cNvSpPr txBox="1"/>
          <p:nvPr/>
        </p:nvSpPr>
        <p:spPr>
          <a:xfrm>
            <a:off x="640080" y="1554480"/>
            <a:ext cx="6400800" cy="457200"/>
          </a:xfrm>
          <a:prstGeom prst="rect">
            <a:avLst/>
          </a:prstGeom>
          <a:noFill/>
          <a:ln/>
        </p:spPr>
        <p:txBody>
          <a:bodyPr wrap="square" lIns="0" tIns="0" rIns="0" bIns="0" rtlCol="0" anchor="t"/>
          <a:lstStyle/>
          <a:p>
            <a:pPr marL="0" indent="0" algn="l">
              <a:buNone/>
            </a:pPr>
            <a:r>
              <a:rPr lang="en-US" sz="2000" b="1" dirty="0">
                <a:solidFill>
                  <a:srgbClr val="E3A857"/>
                </a:solidFill>
                <a:latin typeface="Georgia" pitchFamily="34" charset="0"/>
                <a:ea typeface="Georgia" pitchFamily="34" charset="-122"/>
                <a:cs typeface="Georgia" pitchFamily="34" charset="-120"/>
              </a:rPr>
              <a:t>PART 1</a:t>
            </a:r>
            <a:endParaRPr lang="en-US" sz="2000" dirty="0"/>
          </a:p>
        </p:txBody>
      </p:sp>
      <p:sp>
        <p:nvSpPr>
          <p:cNvPr id="5" name="Text 2"/>
          <p:cNvSpPr txBox="1"/>
          <p:nvPr/>
        </p:nvSpPr>
        <p:spPr>
          <a:xfrm>
            <a:off x="640080" y="2103120"/>
            <a:ext cx="7498080" cy="1737360"/>
          </a:xfrm>
          <a:prstGeom prst="rect">
            <a:avLst/>
          </a:prstGeom>
          <a:noFill/>
          <a:ln/>
        </p:spPr>
        <p:txBody>
          <a:bodyPr wrap="square" lIns="0" tIns="0" rIns="0" bIns="0" rtlCol="0" anchor="t"/>
          <a:lstStyle/>
          <a:p>
            <a:pPr marL="0" indent="0">
              <a:buNone/>
            </a:pPr>
            <a:r>
              <a:rPr lang="en-US" sz="4000" b="1" dirty="0">
                <a:solidFill>
                  <a:srgbClr val="FFFFFF"/>
                </a:solidFill>
                <a:latin typeface="Georgia" pitchFamily="34" charset="0"/>
                <a:ea typeface="Georgia" pitchFamily="34" charset="-122"/>
                <a:cs typeface="Georgia" pitchFamily="34" charset="-120"/>
              </a:rPr>
              <a:t>Why tourism matters for local development ?</a:t>
            </a:r>
            <a:endParaRPr lang="en-US" sz="4000" dirty="0"/>
          </a:p>
        </p:txBody>
      </p:sp>
      <p:sp>
        <p:nvSpPr>
          <p:cNvPr id="6" name="Text 3"/>
          <p:cNvSpPr txBox="1"/>
          <p:nvPr/>
        </p:nvSpPr>
        <p:spPr>
          <a:xfrm>
            <a:off x="640080" y="4023360"/>
            <a:ext cx="7315200" cy="1463040"/>
          </a:xfrm>
          <a:prstGeom prst="rect">
            <a:avLst/>
          </a:prstGeom>
          <a:noFill/>
          <a:ln/>
        </p:spPr>
        <p:txBody>
          <a:bodyPr wrap="square" lIns="0" tIns="0" rIns="0" bIns="0" rtlCol="0" anchor="t"/>
          <a:lstStyle/>
          <a:p>
            <a:pPr marL="0" indent="0" algn="l">
              <a:buNone/>
            </a:pPr>
            <a:r>
              <a:rPr lang="en-US" sz="2000" dirty="0">
                <a:solidFill>
                  <a:srgbClr val="D5E4D8"/>
                </a:solidFill>
                <a:latin typeface="Georgia" pitchFamily="34" charset="0"/>
                <a:ea typeface="Georgia" pitchFamily="34" charset="-122"/>
                <a:cs typeface="Georgia" pitchFamily="34" charset="-120"/>
              </a:rPr>
              <a:t>Definitions, the scale of tourism, how development thinking has changed, and the benefits and risks at community level.</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B8CBBE"/>
                </a:solidFill>
                <a:latin typeface="Georgia" pitchFamily="34" charset="0"/>
                <a:ea typeface="Georgia" pitchFamily="34" charset="-122"/>
                <a:cs typeface="Georgia" pitchFamily="34" charset="-120"/>
              </a:rPr>
              <a:t>Tourism and Local Development Cooperation  |  4</a:t>
            </a:r>
            <a:endParaRPr lang="en-US" sz="1100" dirty="0"/>
          </a:p>
        </p:txBody>
      </p:sp>
      <p:pic>
        <p:nvPicPr>
          <p:cNvPr id="9" name="Picture 8">
            <a:extLst>
              <a:ext uri="{FF2B5EF4-FFF2-40B4-BE49-F238E27FC236}">
                <a16:creationId xmlns:a16="http://schemas.microsoft.com/office/drawing/2014/main" id="{7B9D50B4-1551-6446-5C91-5132D20A05A1}"/>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55B3E2E2-931D-AC18-8EFB-D974EFE590F6}"/>
              </a:ext>
            </a:extLst>
          </p:cNvPr>
          <p:cNvSpPr txBox="1"/>
          <p:nvPr/>
        </p:nvSpPr>
        <p:spPr>
          <a:xfrm>
            <a:off x="1402080" y="641908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3" name="Text 0"/>
          <p:cNvSpPr txBox="1"/>
          <p:nvPr/>
        </p:nvSpPr>
        <p:spPr>
          <a:xfrm>
            <a:off x="548640" y="365760"/>
            <a:ext cx="6309360" cy="128016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What do we mean by local development?</a:t>
            </a:r>
            <a:endParaRPr lang="en-US" sz="4000" dirty="0"/>
          </a:p>
        </p:txBody>
      </p:sp>
      <p:sp>
        <p:nvSpPr>
          <p:cNvPr id="4" name="Text 1"/>
          <p:cNvSpPr txBox="1"/>
          <p:nvPr/>
        </p:nvSpPr>
        <p:spPr>
          <a:xfrm>
            <a:off x="548640" y="1874520"/>
            <a:ext cx="6217920" cy="4206240"/>
          </a:xfrm>
          <a:prstGeom prst="rect">
            <a:avLst/>
          </a:prstGeom>
          <a:noFill/>
          <a:ln/>
        </p:spPr>
        <p:txBody>
          <a:bodyPr wrap="square" lIns="0" tIns="0" rIns="0" bIns="0" rtlCol="0" anchor="t"/>
          <a:lstStyle/>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Development that starts from a place: its people, resources, institutions and history.</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Often called endogenous or bottom-up, because local actors set the priorities.</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It is broader than income: skills, health, voice, cultural vitality and a liveable environment all count.</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Tourism fits naturally, because visitors travel to the place and spend where the product is.</a:t>
            </a:r>
            <a:endParaRPr lang="en-US" sz="2000" dirty="0"/>
          </a:p>
        </p:txBody>
      </p:sp>
      <p:sp>
        <p:nvSpPr>
          <p:cNvPr id="5" name="Text 2"/>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5</a:t>
            </a:r>
            <a:endParaRPr lang="en-US" sz="1100" dirty="0"/>
          </a:p>
        </p:txBody>
      </p:sp>
      <p:pic>
        <p:nvPicPr>
          <p:cNvPr id="7" name="Picture 6">
            <a:extLst>
              <a:ext uri="{FF2B5EF4-FFF2-40B4-BE49-F238E27FC236}">
                <a16:creationId xmlns:a16="http://schemas.microsoft.com/office/drawing/2014/main" id="{E2C4E41C-54F1-F7E7-78E7-93D2EADC4072}"/>
              </a:ext>
            </a:extLst>
          </p:cNvPr>
          <p:cNvPicPr>
            <a:picLocks noChangeAspect="1"/>
          </p:cNvPicPr>
          <p:nvPr/>
        </p:nvPicPr>
        <p:blipFill>
          <a:blip r:embed="rId3"/>
          <a:stretch>
            <a:fillRect/>
          </a:stretch>
        </p:blipFill>
        <p:spPr>
          <a:xfrm>
            <a:off x="0" y="6473952"/>
            <a:ext cx="12192000" cy="408227"/>
          </a:xfrm>
          <a:prstGeom prst="rect">
            <a:avLst/>
          </a:prstGeom>
        </p:spPr>
      </p:pic>
      <p:sp>
        <p:nvSpPr>
          <p:cNvPr id="9" name="TextBox 8">
            <a:extLst>
              <a:ext uri="{FF2B5EF4-FFF2-40B4-BE49-F238E27FC236}">
                <a16:creationId xmlns:a16="http://schemas.microsoft.com/office/drawing/2014/main" id="{EB3F68F9-3E53-081D-5D8B-3F2F99D026CF}"/>
              </a:ext>
            </a:extLst>
          </p:cNvPr>
          <p:cNvSpPr txBox="1"/>
          <p:nvPr/>
        </p:nvSpPr>
        <p:spPr>
          <a:xfrm>
            <a:off x="1219200"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1" name="Picture 10">
            <a:extLst>
              <a:ext uri="{FF2B5EF4-FFF2-40B4-BE49-F238E27FC236}">
                <a16:creationId xmlns:a16="http://schemas.microsoft.com/office/drawing/2014/main" id="{5DC6CDCB-241E-724A-9959-550E0599EC88}"/>
              </a:ext>
            </a:extLst>
          </p:cNvPr>
          <p:cNvPicPr>
            <a:picLocks noChangeAspect="1"/>
          </p:cNvPicPr>
          <p:nvPr/>
        </p:nvPicPr>
        <p:blipFill>
          <a:blip r:embed="rId4"/>
          <a:stretch>
            <a:fillRect/>
          </a:stretch>
        </p:blipFill>
        <p:spPr>
          <a:xfrm>
            <a:off x="7548282" y="1005840"/>
            <a:ext cx="3890683" cy="456124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Tourism at Global Scale</a:t>
            </a:r>
            <a:endParaRPr lang="en-US" sz="4000" dirty="0"/>
          </a:p>
        </p:txBody>
      </p:sp>
      <p:sp>
        <p:nvSpPr>
          <p:cNvPr id="3" name="Shape 1"/>
          <p:cNvSpPr/>
          <p:nvPr/>
        </p:nvSpPr>
        <p:spPr>
          <a:xfrm>
            <a:off x="548640" y="1554480"/>
            <a:ext cx="3520440" cy="2377440"/>
          </a:xfrm>
          <a:prstGeom prst="roundRect">
            <a:avLst>
              <a:gd name="adj" fmla="val 4615"/>
            </a:avLst>
          </a:prstGeom>
          <a:solidFill>
            <a:srgbClr val="EAF1EC"/>
          </a:solidFill>
          <a:ln/>
        </p:spPr>
        <p:txBody>
          <a:bodyPr/>
          <a:lstStyle/>
          <a:p>
            <a:endParaRPr lang="en-US"/>
          </a:p>
        </p:txBody>
      </p:sp>
      <p:sp>
        <p:nvSpPr>
          <p:cNvPr id="4" name="Text 2"/>
          <p:cNvSpPr txBox="1"/>
          <p:nvPr/>
        </p:nvSpPr>
        <p:spPr>
          <a:xfrm>
            <a:off x="822960" y="1737360"/>
            <a:ext cx="3017520" cy="914400"/>
          </a:xfrm>
          <a:prstGeom prst="rect">
            <a:avLst/>
          </a:prstGeom>
          <a:noFill/>
          <a:ln/>
        </p:spPr>
        <p:txBody>
          <a:bodyPr wrap="square" lIns="0" tIns="0" rIns="0" bIns="0" rtlCol="0" anchor="t"/>
          <a:lstStyle/>
          <a:p>
            <a:pPr marL="0" indent="0" algn="l">
              <a:buNone/>
            </a:pPr>
            <a:r>
              <a:rPr lang="en-US" sz="4800" b="1" dirty="0">
                <a:solidFill>
                  <a:srgbClr val="C1553B"/>
                </a:solidFill>
                <a:latin typeface="Georgia" pitchFamily="34" charset="0"/>
                <a:ea typeface="Georgia" pitchFamily="34" charset="-122"/>
                <a:cs typeface="Georgia" pitchFamily="34" charset="-120"/>
              </a:rPr>
              <a:t>1.52 bn</a:t>
            </a:r>
            <a:endParaRPr lang="en-US" sz="4800" dirty="0"/>
          </a:p>
        </p:txBody>
      </p:sp>
      <p:sp>
        <p:nvSpPr>
          <p:cNvPr id="5" name="Text 3"/>
          <p:cNvSpPr txBox="1"/>
          <p:nvPr/>
        </p:nvSpPr>
        <p:spPr>
          <a:xfrm>
            <a:off x="822960" y="2697480"/>
            <a:ext cx="3017520" cy="109728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international tourist arrivals in 2025</a:t>
            </a:r>
            <a:endParaRPr lang="en-US" sz="2000" dirty="0"/>
          </a:p>
        </p:txBody>
      </p:sp>
      <p:sp>
        <p:nvSpPr>
          <p:cNvPr id="6" name="Shape 4"/>
          <p:cNvSpPr/>
          <p:nvPr/>
        </p:nvSpPr>
        <p:spPr>
          <a:xfrm>
            <a:off x="4297680" y="1554480"/>
            <a:ext cx="3520440" cy="2377440"/>
          </a:xfrm>
          <a:prstGeom prst="roundRect">
            <a:avLst>
              <a:gd name="adj" fmla="val 4615"/>
            </a:avLst>
          </a:prstGeom>
          <a:solidFill>
            <a:srgbClr val="EAF1EC"/>
          </a:solidFill>
          <a:ln/>
        </p:spPr>
        <p:txBody>
          <a:bodyPr/>
          <a:lstStyle/>
          <a:p>
            <a:endParaRPr lang="en-US"/>
          </a:p>
        </p:txBody>
      </p:sp>
      <p:sp>
        <p:nvSpPr>
          <p:cNvPr id="7" name="Text 5"/>
          <p:cNvSpPr txBox="1"/>
          <p:nvPr/>
        </p:nvSpPr>
        <p:spPr>
          <a:xfrm>
            <a:off x="4572000" y="1737360"/>
            <a:ext cx="3017520" cy="914400"/>
          </a:xfrm>
          <a:prstGeom prst="rect">
            <a:avLst/>
          </a:prstGeom>
          <a:noFill/>
          <a:ln/>
        </p:spPr>
        <p:txBody>
          <a:bodyPr wrap="square" lIns="0" tIns="0" rIns="0" bIns="0" rtlCol="0" anchor="t"/>
          <a:lstStyle/>
          <a:p>
            <a:pPr marL="0" indent="0" algn="l">
              <a:buNone/>
            </a:pPr>
            <a:r>
              <a:rPr lang="en-US" sz="4800" b="1" dirty="0">
                <a:solidFill>
                  <a:srgbClr val="C1553B"/>
                </a:solidFill>
                <a:latin typeface="Georgia" pitchFamily="34" charset="0"/>
                <a:ea typeface="Georgia" pitchFamily="34" charset="-122"/>
                <a:cs typeface="Georgia" pitchFamily="34" charset="-120"/>
              </a:rPr>
              <a:t>+4%</a:t>
            </a:r>
            <a:endParaRPr lang="en-US" sz="4800" dirty="0"/>
          </a:p>
        </p:txBody>
      </p:sp>
      <p:sp>
        <p:nvSpPr>
          <p:cNvPr id="8" name="Text 6"/>
          <p:cNvSpPr txBox="1"/>
          <p:nvPr/>
        </p:nvSpPr>
        <p:spPr>
          <a:xfrm>
            <a:off x="4572000" y="2697480"/>
            <a:ext cx="3017520" cy="109728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growth on 2024, back to pre-pandemic trends</a:t>
            </a:r>
            <a:endParaRPr lang="en-US" sz="2000" dirty="0"/>
          </a:p>
        </p:txBody>
      </p:sp>
      <p:sp>
        <p:nvSpPr>
          <p:cNvPr id="9" name="Shape 7"/>
          <p:cNvSpPr/>
          <p:nvPr/>
        </p:nvSpPr>
        <p:spPr>
          <a:xfrm>
            <a:off x="8046720" y="1554480"/>
            <a:ext cx="3520440" cy="2377440"/>
          </a:xfrm>
          <a:prstGeom prst="roundRect">
            <a:avLst>
              <a:gd name="adj" fmla="val 4615"/>
            </a:avLst>
          </a:prstGeom>
          <a:solidFill>
            <a:srgbClr val="EAF1EC"/>
          </a:solidFill>
          <a:ln/>
        </p:spPr>
        <p:txBody>
          <a:bodyPr/>
          <a:lstStyle/>
          <a:p>
            <a:endParaRPr lang="en-US"/>
          </a:p>
        </p:txBody>
      </p:sp>
      <p:sp>
        <p:nvSpPr>
          <p:cNvPr id="10" name="Text 8"/>
          <p:cNvSpPr txBox="1"/>
          <p:nvPr/>
        </p:nvSpPr>
        <p:spPr>
          <a:xfrm>
            <a:off x="8321040" y="1737360"/>
            <a:ext cx="3017520" cy="914400"/>
          </a:xfrm>
          <a:prstGeom prst="rect">
            <a:avLst/>
          </a:prstGeom>
          <a:noFill/>
          <a:ln/>
        </p:spPr>
        <p:txBody>
          <a:bodyPr wrap="square" lIns="0" tIns="0" rIns="0" bIns="0" rtlCol="0" anchor="t"/>
          <a:lstStyle/>
          <a:p>
            <a:pPr marL="0" indent="0" algn="l">
              <a:buNone/>
            </a:pPr>
            <a:r>
              <a:rPr lang="en-US" sz="4800" b="1" dirty="0">
                <a:solidFill>
                  <a:srgbClr val="C1553B"/>
                </a:solidFill>
                <a:latin typeface="Georgia" pitchFamily="34" charset="0"/>
                <a:ea typeface="Georgia" pitchFamily="34" charset="-122"/>
                <a:cs typeface="Georgia" pitchFamily="34" charset="-120"/>
              </a:rPr>
              <a:t>1 in 10</a:t>
            </a:r>
            <a:endParaRPr lang="en-US" sz="4800" dirty="0"/>
          </a:p>
        </p:txBody>
      </p:sp>
      <p:sp>
        <p:nvSpPr>
          <p:cNvPr id="11" name="Text 9"/>
          <p:cNvSpPr txBox="1"/>
          <p:nvPr/>
        </p:nvSpPr>
        <p:spPr>
          <a:xfrm>
            <a:off x="8321040" y="2697480"/>
            <a:ext cx="3017520" cy="109728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jobs worldwide linked to travel and tourism</a:t>
            </a:r>
            <a:endParaRPr lang="en-US" sz="2000" dirty="0"/>
          </a:p>
        </p:txBody>
      </p:sp>
      <p:sp>
        <p:nvSpPr>
          <p:cNvPr id="12" name="Shape 10"/>
          <p:cNvSpPr/>
          <p:nvPr/>
        </p:nvSpPr>
        <p:spPr>
          <a:xfrm>
            <a:off x="548640" y="4206240"/>
            <a:ext cx="11094415" cy="1645920"/>
          </a:xfrm>
          <a:prstGeom prst="roundRect">
            <a:avLst>
              <a:gd name="adj" fmla="val 6667"/>
            </a:avLst>
          </a:prstGeom>
          <a:solidFill>
            <a:srgbClr val="1F3B2F"/>
          </a:solidFill>
          <a:ln/>
        </p:spPr>
        <p:txBody>
          <a:bodyPr/>
          <a:lstStyle/>
          <a:p>
            <a:endParaRPr lang="en-US"/>
          </a:p>
        </p:txBody>
      </p:sp>
      <p:sp>
        <p:nvSpPr>
          <p:cNvPr id="13" name="Text 11"/>
          <p:cNvSpPr txBox="1"/>
          <p:nvPr/>
        </p:nvSpPr>
        <p:spPr>
          <a:xfrm>
            <a:off x="914400" y="4343400"/>
            <a:ext cx="10362895" cy="1371600"/>
          </a:xfrm>
          <a:prstGeom prst="rect">
            <a:avLst/>
          </a:prstGeom>
          <a:noFill/>
          <a:ln/>
        </p:spPr>
        <p:txBody>
          <a:bodyPr wrap="square" lIns="0" tIns="0" rIns="0" bIns="0" rtlCol="0" anchor="ctr"/>
          <a:lstStyle/>
          <a:p>
            <a:pPr marL="0" indent="0" algn="l">
              <a:buNone/>
            </a:pPr>
            <a:r>
              <a:rPr lang="en-US" sz="2000" i="1" dirty="0">
                <a:solidFill>
                  <a:srgbClr val="FFFFFF"/>
                </a:solidFill>
                <a:latin typeface="Georgia" pitchFamily="34" charset="0"/>
                <a:ea typeface="Georgia" pitchFamily="34" charset="-122"/>
                <a:cs typeface="Georgia" pitchFamily="34" charset="-120"/>
              </a:rPr>
              <a:t>The headline numbers hide the question this module keeps asking: when a visitor arrives, who in the destination actually gains, and who carries the costs?</a:t>
            </a:r>
            <a:endParaRPr lang="en-US" sz="2000" dirty="0"/>
          </a:p>
        </p:txBody>
      </p:sp>
      <p:sp>
        <p:nvSpPr>
          <p:cNvPr id="14" name="Text 12"/>
          <p:cNvSpPr txBox="1"/>
          <p:nvPr/>
        </p:nvSpPr>
        <p:spPr>
          <a:xfrm>
            <a:off x="548640" y="6108192"/>
            <a:ext cx="11094415" cy="274320"/>
          </a:xfrm>
          <a:prstGeom prst="rect">
            <a:avLst/>
          </a:prstGeom>
          <a:noFill/>
          <a:ln/>
        </p:spPr>
        <p:txBody>
          <a:bodyPr wrap="square" lIns="0" tIns="0" rIns="0" bIns="0" rtlCol="0" anchor="ctr"/>
          <a:lstStyle/>
          <a:p>
            <a:pPr marL="0" indent="0">
              <a:buNone/>
            </a:pPr>
            <a:r>
              <a:rPr lang="en-US" sz="1200" i="1" dirty="0">
                <a:solidFill>
                  <a:srgbClr val="5B6B62"/>
                </a:solidFill>
                <a:latin typeface="Georgia" pitchFamily="34" charset="0"/>
                <a:ea typeface="Georgia" pitchFamily="34" charset="-122"/>
                <a:cs typeface="Georgia" pitchFamily="34" charset="-120"/>
              </a:rPr>
              <a:t>Sources: UN Tourism, World Tourism Barometer (January 2026); WTTC Economic Impact Research.</a:t>
            </a:r>
            <a:endParaRPr lang="en-US" sz="1200" dirty="0"/>
          </a:p>
        </p:txBody>
      </p:sp>
      <p:sp>
        <p:nvSpPr>
          <p:cNvPr id="15" name="Text 13"/>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6</a:t>
            </a:r>
            <a:endParaRPr lang="en-US" sz="1100" dirty="0"/>
          </a:p>
        </p:txBody>
      </p:sp>
      <p:pic>
        <p:nvPicPr>
          <p:cNvPr id="17" name="Picture 16">
            <a:extLst>
              <a:ext uri="{FF2B5EF4-FFF2-40B4-BE49-F238E27FC236}">
                <a16:creationId xmlns:a16="http://schemas.microsoft.com/office/drawing/2014/main" id="{78321159-1A78-8D3B-15AB-2E071C0D47DC}"/>
              </a:ext>
            </a:extLst>
          </p:cNvPr>
          <p:cNvPicPr>
            <a:picLocks noChangeAspect="1"/>
          </p:cNvPicPr>
          <p:nvPr/>
        </p:nvPicPr>
        <p:blipFill>
          <a:blip r:embed="rId3"/>
          <a:stretch>
            <a:fillRect/>
          </a:stretch>
        </p:blipFill>
        <p:spPr>
          <a:xfrm>
            <a:off x="0" y="6473952"/>
            <a:ext cx="12192000" cy="408227"/>
          </a:xfrm>
          <a:prstGeom prst="rect">
            <a:avLst/>
          </a:prstGeom>
        </p:spPr>
      </p:pic>
      <p:sp>
        <p:nvSpPr>
          <p:cNvPr id="19" name="TextBox 18">
            <a:extLst>
              <a:ext uri="{FF2B5EF4-FFF2-40B4-BE49-F238E27FC236}">
                <a16:creationId xmlns:a16="http://schemas.microsoft.com/office/drawing/2014/main" id="{03DD0277-F1D2-D98B-D55F-205016DD51C9}"/>
              </a:ext>
            </a:extLst>
          </p:cNvPr>
          <p:cNvSpPr txBox="1"/>
          <p:nvPr/>
        </p:nvSpPr>
        <p:spPr>
          <a:xfrm>
            <a:off x="1183341" y="6430303"/>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How development thinking evolved ?</a:t>
            </a:r>
            <a:endParaRPr lang="en-US" sz="4000" dirty="0"/>
          </a:p>
        </p:txBody>
      </p:sp>
      <p:sp>
        <p:nvSpPr>
          <p:cNvPr id="3" name="Shape 1"/>
          <p:cNvSpPr/>
          <p:nvPr/>
        </p:nvSpPr>
        <p:spPr>
          <a:xfrm>
            <a:off x="731520" y="2148840"/>
            <a:ext cx="10728655" cy="0"/>
          </a:xfrm>
          <a:prstGeom prst="line">
            <a:avLst/>
          </a:prstGeom>
          <a:noFill/>
          <a:ln w="38100">
            <a:solidFill>
              <a:srgbClr val="C1553B"/>
            </a:solidFill>
            <a:prstDash val="solid"/>
          </a:ln>
        </p:spPr>
        <p:txBody>
          <a:bodyPr/>
          <a:lstStyle/>
          <a:p>
            <a:endParaRPr lang="en-US"/>
          </a:p>
        </p:txBody>
      </p:sp>
      <p:sp>
        <p:nvSpPr>
          <p:cNvPr id="4" name="Shape 2"/>
          <p:cNvSpPr/>
          <p:nvPr/>
        </p:nvSpPr>
        <p:spPr>
          <a:xfrm>
            <a:off x="1417320" y="1947672"/>
            <a:ext cx="402336" cy="402336"/>
          </a:xfrm>
          <a:prstGeom prst="ellipse">
            <a:avLst/>
          </a:prstGeom>
          <a:solidFill>
            <a:srgbClr val="1F3B2F"/>
          </a:solidFill>
          <a:ln w="25400">
            <a:solidFill>
              <a:srgbClr val="FFFFFF"/>
            </a:solidFill>
            <a:prstDash val="solid"/>
          </a:ln>
        </p:spPr>
        <p:txBody>
          <a:bodyPr/>
          <a:lstStyle/>
          <a:p>
            <a:endParaRPr lang="en-US"/>
          </a:p>
        </p:txBody>
      </p:sp>
      <p:sp>
        <p:nvSpPr>
          <p:cNvPr id="5" name="Text 3"/>
          <p:cNvSpPr txBox="1"/>
          <p:nvPr/>
        </p:nvSpPr>
        <p:spPr>
          <a:xfrm>
            <a:off x="548640" y="1463040"/>
            <a:ext cx="2148840" cy="411480"/>
          </a:xfrm>
          <a:prstGeom prst="rect">
            <a:avLst/>
          </a:prstGeom>
          <a:noFill/>
          <a:ln/>
        </p:spPr>
        <p:txBody>
          <a:bodyPr wrap="square" lIns="0" tIns="0" rIns="0" bIns="0" rtlCol="0" anchor="t"/>
          <a:lstStyle/>
          <a:p>
            <a:pPr marL="0" indent="0" algn="ctr">
              <a:buNone/>
            </a:pPr>
            <a:r>
              <a:rPr lang="en-US" sz="2000" b="1" dirty="0">
                <a:solidFill>
                  <a:srgbClr val="C1553B"/>
                </a:solidFill>
                <a:latin typeface="Georgia" pitchFamily="34" charset="0"/>
                <a:ea typeface="Georgia" pitchFamily="34" charset="-122"/>
                <a:cs typeface="Georgia" pitchFamily="34" charset="-120"/>
              </a:rPr>
              <a:t>1950s–60s</a:t>
            </a:r>
            <a:endParaRPr lang="en-US" sz="2000" dirty="0"/>
          </a:p>
        </p:txBody>
      </p:sp>
      <p:sp>
        <p:nvSpPr>
          <p:cNvPr id="6" name="Shape 4"/>
          <p:cNvSpPr/>
          <p:nvPr/>
        </p:nvSpPr>
        <p:spPr>
          <a:xfrm>
            <a:off x="548640" y="2606040"/>
            <a:ext cx="2103120" cy="3383280"/>
          </a:xfrm>
          <a:prstGeom prst="roundRect">
            <a:avLst>
              <a:gd name="adj" fmla="val 5217"/>
            </a:avLst>
          </a:prstGeom>
          <a:solidFill>
            <a:srgbClr val="EAF1EC"/>
          </a:solidFill>
          <a:ln/>
        </p:spPr>
        <p:txBody>
          <a:bodyPr/>
          <a:lstStyle/>
          <a:p>
            <a:endParaRPr lang="en-US"/>
          </a:p>
        </p:txBody>
      </p:sp>
      <p:sp>
        <p:nvSpPr>
          <p:cNvPr id="7" name="Text 5"/>
          <p:cNvSpPr txBox="1"/>
          <p:nvPr/>
        </p:nvSpPr>
        <p:spPr>
          <a:xfrm>
            <a:off x="658368" y="2743200"/>
            <a:ext cx="1920240" cy="91440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Growth first</a:t>
            </a:r>
            <a:endParaRPr lang="en-US" sz="2000" dirty="0"/>
          </a:p>
        </p:txBody>
      </p:sp>
      <p:sp>
        <p:nvSpPr>
          <p:cNvPr id="8" name="Text 6"/>
          <p:cNvSpPr txBox="1"/>
          <p:nvPr/>
        </p:nvSpPr>
        <p:spPr>
          <a:xfrm>
            <a:off x="658368" y="3749040"/>
            <a:ext cx="1920240" cy="21945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Big resorts and foreign capital.</a:t>
            </a:r>
            <a:endParaRPr lang="en-US" sz="2000" dirty="0"/>
          </a:p>
        </p:txBody>
      </p:sp>
      <p:sp>
        <p:nvSpPr>
          <p:cNvPr id="9" name="Shape 7"/>
          <p:cNvSpPr/>
          <p:nvPr/>
        </p:nvSpPr>
        <p:spPr>
          <a:xfrm>
            <a:off x="3657600" y="1947672"/>
            <a:ext cx="402336" cy="402336"/>
          </a:xfrm>
          <a:prstGeom prst="ellipse">
            <a:avLst/>
          </a:prstGeom>
          <a:solidFill>
            <a:srgbClr val="1F3B2F"/>
          </a:solidFill>
          <a:ln w="25400">
            <a:solidFill>
              <a:srgbClr val="FFFFFF"/>
            </a:solidFill>
            <a:prstDash val="solid"/>
          </a:ln>
        </p:spPr>
        <p:txBody>
          <a:bodyPr/>
          <a:lstStyle/>
          <a:p>
            <a:endParaRPr lang="en-US"/>
          </a:p>
        </p:txBody>
      </p:sp>
      <p:sp>
        <p:nvSpPr>
          <p:cNvPr id="10" name="Text 8"/>
          <p:cNvSpPr txBox="1"/>
          <p:nvPr/>
        </p:nvSpPr>
        <p:spPr>
          <a:xfrm>
            <a:off x="2788920" y="1463040"/>
            <a:ext cx="2148840" cy="411480"/>
          </a:xfrm>
          <a:prstGeom prst="rect">
            <a:avLst/>
          </a:prstGeom>
          <a:noFill/>
          <a:ln/>
        </p:spPr>
        <p:txBody>
          <a:bodyPr wrap="square" lIns="0" tIns="0" rIns="0" bIns="0" rtlCol="0" anchor="t"/>
          <a:lstStyle/>
          <a:p>
            <a:pPr marL="0" indent="0" algn="ctr">
              <a:buNone/>
            </a:pPr>
            <a:r>
              <a:rPr lang="en-US" sz="2000" b="1" dirty="0">
                <a:solidFill>
                  <a:srgbClr val="C1553B"/>
                </a:solidFill>
                <a:latin typeface="Georgia" pitchFamily="34" charset="0"/>
                <a:ea typeface="Georgia" pitchFamily="34" charset="-122"/>
                <a:cs typeface="Georgia" pitchFamily="34" charset="-120"/>
              </a:rPr>
              <a:t>1970s</a:t>
            </a:r>
            <a:endParaRPr lang="en-US" sz="2000" dirty="0"/>
          </a:p>
        </p:txBody>
      </p:sp>
      <p:sp>
        <p:nvSpPr>
          <p:cNvPr id="11" name="Shape 9"/>
          <p:cNvSpPr/>
          <p:nvPr/>
        </p:nvSpPr>
        <p:spPr>
          <a:xfrm>
            <a:off x="2788920" y="2606040"/>
            <a:ext cx="2103120" cy="3383280"/>
          </a:xfrm>
          <a:prstGeom prst="roundRect">
            <a:avLst>
              <a:gd name="adj" fmla="val 5217"/>
            </a:avLst>
          </a:prstGeom>
          <a:solidFill>
            <a:srgbClr val="F7EFE2"/>
          </a:solidFill>
          <a:ln/>
        </p:spPr>
        <p:txBody>
          <a:bodyPr/>
          <a:lstStyle/>
          <a:p>
            <a:endParaRPr lang="en-US"/>
          </a:p>
        </p:txBody>
      </p:sp>
      <p:sp>
        <p:nvSpPr>
          <p:cNvPr id="12" name="Text 10"/>
          <p:cNvSpPr txBox="1"/>
          <p:nvPr/>
        </p:nvSpPr>
        <p:spPr>
          <a:xfrm>
            <a:off x="2898648" y="2743200"/>
            <a:ext cx="1920240" cy="91440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Dependency critique</a:t>
            </a:r>
            <a:endParaRPr lang="en-US" sz="2000" dirty="0"/>
          </a:p>
        </p:txBody>
      </p:sp>
      <p:sp>
        <p:nvSpPr>
          <p:cNvPr id="13" name="Text 11"/>
          <p:cNvSpPr txBox="1"/>
          <p:nvPr/>
        </p:nvSpPr>
        <p:spPr>
          <a:xfrm>
            <a:off x="2898648" y="3749040"/>
            <a:ext cx="1920240" cy="21945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Leakage and unequal power; de Kadt (1979).</a:t>
            </a:r>
            <a:endParaRPr lang="en-US" sz="2000" dirty="0"/>
          </a:p>
        </p:txBody>
      </p:sp>
      <p:sp>
        <p:nvSpPr>
          <p:cNvPr id="14" name="Shape 12"/>
          <p:cNvSpPr/>
          <p:nvPr/>
        </p:nvSpPr>
        <p:spPr>
          <a:xfrm>
            <a:off x="5897880" y="1947672"/>
            <a:ext cx="402336" cy="402336"/>
          </a:xfrm>
          <a:prstGeom prst="ellipse">
            <a:avLst/>
          </a:prstGeom>
          <a:solidFill>
            <a:srgbClr val="1F3B2F"/>
          </a:solidFill>
          <a:ln w="25400">
            <a:solidFill>
              <a:srgbClr val="FFFFFF"/>
            </a:solidFill>
            <a:prstDash val="solid"/>
          </a:ln>
        </p:spPr>
        <p:txBody>
          <a:bodyPr/>
          <a:lstStyle/>
          <a:p>
            <a:endParaRPr lang="en-US"/>
          </a:p>
        </p:txBody>
      </p:sp>
      <p:sp>
        <p:nvSpPr>
          <p:cNvPr id="15" name="Text 13"/>
          <p:cNvSpPr txBox="1"/>
          <p:nvPr/>
        </p:nvSpPr>
        <p:spPr>
          <a:xfrm>
            <a:off x="5029200" y="1463040"/>
            <a:ext cx="2148840" cy="411480"/>
          </a:xfrm>
          <a:prstGeom prst="rect">
            <a:avLst/>
          </a:prstGeom>
          <a:noFill/>
          <a:ln/>
        </p:spPr>
        <p:txBody>
          <a:bodyPr wrap="square" lIns="0" tIns="0" rIns="0" bIns="0" rtlCol="0" anchor="t"/>
          <a:lstStyle/>
          <a:p>
            <a:pPr marL="0" indent="0" algn="ctr">
              <a:buNone/>
            </a:pPr>
            <a:r>
              <a:rPr lang="en-US" sz="2000" b="1" dirty="0">
                <a:solidFill>
                  <a:srgbClr val="C1553B"/>
                </a:solidFill>
                <a:latin typeface="Georgia" pitchFamily="34" charset="0"/>
                <a:ea typeface="Georgia" pitchFamily="34" charset="-122"/>
                <a:cs typeface="Georgia" pitchFamily="34" charset="-120"/>
              </a:rPr>
              <a:t>1980s–90s</a:t>
            </a:r>
            <a:endParaRPr lang="en-US" sz="2000" dirty="0"/>
          </a:p>
        </p:txBody>
      </p:sp>
      <p:sp>
        <p:nvSpPr>
          <p:cNvPr id="16" name="Shape 14"/>
          <p:cNvSpPr/>
          <p:nvPr/>
        </p:nvSpPr>
        <p:spPr>
          <a:xfrm>
            <a:off x="5029200" y="2606040"/>
            <a:ext cx="2103120" cy="3383280"/>
          </a:xfrm>
          <a:prstGeom prst="roundRect">
            <a:avLst>
              <a:gd name="adj" fmla="val 5217"/>
            </a:avLst>
          </a:prstGeom>
          <a:solidFill>
            <a:srgbClr val="EAF1EC"/>
          </a:solidFill>
          <a:ln/>
        </p:spPr>
        <p:txBody>
          <a:bodyPr/>
          <a:lstStyle/>
          <a:p>
            <a:endParaRPr lang="en-US"/>
          </a:p>
        </p:txBody>
      </p:sp>
      <p:sp>
        <p:nvSpPr>
          <p:cNvPr id="17" name="Text 15"/>
          <p:cNvSpPr txBox="1"/>
          <p:nvPr/>
        </p:nvSpPr>
        <p:spPr>
          <a:xfrm>
            <a:off x="5138928" y="2743200"/>
            <a:ext cx="1920240" cy="91440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Community &amp; sustainable</a:t>
            </a:r>
            <a:endParaRPr lang="en-US" sz="2000" dirty="0"/>
          </a:p>
        </p:txBody>
      </p:sp>
      <p:sp>
        <p:nvSpPr>
          <p:cNvPr id="18" name="Text 16"/>
          <p:cNvSpPr txBox="1"/>
          <p:nvPr/>
        </p:nvSpPr>
        <p:spPr>
          <a:xfrm>
            <a:off x="5138928" y="3749040"/>
            <a:ext cx="1920240" cy="21945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Murphy (1985); Brundtland (1987).</a:t>
            </a:r>
            <a:endParaRPr lang="en-US" sz="2000" dirty="0"/>
          </a:p>
        </p:txBody>
      </p:sp>
      <p:sp>
        <p:nvSpPr>
          <p:cNvPr id="19" name="Shape 17"/>
          <p:cNvSpPr/>
          <p:nvPr/>
        </p:nvSpPr>
        <p:spPr>
          <a:xfrm>
            <a:off x="8138160" y="1947672"/>
            <a:ext cx="402336" cy="402336"/>
          </a:xfrm>
          <a:prstGeom prst="ellipse">
            <a:avLst/>
          </a:prstGeom>
          <a:solidFill>
            <a:srgbClr val="1F3B2F"/>
          </a:solidFill>
          <a:ln w="25400">
            <a:solidFill>
              <a:srgbClr val="FFFFFF"/>
            </a:solidFill>
            <a:prstDash val="solid"/>
          </a:ln>
        </p:spPr>
        <p:txBody>
          <a:bodyPr/>
          <a:lstStyle/>
          <a:p>
            <a:endParaRPr lang="en-US"/>
          </a:p>
        </p:txBody>
      </p:sp>
      <p:sp>
        <p:nvSpPr>
          <p:cNvPr id="20" name="Text 18"/>
          <p:cNvSpPr txBox="1"/>
          <p:nvPr/>
        </p:nvSpPr>
        <p:spPr>
          <a:xfrm>
            <a:off x="7269480" y="1463040"/>
            <a:ext cx="2148840" cy="411480"/>
          </a:xfrm>
          <a:prstGeom prst="rect">
            <a:avLst/>
          </a:prstGeom>
          <a:noFill/>
          <a:ln/>
        </p:spPr>
        <p:txBody>
          <a:bodyPr wrap="square" lIns="0" tIns="0" rIns="0" bIns="0" rtlCol="0" anchor="t"/>
          <a:lstStyle/>
          <a:p>
            <a:pPr marL="0" indent="0" algn="ctr">
              <a:buNone/>
            </a:pPr>
            <a:r>
              <a:rPr lang="en-US" sz="2000" b="1" dirty="0">
                <a:solidFill>
                  <a:srgbClr val="C1553B"/>
                </a:solidFill>
                <a:latin typeface="Georgia" pitchFamily="34" charset="0"/>
                <a:ea typeface="Georgia" pitchFamily="34" charset="-122"/>
                <a:cs typeface="Georgia" pitchFamily="34" charset="-120"/>
              </a:rPr>
              <a:t>1999–2002</a:t>
            </a:r>
            <a:endParaRPr lang="en-US" sz="2000" dirty="0"/>
          </a:p>
        </p:txBody>
      </p:sp>
      <p:sp>
        <p:nvSpPr>
          <p:cNvPr id="21" name="Shape 19"/>
          <p:cNvSpPr/>
          <p:nvPr/>
        </p:nvSpPr>
        <p:spPr>
          <a:xfrm>
            <a:off x="7269480" y="2606040"/>
            <a:ext cx="2103120" cy="3383280"/>
          </a:xfrm>
          <a:prstGeom prst="roundRect">
            <a:avLst>
              <a:gd name="adj" fmla="val 5217"/>
            </a:avLst>
          </a:prstGeom>
          <a:solidFill>
            <a:srgbClr val="F7EFE2"/>
          </a:solidFill>
          <a:ln/>
        </p:spPr>
        <p:txBody>
          <a:bodyPr/>
          <a:lstStyle/>
          <a:p>
            <a:endParaRPr lang="en-US"/>
          </a:p>
        </p:txBody>
      </p:sp>
      <p:sp>
        <p:nvSpPr>
          <p:cNvPr id="22" name="Text 20"/>
          <p:cNvSpPr txBox="1"/>
          <p:nvPr/>
        </p:nvSpPr>
        <p:spPr>
          <a:xfrm>
            <a:off x="7379208" y="2743200"/>
            <a:ext cx="1920240" cy="91440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Pro-poor tourism</a:t>
            </a:r>
            <a:endParaRPr lang="en-US" sz="2000" dirty="0"/>
          </a:p>
        </p:txBody>
      </p:sp>
      <p:sp>
        <p:nvSpPr>
          <p:cNvPr id="23" name="Text 21"/>
          <p:cNvSpPr txBox="1"/>
          <p:nvPr/>
        </p:nvSpPr>
        <p:spPr>
          <a:xfrm>
            <a:off x="7379208" y="3749040"/>
            <a:ext cx="1920240" cy="21945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Net benefits for the poor; ST-EP launched.</a:t>
            </a:r>
            <a:endParaRPr lang="en-US" sz="2000" dirty="0"/>
          </a:p>
        </p:txBody>
      </p:sp>
      <p:sp>
        <p:nvSpPr>
          <p:cNvPr id="24" name="Shape 22"/>
          <p:cNvSpPr/>
          <p:nvPr/>
        </p:nvSpPr>
        <p:spPr>
          <a:xfrm>
            <a:off x="10378440" y="1947672"/>
            <a:ext cx="402336" cy="402336"/>
          </a:xfrm>
          <a:prstGeom prst="ellipse">
            <a:avLst/>
          </a:prstGeom>
          <a:solidFill>
            <a:srgbClr val="C1553B"/>
          </a:solidFill>
          <a:ln w="25400">
            <a:solidFill>
              <a:srgbClr val="FFFFFF"/>
            </a:solidFill>
            <a:prstDash val="solid"/>
          </a:ln>
        </p:spPr>
        <p:txBody>
          <a:bodyPr/>
          <a:lstStyle/>
          <a:p>
            <a:endParaRPr lang="en-US"/>
          </a:p>
        </p:txBody>
      </p:sp>
      <p:sp>
        <p:nvSpPr>
          <p:cNvPr id="25" name="Text 23"/>
          <p:cNvSpPr txBox="1"/>
          <p:nvPr/>
        </p:nvSpPr>
        <p:spPr>
          <a:xfrm>
            <a:off x="9509760" y="1463040"/>
            <a:ext cx="2148840" cy="411480"/>
          </a:xfrm>
          <a:prstGeom prst="rect">
            <a:avLst/>
          </a:prstGeom>
          <a:noFill/>
          <a:ln/>
        </p:spPr>
        <p:txBody>
          <a:bodyPr wrap="square" lIns="0" tIns="0" rIns="0" bIns="0" rtlCol="0" anchor="t"/>
          <a:lstStyle/>
          <a:p>
            <a:pPr marL="0" indent="0" algn="ctr">
              <a:buNone/>
            </a:pPr>
            <a:r>
              <a:rPr lang="en-US" sz="2000" b="1" dirty="0">
                <a:solidFill>
                  <a:srgbClr val="C1553B"/>
                </a:solidFill>
                <a:latin typeface="Georgia" pitchFamily="34" charset="0"/>
                <a:ea typeface="Georgia" pitchFamily="34" charset="-122"/>
                <a:cs typeface="Georgia" pitchFamily="34" charset="-120"/>
              </a:rPr>
              <a:t>2015 onward</a:t>
            </a:r>
            <a:endParaRPr lang="en-US" sz="2000" dirty="0"/>
          </a:p>
        </p:txBody>
      </p:sp>
      <p:sp>
        <p:nvSpPr>
          <p:cNvPr id="26" name="Shape 24"/>
          <p:cNvSpPr/>
          <p:nvPr/>
        </p:nvSpPr>
        <p:spPr>
          <a:xfrm>
            <a:off x="9509760" y="2606040"/>
            <a:ext cx="2103120" cy="3383280"/>
          </a:xfrm>
          <a:prstGeom prst="roundRect">
            <a:avLst>
              <a:gd name="adj" fmla="val 5217"/>
            </a:avLst>
          </a:prstGeom>
          <a:solidFill>
            <a:srgbClr val="EAF1EC"/>
          </a:solidFill>
          <a:ln/>
        </p:spPr>
        <p:txBody>
          <a:bodyPr/>
          <a:lstStyle/>
          <a:p>
            <a:endParaRPr lang="en-US"/>
          </a:p>
        </p:txBody>
      </p:sp>
      <p:sp>
        <p:nvSpPr>
          <p:cNvPr id="27" name="Text 25"/>
          <p:cNvSpPr txBox="1"/>
          <p:nvPr/>
        </p:nvSpPr>
        <p:spPr>
          <a:xfrm>
            <a:off x="9619488" y="2743200"/>
            <a:ext cx="1920240" cy="91440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SDGs &amp; responsible</a:t>
            </a:r>
            <a:endParaRPr lang="en-US" sz="2000" dirty="0"/>
          </a:p>
        </p:txBody>
      </p:sp>
      <p:sp>
        <p:nvSpPr>
          <p:cNvPr id="28" name="Text 26"/>
          <p:cNvSpPr txBox="1"/>
          <p:nvPr/>
        </p:nvSpPr>
        <p:spPr>
          <a:xfrm>
            <a:off x="9619488" y="3749040"/>
            <a:ext cx="1920240" cy="219456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Tourism framed within the 2030 Agenda.</a:t>
            </a:r>
            <a:endParaRPr lang="en-US" sz="2000" dirty="0"/>
          </a:p>
        </p:txBody>
      </p:sp>
      <p:sp>
        <p:nvSpPr>
          <p:cNvPr id="29" name="Text 27"/>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7</a:t>
            </a:r>
            <a:endParaRPr lang="en-US" sz="1100" dirty="0"/>
          </a:p>
        </p:txBody>
      </p:sp>
      <p:pic>
        <p:nvPicPr>
          <p:cNvPr id="31" name="Picture 30">
            <a:extLst>
              <a:ext uri="{FF2B5EF4-FFF2-40B4-BE49-F238E27FC236}">
                <a16:creationId xmlns:a16="http://schemas.microsoft.com/office/drawing/2014/main" id="{385191D7-3D31-4F70-87F0-A5F1384E9084}"/>
              </a:ext>
            </a:extLst>
          </p:cNvPr>
          <p:cNvPicPr>
            <a:picLocks noChangeAspect="1"/>
          </p:cNvPicPr>
          <p:nvPr/>
        </p:nvPicPr>
        <p:blipFill>
          <a:blip r:embed="rId3"/>
          <a:stretch>
            <a:fillRect/>
          </a:stretch>
        </p:blipFill>
        <p:spPr>
          <a:xfrm>
            <a:off x="0" y="6473952"/>
            <a:ext cx="12192000" cy="408227"/>
          </a:xfrm>
          <a:prstGeom prst="rect">
            <a:avLst/>
          </a:prstGeom>
        </p:spPr>
      </p:pic>
      <p:sp>
        <p:nvSpPr>
          <p:cNvPr id="33" name="TextBox 32">
            <a:extLst>
              <a:ext uri="{FF2B5EF4-FFF2-40B4-BE49-F238E27FC236}">
                <a16:creationId xmlns:a16="http://schemas.microsoft.com/office/drawing/2014/main" id="{B7D12A6F-059D-B4D7-4E11-A16343C6DE19}"/>
              </a:ext>
            </a:extLst>
          </p:cNvPr>
          <p:cNvSpPr txBox="1"/>
          <p:nvPr/>
        </p:nvSpPr>
        <p:spPr>
          <a:xfrm>
            <a:off x="1036320" y="648777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What tourism can bring to a community ?</a:t>
            </a:r>
            <a:endParaRPr lang="en-US" sz="4000" dirty="0"/>
          </a:p>
        </p:txBody>
      </p:sp>
      <p:sp>
        <p:nvSpPr>
          <p:cNvPr id="3" name="Shape 1"/>
          <p:cNvSpPr/>
          <p:nvPr/>
        </p:nvSpPr>
        <p:spPr>
          <a:xfrm>
            <a:off x="548640" y="1554480"/>
            <a:ext cx="3520440" cy="4434840"/>
          </a:xfrm>
          <a:prstGeom prst="roundRect">
            <a:avLst>
              <a:gd name="adj" fmla="val 3117"/>
            </a:avLst>
          </a:prstGeom>
          <a:solidFill>
            <a:srgbClr val="EAF1EC"/>
          </a:solidFill>
          <a:ln/>
        </p:spPr>
        <p:txBody>
          <a:bodyPr/>
          <a:lstStyle/>
          <a:p>
            <a:endParaRPr lang="en-US"/>
          </a:p>
        </p:txBody>
      </p:sp>
      <p:sp>
        <p:nvSpPr>
          <p:cNvPr id="4" name="Shape 2"/>
          <p:cNvSpPr/>
          <p:nvPr/>
        </p:nvSpPr>
        <p:spPr>
          <a:xfrm>
            <a:off x="822960" y="1783080"/>
            <a:ext cx="731520" cy="731520"/>
          </a:xfrm>
          <a:prstGeom prst="ellipse">
            <a:avLst/>
          </a:prstGeom>
          <a:solidFill>
            <a:srgbClr val="C1553B"/>
          </a:solidFill>
          <a:ln/>
        </p:spPr>
        <p:txBody>
          <a:bodyPr/>
          <a:lstStyle/>
          <a:p>
            <a:endParaRPr lang="en-US"/>
          </a:p>
        </p:txBody>
      </p:sp>
      <p:pic>
        <p:nvPicPr>
          <p:cNvPr id="5" name="Image 0" descr="preencoded.png"/>
          <p:cNvPicPr>
            <a:picLocks noChangeAspect="1"/>
          </p:cNvPicPr>
          <p:nvPr/>
        </p:nvPicPr>
        <p:blipFill>
          <a:blip r:embed="rId3"/>
          <a:stretch>
            <a:fillRect/>
          </a:stretch>
        </p:blipFill>
        <p:spPr>
          <a:xfrm>
            <a:off x="998525" y="1958645"/>
            <a:ext cx="380390" cy="380390"/>
          </a:xfrm>
          <a:prstGeom prst="rect">
            <a:avLst/>
          </a:prstGeom>
        </p:spPr>
      </p:pic>
      <p:sp>
        <p:nvSpPr>
          <p:cNvPr id="6" name="Text 3"/>
          <p:cNvSpPr txBox="1"/>
          <p:nvPr/>
        </p:nvSpPr>
        <p:spPr>
          <a:xfrm>
            <a:off x="1691640" y="1874520"/>
            <a:ext cx="2286000" cy="54864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Economic</a:t>
            </a:r>
            <a:endParaRPr lang="en-US" sz="2000" dirty="0"/>
          </a:p>
        </p:txBody>
      </p:sp>
      <p:sp>
        <p:nvSpPr>
          <p:cNvPr id="7" name="Text 4"/>
          <p:cNvSpPr txBox="1"/>
          <p:nvPr/>
        </p:nvSpPr>
        <p:spPr>
          <a:xfrm>
            <a:off x="822960" y="2743200"/>
            <a:ext cx="3017520" cy="3108960"/>
          </a:xfrm>
          <a:prstGeom prst="rect">
            <a:avLst/>
          </a:prstGeom>
          <a:noFill/>
          <a:ln/>
        </p:spPr>
        <p:txBody>
          <a:bodyPr wrap="square" lIns="0" tIns="0" rIns="0" bIns="0" rtlCol="0" anchor="t"/>
          <a:lstStyle/>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Jobs and small business</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Demand for local farms and crafts</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Income in places with few options</a:t>
            </a:r>
            <a:endParaRPr lang="en-US" sz="2000" dirty="0"/>
          </a:p>
        </p:txBody>
      </p:sp>
      <p:sp>
        <p:nvSpPr>
          <p:cNvPr id="8" name="Shape 5"/>
          <p:cNvSpPr/>
          <p:nvPr/>
        </p:nvSpPr>
        <p:spPr>
          <a:xfrm>
            <a:off x="4297680" y="1554480"/>
            <a:ext cx="3520440" cy="4434840"/>
          </a:xfrm>
          <a:prstGeom prst="roundRect">
            <a:avLst>
              <a:gd name="adj" fmla="val 3117"/>
            </a:avLst>
          </a:prstGeom>
          <a:solidFill>
            <a:srgbClr val="EAF1EC"/>
          </a:solidFill>
          <a:ln/>
        </p:spPr>
        <p:txBody>
          <a:bodyPr/>
          <a:lstStyle/>
          <a:p>
            <a:endParaRPr lang="en-US"/>
          </a:p>
        </p:txBody>
      </p:sp>
      <p:sp>
        <p:nvSpPr>
          <p:cNvPr id="9" name="Shape 6"/>
          <p:cNvSpPr/>
          <p:nvPr/>
        </p:nvSpPr>
        <p:spPr>
          <a:xfrm>
            <a:off x="4572000" y="1783080"/>
            <a:ext cx="731520" cy="731520"/>
          </a:xfrm>
          <a:prstGeom prst="ellipse">
            <a:avLst/>
          </a:prstGeom>
          <a:solidFill>
            <a:srgbClr val="C1553B"/>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4747565" y="1958645"/>
            <a:ext cx="380390" cy="380390"/>
          </a:xfrm>
          <a:prstGeom prst="rect">
            <a:avLst/>
          </a:prstGeom>
        </p:spPr>
      </p:pic>
      <p:sp>
        <p:nvSpPr>
          <p:cNvPr id="11" name="Text 7"/>
          <p:cNvSpPr txBox="1"/>
          <p:nvPr/>
        </p:nvSpPr>
        <p:spPr>
          <a:xfrm>
            <a:off x="5440680" y="1874520"/>
            <a:ext cx="2286000" cy="54864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Socio-cultural</a:t>
            </a:r>
            <a:endParaRPr lang="en-US" sz="2000" dirty="0"/>
          </a:p>
        </p:txBody>
      </p:sp>
      <p:sp>
        <p:nvSpPr>
          <p:cNvPr id="12" name="Text 8"/>
          <p:cNvSpPr txBox="1"/>
          <p:nvPr/>
        </p:nvSpPr>
        <p:spPr>
          <a:xfrm>
            <a:off x="4572000" y="2743200"/>
            <a:ext cx="3017520" cy="3108960"/>
          </a:xfrm>
          <a:prstGeom prst="rect">
            <a:avLst/>
          </a:prstGeom>
          <a:noFill/>
          <a:ln/>
        </p:spPr>
        <p:txBody>
          <a:bodyPr wrap="square" lIns="0" tIns="0" rIns="0" bIns="0" rtlCol="0" anchor="t"/>
          <a:lstStyle/>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Pride and revived traditions</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Cultural exchange</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Infrastructure residents also use</a:t>
            </a:r>
            <a:endParaRPr lang="en-US" sz="2000" dirty="0"/>
          </a:p>
        </p:txBody>
      </p:sp>
      <p:sp>
        <p:nvSpPr>
          <p:cNvPr id="13" name="Shape 9"/>
          <p:cNvSpPr/>
          <p:nvPr/>
        </p:nvSpPr>
        <p:spPr>
          <a:xfrm>
            <a:off x="8046720" y="1554480"/>
            <a:ext cx="3520440" cy="4434840"/>
          </a:xfrm>
          <a:prstGeom prst="roundRect">
            <a:avLst>
              <a:gd name="adj" fmla="val 3117"/>
            </a:avLst>
          </a:prstGeom>
          <a:solidFill>
            <a:srgbClr val="EAF1EC"/>
          </a:solidFill>
          <a:ln/>
        </p:spPr>
        <p:txBody>
          <a:bodyPr/>
          <a:lstStyle/>
          <a:p>
            <a:endParaRPr lang="en-US"/>
          </a:p>
        </p:txBody>
      </p:sp>
      <p:sp>
        <p:nvSpPr>
          <p:cNvPr id="14" name="Shape 10"/>
          <p:cNvSpPr/>
          <p:nvPr/>
        </p:nvSpPr>
        <p:spPr>
          <a:xfrm>
            <a:off x="8321040" y="1783080"/>
            <a:ext cx="731520" cy="731520"/>
          </a:xfrm>
          <a:prstGeom prst="ellipse">
            <a:avLst/>
          </a:prstGeom>
          <a:solidFill>
            <a:srgbClr val="C1553B"/>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8496605" y="1958645"/>
            <a:ext cx="380390" cy="380390"/>
          </a:xfrm>
          <a:prstGeom prst="rect">
            <a:avLst/>
          </a:prstGeom>
        </p:spPr>
      </p:pic>
      <p:sp>
        <p:nvSpPr>
          <p:cNvPr id="16" name="Text 11"/>
          <p:cNvSpPr txBox="1"/>
          <p:nvPr/>
        </p:nvSpPr>
        <p:spPr>
          <a:xfrm>
            <a:off x="9189720" y="1874520"/>
            <a:ext cx="2286000" cy="54864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Environmental</a:t>
            </a:r>
            <a:endParaRPr lang="en-US" sz="2000" dirty="0"/>
          </a:p>
        </p:txBody>
      </p:sp>
      <p:sp>
        <p:nvSpPr>
          <p:cNvPr id="17" name="Text 12"/>
          <p:cNvSpPr txBox="1"/>
          <p:nvPr/>
        </p:nvSpPr>
        <p:spPr>
          <a:xfrm>
            <a:off x="8321040" y="2743200"/>
            <a:ext cx="3017520" cy="3108960"/>
          </a:xfrm>
          <a:prstGeom prst="rect">
            <a:avLst/>
          </a:prstGeom>
          <a:noFill/>
          <a:ln/>
        </p:spPr>
        <p:txBody>
          <a:bodyPr wrap="square" lIns="0" tIns="0" rIns="0" bIns="0" rtlCol="0" anchor="t"/>
          <a:lstStyle/>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Income that pays for conservation</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A reason to protect landscapes</a:t>
            </a:r>
            <a:endParaRPr lang="en-US" sz="2000" dirty="0"/>
          </a:p>
          <a:p>
            <a:pPr marL="279400" indent="-279400">
              <a:lnSpc>
                <a:spcPct val="100000"/>
              </a:lnSpc>
              <a:spcAft>
                <a:spcPts val="1400"/>
              </a:spcAft>
              <a:buSzPct val="100000"/>
              <a:buChar char="•"/>
            </a:pPr>
            <a:r>
              <a:rPr lang="en-US" sz="2000" dirty="0">
                <a:solidFill>
                  <a:srgbClr val="23302A"/>
                </a:solidFill>
                <a:latin typeface="Georgia" pitchFamily="34" charset="0"/>
                <a:ea typeface="Georgia" pitchFamily="34" charset="-122"/>
                <a:cs typeface="Georgia" pitchFamily="34" charset="-120"/>
              </a:rPr>
              <a:t>Awareness among visitors</a:t>
            </a:r>
            <a:endParaRPr lang="en-US" sz="2000" dirty="0"/>
          </a:p>
        </p:txBody>
      </p:sp>
      <p:sp>
        <p:nvSpPr>
          <p:cNvPr id="18" name="Text 13"/>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8</a:t>
            </a:r>
            <a:endParaRPr lang="en-US" sz="1100" dirty="0"/>
          </a:p>
        </p:txBody>
      </p:sp>
      <p:pic>
        <p:nvPicPr>
          <p:cNvPr id="20" name="Picture 19">
            <a:extLst>
              <a:ext uri="{FF2B5EF4-FFF2-40B4-BE49-F238E27FC236}">
                <a16:creationId xmlns:a16="http://schemas.microsoft.com/office/drawing/2014/main" id="{9E2CCFAA-A4AF-DC1F-EFE3-8852D46C8BF8}"/>
              </a:ext>
            </a:extLst>
          </p:cNvPr>
          <p:cNvPicPr>
            <a:picLocks noChangeAspect="1"/>
          </p:cNvPicPr>
          <p:nvPr/>
        </p:nvPicPr>
        <p:blipFill>
          <a:blip r:embed="rId6"/>
          <a:stretch>
            <a:fillRect/>
          </a:stretch>
        </p:blipFill>
        <p:spPr>
          <a:xfrm>
            <a:off x="0" y="6473952"/>
            <a:ext cx="12192000" cy="408227"/>
          </a:xfrm>
          <a:prstGeom prst="rect">
            <a:avLst/>
          </a:prstGeom>
        </p:spPr>
      </p:pic>
      <p:sp>
        <p:nvSpPr>
          <p:cNvPr id="22" name="TextBox 21">
            <a:extLst>
              <a:ext uri="{FF2B5EF4-FFF2-40B4-BE49-F238E27FC236}">
                <a16:creationId xmlns:a16="http://schemas.microsoft.com/office/drawing/2014/main" id="{099E8BE0-84C4-F5F9-98E4-2DD132CBCF7C}"/>
              </a:ext>
            </a:extLst>
          </p:cNvPr>
          <p:cNvSpPr txBox="1"/>
          <p:nvPr/>
        </p:nvSpPr>
        <p:spPr>
          <a:xfrm>
            <a:off x="1138518" y="646257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The Other Side: Costs and Risks</a:t>
            </a:r>
            <a:endParaRPr lang="en-US" sz="4000" dirty="0"/>
          </a:p>
        </p:txBody>
      </p:sp>
      <p:sp>
        <p:nvSpPr>
          <p:cNvPr id="3" name="Shape 1"/>
          <p:cNvSpPr/>
          <p:nvPr/>
        </p:nvSpPr>
        <p:spPr>
          <a:xfrm>
            <a:off x="548640" y="1554480"/>
            <a:ext cx="5394960" cy="2057400"/>
          </a:xfrm>
          <a:prstGeom prst="roundRect">
            <a:avLst>
              <a:gd name="adj" fmla="val 5333"/>
            </a:avLst>
          </a:prstGeom>
          <a:solidFill>
            <a:srgbClr val="F7EFE2"/>
          </a:solidFill>
          <a:ln/>
        </p:spPr>
        <p:txBody>
          <a:bodyPr/>
          <a:lstStyle/>
          <a:p>
            <a:endParaRPr lang="en-US"/>
          </a:p>
        </p:txBody>
      </p:sp>
      <p:sp>
        <p:nvSpPr>
          <p:cNvPr id="4" name="Shape 2"/>
          <p:cNvSpPr/>
          <p:nvPr/>
        </p:nvSpPr>
        <p:spPr>
          <a:xfrm>
            <a:off x="822960" y="1828800"/>
            <a:ext cx="685800" cy="685800"/>
          </a:xfrm>
          <a:prstGeom prst="ellipse">
            <a:avLst/>
          </a:prstGeom>
          <a:solidFill>
            <a:srgbClr val="1F3B2F"/>
          </a:solidFill>
          <a:ln/>
        </p:spPr>
        <p:txBody>
          <a:bodyPr/>
          <a:lstStyle/>
          <a:p>
            <a:endParaRPr lang="en-US"/>
          </a:p>
        </p:txBody>
      </p:sp>
      <p:pic>
        <p:nvPicPr>
          <p:cNvPr id="5" name="Image 0" descr="preencoded.png"/>
          <p:cNvPicPr>
            <a:picLocks noChangeAspect="1"/>
          </p:cNvPicPr>
          <p:nvPr/>
        </p:nvPicPr>
        <p:blipFill>
          <a:blip r:embed="rId3"/>
          <a:stretch>
            <a:fillRect/>
          </a:stretch>
        </p:blipFill>
        <p:spPr>
          <a:xfrm>
            <a:off x="987552" y="1993392"/>
            <a:ext cx="356616" cy="356616"/>
          </a:xfrm>
          <a:prstGeom prst="rect">
            <a:avLst/>
          </a:prstGeom>
        </p:spPr>
      </p:pic>
      <p:sp>
        <p:nvSpPr>
          <p:cNvPr id="6" name="Text 3"/>
          <p:cNvSpPr txBox="1"/>
          <p:nvPr/>
        </p:nvSpPr>
        <p:spPr>
          <a:xfrm>
            <a:off x="1691640" y="1874520"/>
            <a:ext cx="4023360" cy="594360"/>
          </a:xfrm>
          <a:prstGeom prst="rect">
            <a:avLst/>
          </a:prstGeom>
          <a:noFill/>
          <a:ln/>
        </p:spPr>
        <p:txBody>
          <a:bodyPr wrap="square" lIns="0" tIns="0" rIns="0" bIns="0" rtlCol="0" anchor="ctr"/>
          <a:lstStyle/>
          <a:p>
            <a:pPr marL="0" indent="0" algn="l">
              <a:buNone/>
            </a:pPr>
            <a:r>
              <a:rPr lang="en-US" sz="2000" b="1" dirty="0">
                <a:solidFill>
                  <a:srgbClr val="C1553B"/>
                </a:solidFill>
                <a:latin typeface="Georgia" pitchFamily="34" charset="0"/>
                <a:ea typeface="Georgia" pitchFamily="34" charset="-122"/>
                <a:cs typeface="Georgia" pitchFamily="34" charset="-120"/>
              </a:rPr>
              <a:t>Leakage</a:t>
            </a:r>
            <a:endParaRPr lang="en-US" sz="2000" dirty="0"/>
          </a:p>
        </p:txBody>
      </p:sp>
      <p:sp>
        <p:nvSpPr>
          <p:cNvPr id="7" name="Text 4"/>
          <p:cNvSpPr txBox="1"/>
          <p:nvPr/>
        </p:nvSpPr>
        <p:spPr>
          <a:xfrm>
            <a:off x="822960" y="2606040"/>
            <a:ext cx="4892040" cy="9601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Much of the money leaves the destination through imports, foreign ownership and overseas operators.</a:t>
            </a:r>
            <a:endParaRPr lang="en-US" sz="2000" dirty="0"/>
          </a:p>
        </p:txBody>
      </p:sp>
      <p:sp>
        <p:nvSpPr>
          <p:cNvPr id="8" name="Shape 5"/>
          <p:cNvSpPr/>
          <p:nvPr/>
        </p:nvSpPr>
        <p:spPr>
          <a:xfrm>
            <a:off x="6172200" y="1554480"/>
            <a:ext cx="5394960" cy="2057400"/>
          </a:xfrm>
          <a:prstGeom prst="roundRect">
            <a:avLst>
              <a:gd name="adj" fmla="val 5333"/>
            </a:avLst>
          </a:prstGeom>
          <a:solidFill>
            <a:srgbClr val="EAF1EC"/>
          </a:solidFill>
          <a:ln/>
        </p:spPr>
        <p:txBody>
          <a:bodyPr/>
          <a:lstStyle/>
          <a:p>
            <a:endParaRPr lang="en-US"/>
          </a:p>
        </p:txBody>
      </p:sp>
      <p:sp>
        <p:nvSpPr>
          <p:cNvPr id="9" name="Shape 6"/>
          <p:cNvSpPr/>
          <p:nvPr/>
        </p:nvSpPr>
        <p:spPr>
          <a:xfrm>
            <a:off x="6446520" y="1828800"/>
            <a:ext cx="685800" cy="685800"/>
          </a:xfrm>
          <a:prstGeom prst="ellipse">
            <a:avLst/>
          </a:prstGeom>
          <a:solidFill>
            <a:srgbClr val="1F3B2F"/>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6611112" y="1993392"/>
            <a:ext cx="356616" cy="356616"/>
          </a:xfrm>
          <a:prstGeom prst="rect">
            <a:avLst/>
          </a:prstGeom>
        </p:spPr>
      </p:pic>
      <p:sp>
        <p:nvSpPr>
          <p:cNvPr id="11" name="Text 7"/>
          <p:cNvSpPr txBox="1"/>
          <p:nvPr/>
        </p:nvSpPr>
        <p:spPr>
          <a:xfrm>
            <a:off x="7315200" y="1874520"/>
            <a:ext cx="4023360" cy="594360"/>
          </a:xfrm>
          <a:prstGeom prst="rect">
            <a:avLst/>
          </a:prstGeom>
          <a:noFill/>
          <a:ln/>
        </p:spPr>
        <p:txBody>
          <a:bodyPr wrap="square" lIns="0" tIns="0" rIns="0" bIns="0" rtlCol="0" anchor="ctr"/>
          <a:lstStyle/>
          <a:p>
            <a:pPr marL="0" indent="0" algn="l">
              <a:buNone/>
            </a:pPr>
            <a:r>
              <a:rPr lang="en-US" sz="2000" b="1" dirty="0">
                <a:solidFill>
                  <a:srgbClr val="C1553B"/>
                </a:solidFill>
                <a:latin typeface="Georgia" pitchFamily="34" charset="0"/>
                <a:ea typeface="Georgia" pitchFamily="34" charset="-122"/>
                <a:cs typeface="Georgia" pitchFamily="34" charset="-120"/>
              </a:rPr>
              <a:t>Dependency</a:t>
            </a:r>
            <a:endParaRPr lang="en-US" sz="2000" dirty="0"/>
          </a:p>
        </p:txBody>
      </p:sp>
      <p:sp>
        <p:nvSpPr>
          <p:cNvPr id="12" name="Text 8"/>
          <p:cNvSpPr txBox="1"/>
          <p:nvPr/>
        </p:nvSpPr>
        <p:spPr>
          <a:xfrm>
            <a:off x="6446520" y="2606040"/>
            <a:ext cx="4892040" cy="9601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Seasonality and shocks such as pandemics or conflict hit single-sector economies hardest.</a:t>
            </a:r>
            <a:endParaRPr lang="en-US" sz="2000" dirty="0"/>
          </a:p>
        </p:txBody>
      </p:sp>
      <p:sp>
        <p:nvSpPr>
          <p:cNvPr id="13" name="Shape 9"/>
          <p:cNvSpPr/>
          <p:nvPr/>
        </p:nvSpPr>
        <p:spPr>
          <a:xfrm>
            <a:off x="548640" y="3840480"/>
            <a:ext cx="5394960" cy="2057400"/>
          </a:xfrm>
          <a:prstGeom prst="roundRect">
            <a:avLst>
              <a:gd name="adj" fmla="val 5333"/>
            </a:avLst>
          </a:prstGeom>
          <a:solidFill>
            <a:srgbClr val="EAF1EC"/>
          </a:solidFill>
          <a:ln/>
        </p:spPr>
        <p:txBody>
          <a:bodyPr/>
          <a:lstStyle/>
          <a:p>
            <a:endParaRPr lang="en-US"/>
          </a:p>
        </p:txBody>
      </p:sp>
      <p:sp>
        <p:nvSpPr>
          <p:cNvPr id="14" name="Shape 10"/>
          <p:cNvSpPr/>
          <p:nvPr/>
        </p:nvSpPr>
        <p:spPr>
          <a:xfrm>
            <a:off x="822960" y="4114800"/>
            <a:ext cx="685800" cy="685800"/>
          </a:xfrm>
          <a:prstGeom prst="ellipse">
            <a:avLst/>
          </a:prstGeom>
          <a:solidFill>
            <a:srgbClr val="1F3B2F"/>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987552" y="4279392"/>
            <a:ext cx="356616" cy="356616"/>
          </a:xfrm>
          <a:prstGeom prst="rect">
            <a:avLst/>
          </a:prstGeom>
        </p:spPr>
      </p:pic>
      <p:sp>
        <p:nvSpPr>
          <p:cNvPr id="16" name="Text 11"/>
          <p:cNvSpPr txBox="1"/>
          <p:nvPr/>
        </p:nvSpPr>
        <p:spPr>
          <a:xfrm>
            <a:off x="1691640" y="4160520"/>
            <a:ext cx="4023360" cy="594360"/>
          </a:xfrm>
          <a:prstGeom prst="rect">
            <a:avLst/>
          </a:prstGeom>
          <a:noFill/>
          <a:ln/>
        </p:spPr>
        <p:txBody>
          <a:bodyPr wrap="square" lIns="0" tIns="0" rIns="0" bIns="0" rtlCol="0" anchor="ctr"/>
          <a:lstStyle/>
          <a:p>
            <a:pPr marL="0" indent="0" algn="l">
              <a:buNone/>
            </a:pPr>
            <a:r>
              <a:rPr lang="en-US" sz="2000" b="1" dirty="0">
                <a:solidFill>
                  <a:srgbClr val="C1553B"/>
                </a:solidFill>
                <a:latin typeface="Georgia" pitchFamily="34" charset="0"/>
                <a:ea typeface="Georgia" pitchFamily="34" charset="-122"/>
                <a:cs typeface="Georgia" pitchFamily="34" charset="-120"/>
              </a:rPr>
              <a:t>Commodification</a:t>
            </a:r>
            <a:endParaRPr lang="en-US" sz="2000" dirty="0"/>
          </a:p>
        </p:txBody>
      </p:sp>
      <p:sp>
        <p:nvSpPr>
          <p:cNvPr id="17" name="Text 12"/>
          <p:cNvSpPr txBox="1"/>
          <p:nvPr/>
        </p:nvSpPr>
        <p:spPr>
          <a:xfrm>
            <a:off x="822960" y="4892040"/>
            <a:ext cx="4892040" cy="9601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Culture is simplified and staged for sale; daily life becomes a performance.</a:t>
            </a:r>
            <a:endParaRPr lang="en-US" sz="2000" dirty="0"/>
          </a:p>
        </p:txBody>
      </p:sp>
      <p:sp>
        <p:nvSpPr>
          <p:cNvPr id="18" name="Shape 13"/>
          <p:cNvSpPr/>
          <p:nvPr/>
        </p:nvSpPr>
        <p:spPr>
          <a:xfrm>
            <a:off x="6172200" y="3840480"/>
            <a:ext cx="5394960" cy="2057400"/>
          </a:xfrm>
          <a:prstGeom prst="roundRect">
            <a:avLst>
              <a:gd name="adj" fmla="val 5333"/>
            </a:avLst>
          </a:prstGeom>
          <a:solidFill>
            <a:srgbClr val="F7EFE2"/>
          </a:solidFill>
          <a:ln/>
        </p:spPr>
        <p:txBody>
          <a:bodyPr/>
          <a:lstStyle/>
          <a:p>
            <a:endParaRPr lang="en-US"/>
          </a:p>
        </p:txBody>
      </p:sp>
      <p:sp>
        <p:nvSpPr>
          <p:cNvPr id="19" name="Shape 14"/>
          <p:cNvSpPr/>
          <p:nvPr/>
        </p:nvSpPr>
        <p:spPr>
          <a:xfrm>
            <a:off x="6446520" y="4114800"/>
            <a:ext cx="685800" cy="685800"/>
          </a:xfrm>
          <a:prstGeom prst="ellipse">
            <a:avLst/>
          </a:prstGeom>
          <a:solidFill>
            <a:srgbClr val="1F3B2F"/>
          </a:solidFill>
          <a:ln/>
        </p:spPr>
        <p:txBody>
          <a:bodyPr/>
          <a:lstStyle/>
          <a:p>
            <a:endParaRPr lang="en-US"/>
          </a:p>
        </p:txBody>
      </p:sp>
      <p:pic>
        <p:nvPicPr>
          <p:cNvPr id="20" name="Image 3" descr="preencoded.png"/>
          <p:cNvPicPr>
            <a:picLocks noChangeAspect="1"/>
          </p:cNvPicPr>
          <p:nvPr/>
        </p:nvPicPr>
        <p:blipFill>
          <a:blip r:embed="rId6"/>
          <a:stretch>
            <a:fillRect/>
          </a:stretch>
        </p:blipFill>
        <p:spPr>
          <a:xfrm>
            <a:off x="6611112" y="4279392"/>
            <a:ext cx="356616" cy="356616"/>
          </a:xfrm>
          <a:prstGeom prst="rect">
            <a:avLst/>
          </a:prstGeom>
        </p:spPr>
      </p:pic>
      <p:sp>
        <p:nvSpPr>
          <p:cNvPr id="21" name="Text 15"/>
          <p:cNvSpPr txBox="1"/>
          <p:nvPr/>
        </p:nvSpPr>
        <p:spPr>
          <a:xfrm>
            <a:off x="7315200" y="4160520"/>
            <a:ext cx="4023360" cy="594360"/>
          </a:xfrm>
          <a:prstGeom prst="rect">
            <a:avLst/>
          </a:prstGeom>
          <a:noFill/>
          <a:ln/>
        </p:spPr>
        <p:txBody>
          <a:bodyPr wrap="square" lIns="0" tIns="0" rIns="0" bIns="0" rtlCol="0" anchor="ctr"/>
          <a:lstStyle/>
          <a:p>
            <a:pPr marL="0" indent="0" algn="l">
              <a:buNone/>
            </a:pPr>
            <a:r>
              <a:rPr lang="en-US" sz="2000" b="1" dirty="0">
                <a:solidFill>
                  <a:srgbClr val="C1553B"/>
                </a:solidFill>
                <a:latin typeface="Georgia" pitchFamily="34" charset="0"/>
                <a:ea typeface="Georgia" pitchFamily="34" charset="-122"/>
                <a:cs typeface="Georgia" pitchFamily="34" charset="-120"/>
              </a:rPr>
              <a:t>Elite capture</a:t>
            </a:r>
            <a:endParaRPr lang="en-US" sz="2000" dirty="0"/>
          </a:p>
        </p:txBody>
      </p:sp>
      <p:sp>
        <p:nvSpPr>
          <p:cNvPr id="22" name="Text 16"/>
          <p:cNvSpPr txBox="1"/>
          <p:nvPr/>
        </p:nvSpPr>
        <p:spPr>
          <a:xfrm>
            <a:off x="6446520" y="4892040"/>
            <a:ext cx="4892040" cy="9601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Benefits go to those already holding land, capital or connections.</a:t>
            </a:r>
            <a:endParaRPr lang="en-US" sz="2000" dirty="0"/>
          </a:p>
        </p:txBody>
      </p:sp>
      <p:sp>
        <p:nvSpPr>
          <p:cNvPr id="23" name="Text 17"/>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9</a:t>
            </a:r>
            <a:endParaRPr lang="en-US" sz="1100" dirty="0"/>
          </a:p>
        </p:txBody>
      </p:sp>
      <p:pic>
        <p:nvPicPr>
          <p:cNvPr id="25" name="Picture 24">
            <a:extLst>
              <a:ext uri="{FF2B5EF4-FFF2-40B4-BE49-F238E27FC236}">
                <a16:creationId xmlns:a16="http://schemas.microsoft.com/office/drawing/2014/main" id="{F86CB7BD-B6B1-8B2C-4C18-DA1C89F629C9}"/>
              </a:ext>
            </a:extLst>
          </p:cNvPr>
          <p:cNvPicPr>
            <a:picLocks noChangeAspect="1"/>
          </p:cNvPicPr>
          <p:nvPr/>
        </p:nvPicPr>
        <p:blipFill>
          <a:blip r:embed="rId7"/>
          <a:stretch>
            <a:fillRect/>
          </a:stretch>
        </p:blipFill>
        <p:spPr>
          <a:xfrm>
            <a:off x="0" y="6473952"/>
            <a:ext cx="12192000" cy="408227"/>
          </a:xfrm>
          <a:prstGeom prst="rect">
            <a:avLst/>
          </a:prstGeom>
        </p:spPr>
      </p:pic>
      <p:sp>
        <p:nvSpPr>
          <p:cNvPr id="27" name="TextBox 26">
            <a:extLst>
              <a:ext uri="{FF2B5EF4-FFF2-40B4-BE49-F238E27FC236}">
                <a16:creationId xmlns:a16="http://schemas.microsoft.com/office/drawing/2014/main" id="{CF5EBC26-85FF-5E28-6ED3-9E18FEC0DEA1}"/>
              </a:ext>
            </a:extLst>
          </p:cNvPr>
          <p:cNvSpPr txBox="1"/>
          <p:nvPr/>
        </p:nvSpPr>
        <p:spPr>
          <a:xfrm>
            <a:off x="987552" y="6430303"/>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Leakage and Linkages: Follow the Money</a:t>
            </a:r>
            <a:endParaRPr lang="en-US" sz="4000" dirty="0"/>
          </a:p>
        </p:txBody>
      </p:sp>
      <p:sp>
        <p:nvSpPr>
          <p:cNvPr id="3" name="Shape 1"/>
          <p:cNvSpPr/>
          <p:nvPr/>
        </p:nvSpPr>
        <p:spPr>
          <a:xfrm>
            <a:off x="4727448" y="2011680"/>
            <a:ext cx="2743200" cy="2743200"/>
          </a:xfrm>
          <a:prstGeom prst="ellipse">
            <a:avLst/>
          </a:prstGeom>
          <a:solidFill>
            <a:srgbClr val="1F3B2F"/>
          </a:solidFill>
          <a:ln/>
        </p:spPr>
        <p:txBody>
          <a:bodyPr/>
          <a:lstStyle/>
          <a:p>
            <a:endParaRPr lang="en-US"/>
          </a:p>
        </p:txBody>
      </p:sp>
      <p:sp>
        <p:nvSpPr>
          <p:cNvPr id="4" name="Text 2"/>
          <p:cNvSpPr txBox="1"/>
          <p:nvPr/>
        </p:nvSpPr>
        <p:spPr>
          <a:xfrm>
            <a:off x="4910328" y="2011680"/>
            <a:ext cx="2377440" cy="274320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€100 spent by a visitor</a:t>
            </a:r>
            <a:endParaRPr lang="en-US" sz="2000" dirty="0"/>
          </a:p>
        </p:txBody>
      </p:sp>
      <p:sp>
        <p:nvSpPr>
          <p:cNvPr id="5" name="Shape 3"/>
          <p:cNvSpPr/>
          <p:nvPr/>
        </p:nvSpPr>
        <p:spPr>
          <a:xfrm>
            <a:off x="548640" y="1554480"/>
            <a:ext cx="3840480" cy="3749040"/>
          </a:xfrm>
          <a:prstGeom prst="roundRect">
            <a:avLst>
              <a:gd name="adj" fmla="val 2927"/>
            </a:avLst>
          </a:prstGeom>
          <a:solidFill>
            <a:srgbClr val="F7EFE2"/>
          </a:solidFill>
          <a:ln/>
        </p:spPr>
        <p:txBody>
          <a:bodyPr/>
          <a:lstStyle/>
          <a:p>
            <a:endParaRPr lang="en-US"/>
          </a:p>
        </p:txBody>
      </p:sp>
      <p:sp>
        <p:nvSpPr>
          <p:cNvPr id="6" name="Text 4"/>
          <p:cNvSpPr txBox="1"/>
          <p:nvPr/>
        </p:nvSpPr>
        <p:spPr>
          <a:xfrm>
            <a:off x="822960" y="1691640"/>
            <a:ext cx="3291840" cy="45720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Leaks out</a:t>
            </a:r>
            <a:endParaRPr lang="en-US" sz="2000" dirty="0"/>
          </a:p>
        </p:txBody>
      </p:sp>
      <p:sp>
        <p:nvSpPr>
          <p:cNvPr id="7" name="Text 5"/>
          <p:cNvSpPr txBox="1"/>
          <p:nvPr/>
        </p:nvSpPr>
        <p:spPr>
          <a:xfrm>
            <a:off x="822960" y="2240280"/>
            <a:ext cx="3383280" cy="2926080"/>
          </a:xfrm>
          <a:prstGeom prst="rect">
            <a:avLst/>
          </a:prstGeom>
          <a:noFill/>
          <a:ln/>
        </p:spPr>
        <p:txBody>
          <a:bodyPr wrap="square" lIns="0" tIns="0" rIns="0" bIns="0" rtlCol="0" anchor="t"/>
          <a:lstStyle/>
          <a:p>
            <a:pPr marL="279400" indent="-279400">
              <a:lnSpc>
                <a:spcPct val="100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Foreign-owned hotel profits</a:t>
            </a:r>
            <a:endParaRPr lang="en-US" sz="2000" dirty="0"/>
          </a:p>
          <a:p>
            <a:pPr marL="279400" indent="-279400">
              <a:lnSpc>
                <a:spcPct val="100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Imported food and drink</a:t>
            </a:r>
            <a:endParaRPr lang="en-US" sz="2000" dirty="0"/>
          </a:p>
          <a:p>
            <a:pPr marL="279400" indent="-279400">
              <a:lnSpc>
                <a:spcPct val="100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International tour operators</a:t>
            </a:r>
            <a:endParaRPr lang="en-US" sz="2000" dirty="0"/>
          </a:p>
          <a:p>
            <a:pPr marL="279400" indent="-279400">
              <a:lnSpc>
                <a:spcPct val="100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Airline and booking fees</a:t>
            </a:r>
            <a:endParaRPr lang="en-US" sz="2000" dirty="0"/>
          </a:p>
        </p:txBody>
      </p:sp>
      <p:sp>
        <p:nvSpPr>
          <p:cNvPr id="8" name="Shape 6"/>
          <p:cNvSpPr/>
          <p:nvPr/>
        </p:nvSpPr>
        <p:spPr>
          <a:xfrm>
            <a:off x="7799832" y="1554480"/>
            <a:ext cx="3840480" cy="3749040"/>
          </a:xfrm>
          <a:prstGeom prst="roundRect">
            <a:avLst>
              <a:gd name="adj" fmla="val 2927"/>
            </a:avLst>
          </a:prstGeom>
          <a:solidFill>
            <a:srgbClr val="EAF1EC"/>
          </a:solidFill>
          <a:ln/>
        </p:spPr>
        <p:txBody>
          <a:bodyPr/>
          <a:lstStyle/>
          <a:p>
            <a:endParaRPr lang="en-US"/>
          </a:p>
        </p:txBody>
      </p:sp>
      <p:sp>
        <p:nvSpPr>
          <p:cNvPr id="9" name="Text 7"/>
          <p:cNvSpPr txBox="1"/>
          <p:nvPr/>
        </p:nvSpPr>
        <p:spPr>
          <a:xfrm>
            <a:off x="8074152" y="1691640"/>
            <a:ext cx="3291840" cy="457200"/>
          </a:xfrm>
          <a:prstGeom prst="rect">
            <a:avLst/>
          </a:prstGeom>
          <a:noFill/>
          <a:ln/>
        </p:spPr>
        <p:txBody>
          <a:bodyPr wrap="square" lIns="0" tIns="0" rIns="0" bIns="0" rtlCol="0" anchor="t"/>
          <a:lstStyle/>
          <a:p>
            <a:pPr marL="0" indent="0" algn="l">
              <a:buNone/>
            </a:pPr>
            <a:r>
              <a:rPr lang="en-US" sz="2000" b="1" dirty="0">
                <a:solidFill>
                  <a:srgbClr val="2E5E47"/>
                </a:solidFill>
                <a:latin typeface="Georgia" pitchFamily="34" charset="0"/>
                <a:ea typeface="Georgia" pitchFamily="34" charset="-122"/>
                <a:cs typeface="Georgia" pitchFamily="34" charset="-120"/>
              </a:rPr>
              <a:t>Stays local</a:t>
            </a:r>
            <a:endParaRPr lang="en-US" sz="2000" dirty="0"/>
          </a:p>
        </p:txBody>
      </p:sp>
      <p:sp>
        <p:nvSpPr>
          <p:cNvPr id="10" name="Text 8"/>
          <p:cNvSpPr txBox="1"/>
          <p:nvPr/>
        </p:nvSpPr>
        <p:spPr>
          <a:xfrm>
            <a:off x="8074152" y="2240280"/>
            <a:ext cx="3383280" cy="2926080"/>
          </a:xfrm>
          <a:prstGeom prst="rect">
            <a:avLst/>
          </a:prstGeom>
          <a:noFill/>
          <a:ln/>
        </p:spPr>
        <p:txBody>
          <a:bodyPr wrap="square" lIns="0" tIns="0" rIns="0" bIns="0" rtlCol="0" anchor="t"/>
          <a:lstStyle/>
          <a:p>
            <a:pPr marL="279400" indent="-279400">
              <a:lnSpc>
                <a:spcPct val="100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Wages for local staff</a:t>
            </a:r>
            <a:endParaRPr lang="en-US" sz="2000" dirty="0"/>
          </a:p>
          <a:p>
            <a:pPr marL="279400" indent="-279400">
              <a:lnSpc>
                <a:spcPct val="100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Farmers and fishers as suppliers</a:t>
            </a:r>
            <a:endParaRPr lang="en-US" sz="2000" dirty="0"/>
          </a:p>
          <a:p>
            <a:pPr marL="279400" indent="-279400">
              <a:lnSpc>
                <a:spcPct val="100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Guides, crafts and transport</a:t>
            </a:r>
            <a:endParaRPr lang="en-US" sz="2000" dirty="0"/>
          </a:p>
          <a:p>
            <a:pPr marL="279400" indent="-279400">
              <a:lnSpc>
                <a:spcPct val="100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Local taxes and fees</a:t>
            </a:r>
            <a:endParaRPr lang="en-US" sz="2000" dirty="0"/>
          </a:p>
        </p:txBody>
      </p:sp>
      <p:sp>
        <p:nvSpPr>
          <p:cNvPr id="11" name="Shape 9"/>
          <p:cNvSpPr/>
          <p:nvPr/>
        </p:nvSpPr>
        <p:spPr>
          <a:xfrm>
            <a:off x="4434840" y="3154680"/>
            <a:ext cx="502920" cy="457200"/>
          </a:xfrm>
          <a:prstGeom prst="leftArrow">
            <a:avLst/>
          </a:prstGeom>
          <a:solidFill>
            <a:srgbClr val="C1553B"/>
          </a:solidFill>
          <a:ln/>
        </p:spPr>
        <p:txBody>
          <a:bodyPr/>
          <a:lstStyle/>
          <a:p>
            <a:endParaRPr lang="en-US"/>
          </a:p>
        </p:txBody>
      </p:sp>
      <p:sp>
        <p:nvSpPr>
          <p:cNvPr id="12" name="Shape 10"/>
          <p:cNvSpPr/>
          <p:nvPr/>
        </p:nvSpPr>
        <p:spPr>
          <a:xfrm>
            <a:off x="7269480" y="3154680"/>
            <a:ext cx="502920" cy="457200"/>
          </a:xfrm>
          <a:prstGeom prst="rightArrow">
            <a:avLst/>
          </a:prstGeom>
          <a:solidFill>
            <a:srgbClr val="2E5E47"/>
          </a:solidFill>
          <a:ln/>
        </p:spPr>
        <p:txBody>
          <a:bodyPr/>
          <a:lstStyle/>
          <a:p>
            <a:endParaRPr lang="en-US"/>
          </a:p>
        </p:txBody>
      </p:sp>
      <p:sp>
        <p:nvSpPr>
          <p:cNvPr id="13" name="Text 11"/>
          <p:cNvSpPr txBox="1"/>
          <p:nvPr/>
        </p:nvSpPr>
        <p:spPr>
          <a:xfrm>
            <a:off x="548640" y="5486400"/>
            <a:ext cx="11094415" cy="640080"/>
          </a:xfrm>
          <a:prstGeom prst="rect">
            <a:avLst/>
          </a:prstGeom>
          <a:noFill/>
          <a:ln/>
        </p:spPr>
        <p:txBody>
          <a:bodyPr wrap="square" lIns="0" tIns="0" rIns="0" bIns="0" rtlCol="0" anchor="t"/>
          <a:lstStyle/>
          <a:p>
            <a:pPr marL="0" indent="0" algn="l">
              <a:buNone/>
            </a:pPr>
            <a:r>
              <a:rPr lang="en-US" sz="2000" i="1" dirty="0">
                <a:solidFill>
                  <a:srgbClr val="1F3B2F"/>
                </a:solidFill>
                <a:latin typeface="Georgia" pitchFamily="34" charset="0"/>
                <a:ea typeface="Georgia" pitchFamily="34" charset="-122"/>
                <a:cs typeface="Georgia" pitchFamily="34" charset="-120"/>
              </a:rPr>
              <a:t>Development cooperation aims to strengthen linkages: local sourcing, local ownership and skills.</a:t>
            </a:r>
            <a:endParaRPr lang="en-US" sz="2000" dirty="0"/>
          </a:p>
        </p:txBody>
      </p:sp>
      <p:sp>
        <p:nvSpPr>
          <p:cNvPr id="14" name="Text 12"/>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10</a:t>
            </a:r>
            <a:endParaRPr lang="en-US" sz="1100" dirty="0"/>
          </a:p>
        </p:txBody>
      </p:sp>
      <p:pic>
        <p:nvPicPr>
          <p:cNvPr id="16" name="Picture 15">
            <a:extLst>
              <a:ext uri="{FF2B5EF4-FFF2-40B4-BE49-F238E27FC236}">
                <a16:creationId xmlns:a16="http://schemas.microsoft.com/office/drawing/2014/main" id="{4C3190CA-834F-11AB-033F-4CC45CF2970D}"/>
              </a:ext>
            </a:extLst>
          </p:cNvPr>
          <p:cNvPicPr>
            <a:picLocks noChangeAspect="1"/>
          </p:cNvPicPr>
          <p:nvPr/>
        </p:nvPicPr>
        <p:blipFill>
          <a:blip r:embed="rId3"/>
          <a:stretch>
            <a:fillRect/>
          </a:stretch>
        </p:blipFill>
        <p:spPr>
          <a:xfrm>
            <a:off x="0" y="6473952"/>
            <a:ext cx="12192000" cy="408227"/>
          </a:xfrm>
          <a:prstGeom prst="rect">
            <a:avLst/>
          </a:prstGeom>
        </p:spPr>
      </p:pic>
      <p:sp>
        <p:nvSpPr>
          <p:cNvPr id="18" name="TextBox 17">
            <a:extLst>
              <a:ext uri="{FF2B5EF4-FFF2-40B4-BE49-F238E27FC236}">
                <a16:creationId xmlns:a16="http://schemas.microsoft.com/office/drawing/2014/main" id="{7DC57121-36CC-3A48-4AA2-FEC79BE37E25}"/>
              </a:ext>
            </a:extLst>
          </p:cNvPr>
          <p:cNvSpPr txBox="1"/>
          <p:nvPr/>
        </p:nvSpPr>
        <p:spPr>
          <a:xfrm>
            <a:off x="1158240" y="646723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Tourism in the SDGs</a:t>
            </a:r>
            <a:endParaRPr lang="en-US" sz="4000" dirty="0"/>
          </a:p>
        </p:txBody>
      </p:sp>
      <p:sp>
        <p:nvSpPr>
          <p:cNvPr id="3" name="Shape 1"/>
          <p:cNvSpPr/>
          <p:nvPr/>
        </p:nvSpPr>
        <p:spPr>
          <a:xfrm>
            <a:off x="548640" y="1554480"/>
            <a:ext cx="3520440" cy="3749040"/>
          </a:xfrm>
          <a:prstGeom prst="roundRect">
            <a:avLst>
              <a:gd name="adj" fmla="val 3117"/>
            </a:avLst>
          </a:prstGeom>
          <a:solidFill>
            <a:srgbClr val="EAF1EC"/>
          </a:solidFill>
          <a:ln/>
        </p:spPr>
        <p:txBody>
          <a:bodyPr/>
          <a:lstStyle/>
          <a:p>
            <a:endParaRPr lang="en-US"/>
          </a:p>
        </p:txBody>
      </p:sp>
      <p:sp>
        <p:nvSpPr>
          <p:cNvPr id="4" name="Text 2"/>
          <p:cNvSpPr txBox="1"/>
          <p:nvPr/>
        </p:nvSpPr>
        <p:spPr>
          <a:xfrm>
            <a:off x="822960" y="1691640"/>
            <a:ext cx="3017520" cy="822960"/>
          </a:xfrm>
          <a:prstGeom prst="rect">
            <a:avLst/>
          </a:prstGeom>
          <a:noFill/>
          <a:ln/>
        </p:spPr>
        <p:txBody>
          <a:bodyPr wrap="square" lIns="0" tIns="0" rIns="0" bIns="0" rtlCol="0" anchor="t"/>
          <a:lstStyle/>
          <a:p>
            <a:pPr marL="0" indent="0" algn="l">
              <a:buNone/>
            </a:pPr>
            <a:r>
              <a:rPr lang="en-US" sz="4000" b="1" dirty="0">
                <a:solidFill>
                  <a:srgbClr val="C1553B"/>
                </a:solidFill>
                <a:latin typeface="Georgia" pitchFamily="34" charset="0"/>
                <a:ea typeface="Georgia" pitchFamily="34" charset="-122"/>
                <a:cs typeface="Georgia" pitchFamily="34" charset="-120"/>
              </a:rPr>
              <a:t>8.9</a:t>
            </a:r>
            <a:endParaRPr lang="en-US" sz="4000" dirty="0"/>
          </a:p>
        </p:txBody>
      </p:sp>
      <p:sp>
        <p:nvSpPr>
          <p:cNvPr id="5" name="Text 3"/>
          <p:cNvSpPr txBox="1"/>
          <p:nvPr/>
        </p:nvSpPr>
        <p:spPr>
          <a:xfrm>
            <a:off x="822960" y="2560320"/>
            <a:ext cx="3017520" cy="73152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Decent work</a:t>
            </a:r>
            <a:endParaRPr lang="en-US" sz="2000" dirty="0"/>
          </a:p>
        </p:txBody>
      </p:sp>
      <p:sp>
        <p:nvSpPr>
          <p:cNvPr id="6" name="Text 4"/>
          <p:cNvSpPr txBox="1"/>
          <p:nvPr/>
        </p:nvSpPr>
        <p:spPr>
          <a:xfrm>
            <a:off x="822960" y="3383280"/>
            <a:ext cx="3017520" cy="182880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Policies for sustainable tourism that create jobs and promote local culture and products.</a:t>
            </a:r>
            <a:endParaRPr lang="en-US" sz="2000" dirty="0"/>
          </a:p>
        </p:txBody>
      </p:sp>
      <p:sp>
        <p:nvSpPr>
          <p:cNvPr id="7" name="Shape 5"/>
          <p:cNvSpPr/>
          <p:nvPr/>
        </p:nvSpPr>
        <p:spPr>
          <a:xfrm>
            <a:off x="4297680" y="1554480"/>
            <a:ext cx="3520440" cy="3749040"/>
          </a:xfrm>
          <a:prstGeom prst="roundRect">
            <a:avLst>
              <a:gd name="adj" fmla="val 3117"/>
            </a:avLst>
          </a:prstGeom>
          <a:solidFill>
            <a:srgbClr val="EAF1EC"/>
          </a:solidFill>
          <a:ln/>
        </p:spPr>
        <p:txBody>
          <a:bodyPr/>
          <a:lstStyle/>
          <a:p>
            <a:endParaRPr lang="en-US"/>
          </a:p>
        </p:txBody>
      </p:sp>
      <p:sp>
        <p:nvSpPr>
          <p:cNvPr id="8" name="Text 6"/>
          <p:cNvSpPr txBox="1"/>
          <p:nvPr/>
        </p:nvSpPr>
        <p:spPr>
          <a:xfrm>
            <a:off x="4572000" y="1691640"/>
            <a:ext cx="3017520" cy="822960"/>
          </a:xfrm>
          <a:prstGeom prst="rect">
            <a:avLst/>
          </a:prstGeom>
          <a:noFill/>
          <a:ln/>
        </p:spPr>
        <p:txBody>
          <a:bodyPr wrap="square" lIns="0" tIns="0" rIns="0" bIns="0" rtlCol="0" anchor="t"/>
          <a:lstStyle/>
          <a:p>
            <a:pPr marL="0" indent="0" algn="l">
              <a:buNone/>
            </a:pPr>
            <a:r>
              <a:rPr lang="en-US" sz="4000" b="1" dirty="0">
                <a:solidFill>
                  <a:srgbClr val="C1553B"/>
                </a:solidFill>
                <a:latin typeface="Georgia" pitchFamily="34" charset="0"/>
                <a:ea typeface="Georgia" pitchFamily="34" charset="-122"/>
                <a:cs typeface="Georgia" pitchFamily="34" charset="-120"/>
              </a:rPr>
              <a:t>12.b</a:t>
            </a:r>
            <a:endParaRPr lang="en-US" sz="4000" dirty="0"/>
          </a:p>
        </p:txBody>
      </p:sp>
      <p:sp>
        <p:nvSpPr>
          <p:cNvPr id="9" name="Text 7"/>
          <p:cNvSpPr txBox="1"/>
          <p:nvPr/>
        </p:nvSpPr>
        <p:spPr>
          <a:xfrm>
            <a:off x="4572000" y="2560320"/>
            <a:ext cx="3017520" cy="73152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Responsible consumption</a:t>
            </a:r>
            <a:endParaRPr lang="en-US" sz="2000" dirty="0"/>
          </a:p>
        </p:txBody>
      </p:sp>
      <p:sp>
        <p:nvSpPr>
          <p:cNvPr id="10" name="Text 8"/>
          <p:cNvSpPr txBox="1"/>
          <p:nvPr/>
        </p:nvSpPr>
        <p:spPr>
          <a:xfrm>
            <a:off x="4572000" y="3383280"/>
            <a:ext cx="3017520" cy="182880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Tools to monitor the development impacts of sustainable tourism.</a:t>
            </a:r>
            <a:endParaRPr lang="en-US" sz="2000" dirty="0"/>
          </a:p>
        </p:txBody>
      </p:sp>
      <p:sp>
        <p:nvSpPr>
          <p:cNvPr id="11" name="Shape 9"/>
          <p:cNvSpPr/>
          <p:nvPr/>
        </p:nvSpPr>
        <p:spPr>
          <a:xfrm>
            <a:off x="8046720" y="1554480"/>
            <a:ext cx="3520440" cy="3749040"/>
          </a:xfrm>
          <a:prstGeom prst="roundRect">
            <a:avLst>
              <a:gd name="adj" fmla="val 3117"/>
            </a:avLst>
          </a:prstGeom>
          <a:solidFill>
            <a:srgbClr val="EAF1EC"/>
          </a:solidFill>
          <a:ln/>
        </p:spPr>
        <p:txBody>
          <a:bodyPr/>
          <a:lstStyle/>
          <a:p>
            <a:endParaRPr lang="en-US"/>
          </a:p>
        </p:txBody>
      </p:sp>
      <p:sp>
        <p:nvSpPr>
          <p:cNvPr id="12" name="Text 10"/>
          <p:cNvSpPr txBox="1"/>
          <p:nvPr/>
        </p:nvSpPr>
        <p:spPr>
          <a:xfrm>
            <a:off x="8321040" y="1691640"/>
            <a:ext cx="3017520" cy="822960"/>
          </a:xfrm>
          <a:prstGeom prst="rect">
            <a:avLst/>
          </a:prstGeom>
          <a:noFill/>
          <a:ln/>
        </p:spPr>
        <p:txBody>
          <a:bodyPr wrap="square" lIns="0" tIns="0" rIns="0" bIns="0" rtlCol="0" anchor="t"/>
          <a:lstStyle/>
          <a:p>
            <a:pPr marL="0" indent="0" algn="l">
              <a:buNone/>
            </a:pPr>
            <a:r>
              <a:rPr lang="en-US" sz="4000" b="1" dirty="0">
                <a:solidFill>
                  <a:srgbClr val="C1553B"/>
                </a:solidFill>
                <a:latin typeface="Georgia" pitchFamily="34" charset="0"/>
                <a:ea typeface="Georgia" pitchFamily="34" charset="-122"/>
                <a:cs typeface="Georgia" pitchFamily="34" charset="-120"/>
              </a:rPr>
              <a:t>14.7</a:t>
            </a:r>
            <a:endParaRPr lang="en-US" sz="4000" dirty="0"/>
          </a:p>
        </p:txBody>
      </p:sp>
      <p:sp>
        <p:nvSpPr>
          <p:cNvPr id="13" name="Text 11"/>
          <p:cNvSpPr txBox="1"/>
          <p:nvPr/>
        </p:nvSpPr>
        <p:spPr>
          <a:xfrm>
            <a:off x="8321040" y="2560320"/>
            <a:ext cx="3017520" cy="73152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Life below water</a:t>
            </a:r>
            <a:endParaRPr lang="en-US" sz="2000" dirty="0"/>
          </a:p>
        </p:txBody>
      </p:sp>
      <p:sp>
        <p:nvSpPr>
          <p:cNvPr id="14" name="Text 12"/>
          <p:cNvSpPr txBox="1"/>
          <p:nvPr/>
        </p:nvSpPr>
        <p:spPr>
          <a:xfrm>
            <a:off x="8321040" y="3383280"/>
            <a:ext cx="3017520" cy="182880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More economic benefit for small island and least developed states, including from tourism.</a:t>
            </a:r>
            <a:endParaRPr lang="en-US" sz="2000" dirty="0"/>
          </a:p>
        </p:txBody>
      </p:sp>
      <p:sp>
        <p:nvSpPr>
          <p:cNvPr id="15" name="Text 13"/>
          <p:cNvSpPr txBox="1"/>
          <p:nvPr/>
        </p:nvSpPr>
        <p:spPr>
          <a:xfrm>
            <a:off x="548640" y="5532120"/>
            <a:ext cx="11094415" cy="502920"/>
          </a:xfrm>
          <a:prstGeom prst="rect">
            <a:avLst/>
          </a:prstGeom>
          <a:noFill/>
          <a:ln/>
        </p:spPr>
        <p:txBody>
          <a:bodyPr wrap="square" lIns="0" tIns="0" rIns="0" bIns="0" rtlCol="0" anchor="t"/>
          <a:lstStyle/>
          <a:p>
            <a:pPr marL="0" indent="0" algn="l">
              <a:buNone/>
            </a:pPr>
            <a:r>
              <a:rPr lang="en-US" sz="2000" i="1" dirty="0">
                <a:solidFill>
                  <a:srgbClr val="1F3B2F"/>
                </a:solidFill>
                <a:latin typeface="Georgia" pitchFamily="34" charset="0"/>
                <a:ea typeface="Georgia" pitchFamily="34" charset="-122"/>
                <a:cs typeface="Georgia" pitchFamily="34" charset="-120"/>
              </a:rPr>
              <a:t>Tourism is named in only three targets, yet it can contribute to all 17 goals.</a:t>
            </a:r>
            <a:endParaRPr lang="en-US" sz="2000" dirty="0"/>
          </a:p>
        </p:txBody>
      </p:sp>
      <p:sp>
        <p:nvSpPr>
          <p:cNvPr id="16" name="Text 14"/>
          <p:cNvSpPr txBox="1"/>
          <p:nvPr/>
        </p:nvSpPr>
        <p:spPr>
          <a:xfrm>
            <a:off x="548640" y="6108192"/>
            <a:ext cx="11094415" cy="274320"/>
          </a:xfrm>
          <a:prstGeom prst="rect">
            <a:avLst/>
          </a:prstGeom>
          <a:noFill/>
          <a:ln/>
        </p:spPr>
        <p:txBody>
          <a:bodyPr wrap="square" lIns="0" tIns="0" rIns="0" bIns="0" rtlCol="0" anchor="ctr"/>
          <a:lstStyle/>
          <a:p>
            <a:pPr marL="0" indent="0">
              <a:buNone/>
            </a:pPr>
            <a:r>
              <a:rPr lang="en-US" sz="1200" i="1" dirty="0">
                <a:solidFill>
                  <a:srgbClr val="5B6B62"/>
                </a:solidFill>
                <a:latin typeface="Georgia" pitchFamily="34" charset="0"/>
                <a:ea typeface="Georgia" pitchFamily="34" charset="-122"/>
                <a:cs typeface="Georgia" pitchFamily="34" charset="-120"/>
              </a:rPr>
              <a:t>Source: UNWTO &amp; UNDP (2017), Tourism and the Sustainable Development Goals – Journey to 2030.</a:t>
            </a:r>
            <a:endParaRPr lang="en-US" sz="1200" dirty="0"/>
          </a:p>
        </p:txBody>
      </p:sp>
      <p:sp>
        <p:nvSpPr>
          <p:cNvPr id="17" name="Text 15"/>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11</a:t>
            </a:r>
            <a:endParaRPr lang="en-US" sz="1100" dirty="0"/>
          </a:p>
        </p:txBody>
      </p:sp>
      <p:pic>
        <p:nvPicPr>
          <p:cNvPr id="19" name="Picture 18">
            <a:extLst>
              <a:ext uri="{FF2B5EF4-FFF2-40B4-BE49-F238E27FC236}">
                <a16:creationId xmlns:a16="http://schemas.microsoft.com/office/drawing/2014/main" id="{BF8A0D43-564F-AE26-D475-44CA42684AE5}"/>
              </a:ext>
            </a:extLst>
          </p:cNvPr>
          <p:cNvPicPr>
            <a:picLocks noChangeAspect="1"/>
          </p:cNvPicPr>
          <p:nvPr/>
        </p:nvPicPr>
        <p:blipFill>
          <a:blip r:embed="rId3"/>
          <a:stretch>
            <a:fillRect/>
          </a:stretch>
        </p:blipFill>
        <p:spPr>
          <a:xfrm>
            <a:off x="0" y="6473952"/>
            <a:ext cx="12192000" cy="408227"/>
          </a:xfrm>
          <a:prstGeom prst="rect">
            <a:avLst/>
          </a:prstGeom>
        </p:spPr>
      </p:pic>
      <p:sp>
        <p:nvSpPr>
          <p:cNvPr id="21" name="TextBox 20">
            <a:extLst>
              <a:ext uri="{FF2B5EF4-FFF2-40B4-BE49-F238E27FC236}">
                <a16:creationId xmlns:a16="http://schemas.microsoft.com/office/drawing/2014/main" id="{C90C4A33-F880-5A0A-7A36-B19B9FB71542}"/>
              </a:ext>
            </a:extLst>
          </p:cNvPr>
          <p:cNvSpPr txBox="1"/>
          <p:nvPr/>
        </p:nvSpPr>
        <p:spPr>
          <a:xfrm>
            <a:off x="1156447" y="6431729"/>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1F3B2F"/>
        </a:solidFill>
        <a:effectLst/>
      </p:bgPr>
    </p:bg>
    <p:spTree>
      <p:nvGrpSpPr>
        <p:cNvPr id="1" name=""/>
        <p:cNvGrpSpPr/>
        <p:nvPr/>
      </p:nvGrpSpPr>
      <p:grpSpPr>
        <a:xfrm>
          <a:off x="0" y="0"/>
          <a:ext cx="0" cy="0"/>
          <a:chOff x="0" y="0"/>
          <a:chExt cx="0" cy="0"/>
        </a:xfrm>
      </p:grpSpPr>
      <p:sp>
        <p:nvSpPr>
          <p:cNvPr id="4" name="Text 1"/>
          <p:cNvSpPr txBox="1"/>
          <p:nvPr/>
        </p:nvSpPr>
        <p:spPr>
          <a:xfrm>
            <a:off x="640080" y="1554480"/>
            <a:ext cx="6400800" cy="457200"/>
          </a:xfrm>
          <a:prstGeom prst="rect">
            <a:avLst/>
          </a:prstGeom>
          <a:noFill/>
          <a:ln/>
        </p:spPr>
        <p:txBody>
          <a:bodyPr wrap="square" lIns="0" tIns="0" rIns="0" bIns="0" rtlCol="0" anchor="t"/>
          <a:lstStyle/>
          <a:p>
            <a:pPr marL="0" indent="0" algn="l">
              <a:buNone/>
            </a:pPr>
            <a:r>
              <a:rPr lang="en-US" sz="2000" b="1" dirty="0">
                <a:solidFill>
                  <a:srgbClr val="E3A857"/>
                </a:solidFill>
                <a:latin typeface="Georgia" pitchFamily="34" charset="0"/>
                <a:ea typeface="Georgia" pitchFamily="34" charset="-122"/>
                <a:cs typeface="Georgia" pitchFamily="34" charset="-120"/>
              </a:rPr>
              <a:t>PART 2</a:t>
            </a:r>
            <a:endParaRPr lang="en-US" sz="2000" dirty="0"/>
          </a:p>
        </p:txBody>
      </p:sp>
      <p:sp>
        <p:nvSpPr>
          <p:cNvPr id="5" name="Text 2"/>
          <p:cNvSpPr txBox="1"/>
          <p:nvPr/>
        </p:nvSpPr>
        <p:spPr>
          <a:xfrm>
            <a:off x="640080" y="2103120"/>
            <a:ext cx="7498080" cy="1737360"/>
          </a:xfrm>
          <a:prstGeom prst="rect">
            <a:avLst/>
          </a:prstGeom>
          <a:noFill/>
          <a:ln/>
        </p:spPr>
        <p:txBody>
          <a:bodyPr wrap="square" lIns="0" tIns="0" rIns="0" bIns="0" rtlCol="0" anchor="t"/>
          <a:lstStyle/>
          <a:p>
            <a:pPr marL="0" indent="0">
              <a:buNone/>
            </a:pPr>
            <a:r>
              <a:rPr lang="en-US" sz="4000" b="1" dirty="0">
                <a:solidFill>
                  <a:srgbClr val="FFFFFF"/>
                </a:solidFill>
                <a:latin typeface="Georgia" pitchFamily="34" charset="0"/>
                <a:ea typeface="Georgia" pitchFamily="34" charset="-122"/>
                <a:cs typeface="Georgia" pitchFamily="34" charset="-120"/>
              </a:rPr>
              <a:t>Models of Cooperation for Development</a:t>
            </a:r>
            <a:endParaRPr lang="en-US" sz="4000" dirty="0"/>
          </a:p>
        </p:txBody>
      </p:sp>
      <p:sp>
        <p:nvSpPr>
          <p:cNvPr id="6" name="Text 3"/>
          <p:cNvSpPr txBox="1"/>
          <p:nvPr/>
        </p:nvSpPr>
        <p:spPr>
          <a:xfrm>
            <a:off x="640080" y="4023360"/>
            <a:ext cx="7315200" cy="1463040"/>
          </a:xfrm>
          <a:prstGeom prst="rect">
            <a:avLst/>
          </a:prstGeom>
          <a:noFill/>
          <a:ln/>
        </p:spPr>
        <p:txBody>
          <a:bodyPr wrap="square" lIns="0" tIns="0" rIns="0" bIns="0" rtlCol="0" anchor="t"/>
          <a:lstStyle/>
          <a:p>
            <a:pPr marL="0" indent="0" algn="l">
              <a:buNone/>
            </a:pPr>
            <a:r>
              <a:rPr lang="en-US" sz="2000" dirty="0">
                <a:solidFill>
                  <a:srgbClr val="D5E4D8"/>
                </a:solidFill>
                <a:latin typeface="Georgia" pitchFamily="34" charset="0"/>
                <a:ea typeface="Georgia" pitchFamily="34" charset="-122"/>
                <a:cs typeface="Georgia" pitchFamily="34" charset="-120"/>
              </a:rPr>
              <a:t>Who the actors are, how pro-poor and community-based models differ, and what partnerships look like on the ground.</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B8CBBE"/>
                </a:solidFill>
                <a:latin typeface="Georgia" pitchFamily="34" charset="0"/>
                <a:ea typeface="Georgia" pitchFamily="34" charset="-122"/>
                <a:cs typeface="Georgia" pitchFamily="34" charset="-120"/>
              </a:rPr>
              <a:t>Tourism and Local Development Cooperation  |  12</a:t>
            </a:r>
            <a:endParaRPr lang="en-US" sz="1100" dirty="0"/>
          </a:p>
        </p:txBody>
      </p:sp>
      <p:pic>
        <p:nvPicPr>
          <p:cNvPr id="9" name="Picture 8">
            <a:extLst>
              <a:ext uri="{FF2B5EF4-FFF2-40B4-BE49-F238E27FC236}">
                <a16:creationId xmlns:a16="http://schemas.microsoft.com/office/drawing/2014/main" id="{9EF4B033-25D5-AD54-D8C6-B8FAAD50B727}"/>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9C4D79EB-D5EB-D6CE-64B8-76F4115120C8}"/>
              </a:ext>
            </a:extLst>
          </p:cNvPr>
          <p:cNvSpPr txBox="1"/>
          <p:nvPr/>
        </p:nvSpPr>
        <p:spPr>
          <a:xfrm>
            <a:off x="1111623" y="6420514"/>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Who cooperates? The Main Actors</a:t>
            </a:r>
            <a:endParaRPr lang="en-US" sz="4000" dirty="0"/>
          </a:p>
        </p:txBody>
      </p:sp>
      <p:sp>
        <p:nvSpPr>
          <p:cNvPr id="3" name="Shape 1"/>
          <p:cNvSpPr/>
          <p:nvPr/>
        </p:nvSpPr>
        <p:spPr>
          <a:xfrm>
            <a:off x="548640" y="1554480"/>
            <a:ext cx="3520440" cy="2057400"/>
          </a:xfrm>
          <a:prstGeom prst="roundRect">
            <a:avLst>
              <a:gd name="adj" fmla="val 5333"/>
            </a:avLst>
          </a:prstGeom>
          <a:solidFill>
            <a:srgbClr val="EAF1EC"/>
          </a:solidFill>
          <a:ln/>
        </p:spPr>
        <p:txBody>
          <a:bodyPr/>
          <a:lstStyle/>
          <a:p>
            <a:endParaRPr lang="en-US"/>
          </a:p>
        </p:txBody>
      </p:sp>
      <p:sp>
        <p:nvSpPr>
          <p:cNvPr id="4" name="Shape 2"/>
          <p:cNvSpPr/>
          <p:nvPr/>
        </p:nvSpPr>
        <p:spPr>
          <a:xfrm>
            <a:off x="822960" y="1828800"/>
            <a:ext cx="685800" cy="685800"/>
          </a:xfrm>
          <a:prstGeom prst="ellipse">
            <a:avLst/>
          </a:prstGeom>
          <a:solidFill>
            <a:srgbClr val="C1553B"/>
          </a:solidFill>
          <a:ln/>
        </p:spPr>
        <p:txBody>
          <a:bodyPr/>
          <a:lstStyle/>
          <a:p>
            <a:endParaRPr lang="en-US"/>
          </a:p>
        </p:txBody>
      </p:sp>
      <p:pic>
        <p:nvPicPr>
          <p:cNvPr id="5" name="Image 0" descr="preencoded.png"/>
          <p:cNvPicPr>
            <a:picLocks noChangeAspect="1"/>
          </p:cNvPicPr>
          <p:nvPr/>
        </p:nvPicPr>
        <p:blipFill>
          <a:blip r:embed="rId3"/>
          <a:stretch>
            <a:fillRect/>
          </a:stretch>
        </p:blipFill>
        <p:spPr>
          <a:xfrm>
            <a:off x="987552" y="1993392"/>
            <a:ext cx="356616" cy="356616"/>
          </a:xfrm>
          <a:prstGeom prst="rect">
            <a:avLst/>
          </a:prstGeom>
        </p:spPr>
      </p:pic>
      <p:sp>
        <p:nvSpPr>
          <p:cNvPr id="6" name="Text 3"/>
          <p:cNvSpPr txBox="1"/>
          <p:nvPr/>
        </p:nvSpPr>
        <p:spPr>
          <a:xfrm>
            <a:off x="1645920" y="1828800"/>
            <a:ext cx="2331720" cy="68580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Multilateral</a:t>
            </a:r>
            <a:endParaRPr lang="en-US" sz="2000" dirty="0"/>
          </a:p>
        </p:txBody>
      </p:sp>
      <p:sp>
        <p:nvSpPr>
          <p:cNvPr id="7" name="Text 4"/>
          <p:cNvSpPr txBox="1"/>
          <p:nvPr/>
        </p:nvSpPr>
        <p:spPr>
          <a:xfrm>
            <a:off x="822960" y="2651760"/>
            <a:ext cx="3017520" cy="86868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UN Tourism, UNDP, UNESCO, World Bank</a:t>
            </a:r>
            <a:endParaRPr lang="en-US" sz="2000" dirty="0"/>
          </a:p>
        </p:txBody>
      </p:sp>
      <p:sp>
        <p:nvSpPr>
          <p:cNvPr id="8" name="Shape 5"/>
          <p:cNvSpPr/>
          <p:nvPr/>
        </p:nvSpPr>
        <p:spPr>
          <a:xfrm>
            <a:off x="4297680" y="1554480"/>
            <a:ext cx="3520440" cy="2057400"/>
          </a:xfrm>
          <a:prstGeom prst="roundRect">
            <a:avLst>
              <a:gd name="adj" fmla="val 5333"/>
            </a:avLst>
          </a:prstGeom>
          <a:solidFill>
            <a:srgbClr val="EAF1EC"/>
          </a:solidFill>
          <a:ln/>
        </p:spPr>
        <p:txBody>
          <a:bodyPr/>
          <a:lstStyle/>
          <a:p>
            <a:endParaRPr lang="en-US"/>
          </a:p>
        </p:txBody>
      </p:sp>
      <p:sp>
        <p:nvSpPr>
          <p:cNvPr id="9" name="Shape 6"/>
          <p:cNvSpPr/>
          <p:nvPr/>
        </p:nvSpPr>
        <p:spPr>
          <a:xfrm>
            <a:off x="4572000" y="1828800"/>
            <a:ext cx="685800" cy="685800"/>
          </a:xfrm>
          <a:prstGeom prst="ellipse">
            <a:avLst/>
          </a:prstGeom>
          <a:solidFill>
            <a:srgbClr val="C1553B"/>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4736592" y="1993392"/>
            <a:ext cx="356616" cy="356616"/>
          </a:xfrm>
          <a:prstGeom prst="rect">
            <a:avLst/>
          </a:prstGeom>
        </p:spPr>
      </p:pic>
      <p:sp>
        <p:nvSpPr>
          <p:cNvPr id="11" name="Text 7"/>
          <p:cNvSpPr txBox="1"/>
          <p:nvPr/>
        </p:nvSpPr>
        <p:spPr>
          <a:xfrm>
            <a:off x="5394960" y="1828800"/>
            <a:ext cx="2331720" cy="68580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Bilateral agencies</a:t>
            </a:r>
            <a:endParaRPr lang="en-US" sz="2000" dirty="0"/>
          </a:p>
        </p:txBody>
      </p:sp>
      <p:sp>
        <p:nvSpPr>
          <p:cNvPr id="12" name="Text 8"/>
          <p:cNvSpPr txBox="1"/>
          <p:nvPr/>
        </p:nvSpPr>
        <p:spPr>
          <a:xfrm>
            <a:off x="4572000" y="2651760"/>
            <a:ext cx="3017520" cy="86868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GIZ, AFD, JICA, Swiss SECO</a:t>
            </a:r>
            <a:endParaRPr lang="en-US" sz="2000" dirty="0"/>
          </a:p>
        </p:txBody>
      </p:sp>
      <p:sp>
        <p:nvSpPr>
          <p:cNvPr id="13" name="Shape 9"/>
          <p:cNvSpPr/>
          <p:nvPr/>
        </p:nvSpPr>
        <p:spPr>
          <a:xfrm>
            <a:off x="8046720" y="1554480"/>
            <a:ext cx="3520440" cy="2057400"/>
          </a:xfrm>
          <a:prstGeom prst="roundRect">
            <a:avLst>
              <a:gd name="adj" fmla="val 5333"/>
            </a:avLst>
          </a:prstGeom>
          <a:solidFill>
            <a:srgbClr val="EAF1EC"/>
          </a:solidFill>
          <a:ln/>
        </p:spPr>
        <p:txBody>
          <a:bodyPr/>
          <a:lstStyle/>
          <a:p>
            <a:endParaRPr lang="en-US"/>
          </a:p>
        </p:txBody>
      </p:sp>
      <p:sp>
        <p:nvSpPr>
          <p:cNvPr id="14" name="Shape 10"/>
          <p:cNvSpPr/>
          <p:nvPr/>
        </p:nvSpPr>
        <p:spPr>
          <a:xfrm>
            <a:off x="8321040" y="1828800"/>
            <a:ext cx="685800" cy="685800"/>
          </a:xfrm>
          <a:prstGeom prst="ellipse">
            <a:avLst/>
          </a:prstGeom>
          <a:solidFill>
            <a:srgbClr val="C1553B"/>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8485632" y="1993392"/>
            <a:ext cx="356616" cy="356616"/>
          </a:xfrm>
          <a:prstGeom prst="rect">
            <a:avLst/>
          </a:prstGeom>
        </p:spPr>
      </p:pic>
      <p:sp>
        <p:nvSpPr>
          <p:cNvPr id="16" name="Text 11"/>
          <p:cNvSpPr txBox="1"/>
          <p:nvPr/>
        </p:nvSpPr>
        <p:spPr>
          <a:xfrm>
            <a:off x="9144000" y="1828800"/>
            <a:ext cx="2331720" cy="68580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NGOs &amp; foundations</a:t>
            </a:r>
            <a:endParaRPr lang="en-US" sz="2000" dirty="0"/>
          </a:p>
        </p:txBody>
      </p:sp>
      <p:sp>
        <p:nvSpPr>
          <p:cNvPr id="17" name="Text 12"/>
          <p:cNvSpPr txBox="1"/>
          <p:nvPr/>
        </p:nvSpPr>
        <p:spPr>
          <a:xfrm>
            <a:off x="8321040" y="2651760"/>
            <a:ext cx="3017520" cy="86868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SNV, WWF, local NGOs</a:t>
            </a:r>
            <a:endParaRPr lang="en-US" sz="2000" dirty="0"/>
          </a:p>
        </p:txBody>
      </p:sp>
      <p:sp>
        <p:nvSpPr>
          <p:cNvPr id="18" name="Shape 13"/>
          <p:cNvSpPr/>
          <p:nvPr/>
        </p:nvSpPr>
        <p:spPr>
          <a:xfrm>
            <a:off x="548640" y="3840480"/>
            <a:ext cx="3520440" cy="2057400"/>
          </a:xfrm>
          <a:prstGeom prst="roundRect">
            <a:avLst>
              <a:gd name="adj" fmla="val 5333"/>
            </a:avLst>
          </a:prstGeom>
          <a:solidFill>
            <a:srgbClr val="F7EFE2"/>
          </a:solidFill>
          <a:ln/>
        </p:spPr>
        <p:txBody>
          <a:bodyPr/>
          <a:lstStyle/>
          <a:p>
            <a:endParaRPr lang="en-US"/>
          </a:p>
        </p:txBody>
      </p:sp>
      <p:sp>
        <p:nvSpPr>
          <p:cNvPr id="19" name="Shape 14"/>
          <p:cNvSpPr/>
          <p:nvPr/>
        </p:nvSpPr>
        <p:spPr>
          <a:xfrm>
            <a:off x="822960" y="4114800"/>
            <a:ext cx="685800" cy="685800"/>
          </a:xfrm>
          <a:prstGeom prst="ellipse">
            <a:avLst/>
          </a:prstGeom>
          <a:solidFill>
            <a:srgbClr val="C1553B"/>
          </a:solidFill>
          <a:ln/>
        </p:spPr>
        <p:txBody>
          <a:bodyPr/>
          <a:lstStyle/>
          <a:p>
            <a:endParaRPr lang="en-US"/>
          </a:p>
        </p:txBody>
      </p:sp>
      <p:pic>
        <p:nvPicPr>
          <p:cNvPr id="20" name="Image 3" descr="preencoded.png"/>
          <p:cNvPicPr>
            <a:picLocks noChangeAspect="1"/>
          </p:cNvPicPr>
          <p:nvPr/>
        </p:nvPicPr>
        <p:blipFill>
          <a:blip r:embed="rId6"/>
          <a:stretch>
            <a:fillRect/>
          </a:stretch>
        </p:blipFill>
        <p:spPr>
          <a:xfrm>
            <a:off x="987552" y="4279392"/>
            <a:ext cx="356616" cy="356616"/>
          </a:xfrm>
          <a:prstGeom prst="rect">
            <a:avLst/>
          </a:prstGeom>
        </p:spPr>
      </p:pic>
      <p:sp>
        <p:nvSpPr>
          <p:cNvPr id="21" name="Text 15"/>
          <p:cNvSpPr txBox="1"/>
          <p:nvPr/>
        </p:nvSpPr>
        <p:spPr>
          <a:xfrm>
            <a:off x="1645920" y="4114800"/>
            <a:ext cx="2331720" cy="68580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Government</a:t>
            </a:r>
            <a:endParaRPr lang="en-US" sz="2000" dirty="0"/>
          </a:p>
        </p:txBody>
      </p:sp>
      <p:sp>
        <p:nvSpPr>
          <p:cNvPr id="22" name="Text 16"/>
          <p:cNvSpPr txBox="1"/>
          <p:nvPr/>
        </p:nvSpPr>
        <p:spPr>
          <a:xfrm>
            <a:off x="822960" y="4937760"/>
            <a:ext cx="3017520" cy="86868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Ministries, regions, municipalities</a:t>
            </a:r>
            <a:endParaRPr lang="en-US" sz="2000" dirty="0"/>
          </a:p>
        </p:txBody>
      </p:sp>
      <p:sp>
        <p:nvSpPr>
          <p:cNvPr id="23" name="Shape 17"/>
          <p:cNvSpPr/>
          <p:nvPr/>
        </p:nvSpPr>
        <p:spPr>
          <a:xfrm>
            <a:off x="4297680" y="3840480"/>
            <a:ext cx="3520440" cy="2057400"/>
          </a:xfrm>
          <a:prstGeom prst="roundRect">
            <a:avLst>
              <a:gd name="adj" fmla="val 5333"/>
            </a:avLst>
          </a:prstGeom>
          <a:solidFill>
            <a:srgbClr val="F7EFE2"/>
          </a:solidFill>
          <a:ln/>
        </p:spPr>
        <p:txBody>
          <a:bodyPr/>
          <a:lstStyle/>
          <a:p>
            <a:endParaRPr lang="en-US"/>
          </a:p>
        </p:txBody>
      </p:sp>
      <p:sp>
        <p:nvSpPr>
          <p:cNvPr id="24" name="Shape 18"/>
          <p:cNvSpPr/>
          <p:nvPr/>
        </p:nvSpPr>
        <p:spPr>
          <a:xfrm>
            <a:off x="4572000" y="4114800"/>
            <a:ext cx="685800" cy="685800"/>
          </a:xfrm>
          <a:prstGeom prst="ellipse">
            <a:avLst/>
          </a:prstGeom>
          <a:solidFill>
            <a:srgbClr val="C1553B"/>
          </a:solidFill>
          <a:ln/>
        </p:spPr>
        <p:txBody>
          <a:bodyPr/>
          <a:lstStyle/>
          <a:p>
            <a:endParaRPr lang="en-US"/>
          </a:p>
        </p:txBody>
      </p:sp>
      <p:pic>
        <p:nvPicPr>
          <p:cNvPr id="25" name="Image 4" descr="preencoded.png"/>
          <p:cNvPicPr>
            <a:picLocks noChangeAspect="1"/>
          </p:cNvPicPr>
          <p:nvPr/>
        </p:nvPicPr>
        <p:blipFill>
          <a:blip r:embed="rId7"/>
          <a:stretch>
            <a:fillRect/>
          </a:stretch>
        </p:blipFill>
        <p:spPr>
          <a:xfrm>
            <a:off x="4736592" y="4279392"/>
            <a:ext cx="356616" cy="356616"/>
          </a:xfrm>
          <a:prstGeom prst="rect">
            <a:avLst/>
          </a:prstGeom>
        </p:spPr>
      </p:pic>
      <p:sp>
        <p:nvSpPr>
          <p:cNvPr id="26" name="Text 19"/>
          <p:cNvSpPr txBox="1"/>
          <p:nvPr/>
        </p:nvSpPr>
        <p:spPr>
          <a:xfrm>
            <a:off x="5394960" y="4114800"/>
            <a:ext cx="2331720" cy="68580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Private sector</a:t>
            </a:r>
            <a:endParaRPr lang="en-US" sz="2000" dirty="0"/>
          </a:p>
        </p:txBody>
      </p:sp>
      <p:sp>
        <p:nvSpPr>
          <p:cNvPr id="27" name="Text 20"/>
          <p:cNvSpPr txBox="1"/>
          <p:nvPr/>
        </p:nvSpPr>
        <p:spPr>
          <a:xfrm>
            <a:off x="4572000" y="4937760"/>
            <a:ext cx="3017520" cy="86868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Operators, hotels, investors</a:t>
            </a:r>
            <a:endParaRPr lang="en-US" sz="2000" dirty="0"/>
          </a:p>
        </p:txBody>
      </p:sp>
      <p:sp>
        <p:nvSpPr>
          <p:cNvPr id="28" name="Shape 21"/>
          <p:cNvSpPr/>
          <p:nvPr/>
        </p:nvSpPr>
        <p:spPr>
          <a:xfrm>
            <a:off x="8046720" y="3840480"/>
            <a:ext cx="3520440" cy="2057400"/>
          </a:xfrm>
          <a:prstGeom prst="roundRect">
            <a:avLst>
              <a:gd name="adj" fmla="val 5333"/>
            </a:avLst>
          </a:prstGeom>
          <a:solidFill>
            <a:srgbClr val="F7EFE2"/>
          </a:solidFill>
          <a:ln/>
        </p:spPr>
        <p:txBody>
          <a:bodyPr/>
          <a:lstStyle/>
          <a:p>
            <a:endParaRPr lang="en-US"/>
          </a:p>
        </p:txBody>
      </p:sp>
      <p:sp>
        <p:nvSpPr>
          <p:cNvPr id="29" name="Shape 22"/>
          <p:cNvSpPr/>
          <p:nvPr/>
        </p:nvSpPr>
        <p:spPr>
          <a:xfrm>
            <a:off x="8321040" y="4114800"/>
            <a:ext cx="685800" cy="685800"/>
          </a:xfrm>
          <a:prstGeom prst="ellipse">
            <a:avLst/>
          </a:prstGeom>
          <a:solidFill>
            <a:srgbClr val="C1553B"/>
          </a:solidFill>
          <a:ln/>
        </p:spPr>
        <p:txBody>
          <a:bodyPr/>
          <a:lstStyle/>
          <a:p>
            <a:endParaRPr lang="en-US"/>
          </a:p>
        </p:txBody>
      </p:sp>
      <p:pic>
        <p:nvPicPr>
          <p:cNvPr id="30" name="Image 5" descr="preencoded.png"/>
          <p:cNvPicPr>
            <a:picLocks noChangeAspect="1"/>
          </p:cNvPicPr>
          <p:nvPr/>
        </p:nvPicPr>
        <p:blipFill>
          <a:blip r:embed="rId8"/>
          <a:stretch>
            <a:fillRect/>
          </a:stretch>
        </p:blipFill>
        <p:spPr>
          <a:xfrm>
            <a:off x="8485632" y="4279392"/>
            <a:ext cx="356616" cy="356616"/>
          </a:xfrm>
          <a:prstGeom prst="rect">
            <a:avLst/>
          </a:prstGeom>
        </p:spPr>
      </p:pic>
      <p:sp>
        <p:nvSpPr>
          <p:cNvPr id="31" name="Text 23"/>
          <p:cNvSpPr txBox="1"/>
          <p:nvPr/>
        </p:nvSpPr>
        <p:spPr>
          <a:xfrm>
            <a:off x="9144000" y="4114800"/>
            <a:ext cx="2331720" cy="68580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Communities</a:t>
            </a:r>
            <a:endParaRPr lang="en-US" sz="2000" dirty="0"/>
          </a:p>
        </p:txBody>
      </p:sp>
      <p:sp>
        <p:nvSpPr>
          <p:cNvPr id="32" name="Text 24"/>
          <p:cNvSpPr txBox="1"/>
          <p:nvPr/>
        </p:nvSpPr>
        <p:spPr>
          <a:xfrm>
            <a:off x="8321040" y="4937760"/>
            <a:ext cx="3017520" cy="86868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Cooperatives, village committees</a:t>
            </a:r>
            <a:endParaRPr lang="en-US" sz="2000" dirty="0"/>
          </a:p>
        </p:txBody>
      </p:sp>
      <p:sp>
        <p:nvSpPr>
          <p:cNvPr id="33" name="Text 25"/>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13</a:t>
            </a:r>
            <a:endParaRPr lang="en-US" sz="1100" dirty="0"/>
          </a:p>
        </p:txBody>
      </p:sp>
      <p:pic>
        <p:nvPicPr>
          <p:cNvPr id="35" name="Picture 34">
            <a:extLst>
              <a:ext uri="{FF2B5EF4-FFF2-40B4-BE49-F238E27FC236}">
                <a16:creationId xmlns:a16="http://schemas.microsoft.com/office/drawing/2014/main" id="{7DB7BC1E-1C90-F7CC-CE80-BB368E635FDB}"/>
              </a:ext>
            </a:extLst>
          </p:cNvPr>
          <p:cNvPicPr>
            <a:picLocks noChangeAspect="1"/>
          </p:cNvPicPr>
          <p:nvPr/>
        </p:nvPicPr>
        <p:blipFill>
          <a:blip r:embed="rId9"/>
          <a:stretch>
            <a:fillRect/>
          </a:stretch>
        </p:blipFill>
        <p:spPr>
          <a:xfrm>
            <a:off x="0" y="6473952"/>
            <a:ext cx="12192000" cy="408227"/>
          </a:xfrm>
          <a:prstGeom prst="rect">
            <a:avLst/>
          </a:prstGeom>
        </p:spPr>
      </p:pic>
      <p:sp>
        <p:nvSpPr>
          <p:cNvPr id="37" name="TextBox 36">
            <a:extLst>
              <a:ext uri="{FF2B5EF4-FFF2-40B4-BE49-F238E27FC236}">
                <a16:creationId xmlns:a16="http://schemas.microsoft.com/office/drawing/2014/main" id="{EDD8B9DD-4AE4-1586-F033-AAC4F85CBAAE}"/>
              </a:ext>
            </a:extLst>
          </p:cNvPr>
          <p:cNvSpPr txBox="1"/>
          <p:nvPr/>
        </p:nvSpPr>
        <p:spPr>
          <a:xfrm>
            <a:off x="1093694" y="6434444"/>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Development Models Compared</a:t>
            </a:r>
            <a:endParaRPr lang="en-US" sz="4000" dirty="0"/>
          </a:p>
        </p:txBody>
      </p:sp>
      <p:graphicFrame>
        <p:nvGraphicFramePr>
          <p:cNvPr id="15" name="Table 0"/>
          <p:cNvGraphicFramePr>
            <a:graphicFrameLocks noGrp="1"/>
          </p:cNvGraphicFramePr>
          <p:nvPr>
            <p:extLst>
              <p:ext uri="{D42A27DB-BD31-4B8C-83A1-F6EECF244321}">
                <p14:modId xmlns:p14="http://schemas.microsoft.com/office/powerpoint/2010/main" val="1579011935"/>
              </p:ext>
            </p:extLst>
          </p:nvPr>
        </p:nvGraphicFramePr>
        <p:xfrm>
          <a:off x="548640" y="1554480"/>
          <a:ext cx="11091672" cy="4279392"/>
        </p:xfrm>
        <a:graphic>
          <a:graphicData uri="http://schemas.openxmlformats.org/drawingml/2006/table">
            <a:tbl>
              <a:tblPr/>
              <a:tblGrid>
                <a:gridCol w="265176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gridCol w="3867912">
                  <a:extLst>
                    <a:ext uri="{9D8B030D-6E8A-4147-A177-3AD203B41FA5}">
                      <a16:colId xmlns:a16="http://schemas.microsoft.com/office/drawing/2014/main" val="20002"/>
                    </a:ext>
                  </a:extLst>
                </a:gridCol>
              </a:tblGrid>
              <a:tr h="713232">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Model</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1F3B2F"/>
                    </a:solidFill>
                  </a:tcPr>
                </a:tc>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Core idea</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1F3B2F"/>
                    </a:solidFill>
                  </a:tcPr>
                </a:tc>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Typical example</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1F3B2F"/>
                    </a:solidFill>
                  </a:tcPr>
                </a:tc>
                <a:extLst>
                  <a:ext uri="{0D108BD9-81ED-4DB2-BD59-A6C34878D82A}">
                    <a16:rowId xmlns:a16="http://schemas.microsoft.com/office/drawing/2014/main" val="10000"/>
                  </a:ext>
                </a:extLst>
              </a:tr>
              <a:tr h="713232">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Community-based</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Community owns, manages and shares</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Village homestay networks</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extLst>
                  <a:ext uri="{0D108BD9-81ED-4DB2-BD59-A6C34878D82A}">
                    <a16:rowId xmlns:a16="http://schemas.microsoft.com/office/drawing/2014/main" val="10001"/>
                  </a:ext>
                </a:extLst>
              </a:tr>
              <a:tr h="713232">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Pro-poor</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Net benefits for the poor, any scale</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Hotels buying from local farms</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713232">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Ecotourism</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Nature, conservation and local welfare</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Conservancy lodges</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extLst>
                  <a:ext uri="{0D108BD9-81ED-4DB2-BD59-A6C34878D82A}">
                    <a16:rowId xmlns:a16="http://schemas.microsoft.com/office/drawing/2014/main" val="10003"/>
                  </a:ext>
                </a:extLst>
              </a:tr>
              <a:tr h="713232">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Responsible</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Every actor takes responsibility</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Operator codes of conduct</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713232">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Fair trade</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Certified fair wages and terms</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Fair Trade Tourism, South Africa</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extLst>
                  <a:ext uri="{0D108BD9-81ED-4DB2-BD59-A6C34878D82A}">
                    <a16:rowId xmlns:a16="http://schemas.microsoft.com/office/drawing/2014/main" val="10005"/>
                  </a:ext>
                </a:extLst>
              </a:tr>
            </a:tbl>
          </a:graphicData>
        </a:graphic>
      </p:graphicFrame>
      <p:sp>
        <p:nvSpPr>
          <p:cNvPr id="4"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14</a:t>
            </a:r>
            <a:endParaRPr lang="en-US" sz="1100" dirty="0"/>
          </a:p>
        </p:txBody>
      </p:sp>
      <p:pic>
        <p:nvPicPr>
          <p:cNvPr id="5" name="Picture 4">
            <a:extLst>
              <a:ext uri="{FF2B5EF4-FFF2-40B4-BE49-F238E27FC236}">
                <a16:creationId xmlns:a16="http://schemas.microsoft.com/office/drawing/2014/main" id="{5D7AE752-5672-3716-BC3B-ADF04B43698D}"/>
              </a:ext>
            </a:extLst>
          </p:cNvPr>
          <p:cNvPicPr>
            <a:picLocks noChangeAspect="1"/>
          </p:cNvPicPr>
          <p:nvPr/>
        </p:nvPicPr>
        <p:blipFill>
          <a:blip r:embed="rId3"/>
          <a:stretch>
            <a:fillRect/>
          </a:stretch>
        </p:blipFill>
        <p:spPr>
          <a:xfrm>
            <a:off x="0" y="6473952"/>
            <a:ext cx="12192000" cy="408227"/>
          </a:xfrm>
          <a:prstGeom prst="rect">
            <a:avLst/>
          </a:prstGeom>
        </p:spPr>
      </p:pic>
      <p:sp>
        <p:nvSpPr>
          <p:cNvPr id="7" name="TextBox 6">
            <a:extLst>
              <a:ext uri="{FF2B5EF4-FFF2-40B4-BE49-F238E27FC236}">
                <a16:creationId xmlns:a16="http://schemas.microsoft.com/office/drawing/2014/main" id="{089915E0-BF13-A9AB-0CBB-0BC603F059B8}"/>
              </a:ext>
            </a:extLst>
          </p:cNvPr>
          <p:cNvSpPr txBox="1"/>
          <p:nvPr/>
        </p:nvSpPr>
        <p:spPr>
          <a:xfrm>
            <a:off x="1219200" y="646257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Pro-poor Tourism: Three Strategies</a:t>
            </a:r>
            <a:endParaRPr lang="en-US" sz="4000" dirty="0"/>
          </a:p>
        </p:txBody>
      </p:sp>
      <p:sp>
        <p:nvSpPr>
          <p:cNvPr id="3" name="Shape 1"/>
          <p:cNvSpPr/>
          <p:nvPr/>
        </p:nvSpPr>
        <p:spPr>
          <a:xfrm>
            <a:off x="548640" y="1554480"/>
            <a:ext cx="3520440" cy="3840480"/>
          </a:xfrm>
          <a:prstGeom prst="roundRect">
            <a:avLst>
              <a:gd name="adj" fmla="val 3117"/>
            </a:avLst>
          </a:prstGeom>
          <a:solidFill>
            <a:srgbClr val="EAF1EC"/>
          </a:solidFill>
          <a:ln/>
        </p:spPr>
        <p:txBody>
          <a:bodyPr/>
          <a:lstStyle/>
          <a:p>
            <a:endParaRPr lang="en-US"/>
          </a:p>
        </p:txBody>
      </p:sp>
      <p:sp>
        <p:nvSpPr>
          <p:cNvPr id="4" name="Shape 2"/>
          <p:cNvSpPr/>
          <p:nvPr/>
        </p:nvSpPr>
        <p:spPr>
          <a:xfrm>
            <a:off x="822960" y="1783080"/>
            <a:ext cx="685800" cy="685800"/>
          </a:xfrm>
          <a:prstGeom prst="ellipse">
            <a:avLst/>
          </a:prstGeom>
          <a:solidFill>
            <a:srgbClr val="1F3B2F"/>
          </a:solidFill>
          <a:ln/>
        </p:spPr>
        <p:txBody>
          <a:bodyPr/>
          <a:lstStyle/>
          <a:p>
            <a:endParaRPr lang="en-US"/>
          </a:p>
        </p:txBody>
      </p:sp>
      <p:pic>
        <p:nvPicPr>
          <p:cNvPr id="5" name="Image 0" descr="preencoded.png"/>
          <p:cNvPicPr>
            <a:picLocks noChangeAspect="1"/>
          </p:cNvPicPr>
          <p:nvPr/>
        </p:nvPicPr>
        <p:blipFill>
          <a:blip r:embed="rId3"/>
          <a:stretch>
            <a:fillRect/>
          </a:stretch>
        </p:blipFill>
        <p:spPr>
          <a:xfrm>
            <a:off x="987552" y="1947672"/>
            <a:ext cx="356616" cy="356616"/>
          </a:xfrm>
          <a:prstGeom prst="rect">
            <a:avLst/>
          </a:prstGeom>
        </p:spPr>
      </p:pic>
      <p:sp>
        <p:nvSpPr>
          <p:cNvPr id="6" name="Text 3"/>
          <p:cNvSpPr txBox="1"/>
          <p:nvPr/>
        </p:nvSpPr>
        <p:spPr>
          <a:xfrm>
            <a:off x="868680" y="2689690"/>
            <a:ext cx="3017520" cy="82296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Increase economic benefits</a:t>
            </a:r>
            <a:endParaRPr lang="en-US" sz="2000" dirty="0"/>
          </a:p>
        </p:txBody>
      </p:sp>
      <p:sp>
        <p:nvSpPr>
          <p:cNvPr id="7" name="Text 4"/>
          <p:cNvSpPr txBox="1"/>
          <p:nvPr/>
        </p:nvSpPr>
        <p:spPr>
          <a:xfrm>
            <a:off x="822960" y="3520440"/>
            <a:ext cx="3017520" cy="1828800"/>
          </a:xfrm>
          <a:prstGeom prst="rect">
            <a:avLst/>
          </a:prstGeom>
          <a:noFill/>
          <a:ln/>
        </p:spPr>
        <p:txBody>
          <a:bodyPr wrap="square" lIns="0" tIns="0" rIns="0" bIns="0" rtlCol="0" anchor="t"/>
          <a:lstStyle/>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Jobs and wages</a:t>
            </a:r>
            <a:endParaRPr lang="en-US" sz="2000" dirty="0"/>
          </a:p>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Small enterprise</a:t>
            </a:r>
            <a:endParaRPr lang="en-US" sz="2000" dirty="0"/>
          </a:p>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Collective income</a:t>
            </a:r>
            <a:endParaRPr lang="en-US" sz="2000" dirty="0"/>
          </a:p>
        </p:txBody>
      </p:sp>
      <p:sp>
        <p:nvSpPr>
          <p:cNvPr id="8" name="Shape 5"/>
          <p:cNvSpPr/>
          <p:nvPr/>
        </p:nvSpPr>
        <p:spPr>
          <a:xfrm>
            <a:off x="4297680" y="1554480"/>
            <a:ext cx="3520440" cy="3840480"/>
          </a:xfrm>
          <a:prstGeom prst="roundRect">
            <a:avLst>
              <a:gd name="adj" fmla="val 3117"/>
            </a:avLst>
          </a:prstGeom>
          <a:solidFill>
            <a:srgbClr val="F7EFE2"/>
          </a:solidFill>
          <a:ln/>
        </p:spPr>
        <p:txBody>
          <a:bodyPr/>
          <a:lstStyle/>
          <a:p>
            <a:endParaRPr lang="en-US"/>
          </a:p>
        </p:txBody>
      </p:sp>
      <p:sp>
        <p:nvSpPr>
          <p:cNvPr id="9" name="Shape 6"/>
          <p:cNvSpPr/>
          <p:nvPr/>
        </p:nvSpPr>
        <p:spPr>
          <a:xfrm>
            <a:off x="4572000" y="1783080"/>
            <a:ext cx="685800" cy="685800"/>
          </a:xfrm>
          <a:prstGeom prst="ellipse">
            <a:avLst/>
          </a:prstGeom>
          <a:solidFill>
            <a:srgbClr val="1F3B2F"/>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4736592" y="1947672"/>
            <a:ext cx="356616" cy="356616"/>
          </a:xfrm>
          <a:prstGeom prst="rect">
            <a:avLst/>
          </a:prstGeom>
        </p:spPr>
      </p:pic>
      <p:sp>
        <p:nvSpPr>
          <p:cNvPr id="11" name="Text 7"/>
          <p:cNvSpPr txBox="1"/>
          <p:nvPr/>
        </p:nvSpPr>
        <p:spPr>
          <a:xfrm>
            <a:off x="4572000" y="2606040"/>
            <a:ext cx="3017520" cy="82296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Improve non-economic impacts</a:t>
            </a:r>
            <a:endParaRPr lang="en-US" sz="2000" dirty="0"/>
          </a:p>
        </p:txBody>
      </p:sp>
      <p:sp>
        <p:nvSpPr>
          <p:cNvPr id="12" name="Text 8"/>
          <p:cNvSpPr txBox="1"/>
          <p:nvPr/>
        </p:nvSpPr>
        <p:spPr>
          <a:xfrm>
            <a:off x="4572000" y="3520440"/>
            <a:ext cx="3017520" cy="1828800"/>
          </a:xfrm>
          <a:prstGeom prst="rect">
            <a:avLst/>
          </a:prstGeom>
          <a:noFill/>
          <a:ln/>
        </p:spPr>
        <p:txBody>
          <a:bodyPr wrap="square" lIns="0" tIns="0" rIns="0" bIns="0" rtlCol="0" anchor="t"/>
          <a:lstStyle/>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Skills and training</a:t>
            </a:r>
            <a:endParaRPr lang="en-US" sz="2000" dirty="0"/>
          </a:p>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Less cultural harm</a:t>
            </a:r>
            <a:endParaRPr lang="en-US" sz="2000" dirty="0"/>
          </a:p>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Access to water and roads</a:t>
            </a:r>
            <a:endParaRPr lang="en-US" sz="2000" dirty="0"/>
          </a:p>
        </p:txBody>
      </p:sp>
      <p:sp>
        <p:nvSpPr>
          <p:cNvPr id="13" name="Shape 9"/>
          <p:cNvSpPr/>
          <p:nvPr/>
        </p:nvSpPr>
        <p:spPr>
          <a:xfrm>
            <a:off x="8046720" y="1554480"/>
            <a:ext cx="3520440" cy="3840480"/>
          </a:xfrm>
          <a:prstGeom prst="roundRect">
            <a:avLst>
              <a:gd name="adj" fmla="val 3117"/>
            </a:avLst>
          </a:prstGeom>
          <a:solidFill>
            <a:srgbClr val="EAF1EC"/>
          </a:solidFill>
          <a:ln/>
        </p:spPr>
        <p:txBody>
          <a:bodyPr/>
          <a:lstStyle/>
          <a:p>
            <a:endParaRPr lang="en-US"/>
          </a:p>
        </p:txBody>
      </p:sp>
      <p:sp>
        <p:nvSpPr>
          <p:cNvPr id="14" name="Shape 10"/>
          <p:cNvSpPr/>
          <p:nvPr/>
        </p:nvSpPr>
        <p:spPr>
          <a:xfrm>
            <a:off x="8321040" y="1783080"/>
            <a:ext cx="685800" cy="685800"/>
          </a:xfrm>
          <a:prstGeom prst="ellipse">
            <a:avLst/>
          </a:prstGeom>
          <a:solidFill>
            <a:srgbClr val="1F3B2F"/>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8485632" y="1947672"/>
            <a:ext cx="356616" cy="356616"/>
          </a:xfrm>
          <a:prstGeom prst="rect">
            <a:avLst/>
          </a:prstGeom>
        </p:spPr>
      </p:pic>
      <p:sp>
        <p:nvSpPr>
          <p:cNvPr id="16" name="Text 11"/>
          <p:cNvSpPr txBox="1"/>
          <p:nvPr/>
        </p:nvSpPr>
        <p:spPr>
          <a:xfrm>
            <a:off x="8321040" y="2606040"/>
            <a:ext cx="3017520" cy="82296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Reform policy &amp; process</a:t>
            </a:r>
            <a:endParaRPr lang="en-US" sz="2000" dirty="0"/>
          </a:p>
        </p:txBody>
      </p:sp>
      <p:sp>
        <p:nvSpPr>
          <p:cNvPr id="17" name="Text 12"/>
          <p:cNvSpPr txBox="1"/>
          <p:nvPr/>
        </p:nvSpPr>
        <p:spPr>
          <a:xfrm>
            <a:off x="8321040" y="3520440"/>
            <a:ext cx="3017520" cy="1828800"/>
          </a:xfrm>
          <a:prstGeom prst="rect">
            <a:avLst/>
          </a:prstGeom>
          <a:noFill/>
          <a:ln/>
        </p:spPr>
        <p:txBody>
          <a:bodyPr wrap="square" lIns="0" tIns="0" rIns="0" bIns="0" rtlCol="0" anchor="t"/>
          <a:lstStyle/>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A say in planning</a:t>
            </a:r>
            <a:endParaRPr lang="en-US" sz="2000" dirty="0"/>
          </a:p>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Business partners</a:t>
            </a:r>
            <a:endParaRPr lang="en-US" sz="2000" dirty="0"/>
          </a:p>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Supportive rules</a:t>
            </a:r>
            <a:endParaRPr lang="en-US" sz="2000" dirty="0"/>
          </a:p>
        </p:txBody>
      </p:sp>
      <p:sp>
        <p:nvSpPr>
          <p:cNvPr id="18" name="Text 13"/>
          <p:cNvSpPr txBox="1"/>
          <p:nvPr/>
        </p:nvSpPr>
        <p:spPr>
          <a:xfrm>
            <a:off x="548640" y="5532120"/>
            <a:ext cx="11094415" cy="548640"/>
          </a:xfrm>
          <a:prstGeom prst="rect">
            <a:avLst/>
          </a:prstGeom>
          <a:noFill/>
          <a:ln/>
        </p:spPr>
        <p:txBody>
          <a:bodyPr wrap="square" lIns="0" tIns="0" rIns="0" bIns="0" rtlCol="0" anchor="t"/>
          <a:lstStyle/>
          <a:p>
            <a:pPr marL="0" indent="0" algn="l">
              <a:buNone/>
            </a:pPr>
            <a:r>
              <a:rPr lang="en-US" sz="2000" i="1" dirty="0">
                <a:solidFill>
                  <a:srgbClr val="1F3B2F"/>
                </a:solidFill>
                <a:latin typeface="Georgia" pitchFamily="34" charset="0"/>
                <a:ea typeface="Georgia" pitchFamily="34" charset="-122"/>
                <a:cs typeface="Georgia" pitchFamily="34" charset="-120"/>
              </a:rPr>
              <a:t>Pro-poor tourism is an approach, not a product: it can apply to a hostel or a luxury resort.</a:t>
            </a:r>
            <a:endParaRPr lang="en-US" sz="2000" dirty="0"/>
          </a:p>
        </p:txBody>
      </p:sp>
      <p:sp>
        <p:nvSpPr>
          <p:cNvPr id="19" name="Text 1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15</a:t>
            </a:r>
            <a:endParaRPr lang="en-US" sz="1100" dirty="0"/>
          </a:p>
        </p:txBody>
      </p:sp>
      <p:pic>
        <p:nvPicPr>
          <p:cNvPr id="21" name="Picture 20">
            <a:extLst>
              <a:ext uri="{FF2B5EF4-FFF2-40B4-BE49-F238E27FC236}">
                <a16:creationId xmlns:a16="http://schemas.microsoft.com/office/drawing/2014/main" id="{21A32B1D-5817-7B64-95AE-560C7EF4AA6C}"/>
              </a:ext>
            </a:extLst>
          </p:cNvPr>
          <p:cNvPicPr>
            <a:picLocks noChangeAspect="1"/>
          </p:cNvPicPr>
          <p:nvPr/>
        </p:nvPicPr>
        <p:blipFill>
          <a:blip r:embed="rId6"/>
          <a:stretch>
            <a:fillRect/>
          </a:stretch>
        </p:blipFill>
        <p:spPr>
          <a:xfrm>
            <a:off x="0" y="6473952"/>
            <a:ext cx="12192000" cy="408227"/>
          </a:xfrm>
          <a:prstGeom prst="rect">
            <a:avLst/>
          </a:prstGeom>
        </p:spPr>
      </p:pic>
      <p:sp>
        <p:nvSpPr>
          <p:cNvPr id="23" name="TextBox 22">
            <a:extLst>
              <a:ext uri="{FF2B5EF4-FFF2-40B4-BE49-F238E27FC236}">
                <a16:creationId xmlns:a16="http://schemas.microsoft.com/office/drawing/2014/main" id="{DD8F89FA-D31F-E477-E373-7E15BC319AF4}"/>
              </a:ext>
            </a:extLst>
          </p:cNvPr>
          <p:cNvSpPr txBox="1"/>
          <p:nvPr/>
        </p:nvSpPr>
        <p:spPr>
          <a:xfrm>
            <a:off x="1043581" y="6420514"/>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a:effectLst/>
      </p:bgPr>
    </p:bg>
    <p:spTree>
      <p:nvGrpSpPr>
        <p:cNvPr id="1" name=""/>
        <p:cNvGrpSpPr/>
        <p:nvPr/>
      </p:nvGrpSpPr>
      <p:grpSpPr>
        <a:xfrm>
          <a:off x="0" y="0"/>
          <a:ext cx="0" cy="0"/>
          <a:chOff x="0" y="0"/>
          <a:chExt cx="0" cy="0"/>
        </a:xfrm>
      </p:grpSpPr>
      <p:sp>
        <p:nvSpPr>
          <p:cNvPr id="3" name="Text 0"/>
          <p:cNvSpPr txBox="1"/>
          <p:nvPr/>
        </p:nvSpPr>
        <p:spPr>
          <a:xfrm>
            <a:off x="548640" y="365760"/>
            <a:ext cx="6309360" cy="128016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Community-based Tourism</a:t>
            </a:r>
            <a:endParaRPr lang="en-US" sz="4000" dirty="0"/>
          </a:p>
        </p:txBody>
      </p:sp>
      <p:sp>
        <p:nvSpPr>
          <p:cNvPr id="4" name="Text 1"/>
          <p:cNvSpPr txBox="1"/>
          <p:nvPr/>
        </p:nvSpPr>
        <p:spPr>
          <a:xfrm>
            <a:off x="548640" y="1874520"/>
            <a:ext cx="6217920" cy="420624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Ownership: </a:t>
            </a:r>
            <a:r>
              <a:rPr lang="en-US" sz="2000" dirty="0">
                <a:solidFill>
                  <a:srgbClr val="23302A"/>
                </a:solidFill>
                <a:latin typeface="Georgia" pitchFamily="34" charset="0"/>
                <a:ea typeface="Georgia" pitchFamily="34" charset="-122"/>
                <a:cs typeface="Georgia" pitchFamily="34" charset="-120"/>
              </a:rPr>
              <a:t>the community controls key assets and decisions.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Shared benefits: </a:t>
            </a:r>
            <a:r>
              <a:rPr lang="en-US" sz="2000" dirty="0">
                <a:solidFill>
                  <a:srgbClr val="23302A"/>
                </a:solidFill>
                <a:latin typeface="Georgia" pitchFamily="34" charset="0"/>
                <a:ea typeface="Georgia" pitchFamily="34" charset="-122"/>
                <a:cs typeface="Georgia" pitchFamily="34" charset="-120"/>
              </a:rPr>
              <a:t>part of the income goes into a community fund.</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Respect: </a:t>
            </a:r>
            <a:r>
              <a:rPr lang="en-US" sz="2000" dirty="0">
                <a:solidFill>
                  <a:srgbClr val="23302A"/>
                </a:solidFill>
                <a:latin typeface="Georgia" pitchFamily="34" charset="0"/>
                <a:ea typeface="Georgia" pitchFamily="34" charset="-122"/>
                <a:cs typeface="Georgia" pitchFamily="34" charset="-120"/>
              </a:rPr>
              <a:t>culture and nature are protected, not just displayed.</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Pace: </a:t>
            </a:r>
            <a:r>
              <a:rPr lang="en-US" sz="2000" dirty="0">
                <a:solidFill>
                  <a:srgbClr val="23302A"/>
                </a:solidFill>
                <a:latin typeface="Georgia" pitchFamily="34" charset="0"/>
                <a:ea typeface="Georgia" pitchFamily="34" charset="-122"/>
                <a:cs typeface="Georgia" pitchFamily="34" charset="-120"/>
              </a:rPr>
              <a:t>hosts decide how much tourism is enough.</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Partners: </a:t>
            </a:r>
            <a:r>
              <a:rPr lang="en-US" sz="2000" dirty="0">
                <a:solidFill>
                  <a:srgbClr val="23302A"/>
                </a:solidFill>
                <a:latin typeface="Georgia" pitchFamily="34" charset="0"/>
                <a:ea typeface="Georgia" pitchFamily="34" charset="-122"/>
                <a:cs typeface="Georgia" pitchFamily="34" charset="-120"/>
              </a:rPr>
              <a:t>links to operators and NGOs for marketing and training.</a:t>
            </a:r>
            <a:endParaRPr lang="en-US" sz="2000" dirty="0"/>
          </a:p>
        </p:txBody>
      </p:sp>
      <p:sp>
        <p:nvSpPr>
          <p:cNvPr id="5" name="Text 2"/>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16</a:t>
            </a:r>
            <a:endParaRPr lang="en-US" sz="1100" dirty="0"/>
          </a:p>
        </p:txBody>
      </p:sp>
      <p:pic>
        <p:nvPicPr>
          <p:cNvPr id="7" name="Picture 6">
            <a:extLst>
              <a:ext uri="{FF2B5EF4-FFF2-40B4-BE49-F238E27FC236}">
                <a16:creationId xmlns:a16="http://schemas.microsoft.com/office/drawing/2014/main" id="{CF363601-8057-8CCD-9DF3-53B48C32BBCC}"/>
              </a:ext>
            </a:extLst>
          </p:cNvPr>
          <p:cNvPicPr>
            <a:picLocks noChangeAspect="1"/>
          </p:cNvPicPr>
          <p:nvPr/>
        </p:nvPicPr>
        <p:blipFill>
          <a:blip r:embed="rId3"/>
          <a:stretch>
            <a:fillRect/>
          </a:stretch>
        </p:blipFill>
        <p:spPr>
          <a:xfrm>
            <a:off x="0" y="6473952"/>
            <a:ext cx="12192000" cy="408227"/>
          </a:xfrm>
          <a:prstGeom prst="rect">
            <a:avLst/>
          </a:prstGeom>
        </p:spPr>
      </p:pic>
      <p:sp>
        <p:nvSpPr>
          <p:cNvPr id="9" name="TextBox 8">
            <a:extLst>
              <a:ext uri="{FF2B5EF4-FFF2-40B4-BE49-F238E27FC236}">
                <a16:creationId xmlns:a16="http://schemas.microsoft.com/office/drawing/2014/main" id="{D99CE0AA-9C24-12CE-721C-E3D99F5ACA60}"/>
              </a:ext>
            </a:extLst>
          </p:cNvPr>
          <p:cNvSpPr txBox="1"/>
          <p:nvPr/>
        </p:nvSpPr>
        <p:spPr>
          <a:xfrm>
            <a:off x="990600" y="647537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1" name="Picture 10">
            <a:extLst>
              <a:ext uri="{FF2B5EF4-FFF2-40B4-BE49-F238E27FC236}">
                <a16:creationId xmlns:a16="http://schemas.microsoft.com/office/drawing/2014/main" id="{FDDBE4F8-9A2E-6292-190E-4CB856C0E5DA}"/>
              </a:ext>
            </a:extLst>
          </p:cNvPr>
          <p:cNvPicPr>
            <a:picLocks noChangeAspect="1"/>
          </p:cNvPicPr>
          <p:nvPr/>
        </p:nvPicPr>
        <p:blipFill>
          <a:blip r:embed="rId4"/>
          <a:stretch>
            <a:fillRect/>
          </a:stretch>
        </p:blipFill>
        <p:spPr>
          <a:xfrm>
            <a:off x="7234518" y="1775908"/>
            <a:ext cx="4498489" cy="413183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3" name="Shape 0"/>
          <p:cNvSpPr/>
          <p:nvPr/>
        </p:nvSpPr>
        <p:spPr>
          <a:xfrm>
            <a:off x="548640" y="320040"/>
            <a:ext cx="2103120" cy="384048"/>
          </a:xfrm>
          <a:prstGeom prst="roundRect">
            <a:avLst>
              <a:gd name="adj" fmla="val 28571"/>
            </a:avLst>
          </a:prstGeom>
          <a:solidFill>
            <a:srgbClr val="C1553B"/>
          </a:solidFill>
          <a:ln/>
        </p:spPr>
        <p:txBody>
          <a:bodyPr/>
          <a:lstStyle/>
          <a:p>
            <a:endParaRPr lang="en-US"/>
          </a:p>
        </p:txBody>
      </p:sp>
      <p:sp>
        <p:nvSpPr>
          <p:cNvPr id="4" name="Text 1"/>
          <p:cNvSpPr txBox="1"/>
          <p:nvPr/>
        </p:nvSpPr>
        <p:spPr>
          <a:xfrm>
            <a:off x="548640" y="320040"/>
            <a:ext cx="2103120"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Georgia" pitchFamily="34" charset="0"/>
                <a:ea typeface="Georgia" pitchFamily="34" charset="-122"/>
                <a:cs typeface="Georgia" pitchFamily="34" charset="-120"/>
              </a:rPr>
              <a:t>CASE STUDY 1</a:t>
            </a:r>
            <a:endParaRPr lang="en-US" sz="1400" dirty="0"/>
          </a:p>
        </p:txBody>
      </p:sp>
      <p:sp>
        <p:nvSpPr>
          <p:cNvPr id="5" name="Text 2"/>
          <p:cNvSpPr txBox="1"/>
          <p:nvPr/>
        </p:nvSpPr>
        <p:spPr>
          <a:xfrm>
            <a:off x="548640" y="822960"/>
            <a:ext cx="6309360" cy="1280160"/>
          </a:xfrm>
          <a:prstGeom prst="rect">
            <a:avLst/>
          </a:prstGeom>
          <a:noFill/>
          <a:ln/>
        </p:spPr>
        <p:txBody>
          <a:bodyPr wrap="square" lIns="0" tIns="0" rIns="0" bIns="0" rtlCol="0" anchor="t"/>
          <a:lstStyle/>
          <a:p>
            <a:pPr marL="0" indent="0">
              <a:buNone/>
            </a:pPr>
            <a:r>
              <a:rPr lang="en-US" sz="4000" b="1" dirty="0">
                <a:solidFill>
                  <a:srgbClr val="1F3B2F"/>
                </a:solidFill>
                <a:latin typeface="Georgia" pitchFamily="34" charset="0"/>
                <a:ea typeface="Georgia" pitchFamily="34" charset="-122"/>
                <a:cs typeface="Georgia" pitchFamily="34" charset="-120"/>
              </a:rPr>
              <a:t>Annapurna Conservation Area</a:t>
            </a:r>
            <a:endParaRPr lang="en-US" sz="4000" dirty="0"/>
          </a:p>
        </p:txBody>
      </p:sp>
      <p:sp>
        <p:nvSpPr>
          <p:cNvPr id="6" name="Text 3"/>
          <p:cNvSpPr txBox="1"/>
          <p:nvPr/>
        </p:nvSpPr>
        <p:spPr>
          <a:xfrm>
            <a:off x="548640" y="2286000"/>
            <a:ext cx="6217920" cy="384048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Nepal, 1986: </a:t>
            </a:r>
            <a:r>
              <a:rPr lang="en-US" sz="2000" dirty="0">
                <a:solidFill>
                  <a:srgbClr val="23302A"/>
                </a:solidFill>
                <a:latin typeface="Georgia" pitchFamily="34" charset="0"/>
                <a:ea typeface="Georgia" pitchFamily="34" charset="-122"/>
                <a:cs typeface="Georgia" pitchFamily="34" charset="-120"/>
              </a:rPr>
              <a:t>launched by what is now the National Trust for Nature Conservation.</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Scale: </a:t>
            </a:r>
            <a:r>
              <a:rPr lang="en-US" sz="2000" dirty="0">
                <a:solidFill>
                  <a:srgbClr val="23302A"/>
                </a:solidFill>
                <a:latin typeface="Georgia" pitchFamily="34" charset="0"/>
                <a:ea typeface="Georgia" pitchFamily="34" charset="-122"/>
                <a:cs typeface="Georgia" pitchFamily="34" charset="-120"/>
              </a:rPr>
              <a:t>Nepal's first and largest conservation area, around 7,600 km².</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Model: </a:t>
            </a:r>
            <a:r>
              <a:rPr lang="en-US" sz="2000" dirty="0">
                <a:solidFill>
                  <a:srgbClr val="23302A"/>
                </a:solidFill>
                <a:latin typeface="Georgia" pitchFamily="34" charset="0"/>
                <a:ea typeface="Georgia" pitchFamily="34" charset="-122"/>
                <a:cs typeface="Georgia" pitchFamily="34" charset="-120"/>
              </a:rPr>
              <a:t>people live inside the area; conservation and development are managed together.</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Money: </a:t>
            </a:r>
            <a:r>
              <a:rPr lang="en-US" sz="2000" dirty="0">
                <a:solidFill>
                  <a:srgbClr val="23302A"/>
                </a:solidFill>
                <a:latin typeface="Georgia" pitchFamily="34" charset="0"/>
                <a:ea typeface="Georgia" pitchFamily="34" charset="-122"/>
                <a:cs typeface="Georgia" pitchFamily="34" charset="-120"/>
              </a:rPr>
              <a:t>trekking permit fees are reinvested in the region.</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17</a:t>
            </a:r>
            <a:endParaRPr lang="en-US" sz="1100" dirty="0"/>
          </a:p>
        </p:txBody>
      </p:sp>
      <p:pic>
        <p:nvPicPr>
          <p:cNvPr id="9" name="Picture 8">
            <a:extLst>
              <a:ext uri="{FF2B5EF4-FFF2-40B4-BE49-F238E27FC236}">
                <a16:creationId xmlns:a16="http://schemas.microsoft.com/office/drawing/2014/main" id="{59683522-3B9A-779D-5C66-6683F5BFBCA7}"/>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F961BF43-EE5D-5BA3-F5C0-9116E49F44DF}"/>
              </a:ext>
            </a:extLst>
          </p:cNvPr>
          <p:cNvSpPr txBox="1"/>
          <p:nvPr/>
        </p:nvSpPr>
        <p:spPr>
          <a:xfrm>
            <a:off x="990600"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3" name="Picture 12">
            <a:extLst>
              <a:ext uri="{FF2B5EF4-FFF2-40B4-BE49-F238E27FC236}">
                <a16:creationId xmlns:a16="http://schemas.microsoft.com/office/drawing/2014/main" id="{A8FDE6A0-155E-3F67-EBAC-A0E449731712}"/>
              </a:ext>
            </a:extLst>
          </p:cNvPr>
          <p:cNvPicPr>
            <a:picLocks noChangeAspect="1"/>
          </p:cNvPicPr>
          <p:nvPr/>
        </p:nvPicPr>
        <p:blipFill>
          <a:blip r:embed="rId4"/>
          <a:stretch>
            <a:fillRect/>
          </a:stretch>
        </p:blipFill>
        <p:spPr>
          <a:xfrm>
            <a:off x="7593106" y="1158582"/>
            <a:ext cx="4050254" cy="495031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Annapurna: Lessons for Practice</a:t>
            </a:r>
            <a:endParaRPr lang="en-US" sz="4000" dirty="0"/>
          </a:p>
        </p:txBody>
      </p:sp>
      <p:sp>
        <p:nvSpPr>
          <p:cNvPr id="3" name="Shape 1"/>
          <p:cNvSpPr/>
          <p:nvPr/>
        </p:nvSpPr>
        <p:spPr>
          <a:xfrm>
            <a:off x="548640" y="1554480"/>
            <a:ext cx="5440680" cy="3931920"/>
          </a:xfrm>
          <a:prstGeom prst="roundRect">
            <a:avLst>
              <a:gd name="adj" fmla="val 2791"/>
            </a:avLst>
          </a:prstGeom>
          <a:solidFill>
            <a:srgbClr val="EAF1EC"/>
          </a:solidFill>
          <a:ln/>
        </p:spPr>
        <p:txBody>
          <a:bodyPr/>
          <a:lstStyle/>
          <a:p>
            <a:endParaRPr lang="en-US"/>
          </a:p>
        </p:txBody>
      </p:sp>
      <p:sp>
        <p:nvSpPr>
          <p:cNvPr id="4" name="Text 2"/>
          <p:cNvSpPr txBox="1"/>
          <p:nvPr/>
        </p:nvSpPr>
        <p:spPr>
          <a:xfrm>
            <a:off x="822960" y="1691640"/>
            <a:ext cx="4846320" cy="457200"/>
          </a:xfrm>
          <a:prstGeom prst="rect">
            <a:avLst/>
          </a:prstGeom>
          <a:noFill/>
          <a:ln/>
        </p:spPr>
        <p:txBody>
          <a:bodyPr wrap="square" lIns="0" tIns="0" rIns="0" bIns="0" rtlCol="0" anchor="t"/>
          <a:lstStyle/>
          <a:p>
            <a:pPr marL="0" indent="0" algn="l">
              <a:buNone/>
            </a:pPr>
            <a:r>
              <a:rPr lang="en-US" sz="2000" b="1" dirty="0">
                <a:solidFill>
                  <a:srgbClr val="2E5E47"/>
                </a:solidFill>
                <a:latin typeface="Georgia" pitchFamily="34" charset="0"/>
                <a:ea typeface="Georgia" pitchFamily="34" charset="-122"/>
                <a:cs typeface="Georgia" pitchFamily="34" charset="-120"/>
              </a:rPr>
              <a:t>What worked</a:t>
            </a:r>
            <a:endParaRPr lang="en-US" sz="2000" dirty="0"/>
          </a:p>
        </p:txBody>
      </p:sp>
      <p:sp>
        <p:nvSpPr>
          <p:cNvPr id="5" name="Text 3"/>
          <p:cNvSpPr txBox="1"/>
          <p:nvPr/>
        </p:nvSpPr>
        <p:spPr>
          <a:xfrm>
            <a:off x="822960" y="2240280"/>
            <a:ext cx="4937760" cy="310896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Fees stay in the region and are visible to residents</a:t>
            </a:r>
            <a:endParaRPr lang="en-US" sz="2000" dirty="0"/>
          </a:p>
          <a:p>
            <a:pPr marL="279400" indent="-279400">
              <a:lnSpc>
                <a:spcPct val="100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Lodge standards and training raised quality</a:t>
            </a:r>
            <a:endParaRPr lang="en-US" sz="2000" dirty="0"/>
          </a:p>
          <a:p>
            <a:pPr marL="279400" indent="-279400">
              <a:lnSpc>
                <a:spcPct val="100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Conservation and livelihoods planned together</a:t>
            </a:r>
            <a:endParaRPr lang="en-US" sz="2000" dirty="0"/>
          </a:p>
        </p:txBody>
      </p:sp>
      <p:sp>
        <p:nvSpPr>
          <p:cNvPr id="6" name="Shape 4"/>
          <p:cNvSpPr/>
          <p:nvPr/>
        </p:nvSpPr>
        <p:spPr>
          <a:xfrm>
            <a:off x="6199632" y="1554480"/>
            <a:ext cx="5440680" cy="3931920"/>
          </a:xfrm>
          <a:prstGeom prst="roundRect">
            <a:avLst>
              <a:gd name="adj" fmla="val 2791"/>
            </a:avLst>
          </a:prstGeom>
          <a:solidFill>
            <a:srgbClr val="F7EFE2"/>
          </a:solidFill>
          <a:ln/>
        </p:spPr>
        <p:txBody>
          <a:bodyPr/>
          <a:lstStyle/>
          <a:p>
            <a:endParaRPr lang="en-US"/>
          </a:p>
        </p:txBody>
      </p:sp>
      <p:sp>
        <p:nvSpPr>
          <p:cNvPr id="7" name="Text 5"/>
          <p:cNvSpPr txBox="1"/>
          <p:nvPr/>
        </p:nvSpPr>
        <p:spPr>
          <a:xfrm>
            <a:off x="6473952" y="1691640"/>
            <a:ext cx="4846320" cy="45720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Ongoing challenges</a:t>
            </a:r>
            <a:endParaRPr lang="en-US" sz="2000" dirty="0"/>
          </a:p>
        </p:txBody>
      </p:sp>
      <p:sp>
        <p:nvSpPr>
          <p:cNvPr id="8" name="Text 6"/>
          <p:cNvSpPr txBox="1"/>
          <p:nvPr/>
        </p:nvSpPr>
        <p:spPr>
          <a:xfrm>
            <a:off x="6473952" y="2240280"/>
            <a:ext cx="4937760" cy="310896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Benefits concentrated along main trekking routes</a:t>
            </a:r>
            <a:endParaRPr lang="en-US" sz="2000" dirty="0"/>
          </a:p>
          <a:p>
            <a:pPr marL="279400" indent="-279400">
              <a:lnSpc>
                <a:spcPct val="100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New roads changing the classic trekking product</a:t>
            </a:r>
            <a:endParaRPr lang="en-US" sz="2000" dirty="0"/>
          </a:p>
          <a:p>
            <a:pPr marL="279400" indent="-279400">
              <a:lnSpc>
                <a:spcPct val="100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Debate over handing control to local bodies</a:t>
            </a:r>
            <a:endParaRPr lang="en-US" sz="2000" dirty="0"/>
          </a:p>
        </p:txBody>
      </p:sp>
      <p:sp>
        <p:nvSpPr>
          <p:cNvPr id="9" name="Shape 7"/>
          <p:cNvSpPr/>
          <p:nvPr/>
        </p:nvSpPr>
        <p:spPr>
          <a:xfrm>
            <a:off x="548640" y="5623560"/>
            <a:ext cx="11094415" cy="685800"/>
          </a:xfrm>
          <a:prstGeom prst="roundRect">
            <a:avLst>
              <a:gd name="adj" fmla="val 16000"/>
            </a:avLst>
          </a:prstGeom>
          <a:solidFill>
            <a:srgbClr val="1F3B2F"/>
          </a:solidFill>
          <a:ln/>
        </p:spPr>
        <p:txBody>
          <a:bodyPr/>
          <a:lstStyle/>
          <a:p>
            <a:endParaRPr lang="en-US"/>
          </a:p>
        </p:txBody>
      </p:sp>
      <p:sp>
        <p:nvSpPr>
          <p:cNvPr id="10" name="Text 8"/>
          <p:cNvSpPr txBox="1"/>
          <p:nvPr/>
        </p:nvSpPr>
        <p:spPr>
          <a:xfrm>
            <a:off x="822960" y="5623560"/>
            <a:ext cx="10545775" cy="685800"/>
          </a:xfrm>
          <a:prstGeom prst="rect">
            <a:avLst/>
          </a:prstGeom>
          <a:noFill/>
          <a:ln/>
        </p:spPr>
        <p:txBody>
          <a:bodyPr wrap="square" lIns="0" tIns="0" rIns="0" bIns="0" rtlCol="0" anchor="ctr"/>
          <a:lstStyle/>
          <a:p>
            <a:pPr marL="0" indent="0" algn="l">
              <a:buNone/>
            </a:pPr>
            <a:r>
              <a:rPr lang="en-US" sz="2000" i="1" dirty="0">
                <a:solidFill>
                  <a:srgbClr val="FFFFFF"/>
                </a:solidFill>
                <a:latin typeface="Georgia" pitchFamily="34" charset="0"/>
                <a:ea typeface="Georgia" pitchFamily="34" charset="-122"/>
                <a:cs typeface="Georgia" pitchFamily="34" charset="-120"/>
              </a:rPr>
              <a:t>Discuss: should the fees go to a local body or the national treasury?</a:t>
            </a:r>
            <a:endParaRPr lang="en-US" sz="2000" dirty="0"/>
          </a:p>
        </p:txBody>
      </p:sp>
      <p:sp>
        <p:nvSpPr>
          <p:cNvPr id="11" name="Text 9"/>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18</a:t>
            </a:r>
            <a:endParaRPr lang="en-US" sz="1100" dirty="0"/>
          </a:p>
        </p:txBody>
      </p:sp>
      <p:pic>
        <p:nvPicPr>
          <p:cNvPr id="13" name="Picture 12">
            <a:extLst>
              <a:ext uri="{FF2B5EF4-FFF2-40B4-BE49-F238E27FC236}">
                <a16:creationId xmlns:a16="http://schemas.microsoft.com/office/drawing/2014/main" id="{862871A9-2586-9BEE-2980-CBC1F00707AE}"/>
              </a:ext>
            </a:extLst>
          </p:cNvPr>
          <p:cNvPicPr>
            <a:picLocks noChangeAspect="1"/>
          </p:cNvPicPr>
          <p:nvPr/>
        </p:nvPicPr>
        <p:blipFill>
          <a:blip r:embed="rId3"/>
          <a:stretch>
            <a:fillRect/>
          </a:stretch>
        </p:blipFill>
        <p:spPr>
          <a:xfrm>
            <a:off x="0" y="6473952"/>
            <a:ext cx="12192000" cy="408227"/>
          </a:xfrm>
          <a:prstGeom prst="rect">
            <a:avLst/>
          </a:prstGeom>
        </p:spPr>
      </p:pic>
      <p:sp>
        <p:nvSpPr>
          <p:cNvPr id="15" name="TextBox 14">
            <a:extLst>
              <a:ext uri="{FF2B5EF4-FFF2-40B4-BE49-F238E27FC236}">
                <a16:creationId xmlns:a16="http://schemas.microsoft.com/office/drawing/2014/main" id="{01AFF642-2016-719B-9CF4-FCC34DF9C882}"/>
              </a:ext>
            </a:extLst>
          </p:cNvPr>
          <p:cNvSpPr txBox="1"/>
          <p:nvPr/>
        </p:nvSpPr>
        <p:spPr>
          <a:xfrm>
            <a:off x="1237130" y="646257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3" name="Shape 0"/>
          <p:cNvSpPr/>
          <p:nvPr/>
        </p:nvSpPr>
        <p:spPr>
          <a:xfrm>
            <a:off x="548640" y="320040"/>
            <a:ext cx="2103120" cy="384048"/>
          </a:xfrm>
          <a:prstGeom prst="roundRect">
            <a:avLst>
              <a:gd name="adj" fmla="val 28571"/>
            </a:avLst>
          </a:prstGeom>
          <a:solidFill>
            <a:srgbClr val="C1553B"/>
          </a:solidFill>
          <a:ln/>
        </p:spPr>
        <p:txBody>
          <a:bodyPr/>
          <a:lstStyle/>
          <a:p>
            <a:endParaRPr lang="en-US"/>
          </a:p>
        </p:txBody>
      </p:sp>
      <p:sp>
        <p:nvSpPr>
          <p:cNvPr id="4" name="Text 1"/>
          <p:cNvSpPr txBox="1"/>
          <p:nvPr/>
        </p:nvSpPr>
        <p:spPr>
          <a:xfrm>
            <a:off x="548640" y="320040"/>
            <a:ext cx="2103120"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Georgia" pitchFamily="34" charset="0"/>
                <a:ea typeface="Georgia" pitchFamily="34" charset="-122"/>
                <a:cs typeface="Georgia" pitchFamily="34" charset="-120"/>
              </a:rPr>
              <a:t>CASE STUDY 2</a:t>
            </a:r>
            <a:endParaRPr lang="en-US" sz="1400" dirty="0"/>
          </a:p>
        </p:txBody>
      </p:sp>
      <p:sp>
        <p:nvSpPr>
          <p:cNvPr id="5" name="Text 2"/>
          <p:cNvSpPr txBox="1"/>
          <p:nvPr/>
        </p:nvSpPr>
        <p:spPr>
          <a:xfrm>
            <a:off x="548640" y="822960"/>
            <a:ext cx="6309360" cy="1280160"/>
          </a:xfrm>
          <a:prstGeom prst="rect">
            <a:avLst/>
          </a:prstGeom>
          <a:noFill/>
          <a:ln/>
        </p:spPr>
        <p:txBody>
          <a:bodyPr wrap="square" lIns="0" tIns="0" rIns="0" bIns="0" rtlCol="0" anchor="t"/>
          <a:lstStyle/>
          <a:p>
            <a:pPr marL="0" indent="0">
              <a:buNone/>
            </a:pPr>
            <a:r>
              <a:rPr lang="en-US" sz="4000" b="1" dirty="0">
                <a:solidFill>
                  <a:srgbClr val="1F3B2F"/>
                </a:solidFill>
                <a:latin typeface="Georgia" pitchFamily="34" charset="0"/>
                <a:ea typeface="Georgia" pitchFamily="34" charset="-122"/>
                <a:cs typeface="Georgia" pitchFamily="34" charset="-120"/>
              </a:rPr>
              <a:t>Namibia’s Communal Conservancies</a:t>
            </a:r>
            <a:endParaRPr lang="en-US" sz="4000" dirty="0"/>
          </a:p>
        </p:txBody>
      </p:sp>
      <p:sp>
        <p:nvSpPr>
          <p:cNvPr id="6" name="Text 3"/>
          <p:cNvSpPr txBox="1"/>
          <p:nvPr/>
        </p:nvSpPr>
        <p:spPr>
          <a:xfrm>
            <a:off x="548640" y="2286000"/>
            <a:ext cx="6217920" cy="384048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Law, 1996: </a:t>
            </a:r>
            <a:r>
              <a:rPr lang="en-US" sz="2000" dirty="0">
                <a:solidFill>
                  <a:srgbClr val="23302A"/>
                </a:solidFill>
                <a:latin typeface="Georgia" pitchFamily="34" charset="0"/>
                <a:ea typeface="Georgia" pitchFamily="34" charset="-122"/>
                <a:cs typeface="Georgia" pitchFamily="34" charset="-120"/>
              </a:rPr>
              <a:t>communities gained rights over wildlife and tourism on communal land.</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Growth: </a:t>
            </a:r>
            <a:r>
              <a:rPr lang="en-US" sz="2000" dirty="0">
                <a:solidFill>
                  <a:srgbClr val="23302A"/>
                </a:solidFill>
                <a:latin typeface="Georgia" pitchFamily="34" charset="0"/>
                <a:ea typeface="Georgia" pitchFamily="34" charset="-122"/>
                <a:cs typeface="Georgia" pitchFamily="34" charset="-120"/>
              </a:rPr>
              <a:t>more than 80 conservancies now cover a large part of the country.</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Torra Conservancy: </a:t>
            </a:r>
            <a:r>
              <a:rPr lang="en-US" sz="2000" dirty="0">
                <a:solidFill>
                  <a:srgbClr val="23302A"/>
                </a:solidFill>
                <a:latin typeface="Georgia" pitchFamily="34" charset="0"/>
                <a:ea typeface="Georgia" pitchFamily="34" charset="-122"/>
                <a:cs typeface="Georgia" pitchFamily="34" charset="-120"/>
              </a:rPr>
              <a:t>partnered with Wilderness Safaris on Damaraland Camp.</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Result: </a:t>
            </a:r>
            <a:r>
              <a:rPr lang="en-US" sz="2000" dirty="0">
                <a:solidFill>
                  <a:srgbClr val="23302A"/>
                </a:solidFill>
                <a:latin typeface="Georgia" pitchFamily="34" charset="0"/>
                <a:ea typeface="Georgia" pitchFamily="34" charset="-122"/>
                <a:cs typeface="Georgia" pitchFamily="34" charset="-120"/>
              </a:rPr>
              <a:t>lodge income, jobs and recovering wildlife in Kunene.</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19</a:t>
            </a:r>
            <a:endParaRPr lang="en-US" sz="1100" dirty="0"/>
          </a:p>
        </p:txBody>
      </p:sp>
      <p:pic>
        <p:nvPicPr>
          <p:cNvPr id="9" name="Picture 8">
            <a:extLst>
              <a:ext uri="{FF2B5EF4-FFF2-40B4-BE49-F238E27FC236}">
                <a16:creationId xmlns:a16="http://schemas.microsoft.com/office/drawing/2014/main" id="{5CE8A3AD-C651-64A6-4226-16A46B11690A}"/>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CF51C418-FB40-9F29-10E5-1534F7D0B3AA}"/>
              </a:ext>
            </a:extLst>
          </p:cNvPr>
          <p:cNvSpPr txBox="1"/>
          <p:nvPr/>
        </p:nvSpPr>
        <p:spPr>
          <a:xfrm>
            <a:off x="853440" y="647395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5" name="Picture 14">
            <a:extLst>
              <a:ext uri="{FF2B5EF4-FFF2-40B4-BE49-F238E27FC236}">
                <a16:creationId xmlns:a16="http://schemas.microsoft.com/office/drawing/2014/main" id="{691E5DF8-0478-C182-48CB-7E84B223BB0E}"/>
              </a:ext>
            </a:extLst>
          </p:cNvPr>
          <p:cNvPicPr>
            <a:picLocks noChangeAspect="1"/>
          </p:cNvPicPr>
          <p:nvPr/>
        </p:nvPicPr>
        <p:blipFill>
          <a:blip r:embed="rId4"/>
          <a:stretch>
            <a:fillRect/>
          </a:stretch>
        </p:blipFill>
        <p:spPr>
          <a:xfrm>
            <a:off x="7548282" y="940397"/>
            <a:ext cx="4095078" cy="497720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The joint-venture model</a:t>
            </a:r>
            <a:endParaRPr lang="en-US" sz="4000" dirty="0"/>
          </a:p>
        </p:txBody>
      </p:sp>
      <p:sp>
        <p:nvSpPr>
          <p:cNvPr id="3" name="Shape 1"/>
          <p:cNvSpPr/>
          <p:nvPr/>
        </p:nvSpPr>
        <p:spPr>
          <a:xfrm>
            <a:off x="548640" y="1645920"/>
            <a:ext cx="3566160" cy="2926080"/>
          </a:xfrm>
          <a:prstGeom prst="roundRect">
            <a:avLst>
              <a:gd name="adj" fmla="val 3750"/>
            </a:avLst>
          </a:prstGeom>
          <a:solidFill>
            <a:srgbClr val="EAF1EC"/>
          </a:solidFill>
          <a:ln/>
        </p:spPr>
        <p:txBody>
          <a:bodyPr/>
          <a:lstStyle/>
          <a:p>
            <a:endParaRPr lang="en-US"/>
          </a:p>
        </p:txBody>
      </p:sp>
      <p:sp>
        <p:nvSpPr>
          <p:cNvPr id="4" name="Text 2"/>
          <p:cNvSpPr txBox="1"/>
          <p:nvPr/>
        </p:nvSpPr>
        <p:spPr>
          <a:xfrm>
            <a:off x="822960" y="1783080"/>
            <a:ext cx="3017520" cy="457200"/>
          </a:xfrm>
          <a:prstGeom prst="rect">
            <a:avLst/>
          </a:prstGeom>
          <a:noFill/>
          <a:ln/>
        </p:spPr>
        <p:txBody>
          <a:bodyPr wrap="square" lIns="0" tIns="0" rIns="0" bIns="0" rtlCol="0" anchor="t"/>
          <a:lstStyle/>
          <a:p>
            <a:pPr marL="0" indent="0" algn="l">
              <a:buNone/>
            </a:pPr>
            <a:r>
              <a:rPr lang="en-US" sz="2000" b="1" dirty="0">
                <a:solidFill>
                  <a:srgbClr val="2E5E47"/>
                </a:solidFill>
                <a:latin typeface="Georgia" pitchFamily="34" charset="0"/>
                <a:ea typeface="Georgia" pitchFamily="34" charset="-122"/>
                <a:cs typeface="Georgia" pitchFamily="34" charset="-120"/>
              </a:rPr>
              <a:t>Community brings</a:t>
            </a:r>
            <a:endParaRPr lang="en-US" sz="2000" dirty="0"/>
          </a:p>
        </p:txBody>
      </p:sp>
      <p:sp>
        <p:nvSpPr>
          <p:cNvPr id="5" name="Text 3"/>
          <p:cNvSpPr txBox="1"/>
          <p:nvPr/>
        </p:nvSpPr>
        <p:spPr>
          <a:xfrm>
            <a:off x="822960" y="2331720"/>
            <a:ext cx="3017520" cy="2103120"/>
          </a:xfrm>
          <a:prstGeom prst="rect">
            <a:avLst/>
          </a:prstGeom>
          <a:noFill/>
          <a:ln/>
        </p:spPr>
        <p:txBody>
          <a:bodyPr wrap="square" lIns="0" tIns="0" rIns="0" bIns="0" rtlCol="0" anchor="t"/>
          <a:lstStyle/>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Land and wildlife rights</a:t>
            </a:r>
            <a:endParaRPr lang="en-US" sz="2000" dirty="0"/>
          </a:p>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Culture and local knowledge</a:t>
            </a:r>
            <a:endParaRPr lang="en-US" sz="2000" dirty="0"/>
          </a:p>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Labour</a:t>
            </a:r>
            <a:endParaRPr lang="en-US" sz="2000" dirty="0"/>
          </a:p>
        </p:txBody>
      </p:sp>
      <p:sp>
        <p:nvSpPr>
          <p:cNvPr id="6" name="Shape 4"/>
          <p:cNvSpPr/>
          <p:nvPr/>
        </p:nvSpPr>
        <p:spPr>
          <a:xfrm>
            <a:off x="8074152" y="1645920"/>
            <a:ext cx="3566160" cy="2926080"/>
          </a:xfrm>
          <a:prstGeom prst="roundRect">
            <a:avLst>
              <a:gd name="adj" fmla="val 3750"/>
            </a:avLst>
          </a:prstGeom>
          <a:solidFill>
            <a:srgbClr val="F7EFE2"/>
          </a:solidFill>
          <a:ln/>
        </p:spPr>
        <p:txBody>
          <a:bodyPr/>
          <a:lstStyle/>
          <a:p>
            <a:endParaRPr lang="en-US"/>
          </a:p>
        </p:txBody>
      </p:sp>
      <p:sp>
        <p:nvSpPr>
          <p:cNvPr id="7" name="Text 5"/>
          <p:cNvSpPr txBox="1"/>
          <p:nvPr/>
        </p:nvSpPr>
        <p:spPr>
          <a:xfrm>
            <a:off x="8348472" y="1783080"/>
            <a:ext cx="3017520" cy="45720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Operator brings</a:t>
            </a:r>
            <a:endParaRPr lang="en-US" sz="2000" dirty="0"/>
          </a:p>
        </p:txBody>
      </p:sp>
      <p:sp>
        <p:nvSpPr>
          <p:cNvPr id="8" name="Text 6"/>
          <p:cNvSpPr txBox="1"/>
          <p:nvPr/>
        </p:nvSpPr>
        <p:spPr>
          <a:xfrm>
            <a:off x="8348472" y="2331720"/>
            <a:ext cx="3017520" cy="2103120"/>
          </a:xfrm>
          <a:prstGeom prst="rect">
            <a:avLst/>
          </a:prstGeom>
          <a:noFill/>
          <a:ln/>
        </p:spPr>
        <p:txBody>
          <a:bodyPr wrap="square" lIns="0" tIns="0" rIns="0" bIns="0" rtlCol="0" anchor="t"/>
          <a:lstStyle/>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Capital and investment</a:t>
            </a:r>
            <a:endParaRPr lang="en-US" sz="2000" dirty="0"/>
          </a:p>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Marketing and bookings</a:t>
            </a:r>
            <a:endParaRPr lang="en-US" sz="2000" dirty="0"/>
          </a:p>
          <a:p>
            <a:pPr marL="279400" indent="-279400">
              <a:lnSpc>
                <a:spcPct val="100000"/>
              </a:lnSpc>
              <a:spcAft>
                <a:spcPts val="800"/>
              </a:spcAft>
              <a:buSzPct val="100000"/>
              <a:buChar char="•"/>
            </a:pPr>
            <a:r>
              <a:rPr lang="en-US" sz="2000" dirty="0">
                <a:solidFill>
                  <a:srgbClr val="23302A"/>
                </a:solidFill>
                <a:latin typeface="Georgia" pitchFamily="34" charset="0"/>
                <a:ea typeface="Georgia" pitchFamily="34" charset="-122"/>
                <a:cs typeface="Georgia" pitchFamily="34" charset="-120"/>
              </a:rPr>
              <a:t>Management skills</a:t>
            </a:r>
            <a:endParaRPr lang="en-US" sz="2000" dirty="0"/>
          </a:p>
        </p:txBody>
      </p:sp>
      <p:sp>
        <p:nvSpPr>
          <p:cNvPr id="9" name="Shape 7"/>
          <p:cNvSpPr/>
          <p:nvPr/>
        </p:nvSpPr>
        <p:spPr>
          <a:xfrm>
            <a:off x="4526280" y="1645920"/>
            <a:ext cx="3154680" cy="2926080"/>
          </a:xfrm>
          <a:prstGeom prst="roundRect">
            <a:avLst>
              <a:gd name="adj" fmla="val 3750"/>
            </a:avLst>
          </a:prstGeom>
          <a:solidFill>
            <a:srgbClr val="1F3B2F"/>
          </a:solidFill>
          <a:ln/>
        </p:spPr>
        <p:txBody>
          <a:bodyPr/>
          <a:lstStyle/>
          <a:p>
            <a:endParaRPr lang="en-US"/>
          </a:p>
        </p:txBody>
      </p:sp>
      <p:sp>
        <p:nvSpPr>
          <p:cNvPr id="10" name="Text 8"/>
          <p:cNvSpPr txBox="1"/>
          <p:nvPr/>
        </p:nvSpPr>
        <p:spPr>
          <a:xfrm>
            <a:off x="4709160" y="1783080"/>
            <a:ext cx="2788920" cy="457200"/>
          </a:xfrm>
          <a:prstGeom prst="rect">
            <a:avLst/>
          </a:prstGeom>
          <a:noFill/>
          <a:ln/>
        </p:spPr>
        <p:txBody>
          <a:bodyPr wrap="square" lIns="0" tIns="0" rIns="0" bIns="0" rtlCol="0" anchor="t"/>
          <a:lstStyle/>
          <a:p>
            <a:pPr marL="0" indent="0" algn="ctr">
              <a:buNone/>
            </a:pPr>
            <a:r>
              <a:rPr lang="en-US" sz="2000" b="1" dirty="0">
                <a:solidFill>
                  <a:srgbClr val="E3A857"/>
                </a:solidFill>
                <a:latin typeface="Georgia" pitchFamily="34" charset="0"/>
                <a:ea typeface="Georgia" pitchFamily="34" charset="-122"/>
                <a:cs typeface="Georgia" pitchFamily="34" charset="-120"/>
              </a:rPr>
              <a:t>Agreement</a:t>
            </a:r>
            <a:endParaRPr lang="en-US" sz="2000" dirty="0"/>
          </a:p>
        </p:txBody>
      </p:sp>
      <p:sp>
        <p:nvSpPr>
          <p:cNvPr id="11" name="Text 9"/>
          <p:cNvSpPr txBox="1"/>
          <p:nvPr/>
        </p:nvSpPr>
        <p:spPr>
          <a:xfrm>
            <a:off x="4709160" y="2286000"/>
            <a:ext cx="2788920" cy="2194560"/>
          </a:xfrm>
          <a:prstGeom prst="rect">
            <a:avLst/>
          </a:prstGeom>
          <a:noFill/>
          <a:ln/>
        </p:spPr>
        <p:txBody>
          <a:bodyPr wrap="square" lIns="0" tIns="0" rIns="0" bIns="0" rtlCol="0" anchor="t"/>
          <a:lstStyle/>
          <a:p>
            <a:pPr marL="0" indent="0" algn="ctr">
              <a:buNone/>
            </a:pPr>
            <a:r>
              <a:rPr lang="en-US" sz="2000" dirty="0">
                <a:solidFill>
                  <a:srgbClr val="FFFFFF"/>
                </a:solidFill>
                <a:latin typeface="Georgia" pitchFamily="34" charset="0"/>
                <a:ea typeface="Georgia" pitchFamily="34" charset="-122"/>
                <a:cs typeface="Georgia" pitchFamily="34" charset="-120"/>
              </a:rPr>
              <a:t>Lease fees, share of revenue, local jobs, training, path to ownership</a:t>
            </a:r>
            <a:endParaRPr lang="en-US" sz="2000" dirty="0"/>
          </a:p>
        </p:txBody>
      </p:sp>
      <p:sp>
        <p:nvSpPr>
          <p:cNvPr id="12" name="Shape 10"/>
          <p:cNvSpPr/>
          <p:nvPr/>
        </p:nvSpPr>
        <p:spPr>
          <a:xfrm>
            <a:off x="4160520" y="2880360"/>
            <a:ext cx="411480" cy="411480"/>
          </a:xfrm>
          <a:prstGeom prst="rightArrow">
            <a:avLst/>
          </a:prstGeom>
          <a:solidFill>
            <a:srgbClr val="2E5E47"/>
          </a:solidFill>
          <a:ln/>
        </p:spPr>
        <p:txBody>
          <a:bodyPr/>
          <a:lstStyle/>
          <a:p>
            <a:endParaRPr lang="en-US"/>
          </a:p>
        </p:txBody>
      </p:sp>
      <p:sp>
        <p:nvSpPr>
          <p:cNvPr id="13" name="Shape 11"/>
          <p:cNvSpPr/>
          <p:nvPr/>
        </p:nvSpPr>
        <p:spPr>
          <a:xfrm>
            <a:off x="7653528" y="2880360"/>
            <a:ext cx="411480" cy="411480"/>
          </a:xfrm>
          <a:prstGeom prst="leftArrow">
            <a:avLst/>
          </a:prstGeom>
          <a:solidFill>
            <a:srgbClr val="C1553B"/>
          </a:solidFill>
          <a:ln/>
        </p:spPr>
        <p:txBody>
          <a:bodyPr/>
          <a:lstStyle/>
          <a:p>
            <a:endParaRPr lang="en-US"/>
          </a:p>
        </p:txBody>
      </p:sp>
      <p:sp>
        <p:nvSpPr>
          <p:cNvPr id="14" name="Shape 12"/>
          <p:cNvSpPr/>
          <p:nvPr/>
        </p:nvSpPr>
        <p:spPr>
          <a:xfrm>
            <a:off x="548640" y="4846320"/>
            <a:ext cx="11094415" cy="1188720"/>
          </a:xfrm>
          <a:prstGeom prst="roundRect">
            <a:avLst>
              <a:gd name="adj" fmla="val 9231"/>
            </a:avLst>
          </a:prstGeom>
          <a:solidFill>
            <a:srgbClr val="FFFFFF"/>
          </a:solidFill>
          <a:ln w="19050">
            <a:solidFill>
              <a:srgbClr val="C9D6CC"/>
            </a:solidFill>
            <a:prstDash val="solid"/>
          </a:ln>
        </p:spPr>
        <p:txBody>
          <a:bodyPr/>
          <a:lstStyle/>
          <a:p>
            <a:endParaRPr lang="en-US"/>
          </a:p>
        </p:txBody>
      </p:sp>
      <p:sp>
        <p:nvSpPr>
          <p:cNvPr id="15" name="Shape 13"/>
          <p:cNvSpPr/>
          <p:nvPr/>
        </p:nvSpPr>
        <p:spPr>
          <a:xfrm>
            <a:off x="822960" y="5074920"/>
            <a:ext cx="731520" cy="731520"/>
          </a:xfrm>
          <a:prstGeom prst="ellipse">
            <a:avLst/>
          </a:prstGeom>
          <a:solidFill>
            <a:srgbClr val="C1553B"/>
          </a:solidFill>
          <a:ln/>
        </p:spPr>
        <p:txBody>
          <a:bodyPr/>
          <a:lstStyle/>
          <a:p>
            <a:endParaRPr lang="en-US"/>
          </a:p>
        </p:txBody>
      </p:sp>
      <p:pic>
        <p:nvPicPr>
          <p:cNvPr id="16" name="Image 0" descr="preencoded.png"/>
          <p:cNvPicPr>
            <a:picLocks noChangeAspect="1"/>
          </p:cNvPicPr>
          <p:nvPr/>
        </p:nvPicPr>
        <p:blipFill>
          <a:blip r:embed="rId3"/>
          <a:stretch>
            <a:fillRect/>
          </a:stretch>
        </p:blipFill>
        <p:spPr>
          <a:xfrm>
            <a:off x="998525" y="5250485"/>
            <a:ext cx="380390" cy="380390"/>
          </a:xfrm>
          <a:prstGeom prst="rect">
            <a:avLst/>
          </a:prstGeom>
        </p:spPr>
      </p:pic>
      <p:sp>
        <p:nvSpPr>
          <p:cNvPr id="17" name="Text 14"/>
          <p:cNvSpPr txBox="1"/>
          <p:nvPr/>
        </p:nvSpPr>
        <p:spPr>
          <a:xfrm>
            <a:off x="1783080" y="4846320"/>
            <a:ext cx="9692640" cy="1188720"/>
          </a:xfrm>
          <a:prstGeom prst="rect">
            <a:avLst/>
          </a:prstGeom>
          <a:noFill/>
          <a:ln/>
        </p:spPr>
        <p:txBody>
          <a:bodyPr wrap="square" lIns="0" tIns="0" rIns="0" bIns="0" rtlCol="0" anchor="ctr"/>
          <a:lstStyle/>
          <a:p>
            <a:pPr marL="0" indent="0" algn="l">
              <a:buNone/>
            </a:pPr>
            <a:r>
              <a:rPr lang="en-US" sz="2000" dirty="0">
                <a:solidFill>
                  <a:srgbClr val="23302A"/>
                </a:solidFill>
                <a:latin typeface="Georgia" pitchFamily="34" charset="0"/>
                <a:ea typeface="Georgia" pitchFamily="34" charset="-122"/>
                <a:cs typeface="Georgia" pitchFamily="34" charset="-120"/>
              </a:rPr>
              <a:t>Government and NGOs set the legal frame, broker deals and build community capacity to negotiate.</a:t>
            </a:r>
            <a:endParaRPr lang="en-US" sz="2000" dirty="0"/>
          </a:p>
        </p:txBody>
      </p:sp>
      <p:sp>
        <p:nvSpPr>
          <p:cNvPr id="18" name="Text 15"/>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20</a:t>
            </a:r>
            <a:endParaRPr lang="en-US" sz="1100" dirty="0"/>
          </a:p>
        </p:txBody>
      </p:sp>
      <p:pic>
        <p:nvPicPr>
          <p:cNvPr id="20" name="Picture 19">
            <a:extLst>
              <a:ext uri="{FF2B5EF4-FFF2-40B4-BE49-F238E27FC236}">
                <a16:creationId xmlns:a16="http://schemas.microsoft.com/office/drawing/2014/main" id="{D7080C41-6B3F-34F4-20A7-6459088CE95E}"/>
              </a:ext>
            </a:extLst>
          </p:cNvPr>
          <p:cNvPicPr>
            <a:picLocks noChangeAspect="1"/>
          </p:cNvPicPr>
          <p:nvPr/>
        </p:nvPicPr>
        <p:blipFill>
          <a:blip r:embed="rId4"/>
          <a:stretch>
            <a:fillRect/>
          </a:stretch>
        </p:blipFill>
        <p:spPr>
          <a:xfrm>
            <a:off x="0" y="6473952"/>
            <a:ext cx="12192000" cy="408227"/>
          </a:xfrm>
          <a:prstGeom prst="rect">
            <a:avLst/>
          </a:prstGeom>
        </p:spPr>
      </p:pic>
      <p:sp>
        <p:nvSpPr>
          <p:cNvPr id="22" name="TextBox 21">
            <a:extLst>
              <a:ext uri="{FF2B5EF4-FFF2-40B4-BE49-F238E27FC236}">
                <a16:creationId xmlns:a16="http://schemas.microsoft.com/office/drawing/2014/main" id="{955EBF46-CB1D-DD34-60DA-7600414F6514}"/>
              </a:ext>
            </a:extLst>
          </p:cNvPr>
          <p:cNvSpPr txBox="1"/>
          <p:nvPr/>
        </p:nvSpPr>
        <p:spPr>
          <a:xfrm>
            <a:off x="1188720" y="6425479"/>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1F3B2F"/>
        </a:solidFill>
        <a:effectLst/>
      </p:bgPr>
    </p:bg>
    <p:spTree>
      <p:nvGrpSpPr>
        <p:cNvPr id="1" name=""/>
        <p:cNvGrpSpPr/>
        <p:nvPr/>
      </p:nvGrpSpPr>
      <p:grpSpPr>
        <a:xfrm>
          <a:off x="0" y="0"/>
          <a:ext cx="0" cy="0"/>
          <a:chOff x="0" y="0"/>
          <a:chExt cx="0" cy="0"/>
        </a:xfrm>
      </p:grpSpPr>
      <p:sp>
        <p:nvSpPr>
          <p:cNvPr id="4" name="Text 1"/>
          <p:cNvSpPr txBox="1"/>
          <p:nvPr/>
        </p:nvSpPr>
        <p:spPr>
          <a:xfrm>
            <a:off x="640080" y="1554480"/>
            <a:ext cx="6400800" cy="457200"/>
          </a:xfrm>
          <a:prstGeom prst="rect">
            <a:avLst/>
          </a:prstGeom>
          <a:noFill/>
          <a:ln/>
        </p:spPr>
        <p:txBody>
          <a:bodyPr wrap="square" lIns="0" tIns="0" rIns="0" bIns="0" rtlCol="0" anchor="t"/>
          <a:lstStyle/>
          <a:p>
            <a:pPr marL="0" indent="0" algn="l">
              <a:buNone/>
            </a:pPr>
            <a:r>
              <a:rPr lang="en-US" sz="2000" b="1" dirty="0">
                <a:solidFill>
                  <a:srgbClr val="E3A857"/>
                </a:solidFill>
                <a:latin typeface="Georgia" pitchFamily="34" charset="0"/>
                <a:ea typeface="Georgia" pitchFamily="34" charset="-122"/>
                <a:cs typeface="Georgia" pitchFamily="34" charset="-120"/>
              </a:rPr>
              <a:t>PART 3</a:t>
            </a:r>
            <a:endParaRPr lang="en-US" sz="2000" dirty="0"/>
          </a:p>
        </p:txBody>
      </p:sp>
      <p:sp>
        <p:nvSpPr>
          <p:cNvPr id="5" name="Text 2"/>
          <p:cNvSpPr txBox="1"/>
          <p:nvPr/>
        </p:nvSpPr>
        <p:spPr>
          <a:xfrm>
            <a:off x="640080" y="2103120"/>
            <a:ext cx="7498080" cy="1737360"/>
          </a:xfrm>
          <a:prstGeom prst="rect">
            <a:avLst/>
          </a:prstGeom>
          <a:noFill/>
          <a:ln/>
        </p:spPr>
        <p:txBody>
          <a:bodyPr wrap="square" lIns="0" tIns="0" rIns="0" bIns="0" rtlCol="0" anchor="t"/>
          <a:lstStyle/>
          <a:p>
            <a:pPr marL="0" indent="0">
              <a:buNone/>
            </a:pPr>
            <a:r>
              <a:rPr lang="en-US" sz="4000" b="1" dirty="0">
                <a:solidFill>
                  <a:srgbClr val="FFFFFF"/>
                </a:solidFill>
                <a:latin typeface="Georgia" pitchFamily="34" charset="0"/>
                <a:ea typeface="Georgia" pitchFamily="34" charset="-122"/>
                <a:cs typeface="Georgia" pitchFamily="34" charset="-120"/>
              </a:rPr>
              <a:t>Sustainable Tourism Planning</a:t>
            </a:r>
            <a:endParaRPr lang="en-US" sz="4000" dirty="0"/>
          </a:p>
        </p:txBody>
      </p:sp>
      <p:sp>
        <p:nvSpPr>
          <p:cNvPr id="6" name="Text 3"/>
          <p:cNvSpPr txBox="1"/>
          <p:nvPr/>
        </p:nvSpPr>
        <p:spPr>
          <a:xfrm>
            <a:off x="640080" y="4023360"/>
            <a:ext cx="7315200" cy="1463040"/>
          </a:xfrm>
          <a:prstGeom prst="rect">
            <a:avLst/>
          </a:prstGeom>
          <a:noFill/>
          <a:ln/>
        </p:spPr>
        <p:txBody>
          <a:bodyPr wrap="square" lIns="0" tIns="0" rIns="0" bIns="0" rtlCol="0" anchor="t"/>
          <a:lstStyle/>
          <a:p>
            <a:pPr marL="0" indent="0" algn="l">
              <a:buNone/>
            </a:pPr>
            <a:r>
              <a:rPr lang="en-US" sz="2000" dirty="0">
                <a:solidFill>
                  <a:srgbClr val="D5E4D8"/>
                </a:solidFill>
                <a:latin typeface="Georgia" pitchFamily="34" charset="0"/>
                <a:ea typeface="Georgia" pitchFamily="34" charset="-122"/>
                <a:cs typeface="Georgia" pitchFamily="34" charset="-120"/>
              </a:rPr>
              <a:t>Principles, the planning cycle, carrying capacity, destination life cycles, resident attitudes and livelihoods.</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B8CBBE"/>
                </a:solidFill>
                <a:latin typeface="Georgia" pitchFamily="34" charset="0"/>
                <a:ea typeface="Georgia" pitchFamily="34" charset="-122"/>
                <a:cs typeface="Georgia" pitchFamily="34" charset="-120"/>
              </a:rPr>
              <a:t>Tourism and Local Development Cooperation  |  21</a:t>
            </a:r>
            <a:endParaRPr lang="en-US" sz="1100" dirty="0"/>
          </a:p>
        </p:txBody>
      </p:sp>
      <p:pic>
        <p:nvPicPr>
          <p:cNvPr id="9" name="Picture 8">
            <a:extLst>
              <a:ext uri="{FF2B5EF4-FFF2-40B4-BE49-F238E27FC236}">
                <a16:creationId xmlns:a16="http://schemas.microsoft.com/office/drawing/2014/main" id="{6343ECB7-63A2-944B-356D-7F0D5245FE87}"/>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4E78C761-318F-A7FC-1267-1110C3A7455B}"/>
              </a:ext>
            </a:extLst>
          </p:cNvPr>
          <p:cNvSpPr txBox="1"/>
          <p:nvPr/>
        </p:nvSpPr>
        <p:spPr>
          <a:xfrm>
            <a:off x="1156447" y="6420514"/>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Four Pillars of Sustainability</a:t>
            </a:r>
            <a:endParaRPr lang="en-US" sz="4000" dirty="0"/>
          </a:p>
        </p:txBody>
      </p:sp>
      <p:sp>
        <p:nvSpPr>
          <p:cNvPr id="3" name="Shape 1"/>
          <p:cNvSpPr/>
          <p:nvPr/>
        </p:nvSpPr>
        <p:spPr>
          <a:xfrm>
            <a:off x="548640" y="1554480"/>
            <a:ext cx="5394960" cy="2011680"/>
          </a:xfrm>
          <a:prstGeom prst="roundRect">
            <a:avLst>
              <a:gd name="adj" fmla="val 5455"/>
            </a:avLst>
          </a:prstGeom>
          <a:solidFill>
            <a:srgbClr val="EAF1EC"/>
          </a:solidFill>
          <a:ln/>
        </p:spPr>
        <p:txBody>
          <a:bodyPr/>
          <a:lstStyle/>
          <a:p>
            <a:endParaRPr lang="en-US"/>
          </a:p>
        </p:txBody>
      </p:sp>
      <p:sp>
        <p:nvSpPr>
          <p:cNvPr id="4" name="Shape 2"/>
          <p:cNvSpPr/>
          <p:nvPr/>
        </p:nvSpPr>
        <p:spPr>
          <a:xfrm>
            <a:off x="822960" y="1828800"/>
            <a:ext cx="685800" cy="685800"/>
          </a:xfrm>
          <a:prstGeom prst="ellipse">
            <a:avLst/>
          </a:prstGeom>
          <a:solidFill>
            <a:srgbClr val="C1553B"/>
          </a:solidFill>
          <a:ln/>
        </p:spPr>
        <p:txBody>
          <a:bodyPr/>
          <a:lstStyle/>
          <a:p>
            <a:endParaRPr lang="en-US"/>
          </a:p>
        </p:txBody>
      </p:sp>
      <p:pic>
        <p:nvPicPr>
          <p:cNvPr id="5" name="Image 0" descr="preencoded.png"/>
          <p:cNvPicPr>
            <a:picLocks noChangeAspect="1"/>
          </p:cNvPicPr>
          <p:nvPr/>
        </p:nvPicPr>
        <p:blipFill>
          <a:blip r:embed="rId3"/>
          <a:stretch>
            <a:fillRect/>
          </a:stretch>
        </p:blipFill>
        <p:spPr>
          <a:xfrm>
            <a:off x="987552" y="1993392"/>
            <a:ext cx="356616" cy="356616"/>
          </a:xfrm>
          <a:prstGeom prst="rect">
            <a:avLst/>
          </a:prstGeom>
        </p:spPr>
      </p:pic>
      <p:sp>
        <p:nvSpPr>
          <p:cNvPr id="6" name="Text 3"/>
          <p:cNvSpPr txBox="1"/>
          <p:nvPr/>
        </p:nvSpPr>
        <p:spPr>
          <a:xfrm>
            <a:off x="1691640" y="1828800"/>
            <a:ext cx="4023360" cy="68580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Sustainable management</a:t>
            </a:r>
            <a:endParaRPr lang="en-US" sz="2000" dirty="0"/>
          </a:p>
        </p:txBody>
      </p:sp>
      <p:sp>
        <p:nvSpPr>
          <p:cNvPr id="7" name="Text 4"/>
          <p:cNvSpPr txBox="1"/>
          <p:nvPr/>
        </p:nvSpPr>
        <p:spPr>
          <a:xfrm>
            <a:off x="822960" y="2514600"/>
            <a:ext cx="4892040" cy="100584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A responsible organisation, a strategy, monitoring and stakeholder involvement.</a:t>
            </a:r>
            <a:endParaRPr lang="en-US" sz="2000" dirty="0"/>
          </a:p>
        </p:txBody>
      </p:sp>
      <p:sp>
        <p:nvSpPr>
          <p:cNvPr id="8" name="Shape 5"/>
          <p:cNvSpPr/>
          <p:nvPr/>
        </p:nvSpPr>
        <p:spPr>
          <a:xfrm>
            <a:off x="6172200" y="1554480"/>
            <a:ext cx="5394960" cy="2011680"/>
          </a:xfrm>
          <a:prstGeom prst="roundRect">
            <a:avLst>
              <a:gd name="adj" fmla="val 5455"/>
            </a:avLst>
          </a:prstGeom>
          <a:solidFill>
            <a:srgbClr val="F7EFE2"/>
          </a:solidFill>
          <a:ln/>
        </p:spPr>
        <p:txBody>
          <a:bodyPr/>
          <a:lstStyle/>
          <a:p>
            <a:endParaRPr lang="en-US"/>
          </a:p>
        </p:txBody>
      </p:sp>
      <p:sp>
        <p:nvSpPr>
          <p:cNvPr id="9" name="Shape 6"/>
          <p:cNvSpPr/>
          <p:nvPr/>
        </p:nvSpPr>
        <p:spPr>
          <a:xfrm>
            <a:off x="6446520" y="1828800"/>
            <a:ext cx="685800" cy="685800"/>
          </a:xfrm>
          <a:prstGeom prst="ellipse">
            <a:avLst/>
          </a:prstGeom>
          <a:solidFill>
            <a:srgbClr val="C1553B"/>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6611112" y="1993392"/>
            <a:ext cx="356616" cy="356616"/>
          </a:xfrm>
          <a:prstGeom prst="rect">
            <a:avLst/>
          </a:prstGeom>
        </p:spPr>
      </p:pic>
      <p:sp>
        <p:nvSpPr>
          <p:cNvPr id="11" name="Text 7"/>
          <p:cNvSpPr txBox="1"/>
          <p:nvPr/>
        </p:nvSpPr>
        <p:spPr>
          <a:xfrm>
            <a:off x="7315200" y="1828800"/>
            <a:ext cx="4023360" cy="68580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Socio-economic</a:t>
            </a:r>
            <a:endParaRPr lang="en-US" sz="2000" dirty="0"/>
          </a:p>
        </p:txBody>
      </p:sp>
      <p:sp>
        <p:nvSpPr>
          <p:cNvPr id="12" name="Text 8"/>
          <p:cNvSpPr txBox="1"/>
          <p:nvPr/>
        </p:nvSpPr>
        <p:spPr>
          <a:xfrm>
            <a:off x="6446520" y="2514600"/>
            <a:ext cx="4892040" cy="100584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Local jobs and enterprise, fair work, community wellbeing.</a:t>
            </a:r>
            <a:endParaRPr lang="en-US" sz="2000" dirty="0"/>
          </a:p>
        </p:txBody>
      </p:sp>
      <p:sp>
        <p:nvSpPr>
          <p:cNvPr id="13" name="Shape 9"/>
          <p:cNvSpPr/>
          <p:nvPr/>
        </p:nvSpPr>
        <p:spPr>
          <a:xfrm>
            <a:off x="548640" y="3794760"/>
            <a:ext cx="5394960" cy="2011680"/>
          </a:xfrm>
          <a:prstGeom prst="roundRect">
            <a:avLst>
              <a:gd name="adj" fmla="val 5455"/>
            </a:avLst>
          </a:prstGeom>
          <a:solidFill>
            <a:srgbClr val="F7EFE2"/>
          </a:solidFill>
          <a:ln/>
        </p:spPr>
        <p:txBody>
          <a:bodyPr/>
          <a:lstStyle/>
          <a:p>
            <a:endParaRPr lang="en-US"/>
          </a:p>
        </p:txBody>
      </p:sp>
      <p:sp>
        <p:nvSpPr>
          <p:cNvPr id="14" name="Shape 10"/>
          <p:cNvSpPr/>
          <p:nvPr/>
        </p:nvSpPr>
        <p:spPr>
          <a:xfrm>
            <a:off x="822960" y="4069080"/>
            <a:ext cx="685800" cy="685800"/>
          </a:xfrm>
          <a:prstGeom prst="ellipse">
            <a:avLst/>
          </a:prstGeom>
          <a:solidFill>
            <a:srgbClr val="C1553B"/>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987552" y="4233672"/>
            <a:ext cx="356616" cy="356616"/>
          </a:xfrm>
          <a:prstGeom prst="rect">
            <a:avLst/>
          </a:prstGeom>
        </p:spPr>
      </p:pic>
      <p:sp>
        <p:nvSpPr>
          <p:cNvPr id="16" name="Text 11"/>
          <p:cNvSpPr txBox="1"/>
          <p:nvPr/>
        </p:nvSpPr>
        <p:spPr>
          <a:xfrm>
            <a:off x="1691640" y="4069080"/>
            <a:ext cx="4023360" cy="68580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Cultural</a:t>
            </a:r>
            <a:endParaRPr lang="en-US" sz="2000" dirty="0"/>
          </a:p>
        </p:txBody>
      </p:sp>
      <p:sp>
        <p:nvSpPr>
          <p:cNvPr id="17" name="Text 12"/>
          <p:cNvSpPr txBox="1"/>
          <p:nvPr/>
        </p:nvSpPr>
        <p:spPr>
          <a:xfrm>
            <a:off x="822960" y="4754880"/>
            <a:ext cx="4892040" cy="100584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Protecting heritage, respecting traditions and intellectual property.</a:t>
            </a:r>
            <a:endParaRPr lang="en-US" sz="2000" dirty="0"/>
          </a:p>
        </p:txBody>
      </p:sp>
      <p:sp>
        <p:nvSpPr>
          <p:cNvPr id="18" name="Shape 13"/>
          <p:cNvSpPr/>
          <p:nvPr/>
        </p:nvSpPr>
        <p:spPr>
          <a:xfrm>
            <a:off x="6172200" y="3794760"/>
            <a:ext cx="5394960" cy="2011680"/>
          </a:xfrm>
          <a:prstGeom prst="roundRect">
            <a:avLst>
              <a:gd name="adj" fmla="val 5455"/>
            </a:avLst>
          </a:prstGeom>
          <a:solidFill>
            <a:srgbClr val="EAF1EC"/>
          </a:solidFill>
          <a:ln/>
        </p:spPr>
        <p:txBody>
          <a:bodyPr/>
          <a:lstStyle/>
          <a:p>
            <a:endParaRPr lang="en-US"/>
          </a:p>
        </p:txBody>
      </p:sp>
      <p:sp>
        <p:nvSpPr>
          <p:cNvPr id="19" name="Shape 14"/>
          <p:cNvSpPr/>
          <p:nvPr/>
        </p:nvSpPr>
        <p:spPr>
          <a:xfrm>
            <a:off x="6446520" y="4069080"/>
            <a:ext cx="685800" cy="685800"/>
          </a:xfrm>
          <a:prstGeom prst="ellipse">
            <a:avLst/>
          </a:prstGeom>
          <a:solidFill>
            <a:srgbClr val="C1553B"/>
          </a:solidFill>
          <a:ln/>
        </p:spPr>
        <p:txBody>
          <a:bodyPr/>
          <a:lstStyle/>
          <a:p>
            <a:endParaRPr lang="en-US"/>
          </a:p>
        </p:txBody>
      </p:sp>
      <p:pic>
        <p:nvPicPr>
          <p:cNvPr id="20" name="Image 3" descr="preencoded.png"/>
          <p:cNvPicPr>
            <a:picLocks noChangeAspect="1"/>
          </p:cNvPicPr>
          <p:nvPr/>
        </p:nvPicPr>
        <p:blipFill>
          <a:blip r:embed="rId6"/>
          <a:stretch>
            <a:fillRect/>
          </a:stretch>
        </p:blipFill>
        <p:spPr>
          <a:xfrm>
            <a:off x="6611112" y="4233672"/>
            <a:ext cx="356616" cy="356616"/>
          </a:xfrm>
          <a:prstGeom prst="rect">
            <a:avLst/>
          </a:prstGeom>
        </p:spPr>
      </p:pic>
      <p:sp>
        <p:nvSpPr>
          <p:cNvPr id="21" name="Text 15"/>
          <p:cNvSpPr txBox="1"/>
          <p:nvPr/>
        </p:nvSpPr>
        <p:spPr>
          <a:xfrm>
            <a:off x="7315200" y="4069080"/>
            <a:ext cx="4023360" cy="68580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Environmental</a:t>
            </a:r>
            <a:endParaRPr lang="en-US" sz="2000" dirty="0"/>
          </a:p>
        </p:txBody>
      </p:sp>
      <p:sp>
        <p:nvSpPr>
          <p:cNvPr id="22" name="Text 16"/>
          <p:cNvSpPr txBox="1"/>
          <p:nvPr/>
        </p:nvSpPr>
        <p:spPr>
          <a:xfrm>
            <a:off x="6446520" y="4754880"/>
            <a:ext cx="4892040" cy="100584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Conserving nature, managing resources, reducing pollution.</a:t>
            </a:r>
            <a:endParaRPr lang="en-US" sz="2000" dirty="0"/>
          </a:p>
        </p:txBody>
      </p:sp>
      <p:sp>
        <p:nvSpPr>
          <p:cNvPr id="23" name="Text 17"/>
          <p:cNvSpPr txBox="1"/>
          <p:nvPr/>
        </p:nvSpPr>
        <p:spPr>
          <a:xfrm>
            <a:off x="548640" y="6108192"/>
            <a:ext cx="11094415" cy="274320"/>
          </a:xfrm>
          <a:prstGeom prst="rect">
            <a:avLst/>
          </a:prstGeom>
          <a:noFill/>
          <a:ln/>
        </p:spPr>
        <p:txBody>
          <a:bodyPr wrap="square" lIns="0" tIns="0" rIns="0" bIns="0" rtlCol="0" anchor="ctr"/>
          <a:lstStyle/>
          <a:p>
            <a:pPr marL="0" indent="0">
              <a:buNone/>
            </a:pPr>
            <a:r>
              <a:rPr lang="en-US" sz="1200" i="1" dirty="0">
                <a:solidFill>
                  <a:srgbClr val="5B6B62"/>
                </a:solidFill>
                <a:latin typeface="Georgia" pitchFamily="34" charset="0"/>
                <a:ea typeface="Georgia" pitchFamily="34" charset="-122"/>
                <a:cs typeface="Georgia" pitchFamily="34" charset="-120"/>
              </a:rPr>
              <a:t>Source: Global Sustainable Tourism Council (2019), GSTC Destination Criteria v2.0, www.gstcouncil.org.</a:t>
            </a:r>
            <a:endParaRPr lang="en-US" sz="1200" dirty="0"/>
          </a:p>
        </p:txBody>
      </p:sp>
      <p:sp>
        <p:nvSpPr>
          <p:cNvPr id="24" name="Text 18"/>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22</a:t>
            </a:r>
            <a:endParaRPr lang="en-US" sz="1100" dirty="0"/>
          </a:p>
        </p:txBody>
      </p:sp>
      <p:pic>
        <p:nvPicPr>
          <p:cNvPr id="26" name="Picture 25">
            <a:extLst>
              <a:ext uri="{FF2B5EF4-FFF2-40B4-BE49-F238E27FC236}">
                <a16:creationId xmlns:a16="http://schemas.microsoft.com/office/drawing/2014/main" id="{B600735F-B16B-EBC4-0818-1AD0EDC7EF08}"/>
              </a:ext>
            </a:extLst>
          </p:cNvPr>
          <p:cNvPicPr>
            <a:picLocks noChangeAspect="1"/>
          </p:cNvPicPr>
          <p:nvPr/>
        </p:nvPicPr>
        <p:blipFill>
          <a:blip r:embed="rId7"/>
          <a:stretch>
            <a:fillRect/>
          </a:stretch>
        </p:blipFill>
        <p:spPr>
          <a:xfrm>
            <a:off x="0" y="6473952"/>
            <a:ext cx="12192000" cy="408227"/>
          </a:xfrm>
          <a:prstGeom prst="rect">
            <a:avLst/>
          </a:prstGeom>
        </p:spPr>
      </p:pic>
      <p:sp>
        <p:nvSpPr>
          <p:cNvPr id="28" name="TextBox 27">
            <a:extLst>
              <a:ext uri="{FF2B5EF4-FFF2-40B4-BE49-F238E27FC236}">
                <a16:creationId xmlns:a16="http://schemas.microsoft.com/office/drawing/2014/main" id="{F4B81950-3FD3-9935-1D2A-C1742DD84DBD}"/>
              </a:ext>
            </a:extLst>
          </p:cNvPr>
          <p:cNvSpPr txBox="1"/>
          <p:nvPr/>
        </p:nvSpPr>
        <p:spPr>
          <a:xfrm>
            <a:off x="1219200" y="6457556"/>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The Tourism Planning Cycle</a:t>
            </a:r>
            <a:endParaRPr lang="en-US" sz="4000" dirty="0"/>
          </a:p>
        </p:txBody>
      </p:sp>
      <p:sp>
        <p:nvSpPr>
          <p:cNvPr id="3" name="Shape 1"/>
          <p:cNvSpPr/>
          <p:nvPr/>
        </p:nvSpPr>
        <p:spPr>
          <a:xfrm>
            <a:off x="548640" y="1554480"/>
            <a:ext cx="3291840" cy="2011680"/>
          </a:xfrm>
          <a:prstGeom prst="roundRect">
            <a:avLst>
              <a:gd name="adj" fmla="val 5455"/>
            </a:avLst>
          </a:prstGeom>
          <a:solidFill>
            <a:srgbClr val="EAF1EC"/>
          </a:solidFill>
          <a:ln/>
        </p:spPr>
        <p:txBody>
          <a:bodyPr/>
          <a:lstStyle/>
          <a:p>
            <a:endParaRPr lang="en-US"/>
          </a:p>
        </p:txBody>
      </p:sp>
      <p:sp>
        <p:nvSpPr>
          <p:cNvPr id="4" name="Shape 2"/>
          <p:cNvSpPr/>
          <p:nvPr/>
        </p:nvSpPr>
        <p:spPr>
          <a:xfrm>
            <a:off x="777240" y="1783080"/>
            <a:ext cx="594360" cy="594360"/>
          </a:xfrm>
          <a:prstGeom prst="ellipse">
            <a:avLst/>
          </a:prstGeom>
          <a:solidFill>
            <a:srgbClr val="C1553B"/>
          </a:solidFill>
          <a:ln/>
        </p:spPr>
        <p:txBody>
          <a:bodyPr/>
          <a:lstStyle/>
          <a:p>
            <a:endParaRPr lang="en-US"/>
          </a:p>
        </p:txBody>
      </p:sp>
      <p:sp>
        <p:nvSpPr>
          <p:cNvPr id="5" name="Text 3"/>
          <p:cNvSpPr txBox="1"/>
          <p:nvPr/>
        </p:nvSpPr>
        <p:spPr>
          <a:xfrm>
            <a:off x="777240" y="1783080"/>
            <a:ext cx="594360" cy="59436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6" name="Text 4"/>
          <p:cNvSpPr txBox="1"/>
          <p:nvPr/>
        </p:nvSpPr>
        <p:spPr>
          <a:xfrm>
            <a:off x="1508760" y="1783080"/>
            <a:ext cx="2240280" cy="59436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Situation analysis</a:t>
            </a:r>
            <a:endParaRPr lang="en-US" sz="2000" dirty="0"/>
          </a:p>
        </p:txBody>
      </p:sp>
      <p:sp>
        <p:nvSpPr>
          <p:cNvPr id="7" name="Text 5"/>
          <p:cNvSpPr txBox="1"/>
          <p:nvPr/>
        </p:nvSpPr>
        <p:spPr>
          <a:xfrm>
            <a:off x="777240" y="2514600"/>
            <a:ext cx="2880360" cy="9601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Resources, markets, community readiness</a:t>
            </a:r>
            <a:endParaRPr lang="en-US" sz="2000" dirty="0"/>
          </a:p>
        </p:txBody>
      </p:sp>
      <p:sp>
        <p:nvSpPr>
          <p:cNvPr id="8" name="Shape 6"/>
          <p:cNvSpPr/>
          <p:nvPr/>
        </p:nvSpPr>
        <p:spPr>
          <a:xfrm>
            <a:off x="4297680" y="1554480"/>
            <a:ext cx="3291840" cy="2011680"/>
          </a:xfrm>
          <a:prstGeom prst="roundRect">
            <a:avLst>
              <a:gd name="adj" fmla="val 5455"/>
            </a:avLst>
          </a:prstGeom>
          <a:solidFill>
            <a:srgbClr val="EAF1EC"/>
          </a:solidFill>
          <a:ln/>
        </p:spPr>
        <p:txBody>
          <a:bodyPr/>
          <a:lstStyle/>
          <a:p>
            <a:endParaRPr lang="en-US"/>
          </a:p>
        </p:txBody>
      </p:sp>
      <p:sp>
        <p:nvSpPr>
          <p:cNvPr id="9" name="Shape 7"/>
          <p:cNvSpPr/>
          <p:nvPr/>
        </p:nvSpPr>
        <p:spPr>
          <a:xfrm>
            <a:off x="4526280" y="1783080"/>
            <a:ext cx="594360" cy="594360"/>
          </a:xfrm>
          <a:prstGeom prst="ellipse">
            <a:avLst/>
          </a:prstGeom>
          <a:solidFill>
            <a:srgbClr val="C1553B"/>
          </a:solidFill>
          <a:ln/>
        </p:spPr>
        <p:txBody>
          <a:bodyPr/>
          <a:lstStyle/>
          <a:p>
            <a:endParaRPr lang="en-US"/>
          </a:p>
        </p:txBody>
      </p:sp>
      <p:sp>
        <p:nvSpPr>
          <p:cNvPr id="10" name="Text 8"/>
          <p:cNvSpPr txBox="1"/>
          <p:nvPr/>
        </p:nvSpPr>
        <p:spPr>
          <a:xfrm>
            <a:off x="4526280" y="1783080"/>
            <a:ext cx="594360" cy="59436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11" name="Text 9"/>
          <p:cNvSpPr txBox="1"/>
          <p:nvPr/>
        </p:nvSpPr>
        <p:spPr>
          <a:xfrm>
            <a:off x="5257800" y="1783080"/>
            <a:ext cx="2240280" cy="59436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Shared vision</a:t>
            </a:r>
            <a:endParaRPr lang="en-US" sz="2000" dirty="0"/>
          </a:p>
        </p:txBody>
      </p:sp>
      <p:sp>
        <p:nvSpPr>
          <p:cNvPr id="12" name="Text 10"/>
          <p:cNvSpPr txBox="1"/>
          <p:nvPr/>
        </p:nvSpPr>
        <p:spPr>
          <a:xfrm>
            <a:off x="4526280" y="2514600"/>
            <a:ext cx="2880360" cy="9601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Goals agreed with stakeholders</a:t>
            </a:r>
            <a:endParaRPr lang="en-US" sz="2000" dirty="0"/>
          </a:p>
        </p:txBody>
      </p:sp>
      <p:sp>
        <p:nvSpPr>
          <p:cNvPr id="13" name="Shape 11"/>
          <p:cNvSpPr/>
          <p:nvPr/>
        </p:nvSpPr>
        <p:spPr>
          <a:xfrm>
            <a:off x="8046720" y="1554480"/>
            <a:ext cx="3291840" cy="2011680"/>
          </a:xfrm>
          <a:prstGeom prst="roundRect">
            <a:avLst>
              <a:gd name="adj" fmla="val 5455"/>
            </a:avLst>
          </a:prstGeom>
          <a:solidFill>
            <a:srgbClr val="EAF1EC"/>
          </a:solidFill>
          <a:ln/>
        </p:spPr>
        <p:txBody>
          <a:bodyPr/>
          <a:lstStyle/>
          <a:p>
            <a:endParaRPr lang="en-US"/>
          </a:p>
        </p:txBody>
      </p:sp>
      <p:sp>
        <p:nvSpPr>
          <p:cNvPr id="14" name="Shape 12"/>
          <p:cNvSpPr/>
          <p:nvPr/>
        </p:nvSpPr>
        <p:spPr>
          <a:xfrm>
            <a:off x="8275320" y="1783080"/>
            <a:ext cx="594360" cy="594360"/>
          </a:xfrm>
          <a:prstGeom prst="ellipse">
            <a:avLst/>
          </a:prstGeom>
          <a:solidFill>
            <a:srgbClr val="C1553B"/>
          </a:solidFill>
          <a:ln/>
        </p:spPr>
        <p:txBody>
          <a:bodyPr/>
          <a:lstStyle/>
          <a:p>
            <a:endParaRPr lang="en-US"/>
          </a:p>
        </p:txBody>
      </p:sp>
      <p:sp>
        <p:nvSpPr>
          <p:cNvPr id="15" name="Text 13"/>
          <p:cNvSpPr txBox="1"/>
          <p:nvPr/>
        </p:nvSpPr>
        <p:spPr>
          <a:xfrm>
            <a:off x="8275320" y="1783080"/>
            <a:ext cx="594360" cy="59436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16" name="Text 14"/>
          <p:cNvSpPr txBox="1"/>
          <p:nvPr/>
        </p:nvSpPr>
        <p:spPr>
          <a:xfrm>
            <a:off x="9006840" y="1783080"/>
            <a:ext cx="2240280" cy="59436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Strategy</a:t>
            </a:r>
            <a:endParaRPr lang="en-US" sz="2000" dirty="0"/>
          </a:p>
        </p:txBody>
      </p:sp>
      <p:sp>
        <p:nvSpPr>
          <p:cNvPr id="17" name="Text 15"/>
          <p:cNvSpPr txBox="1"/>
          <p:nvPr/>
        </p:nvSpPr>
        <p:spPr>
          <a:xfrm>
            <a:off x="8275320" y="2514600"/>
            <a:ext cx="2880360" cy="9601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Options, products, target markets</a:t>
            </a:r>
            <a:endParaRPr lang="en-US" sz="2000" dirty="0"/>
          </a:p>
        </p:txBody>
      </p:sp>
      <p:sp>
        <p:nvSpPr>
          <p:cNvPr id="18" name="Shape 16"/>
          <p:cNvSpPr/>
          <p:nvPr/>
        </p:nvSpPr>
        <p:spPr>
          <a:xfrm>
            <a:off x="548640" y="3886200"/>
            <a:ext cx="3291840" cy="2011680"/>
          </a:xfrm>
          <a:prstGeom prst="roundRect">
            <a:avLst>
              <a:gd name="adj" fmla="val 5455"/>
            </a:avLst>
          </a:prstGeom>
          <a:solidFill>
            <a:srgbClr val="F7EFE2"/>
          </a:solidFill>
          <a:ln/>
        </p:spPr>
        <p:txBody>
          <a:bodyPr/>
          <a:lstStyle/>
          <a:p>
            <a:endParaRPr lang="en-US"/>
          </a:p>
        </p:txBody>
      </p:sp>
      <p:sp>
        <p:nvSpPr>
          <p:cNvPr id="19" name="Shape 17"/>
          <p:cNvSpPr/>
          <p:nvPr/>
        </p:nvSpPr>
        <p:spPr>
          <a:xfrm>
            <a:off x="777240" y="4114800"/>
            <a:ext cx="594360" cy="594360"/>
          </a:xfrm>
          <a:prstGeom prst="ellipse">
            <a:avLst/>
          </a:prstGeom>
          <a:solidFill>
            <a:srgbClr val="C1553B"/>
          </a:solidFill>
          <a:ln/>
        </p:spPr>
        <p:txBody>
          <a:bodyPr/>
          <a:lstStyle/>
          <a:p>
            <a:endParaRPr lang="en-US"/>
          </a:p>
        </p:txBody>
      </p:sp>
      <p:sp>
        <p:nvSpPr>
          <p:cNvPr id="20" name="Text 18"/>
          <p:cNvSpPr txBox="1"/>
          <p:nvPr/>
        </p:nvSpPr>
        <p:spPr>
          <a:xfrm>
            <a:off x="777240" y="4114800"/>
            <a:ext cx="594360" cy="59436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6</a:t>
            </a:r>
            <a:endParaRPr lang="en-US" sz="2000" dirty="0"/>
          </a:p>
        </p:txBody>
      </p:sp>
      <p:sp>
        <p:nvSpPr>
          <p:cNvPr id="21" name="Text 19"/>
          <p:cNvSpPr txBox="1"/>
          <p:nvPr/>
        </p:nvSpPr>
        <p:spPr>
          <a:xfrm>
            <a:off x="1508760" y="4114800"/>
            <a:ext cx="2240280" cy="59436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Monitor &amp; adapt</a:t>
            </a:r>
            <a:endParaRPr lang="en-US" sz="2000" dirty="0"/>
          </a:p>
        </p:txBody>
      </p:sp>
      <p:sp>
        <p:nvSpPr>
          <p:cNvPr id="22" name="Text 20"/>
          <p:cNvSpPr txBox="1"/>
          <p:nvPr/>
        </p:nvSpPr>
        <p:spPr>
          <a:xfrm>
            <a:off x="777240" y="4846320"/>
            <a:ext cx="2880360" cy="9601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Indicators, feedback, revision</a:t>
            </a:r>
            <a:endParaRPr lang="en-US" sz="2000" dirty="0"/>
          </a:p>
        </p:txBody>
      </p:sp>
      <p:sp>
        <p:nvSpPr>
          <p:cNvPr id="23" name="Shape 21"/>
          <p:cNvSpPr/>
          <p:nvPr/>
        </p:nvSpPr>
        <p:spPr>
          <a:xfrm>
            <a:off x="4297680" y="3886200"/>
            <a:ext cx="3291840" cy="2011680"/>
          </a:xfrm>
          <a:prstGeom prst="roundRect">
            <a:avLst>
              <a:gd name="adj" fmla="val 5455"/>
            </a:avLst>
          </a:prstGeom>
          <a:solidFill>
            <a:srgbClr val="F7EFE2"/>
          </a:solidFill>
          <a:ln/>
        </p:spPr>
        <p:txBody>
          <a:bodyPr/>
          <a:lstStyle/>
          <a:p>
            <a:endParaRPr lang="en-US"/>
          </a:p>
        </p:txBody>
      </p:sp>
      <p:sp>
        <p:nvSpPr>
          <p:cNvPr id="24" name="Shape 22"/>
          <p:cNvSpPr/>
          <p:nvPr/>
        </p:nvSpPr>
        <p:spPr>
          <a:xfrm>
            <a:off x="4526280" y="4114800"/>
            <a:ext cx="594360" cy="594360"/>
          </a:xfrm>
          <a:prstGeom prst="ellipse">
            <a:avLst/>
          </a:prstGeom>
          <a:solidFill>
            <a:srgbClr val="C1553B"/>
          </a:solidFill>
          <a:ln/>
        </p:spPr>
        <p:txBody>
          <a:bodyPr/>
          <a:lstStyle/>
          <a:p>
            <a:endParaRPr lang="en-US"/>
          </a:p>
        </p:txBody>
      </p:sp>
      <p:sp>
        <p:nvSpPr>
          <p:cNvPr id="25" name="Text 23"/>
          <p:cNvSpPr txBox="1"/>
          <p:nvPr/>
        </p:nvSpPr>
        <p:spPr>
          <a:xfrm>
            <a:off x="4526280" y="4114800"/>
            <a:ext cx="594360" cy="59436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5</a:t>
            </a:r>
            <a:endParaRPr lang="en-US" sz="2000" dirty="0"/>
          </a:p>
        </p:txBody>
      </p:sp>
      <p:sp>
        <p:nvSpPr>
          <p:cNvPr id="26" name="Text 24"/>
          <p:cNvSpPr txBox="1"/>
          <p:nvPr/>
        </p:nvSpPr>
        <p:spPr>
          <a:xfrm>
            <a:off x="5257800" y="4114800"/>
            <a:ext cx="2240280" cy="59436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Implement</a:t>
            </a:r>
            <a:endParaRPr lang="en-US" sz="2000" dirty="0"/>
          </a:p>
        </p:txBody>
      </p:sp>
      <p:sp>
        <p:nvSpPr>
          <p:cNvPr id="27" name="Text 25"/>
          <p:cNvSpPr txBox="1"/>
          <p:nvPr/>
        </p:nvSpPr>
        <p:spPr>
          <a:xfrm>
            <a:off x="4526280" y="4846320"/>
            <a:ext cx="2880360" cy="9601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Partners, roles, capacity building</a:t>
            </a:r>
            <a:endParaRPr lang="en-US" sz="2000" dirty="0"/>
          </a:p>
        </p:txBody>
      </p:sp>
      <p:sp>
        <p:nvSpPr>
          <p:cNvPr id="28" name="Shape 26"/>
          <p:cNvSpPr/>
          <p:nvPr/>
        </p:nvSpPr>
        <p:spPr>
          <a:xfrm>
            <a:off x="8046720" y="3886200"/>
            <a:ext cx="3291840" cy="2011680"/>
          </a:xfrm>
          <a:prstGeom prst="roundRect">
            <a:avLst>
              <a:gd name="adj" fmla="val 5455"/>
            </a:avLst>
          </a:prstGeom>
          <a:solidFill>
            <a:srgbClr val="F7EFE2"/>
          </a:solidFill>
          <a:ln/>
        </p:spPr>
        <p:txBody>
          <a:bodyPr/>
          <a:lstStyle/>
          <a:p>
            <a:endParaRPr lang="en-US"/>
          </a:p>
        </p:txBody>
      </p:sp>
      <p:sp>
        <p:nvSpPr>
          <p:cNvPr id="29" name="Shape 27"/>
          <p:cNvSpPr/>
          <p:nvPr/>
        </p:nvSpPr>
        <p:spPr>
          <a:xfrm>
            <a:off x="8275320" y="4114800"/>
            <a:ext cx="594360" cy="594360"/>
          </a:xfrm>
          <a:prstGeom prst="ellipse">
            <a:avLst/>
          </a:prstGeom>
          <a:solidFill>
            <a:srgbClr val="C1553B"/>
          </a:solidFill>
          <a:ln/>
        </p:spPr>
        <p:txBody>
          <a:bodyPr/>
          <a:lstStyle/>
          <a:p>
            <a:endParaRPr lang="en-US"/>
          </a:p>
        </p:txBody>
      </p:sp>
      <p:sp>
        <p:nvSpPr>
          <p:cNvPr id="30" name="Text 28"/>
          <p:cNvSpPr txBox="1"/>
          <p:nvPr/>
        </p:nvSpPr>
        <p:spPr>
          <a:xfrm>
            <a:off x="8275320" y="4114800"/>
            <a:ext cx="594360" cy="59436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4</a:t>
            </a:r>
            <a:endParaRPr lang="en-US" sz="2000" dirty="0"/>
          </a:p>
        </p:txBody>
      </p:sp>
      <p:sp>
        <p:nvSpPr>
          <p:cNvPr id="31" name="Text 29"/>
          <p:cNvSpPr txBox="1"/>
          <p:nvPr/>
        </p:nvSpPr>
        <p:spPr>
          <a:xfrm>
            <a:off x="9006840" y="4114800"/>
            <a:ext cx="2240280" cy="59436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Action plan</a:t>
            </a:r>
            <a:endParaRPr lang="en-US" sz="2000" dirty="0"/>
          </a:p>
        </p:txBody>
      </p:sp>
      <p:sp>
        <p:nvSpPr>
          <p:cNvPr id="32" name="Text 30"/>
          <p:cNvSpPr txBox="1"/>
          <p:nvPr/>
        </p:nvSpPr>
        <p:spPr>
          <a:xfrm>
            <a:off x="8275320" y="4846320"/>
            <a:ext cx="2880360" cy="9601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Budget, funding, timeline</a:t>
            </a:r>
            <a:endParaRPr lang="en-US" sz="2000" dirty="0"/>
          </a:p>
        </p:txBody>
      </p:sp>
      <p:sp>
        <p:nvSpPr>
          <p:cNvPr id="33" name="Shape 31"/>
          <p:cNvSpPr/>
          <p:nvPr/>
        </p:nvSpPr>
        <p:spPr>
          <a:xfrm>
            <a:off x="3931920" y="2377440"/>
            <a:ext cx="365760" cy="365760"/>
          </a:xfrm>
          <a:prstGeom prst="rightArrow">
            <a:avLst/>
          </a:prstGeom>
          <a:solidFill>
            <a:srgbClr val="1F3B2F"/>
          </a:solidFill>
          <a:ln/>
        </p:spPr>
        <p:txBody>
          <a:bodyPr/>
          <a:lstStyle/>
          <a:p>
            <a:endParaRPr lang="en-US"/>
          </a:p>
        </p:txBody>
      </p:sp>
      <p:sp>
        <p:nvSpPr>
          <p:cNvPr id="34" name="Shape 32"/>
          <p:cNvSpPr/>
          <p:nvPr/>
        </p:nvSpPr>
        <p:spPr>
          <a:xfrm>
            <a:off x="7680960" y="2377440"/>
            <a:ext cx="365760" cy="365760"/>
          </a:xfrm>
          <a:prstGeom prst="rightArrow">
            <a:avLst/>
          </a:prstGeom>
          <a:solidFill>
            <a:srgbClr val="1F3B2F"/>
          </a:solidFill>
          <a:ln/>
        </p:spPr>
        <p:txBody>
          <a:bodyPr/>
          <a:lstStyle/>
          <a:p>
            <a:endParaRPr lang="en-US"/>
          </a:p>
        </p:txBody>
      </p:sp>
      <p:sp>
        <p:nvSpPr>
          <p:cNvPr id="35" name="Shape 33"/>
          <p:cNvSpPr/>
          <p:nvPr/>
        </p:nvSpPr>
        <p:spPr>
          <a:xfrm>
            <a:off x="9509760" y="3611880"/>
            <a:ext cx="365760" cy="365760"/>
          </a:xfrm>
          <a:prstGeom prst="downArrow">
            <a:avLst/>
          </a:prstGeom>
          <a:solidFill>
            <a:srgbClr val="1F3B2F"/>
          </a:solidFill>
          <a:ln/>
        </p:spPr>
        <p:txBody>
          <a:bodyPr/>
          <a:lstStyle/>
          <a:p>
            <a:endParaRPr lang="en-US"/>
          </a:p>
        </p:txBody>
      </p:sp>
      <p:sp>
        <p:nvSpPr>
          <p:cNvPr id="36" name="Shape 34"/>
          <p:cNvSpPr/>
          <p:nvPr/>
        </p:nvSpPr>
        <p:spPr>
          <a:xfrm>
            <a:off x="7680960" y="4709160"/>
            <a:ext cx="365760" cy="365760"/>
          </a:xfrm>
          <a:prstGeom prst="leftArrow">
            <a:avLst/>
          </a:prstGeom>
          <a:solidFill>
            <a:srgbClr val="1F3B2F"/>
          </a:solidFill>
          <a:ln/>
        </p:spPr>
        <p:txBody>
          <a:bodyPr/>
          <a:lstStyle/>
          <a:p>
            <a:endParaRPr lang="en-US"/>
          </a:p>
        </p:txBody>
      </p:sp>
      <p:sp>
        <p:nvSpPr>
          <p:cNvPr id="37" name="Shape 35"/>
          <p:cNvSpPr/>
          <p:nvPr/>
        </p:nvSpPr>
        <p:spPr>
          <a:xfrm>
            <a:off x="3931920" y="4709160"/>
            <a:ext cx="365760" cy="365760"/>
          </a:xfrm>
          <a:prstGeom prst="leftArrow">
            <a:avLst/>
          </a:prstGeom>
          <a:solidFill>
            <a:srgbClr val="1F3B2F"/>
          </a:solidFill>
          <a:ln/>
        </p:spPr>
        <p:txBody>
          <a:bodyPr/>
          <a:lstStyle/>
          <a:p>
            <a:endParaRPr lang="en-US"/>
          </a:p>
        </p:txBody>
      </p:sp>
      <p:sp>
        <p:nvSpPr>
          <p:cNvPr id="38" name="Shape 36"/>
          <p:cNvSpPr/>
          <p:nvPr/>
        </p:nvSpPr>
        <p:spPr>
          <a:xfrm>
            <a:off x="2011680" y="3611880"/>
            <a:ext cx="365760" cy="365760"/>
          </a:xfrm>
          <a:prstGeom prst="upArrow">
            <a:avLst/>
          </a:prstGeom>
          <a:solidFill>
            <a:srgbClr val="1F3B2F"/>
          </a:solidFill>
          <a:ln/>
        </p:spPr>
        <p:txBody>
          <a:bodyPr/>
          <a:lstStyle/>
          <a:p>
            <a:endParaRPr lang="en-US"/>
          </a:p>
        </p:txBody>
      </p:sp>
      <p:sp>
        <p:nvSpPr>
          <p:cNvPr id="39" name="Text 37"/>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23</a:t>
            </a:r>
            <a:endParaRPr lang="en-US" sz="1100" dirty="0"/>
          </a:p>
        </p:txBody>
      </p:sp>
      <p:pic>
        <p:nvPicPr>
          <p:cNvPr id="41" name="Picture 40">
            <a:extLst>
              <a:ext uri="{FF2B5EF4-FFF2-40B4-BE49-F238E27FC236}">
                <a16:creationId xmlns:a16="http://schemas.microsoft.com/office/drawing/2014/main" id="{513ED02D-B10B-F591-BED7-9B03B4C9E16C}"/>
              </a:ext>
            </a:extLst>
          </p:cNvPr>
          <p:cNvPicPr>
            <a:picLocks noChangeAspect="1"/>
          </p:cNvPicPr>
          <p:nvPr/>
        </p:nvPicPr>
        <p:blipFill>
          <a:blip r:embed="rId3"/>
          <a:stretch>
            <a:fillRect/>
          </a:stretch>
        </p:blipFill>
        <p:spPr>
          <a:xfrm>
            <a:off x="0" y="6473952"/>
            <a:ext cx="12192000" cy="408227"/>
          </a:xfrm>
          <a:prstGeom prst="rect">
            <a:avLst/>
          </a:prstGeom>
        </p:spPr>
      </p:pic>
      <p:sp>
        <p:nvSpPr>
          <p:cNvPr id="43" name="TextBox 42">
            <a:extLst>
              <a:ext uri="{FF2B5EF4-FFF2-40B4-BE49-F238E27FC236}">
                <a16:creationId xmlns:a16="http://schemas.microsoft.com/office/drawing/2014/main" id="{E052D72E-BEE0-0213-635F-1EDE07F8AECB}"/>
              </a:ext>
            </a:extLst>
          </p:cNvPr>
          <p:cNvSpPr txBox="1"/>
          <p:nvPr/>
        </p:nvSpPr>
        <p:spPr>
          <a:xfrm>
            <a:off x="883920" y="6458273"/>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FFFFF"/>
        </a:solidFill>
        <a:effectLst/>
      </p:bgPr>
    </p:bg>
    <p:spTree>
      <p:nvGrpSpPr>
        <p:cNvPr id="1" name=""/>
        <p:cNvGrpSpPr/>
        <p:nvPr/>
      </p:nvGrpSpPr>
      <p:grpSpPr>
        <a:xfrm>
          <a:off x="0" y="0"/>
          <a:ext cx="0" cy="0"/>
          <a:chOff x="0" y="0"/>
          <a:chExt cx="0" cy="0"/>
        </a:xfrm>
      </p:grpSpPr>
      <p:sp>
        <p:nvSpPr>
          <p:cNvPr id="3" name="Text 0"/>
          <p:cNvSpPr txBox="1"/>
          <p:nvPr/>
        </p:nvSpPr>
        <p:spPr>
          <a:xfrm>
            <a:off x="548640" y="365760"/>
            <a:ext cx="6309360" cy="128016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How much tourism is too much?</a:t>
            </a:r>
            <a:endParaRPr lang="en-US" sz="4000" dirty="0"/>
          </a:p>
        </p:txBody>
      </p:sp>
      <p:sp>
        <p:nvSpPr>
          <p:cNvPr id="4" name="Text 1"/>
          <p:cNvSpPr txBox="1"/>
          <p:nvPr/>
        </p:nvSpPr>
        <p:spPr>
          <a:xfrm>
            <a:off x="548640" y="1874520"/>
            <a:ext cx="6217920" cy="420624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Carrying capacity: </a:t>
            </a:r>
            <a:r>
              <a:rPr lang="en-US" sz="2000" dirty="0">
                <a:solidFill>
                  <a:srgbClr val="23302A"/>
                </a:solidFill>
                <a:latin typeface="Georgia" pitchFamily="34" charset="0"/>
                <a:ea typeface="Georgia" pitchFamily="34" charset="-122"/>
                <a:cs typeface="Georgia" pitchFamily="34" charset="-120"/>
              </a:rPr>
              <a:t>the level of use a place can take before the environment or the experience declines.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The catch: </a:t>
            </a:r>
            <a:r>
              <a:rPr lang="en-US" sz="2000" dirty="0">
                <a:solidFill>
                  <a:srgbClr val="23302A"/>
                </a:solidFill>
                <a:latin typeface="Georgia" pitchFamily="34" charset="0"/>
                <a:ea typeface="Georgia" pitchFamily="34" charset="-122"/>
                <a:cs typeface="Georgia" pitchFamily="34" charset="-120"/>
              </a:rPr>
              <a:t>there is rarely one magic number.</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Limits of Acceptable Change: </a:t>
            </a:r>
            <a:r>
              <a:rPr lang="en-US" sz="2000" dirty="0">
                <a:solidFill>
                  <a:srgbClr val="23302A"/>
                </a:solidFill>
                <a:latin typeface="Georgia" pitchFamily="34" charset="0"/>
                <a:ea typeface="Georgia" pitchFamily="34" charset="-122"/>
                <a:cs typeface="Georgia" pitchFamily="34" charset="-120"/>
              </a:rPr>
              <a:t>decide which changes are acceptable, then monitor them.</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Tools: </a:t>
            </a:r>
            <a:r>
              <a:rPr lang="en-US" sz="2000" dirty="0">
                <a:solidFill>
                  <a:srgbClr val="23302A"/>
                </a:solidFill>
                <a:latin typeface="Georgia" pitchFamily="34" charset="0"/>
                <a:ea typeface="Georgia" pitchFamily="34" charset="-122"/>
                <a:cs typeface="Georgia" pitchFamily="34" charset="-120"/>
              </a:rPr>
              <a:t>caps, timed entry, zoning, pricing, spreading visitors.</a:t>
            </a:r>
            <a:endParaRPr lang="en-US" sz="2000" dirty="0"/>
          </a:p>
        </p:txBody>
      </p:sp>
      <p:sp>
        <p:nvSpPr>
          <p:cNvPr id="5" name="Text 2"/>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24</a:t>
            </a:r>
            <a:endParaRPr lang="en-US" sz="1100" dirty="0"/>
          </a:p>
        </p:txBody>
      </p:sp>
      <p:pic>
        <p:nvPicPr>
          <p:cNvPr id="7" name="Picture 6">
            <a:extLst>
              <a:ext uri="{FF2B5EF4-FFF2-40B4-BE49-F238E27FC236}">
                <a16:creationId xmlns:a16="http://schemas.microsoft.com/office/drawing/2014/main" id="{E527063E-E2B6-C758-6344-8F183CEFE578}"/>
              </a:ext>
            </a:extLst>
          </p:cNvPr>
          <p:cNvPicPr>
            <a:picLocks noChangeAspect="1"/>
          </p:cNvPicPr>
          <p:nvPr/>
        </p:nvPicPr>
        <p:blipFill>
          <a:blip r:embed="rId3"/>
          <a:stretch>
            <a:fillRect/>
          </a:stretch>
        </p:blipFill>
        <p:spPr>
          <a:xfrm>
            <a:off x="0" y="6473952"/>
            <a:ext cx="12192000" cy="408227"/>
          </a:xfrm>
          <a:prstGeom prst="rect">
            <a:avLst/>
          </a:prstGeom>
        </p:spPr>
      </p:pic>
      <p:sp>
        <p:nvSpPr>
          <p:cNvPr id="9" name="TextBox 8">
            <a:extLst>
              <a:ext uri="{FF2B5EF4-FFF2-40B4-BE49-F238E27FC236}">
                <a16:creationId xmlns:a16="http://schemas.microsoft.com/office/drawing/2014/main" id="{C31D3B31-DF92-64D2-BCC8-AB733465B90D}"/>
              </a:ext>
            </a:extLst>
          </p:cNvPr>
          <p:cNvSpPr txBox="1"/>
          <p:nvPr/>
        </p:nvSpPr>
        <p:spPr>
          <a:xfrm>
            <a:off x="751242" y="641908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1" name="Picture 10">
            <a:extLst>
              <a:ext uri="{FF2B5EF4-FFF2-40B4-BE49-F238E27FC236}">
                <a16:creationId xmlns:a16="http://schemas.microsoft.com/office/drawing/2014/main" id="{124D575C-8C17-0DDB-80B8-72BC561A0BB3}"/>
              </a:ext>
            </a:extLst>
          </p:cNvPr>
          <p:cNvPicPr>
            <a:picLocks noChangeAspect="1"/>
          </p:cNvPicPr>
          <p:nvPr/>
        </p:nvPicPr>
        <p:blipFill>
          <a:blip r:embed="rId4"/>
          <a:stretch>
            <a:fillRect/>
          </a:stretch>
        </p:blipFill>
        <p:spPr>
          <a:xfrm>
            <a:off x="7566212" y="1272988"/>
            <a:ext cx="3980329" cy="455519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Butler’s Tourism Area Life Cycle</a:t>
            </a:r>
            <a:endParaRPr lang="en-US" sz="4000" dirty="0"/>
          </a:p>
        </p:txBody>
      </p:sp>
      <p:graphicFrame>
        <p:nvGraphicFramePr>
          <p:cNvPr id="3" name="Chart 0"/>
          <p:cNvGraphicFramePr/>
          <p:nvPr>
            <p:extLst>
              <p:ext uri="{D42A27DB-BD31-4B8C-83A1-F6EECF244321}">
                <p14:modId xmlns:p14="http://schemas.microsoft.com/office/powerpoint/2010/main" val="739190897"/>
              </p:ext>
            </p:extLst>
          </p:nvPr>
        </p:nvGraphicFramePr>
        <p:xfrm>
          <a:off x="548640" y="1463040"/>
          <a:ext cx="6766560" cy="4572000"/>
        </p:xfrm>
        <a:graphic>
          <a:graphicData uri="http://schemas.openxmlformats.org/drawingml/2006/chart">
            <c:chart xmlns:c="http://schemas.openxmlformats.org/drawingml/2006/chart" xmlns:r="http://schemas.openxmlformats.org/officeDocument/2006/relationships" r:id="rId3"/>
          </a:graphicData>
        </a:graphic>
      </p:graphicFrame>
      <p:sp>
        <p:nvSpPr>
          <p:cNvPr id="4" name="Shape 1"/>
          <p:cNvSpPr/>
          <p:nvPr/>
        </p:nvSpPr>
        <p:spPr>
          <a:xfrm>
            <a:off x="7680960" y="1554480"/>
            <a:ext cx="3959352" cy="4480560"/>
          </a:xfrm>
          <a:prstGeom prst="roundRect">
            <a:avLst>
              <a:gd name="adj" fmla="val 2771"/>
            </a:avLst>
          </a:prstGeom>
          <a:solidFill>
            <a:srgbClr val="EAF1EC"/>
          </a:solidFill>
          <a:ln/>
        </p:spPr>
        <p:txBody>
          <a:bodyPr/>
          <a:lstStyle/>
          <a:p>
            <a:endParaRPr lang="en-US"/>
          </a:p>
        </p:txBody>
      </p:sp>
      <p:sp>
        <p:nvSpPr>
          <p:cNvPr id="5" name="Text 2"/>
          <p:cNvSpPr txBox="1"/>
          <p:nvPr/>
        </p:nvSpPr>
        <p:spPr>
          <a:xfrm>
            <a:off x="7909560" y="1737360"/>
            <a:ext cx="3566160" cy="45720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Why it matters locally?</a:t>
            </a:r>
            <a:endParaRPr lang="en-US" sz="2000" dirty="0"/>
          </a:p>
        </p:txBody>
      </p:sp>
      <p:sp>
        <p:nvSpPr>
          <p:cNvPr id="6" name="Text 3"/>
          <p:cNvSpPr txBox="1"/>
          <p:nvPr/>
        </p:nvSpPr>
        <p:spPr>
          <a:xfrm>
            <a:off x="7909560" y="2331720"/>
            <a:ext cx="3520440" cy="356616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Local control is often strongest early on</a:t>
            </a:r>
            <a:endParaRPr lang="en-US" sz="2000" dirty="0"/>
          </a:p>
          <a:p>
            <a:pPr marL="279400" indent="-279400">
              <a:lnSpc>
                <a:spcPct val="100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Outside capital arrives in the development stage</a:t>
            </a:r>
            <a:endParaRPr lang="en-US" sz="2000" dirty="0"/>
          </a:p>
          <a:p>
            <a:pPr marL="279400" indent="-279400">
              <a:lnSpc>
                <a:spcPct val="100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Planning early can shape the curve</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25</a:t>
            </a:r>
            <a:endParaRPr lang="en-US" sz="1100" dirty="0"/>
          </a:p>
        </p:txBody>
      </p:sp>
      <p:pic>
        <p:nvPicPr>
          <p:cNvPr id="9" name="Picture 8">
            <a:extLst>
              <a:ext uri="{FF2B5EF4-FFF2-40B4-BE49-F238E27FC236}">
                <a16:creationId xmlns:a16="http://schemas.microsoft.com/office/drawing/2014/main" id="{280B9DA8-6390-59F5-438C-3A33EE7F40FA}"/>
              </a:ext>
            </a:extLst>
          </p:cNvPr>
          <p:cNvPicPr>
            <a:picLocks noChangeAspect="1"/>
          </p:cNvPicPr>
          <p:nvPr/>
        </p:nvPicPr>
        <p:blipFill>
          <a:blip r:embed="rId4"/>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1B8B3D66-7998-01FC-F3B1-35ECC0A70B74}"/>
              </a:ext>
            </a:extLst>
          </p:cNvPr>
          <p:cNvSpPr txBox="1"/>
          <p:nvPr/>
        </p:nvSpPr>
        <p:spPr>
          <a:xfrm>
            <a:off x="1066800"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How Residents Feel: Doxey's Irridex</a:t>
            </a:r>
            <a:endParaRPr lang="en-US" sz="4000" dirty="0"/>
          </a:p>
        </p:txBody>
      </p:sp>
      <p:sp>
        <p:nvSpPr>
          <p:cNvPr id="3" name="Shape 1"/>
          <p:cNvSpPr/>
          <p:nvPr/>
        </p:nvSpPr>
        <p:spPr>
          <a:xfrm>
            <a:off x="548640" y="4206240"/>
            <a:ext cx="2651760" cy="1783080"/>
          </a:xfrm>
          <a:prstGeom prst="rect">
            <a:avLst/>
          </a:prstGeom>
          <a:solidFill>
            <a:srgbClr val="2E5E47"/>
          </a:solidFill>
          <a:ln/>
        </p:spPr>
        <p:txBody>
          <a:bodyPr/>
          <a:lstStyle/>
          <a:p>
            <a:endParaRPr lang="en-US"/>
          </a:p>
        </p:txBody>
      </p:sp>
      <p:sp>
        <p:nvSpPr>
          <p:cNvPr id="4" name="Text 2"/>
          <p:cNvSpPr txBox="1"/>
          <p:nvPr/>
        </p:nvSpPr>
        <p:spPr>
          <a:xfrm>
            <a:off x="685800" y="4343400"/>
            <a:ext cx="2377440" cy="457200"/>
          </a:xfrm>
          <a:prstGeom prst="rect">
            <a:avLst/>
          </a:prstGeom>
          <a:noFill/>
          <a:ln/>
        </p:spPr>
        <p:txBody>
          <a:bodyPr wrap="square" lIns="0" tIns="0" rIns="0" bIns="0" rtlCol="0" anchor="t"/>
          <a:lstStyle/>
          <a:p>
            <a:pPr marL="0" indent="0" algn="l">
              <a:buNone/>
            </a:pPr>
            <a:r>
              <a:rPr lang="en-US" sz="2000" b="1" dirty="0">
                <a:solidFill>
                  <a:srgbClr val="FFFFFF"/>
                </a:solidFill>
                <a:latin typeface="Georgia" pitchFamily="34" charset="0"/>
                <a:ea typeface="Georgia" pitchFamily="34" charset="-122"/>
                <a:cs typeface="Georgia" pitchFamily="34" charset="-120"/>
              </a:rPr>
              <a:t>Euphoria</a:t>
            </a:r>
            <a:endParaRPr lang="en-US" sz="2000" dirty="0"/>
          </a:p>
        </p:txBody>
      </p:sp>
      <p:sp>
        <p:nvSpPr>
          <p:cNvPr id="5" name="Text 3"/>
          <p:cNvSpPr txBox="1"/>
          <p:nvPr/>
        </p:nvSpPr>
        <p:spPr>
          <a:xfrm>
            <a:off x="685800" y="4846320"/>
            <a:ext cx="2377440" cy="1005840"/>
          </a:xfrm>
          <a:prstGeom prst="rect">
            <a:avLst/>
          </a:prstGeom>
          <a:noFill/>
          <a:ln/>
        </p:spPr>
        <p:txBody>
          <a:bodyPr wrap="square" lIns="0" tIns="0" rIns="0" bIns="0"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Visitors welcome, little planning</a:t>
            </a:r>
            <a:endParaRPr lang="en-US" sz="2000" dirty="0"/>
          </a:p>
        </p:txBody>
      </p:sp>
      <p:sp>
        <p:nvSpPr>
          <p:cNvPr id="6" name="Shape 4"/>
          <p:cNvSpPr/>
          <p:nvPr/>
        </p:nvSpPr>
        <p:spPr>
          <a:xfrm>
            <a:off x="3383280" y="3383280"/>
            <a:ext cx="2651760" cy="2606040"/>
          </a:xfrm>
          <a:prstGeom prst="rect">
            <a:avLst/>
          </a:prstGeom>
          <a:solidFill>
            <a:srgbClr val="7A9A5E"/>
          </a:solidFill>
          <a:ln/>
        </p:spPr>
        <p:txBody>
          <a:bodyPr/>
          <a:lstStyle/>
          <a:p>
            <a:endParaRPr lang="en-US"/>
          </a:p>
        </p:txBody>
      </p:sp>
      <p:sp>
        <p:nvSpPr>
          <p:cNvPr id="7" name="Text 5"/>
          <p:cNvSpPr txBox="1"/>
          <p:nvPr/>
        </p:nvSpPr>
        <p:spPr>
          <a:xfrm>
            <a:off x="3520440" y="3520440"/>
            <a:ext cx="2377440" cy="457200"/>
          </a:xfrm>
          <a:prstGeom prst="rect">
            <a:avLst/>
          </a:prstGeom>
          <a:noFill/>
          <a:ln/>
        </p:spPr>
        <p:txBody>
          <a:bodyPr wrap="square" lIns="0" tIns="0" rIns="0" bIns="0" rtlCol="0" anchor="t"/>
          <a:lstStyle/>
          <a:p>
            <a:pPr marL="0" indent="0" algn="l">
              <a:buNone/>
            </a:pPr>
            <a:r>
              <a:rPr lang="en-US" sz="2000" b="1" dirty="0">
                <a:solidFill>
                  <a:srgbClr val="FFFFFF"/>
                </a:solidFill>
                <a:latin typeface="Georgia" pitchFamily="34" charset="0"/>
                <a:ea typeface="Georgia" pitchFamily="34" charset="-122"/>
                <a:cs typeface="Georgia" pitchFamily="34" charset="-120"/>
              </a:rPr>
              <a:t>Apathy</a:t>
            </a:r>
            <a:endParaRPr lang="en-US" sz="2000" dirty="0"/>
          </a:p>
        </p:txBody>
      </p:sp>
      <p:sp>
        <p:nvSpPr>
          <p:cNvPr id="8" name="Text 6"/>
          <p:cNvSpPr txBox="1"/>
          <p:nvPr/>
        </p:nvSpPr>
        <p:spPr>
          <a:xfrm>
            <a:off x="3520440" y="4023360"/>
            <a:ext cx="2377440" cy="1005840"/>
          </a:xfrm>
          <a:prstGeom prst="rect">
            <a:avLst/>
          </a:prstGeom>
          <a:noFill/>
          <a:ln/>
        </p:spPr>
        <p:txBody>
          <a:bodyPr wrap="square" lIns="0" tIns="0" rIns="0" bIns="0"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Visitors taken for granted</a:t>
            </a:r>
            <a:endParaRPr lang="en-US" sz="2000" dirty="0"/>
          </a:p>
        </p:txBody>
      </p:sp>
      <p:sp>
        <p:nvSpPr>
          <p:cNvPr id="9" name="Shape 7"/>
          <p:cNvSpPr/>
          <p:nvPr/>
        </p:nvSpPr>
        <p:spPr>
          <a:xfrm>
            <a:off x="6217920" y="2560320"/>
            <a:ext cx="2651760" cy="3429000"/>
          </a:xfrm>
          <a:prstGeom prst="rect">
            <a:avLst/>
          </a:prstGeom>
          <a:solidFill>
            <a:srgbClr val="E3A857"/>
          </a:solidFill>
          <a:ln/>
        </p:spPr>
        <p:txBody>
          <a:bodyPr/>
          <a:lstStyle/>
          <a:p>
            <a:endParaRPr lang="en-US"/>
          </a:p>
        </p:txBody>
      </p:sp>
      <p:sp>
        <p:nvSpPr>
          <p:cNvPr id="10" name="Text 8"/>
          <p:cNvSpPr txBox="1"/>
          <p:nvPr/>
        </p:nvSpPr>
        <p:spPr>
          <a:xfrm>
            <a:off x="6355080" y="2697480"/>
            <a:ext cx="2377440" cy="457200"/>
          </a:xfrm>
          <a:prstGeom prst="rect">
            <a:avLst/>
          </a:prstGeom>
          <a:noFill/>
          <a:ln/>
        </p:spPr>
        <p:txBody>
          <a:bodyPr wrap="square" lIns="0" tIns="0" rIns="0" bIns="0" rtlCol="0" anchor="t"/>
          <a:lstStyle/>
          <a:p>
            <a:pPr marL="0" indent="0" algn="l">
              <a:buNone/>
            </a:pPr>
            <a:r>
              <a:rPr lang="en-US" sz="2000" b="1" dirty="0">
                <a:solidFill>
                  <a:srgbClr val="FFFFFF"/>
                </a:solidFill>
                <a:latin typeface="Georgia" pitchFamily="34" charset="0"/>
                <a:ea typeface="Georgia" pitchFamily="34" charset="-122"/>
                <a:cs typeface="Georgia" pitchFamily="34" charset="-120"/>
              </a:rPr>
              <a:t>Annoyance</a:t>
            </a:r>
            <a:endParaRPr lang="en-US" sz="2000" dirty="0"/>
          </a:p>
        </p:txBody>
      </p:sp>
      <p:sp>
        <p:nvSpPr>
          <p:cNvPr id="11" name="Text 9"/>
          <p:cNvSpPr txBox="1"/>
          <p:nvPr/>
        </p:nvSpPr>
        <p:spPr>
          <a:xfrm>
            <a:off x="6355080" y="3200400"/>
            <a:ext cx="2377440" cy="1005840"/>
          </a:xfrm>
          <a:prstGeom prst="rect">
            <a:avLst/>
          </a:prstGeom>
          <a:noFill/>
          <a:ln/>
        </p:spPr>
        <p:txBody>
          <a:bodyPr wrap="square" lIns="0" tIns="0" rIns="0" bIns="0"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Crowding and costs felt</a:t>
            </a:r>
            <a:endParaRPr lang="en-US" sz="2000" dirty="0"/>
          </a:p>
        </p:txBody>
      </p:sp>
      <p:sp>
        <p:nvSpPr>
          <p:cNvPr id="12" name="Shape 10"/>
          <p:cNvSpPr/>
          <p:nvPr/>
        </p:nvSpPr>
        <p:spPr>
          <a:xfrm>
            <a:off x="9052560" y="1737360"/>
            <a:ext cx="2651760" cy="4251960"/>
          </a:xfrm>
          <a:prstGeom prst="rect">
            <a:avLst/>
          </a:prstGeom>
          <a:solidFill>
            <a:srgbClr val="C1553B"/>
          </a:solidFill>
          <a:ln/>
        </p:spPr>
        <p:txBody>
          <a:bodyPr/>
          <a:lstStyle/>
          <a:p>
            <a:endParaRPr lang="en-US"/>
          </a:p>
        </p:txBody>
      </p:sp>
      <p:sp>
        <p:nvSpPr>
          <p:cNvPr id="13" name="Text 11"/>
          <p:cNvSpPr txBox="1"/>
          <p:nvPr/>
        </p:nvSpPr>
        <p:spPr>
          <a:xfrm>
            <a:off x="9189720" y="1874520"/>
            <a:ext cx="2377440" cy="457200"/>
          </a:xfrm>
          <a:prstGeom prst="rect">
            <a:avLst/>
          </a:prstGeom>
          <a:noFill/>
          <a:ln/>
        </p:spPr>
        <p:txBody>
          <a:bodyPr wrap="square" lIns="0" tIns="0" rIns="0" bIns="0" rtlCol="0" anchor="t"/>
          <a:lstStyle/>
          <a:p>
            <a:pPr marL="0" indent="0" algn="l">
              <a:buNone/>
            </a:pPr>
            <a:r>
              <a:rPr lang="en-US" sz="2000" b="1" dirty="0">
                <a:solidFill>
                  <a:srgbClr val="FFFFFF"/>
                </a:solidFill>
                <a:latin typeface="Georgia" pitchFamily="34" charset="0"/>
                <a:ea typeface="Georgia" pitchFamily="34" charset="-122"/>
                <a:cs typeface="Georgia" pitchFamily="34" charset="-120"/>
              </a:rPr>
              <a:t>Antagonism</a:t>
            </a:r>
            <a:endParaRPr lang="en-US" sz="2000" dirty="0"/>
          </a:p>
        </p:txBody>
      </p:sp>
      <p:sp>
        <p:nvSpPr>
          <p:cNvPr id="14" name="Text 12"/>
          <p:cNvSpPr txBox="1"/>
          <p:nvPr/>
        </p:nvSpPr>
        <p:spPr>
          <a:xfrm>
            <a:off x="9189720" y="2377440"/>
            <a:ext cx="2377440" cy="1005840"/>
          </a:xfrm>
          <a:prstGeom prst="rect">
            <a:avLst/>
          </a:prstGeom>
          <a:noFill/>
          <a:ln/>
        </p:spPr>
        <p:txBody>
          <a:bodyPr wrap="square" lIns="0" tIns="0" rIns="0" bIns="0"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Visitors blamed openly</a:t>
            </a:r>
            <a:endParaRPr lang="en-US" sz="2000" dirty="0"/>
          </a:p>
        </p:txBody>
      </p:sp>
      <p:sp>
        <p:nvSpPr>
          <p:cNvPr id="15" name="Text 13"/>
          <p:cNvSpPr txBox="1"/>
          <p:nvPr/>
        </p:nvSpPr>
        <p:spPr>
          <a:xfrm>
            <a:off x="548640" y="1417320"/>
            <a:ext cx="5669280" cy="1463040"/>
          </a:xfrm>
          <a:prstGeom prst="rect">
            <a:avLst/>
          </a:prstGeom>
          <a:noFill/>
          <a:ln/>
        </p:spPr>
        <p:txBody>
          <a:bodyPr wrap="square" lIns="0" tIns="0" rIns="0" bIns="0" rtlCol="0" anchor="t"/>
          <a:lstStyle/>
          <a:p>
            <a:pPr marL="0" indent="0" algn="l">
              <a:buNone/>
            </a:pPr>
            <a:r>
              <a:rPr lang="en-US" sz="2000" i="1" dirty="0">
                <a:solidFill>
                  <a:srgbClr val="1F3B2F"/>
                </a:solidFill>
                <a:latin typeface="Georgia" pitchFamily="34" charset="0"/>
                <a:ea typeface="Georgia" pitchFamily="34" charset="-122"/>
                <a:cs typeface="Georgia" pitchFamily="34" charset="-120"/>
              </a:rPr>
              <a:t>Attitudes also depend on who benefits: people who earn from tourism usually view it more positively.</a:t>
            </a:r>
            <a:endParaRPr lang="en-US" sz="2000" dirty="0"/>
          </a:p>
        </p:txBody>
      </p:sp>
      <p:sp>
        <p:nvSpPr>
          <p:cNvPr id="16" name="Text 1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26</a:t>
            </a:r>
            <a:endParaRPr lang="en-US" sz="1100" dirty="0"/>
          </a:p>
        </p:txBody>
      </p:sp>
      <p:pic>
        <p:nvPicPr>
          <p:cNvPr id="18" name="Picture 17">
            <a:extLst>
              <a:ext uri="{FF2B5EF4-FFF2-40B4-BE49-F238E27FC236}">
                <a16:creationId xmlns:a16="http://schemas.microsoft.com/office/drawing/2014/main" id="{4713999F-35D3-B51B-4048-6157EB613F72}"/>
              </a:ext>
            </a:extLst>
          </p:cNvPr>
          <p:cNvPicPr>
            <a:picLocks noChangeAspect="1"/>
          </p:cNvPicPr>
          <p:nvPr/>
        </p:nvPicPr>
        <p:blipFill>
          <a:blip r:embed="rId3"/>
          <a:stretch>
            <a:fillRect/>
          </a:stretch>
        </p:blipFill>
        <p:spPr>
          <a:xfrm>
            <a:off x="0" y="6473952"/>
            <a:ext cx="12192000" cy="408227"/>
          </a:xfrm>
          <a:prstGeom prst="rect">
            <a:avLst/>
          </a:prstGeom>
        </p:spPr>
      </p:pic>
      <p:sp>
        <p:nvSpPr>
          <p:cNvPr id="20" name="TextBox 19">
            <a:extLst>
              <a:ext uri="{FF2B5EF4-FFF2-40B4-BE49-F238E27FC236}">
                <a16:creationId xmlns:a16="http://schemas.microsoft.com/office/drawing/2014/main" id="{8850800D-4C97-A840-752C-144C794043C6}"/>
              </a:ext>
            </a:extLst>
          </p:cNvPr>
          <p:cNvSpPr txBox="1"/>
          <p:nvPr/>
        </p:nvSpPr>
        <p:spPr>
          <a:xfrm>
            <a:off x="1272988" y="646257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Tourism and Sustainable Livelihoods</a:t>
            </a:r>
            <a:endParaRPr lang="en-US" sz="4000" dirty="0"/>
          </a:p>
        </p:txBody>
      </p:sp>
      <p:sp>
        <p:nvSpPr>
          <p:cNvPr id="3" name="Shape 1"/>
          <p:cNvSpPr/>
          <p:nvPr/>
        </p:nvSpPr>
        <p:spPr>
          <a:xfrm>
            <a:off x="548640" y="1600200"/>
            <a:ext cx="2103120" cy="3200400"/>
          </a:xfrm>
          <a:prstGeom prst="roundRect">
            <a:avLst>
              <a:gd name="adj" fmla="val 5217"/>
            </a:avLst>
          </a:prstGeom>
          <a:solidFill>
            <a:srgbClr val="EAF1EC"/>
          </a:solidFill>
          <a:ln/>
        </p:spPr>
        <p:txBody>
          <a:bodyPr/>
          <a:lstStyle/>
          <a:p>
            <a:endParaRPr lang="en-US"/>
          </a:p>
        </p:txBody>
      </p:sp>
      <p:sp>
        <p:nvSpPr>
          <p:cNvPr id="4" name="Shape 2"/>
          <p:cNvSpPr/>
          <p:nvPr/>
        </p:nvSpPr>
        <p:spPr>
          <a:xfrm>
            <a:off x="1207008" y="1828800"/>
            <a:ext cx="777240" cy="777240"/>
          </a:xfrm>
          <a:prstGeom prst="ellipse">
            <a:avLst/>
          </a:prstGeom>
          <a:solidFill>
            <a:srgbClr val="1F3B2F"/>
          </a:solidFill>
          <a:ln/>
        </p:spPr>
        <p:txBody>
          <a:bodyPr/>
          <a:lstStyle/>
          <a:p>
            <a:endParaRPr lang="en-US"/>
          </a:p>
        </p:txBody>
      </p:sp>
      <p:pic>
        <p:nvPicPr>
          <p:cNvPr id="5" name="Image 0" descr="preencoded.png"/>
          <p:cNvPicPr>
            <a:picLocks noChangeAspect="1"/>
          </p:cNvPicPr>
          <p:nvPr/>
        </p:nvPicPr>
        <p:blipFill>
          <a:blip r:embed="rId3"/>
          <a:stretch>
            <a:fillRect/>
          </a:stretch>
        </p:blipFill>
        <p:spPr>
          <a:xfrm>
            <a:off x="1393546" y="2015338"/>
            <a:ext cx="404165" cy="404165"/>
          </a:xfrm>
          <a:prstGeom prst="rect">
            <a:avLst/>
          </a:prstGeom>
        </p:spPr>
      </p:pic>
      <p:sp>
        <p:nvSpPr>
          <p:cNvPr id="6" name="Text 3"/>
          <p:cNvSpPr txBox="1"/>
          <p:nvPr/>
        </p:nvSpPr>
        <p:spPr>
          <a:xfrm>
            <a:off x="640080" y="2743200"/>
            <a:ext cx="1920240" cy="457200"/>
          </a:xfrm>
          <a:prstGeom prst="rect">
            <a:avLst/>
          </a:prstGeom>
          <a:noFill/>
          <a:ln/>
        </p:spPr>
        <p:txBody>
          <a:bodyPr wrap="square" lIns="0" tIns="0" rIns="0" bIns="0" rtlCol="0" anchor="t"/>
          <a:lstStyle/>
          <a:p>
            <a:pPr marL="0" indent="0" algn="ctr">
              <a:buNone/>
            </a:pPr>
            <a:r>
              <a:rPr lang="en-US" sz="2000" b="1" dirty="0">
                <a:solidFill>
                  <a:srgbClr val="C1553B"/>
                </a:solidFill>
                <a:latin typeface="Georgia" pitchFamily="34" charset="0"/>
                <a:ea typeface="Georgia" pitchFamily="34" charset="-122"/>
                <a:cs typeface="Georgia" pitchFamily="34" charset="-120"/>
              </a:rPr>
              <a:t>Human</a:t>
            </a:r>
            <a:endParaRPr lang="en-US" sz="2000" dirty="0"/>
          </a:p>
        </p:txBody>
      </p:sp>
      <p:sp>
        <p:nvSpPr>
          <p:cNvPr id="7" name="Text 4"/>
          <p:cNvSpPr txBox="1"/>
          <p:nvPr/>
        </p:nvSpPr>
        <p:spPr>
          <a:xfrm>
            <a:off x="685800" y="3246120"/>
            <a:ext cx="1828800" cy="1463040"/>
          </a:xfrm>
          <a:prstGeom prst="rect">
            <a:avLst/>
          </a:prstGeom>
          <a:noFill/>
          <a:ln/>
        </p:spPr>
        <p:txBody>
          <a:bodyPr wrap="square" lIns="0" tIns="0" rIns="0" bIns="0" rtlCol="0" anchor="t"/>
          <a:lstStyle/>
          <a:p>
            <a:pPr marL="0" indent="0" algn="ctr">
              <a:buNone/>
            </a:pPr>
            <a:r>
              <a:rPr lang="en-US" sz="2000" dirty="0">
                <a:solidFill>
                  <a:srgbClr val="23302A"/>
                </a:solidFill>
                <a:latin typeface="Georgia" pitchFamily="34" charset="0"/>
                <a:ea typeface="Georgia" pitchFamily="34" charset="-122"/>
                <a:cs typeface="Georgia" pitchFamily="34" charset="-120"/>
              </a:rPr>
              <a:t>Skills, languages, health</a:t>
            </a:r>
            <a:endParaRPr lang="en-US" sz="2000" dirty="0"/>
          </a:p>
        </p:txBody>
      </p:sp>
      <p:sp>
        <p:nvSpPr>
          <p:cNvPr id="8" name="Shape 5"/>
          <p:cNvSpPr/>
          <p:nvPr/>
        </p:nvSpPr>
        <p:spPr>
          <a:xfrm>
            <a:off x="2788920" y="1600200"/>
            <a:ext cx="2103120" cy="3200400"/>
          </a:xfrm>
          <a:prstGeom prst="roundRect">
            <a:avLst>
              <a:gd name="adj" fmla="val 5217"/>
            </a:avLst>
          </a:prstGeom>
          <a:solidFill>
            <a:srgbClr val="F7EFE2"/>
          </a:solidFill>
          <a:ln/>
        </p:spPr>
        <p:txBody>
          <a:bodyPr/>
          <a:lstStyle/>
          <a:p>
            <a:endParaRPr lang="en-US"/>
          </a:p>
        </p:txBody>
      </p:sp>
      <p:sp>
        <p:nvSpPr>
          <p:cNvPr id="9" name="Shape 6"/>
          <p:cNvSpPr/>
          <p:nvPr/>
        </p:nvSpPr>
        <p:spPr>
          <a:xfrm>
            <a:off x="3447288" y="1828800"/>
            <a:ext cx="777240" cy="777240"/>
          </a:xfrm>
          <a:prstGeom prst="ellipse">
            <a:avLst/>
          </a:prstGeom>
          <a:solidFill>
            <a:srgbClr val="1F3B2F"/>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3633826" y="2015338"/>
            <a:ext cx="404165" cy="404165"/>
          </a:xfrm>
          <a:prstGeom prst="rect">
            <a:avLst/>
          </a:prstGeom>
        </p:spPr>
      </p:pic>
      <p:sp>
        <p:nvSpPr>
          <p:cNvPr id="11" name="Text 7"/>
          <p:cNvSpPr txBox="1"/>
          <p:nvPr/>
        </p:nvSpPr>
        <p:spPr>
          <a:xfrm>
            <a:off x="2880360" y="2743200"/>
            <a:ext cx="1920240" cy="457200"/>
          </a:xfrm>
          <a:prstGeom prst="rect">
            <a:avLst/>
          </a:prstGeom>
          <a:noFill/>
          <a:ln/>
        </p:spPr>
        <p:txBody>
          <a:bodyPr wrap="square" lIns="0" tIns="0" rIns="0" bIns="0" rtlCol="0" anchor="t"/>
          <a:lstStyle/>
          <a:p>
            <a:pPr marL="0" indent="0" algn="ctr">
              <a:buNone/>
            </a:pPr>
            <a:r>
              <a:rPr lang="en-US" sz="2000" b="1" dirty="0">
                <a:solidFill>
                  <a:srgbClr val="C1553B"/>
                </a:solidFill>
                <a:latin typeface="Georgia" pitchFamily="34" charset="0"/>
                <a:ea typeface="Georgia" pitchFamily="34" charset="-122"/>
                <a:cs typeface="Georgia" pitchFamily="34" charset="-120"/>
              </a:rPr>
              <a:t>Social</a:t>
            </a:r>
            <a:endParaRPr lang="en-US" sz="2000" dirty="0"/>
          </a:p>
        </p:txBody>
      </p:sp>
      <p:sp>
        <p:nvSpPr>
          <p:cNvPr id="12" name="Text 8"/>
          <p:cNvSpPr txBox="1"/>
          <p:nvPr/>
        </p:nvSpPr>
        <p:spPr>
          <a:xfrm>
            <a:off x="2926080" y="3246120"/>
            <a:ext cx="1828800" cy="1463040"/>
          </a:xfrm>
          <a:prstGeom prst="rect">
            <a:avLst/>
          </a:prstGeom>
          <a:noFill/>
          <a:ln/>
        </p:spPr>
        <p:txBody>
          <a:bodyPr wrap="square" lIns="0" tIns="0" rIns="0" bIns="0" rtlCol="0" anchor="t"/>
          <a:lstStyle/>
          <a:p>
            <a:pPr marL="0" indent="0" algn="ctr">
              <a:buNone/>
            </a:pPr>
            <a:r>
              <a:rPr lang="en-US" sz="2000" dirty="0">
                <a:solidFill>
                  <a:srgbClr val="23302A"/>
                </a:solidFill>
                <a:latin typeface="Georgia" pitchFamily="34" charset="0"/>
                <a:ea typeface="Georgia" pitchFamily="34" charset="-122"/>
                <a:cs typeface="Georgia" pitchFamily="34" charset="-120"/>
              </a:rPr>
              <a:t>Networks, trust, groups</a:t>
            </a:r>
            <a:endParaRPr lang="en-US" sz="2000" dirty="0"/>
          </a:p>
        </p:txBody>
      </p:sp>
      <p:sp>
        <p:nvSpPr>
          <p:cNvPr id="13" name="Shape 9"/>
          <p:cNvSpPr/>
          <p:nvPr/>
        </p:nvSpPr>
        <p:spPr>
          <a:xfrm>
            <a:off x="5029200" y="1600200"/>
            <a:ext cx="2103120" cy="3200400"/>
          </a:xfrm>
          <a:prstGeom prst="roundRect">
            <a:avLst>
              <a:gd name="adj" fmla="val 5217"/>
            </a:avLst>
          </a:prstGeom>
          <a:solidFill>
            <a:srgbClr val="EAF1EC"/>
          </a:solidFill>
          <a:ln/>
        </p:spPr>
        <p:txBody>
          <a:bodyPr/>
          <a:lstStyle/>
          <a:p>
            <a:endParaRPr lang="en-US"/>
          </a:p>
        </p:txBody>
      </p:sp>
      <p:sp>
        <p:nvSpPr>
          <p:cNvPr id="14" name="Shape 10"/>
          <p:cNvSpPr/>
          <p:nvPr/>
        </p:nvSpPr>
        <p:spPr>
          <a:xfrm>
            <a:off x="5687568" y="1828800"/>
            <a:ext cx="777240" cy="777240"/>
          </a:xfrm>
          <a:prstGeom prst="ellipse">
            <a:avLst/>
          </a:prstGeom>
          <a:solidFill>
            <a:srgbClr val="1F3B2F"/>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5874106" y="2015338"/>
            <a:ext cx="404165" cy="404165"/>
          </a:xfrm>
          <a:prstGeom prst="rect">
            <a:avLst/>
          </a:prstGeom>
        </p:spPr>
      </p:pic>
      <p:sp>
        <p:nvSpPr>
          <p:cNvPr id="16" name="Text 11"/>
          <p:cNvSpPr txBox="1"/>
          <p:nvPr/>
        </p:nvSpPr>
        <p:spPr>
          <a:xfrm>
            <a:off x="5120640" y="2743200"/>
            <a:ext cx="1920240" cy="457200"/>
          </a:xfrm>
          <a:prstGeom prst="rect">
            <a:avLst/>
          </a:prstGeom>
          <a:noFill/>
          <a:ln/>
        </p:spPr>
        <p:txBody>
          <a:bodyPr wrap="square" lIns="0" tIns="0" rIns="0" bIns="0" rtlCol="0" anchor="t"/>
          <a:lstStyle/>
          <a:p>
            <a:pPr marL="0" indent="0" algn="ctr">
              <a:buNone/>
            </a:pPr>
            <a:r>
              <a:rPr lang="en-US" sz="2000" b="1" dirty="0">
                <a:solidFill>
                  <a:srgbClr val="C1553B"/>
                </a:solidFill>
                <a:latin typeface="Georgia" pitchFamily="34" charset="0"/>
                <a:ea typeface="Georgia" pitchFamily="34" charset="-122"/>
                <a:cs typeface="Georgia" pitchFamily="34" charset="-120"/>
              </a:rPr>
              <a:t>Natural</a:t>
            </a:r>
            <a:endParaRPr lang="en-US" sz="2000" dirty="0"/>
          </a:p>
        </p:txBody>
      </p:sp>
      <p:sp>
        <p:nvSpPr>
          <p:cNvPr id="17" name="Text 12"/>
          <p:cNvSpPr txBox="1"/>
          <p:nvPr/>
        </p:nvSpPr>
        <p:spPr>
          <a:xfrm>
            <a:off x="5166360" y="3246120"/>
            <a:ext cx="1828800" cy="1463040"/>
          </a:xfrm>
          <a:prstGeom prst="rect">
            <a:avLst/>
          </a:prstGeom>
          <a:noFill/>
          <a:ln/>
        </p:spPr>
        <p:txBody>
          <a:bodyPr wrap="square" lIns="0" tIns="0" rIns="0" bIns="0" rtlCol="0" anchor="t"/>
          <a:lstStyle/>
          <a:p>
            <a:pPr marL="0" indent="0" algn="ctr">
              <a:buNone/>
            </a:pPr>
            <a:r>
              <a:rPr lang="en-US" sz="2000" dirty="0">
                <a:solidFill>
                  <a:srgbClr val="23302A"/>
                </a:solidFill>
                <a:latin typeface="Georgia" pitchFamily="34" charset="0"/>
                <a:ea typeface="Georgia" pitchFamily="34" charset="-122"/>
                <a:cs typeface="Georgia" pitchFamily="34" charset="-120"/>
              </a:rPr>
              <a:t>Land, water, wildlife</a:t>
            </a:r>
            <a:endParaRPr lang="en-US" sz="2000" dirty="0"/>
          </a:p>
        </p:txBody>
      </p:sp>
      <p:sp>
        <p:nvSpPr>
          <p:cNvPr id="18" name="Shape 13"/>
          <p:cNvSpPr/>
          <p:nvPr/>
        </p:nvSpPr>
        <p:spPr>
          <a:xfrm>
            <a:off x="7269480" y="1600200"/>
            <a:ext cx="2103120" cy="3200400"/>
          </a:xfrm>
          <a:prstGeom prst="roundRect">
            <a:avLst>
              <a:gd name="adj" fmla="val 5217"/>
            </a:avLst>
          </a:prstGeom>
          <a:solidFill>
            <a:srgbClr val="F7EFE2"/>
          </a:solidFill>
          <a:ln/>
        </p:spPr>
        <p:txBody>
          <a:bodyPr/>
          <a:lstStyle/>
          <a:p>
            <a:endParaRPr lang="en-US"/>
          </a:p>
        </p:txBody>
      </p:sp>
      <p:sp>
        <p:nvSpPr>
          <p:cNvPr id="19" name="Shape 14"/>
          <p:cNvSpPr/>
          <p:nvPr/>
        </p:nvSpPr>
        <p:spPr>
          <a:xfrm>
            <a:off x="7927848" y="1828800"/>
            <a:ext cx="777240" cy="777240"/>
          </a:xfrm>
          <a:prstGeom prst="ellipse">
            <a:avLst/>
          </a:prstGeom>
          <a:solidFill>
            <a:srgbClr val="1F3B2F"/>
          </a:solidFill>
          <a:ln/>
        </p:spPr>
        <p:txBody>
          <a:bodyPr/>
          <a:lstStyle/>
          <a:p>
            <a:endParaRPr lang="en-US"/>
          </a:p>
        </p:txBody>
      </p:sp>
      <p:pic>
        <p:nvPicPr>
          <p:cNvPr id="20" name="Image 3" descr="preencoded.png"/>
          <p:cNvPicPr>
            <a:picLocks noChangeAspect="1"/>
          </p:cNvPicPr>
          <p:nvPr/>
        </p:nvPicPr>
        <p:blipFill>
          <a:blip r:embed="rId6"/>
          <a:stretch>
            <a:fillRect/>
          </a:stretch>
        </p:blipFill>
        <p:spPr>
          <a:xfrm>
            <a:off x="8114386" y="2015338"/>
            <a:ext cx="404165" cy="404165"/>
          </a:xfrm>
          <a:prstGeom prst="rect">
            <a:avLst/>
          </a:prstGeom>
        </p:spPr>
      </p:pic>
      <p:sp>
        <p:nvSpPr>
          <p:cNvPr id="21" name="Text 15"/>
          <p:cNvSpPr txBox="1"/>
          <p:nvPr/>
        </p:nvSpPr>
        <p:spPr>
          <a:xfrm>
            <a:off x="7360920" y="2743200"/>
            <a:ext cx="1920240" cy="457200"/>
          </a:xfrm>
          <a:prstGeom prst="rect">
            <a:avLst/>
          </a:prstGeom>
          <a:noFill/>
          <a:ln/>
        </p:spPr>
        <p:txBody>
          <a:bodyPr wrap="square" lIns="0" tIns="0" rIns="0" bIns="0" rtlCol="0" anchor="t"/>
          <a:lstStyle/>
          <a:p>
            <a:pPr marL="0" indent="0" algn="ctr">
              <a:buNone/>
            </a:pPr>
            <a:r>
              <a:rPr lang="en-US" sz="2000" b="1" dirty="0">
                <a:solidFill>
                  <a:srgbClr val="C1553B"/>
                </a:solidFill>
                <a:latin typeface="Georgia" pitchFamily="34" charset="0"/>
                <a:ea typeface="Georgia" pitchFamily="34" charset="-122"/>
                <a:cs typeface="Georgia" pitchFamily="34" charset="-120"/>
              </a:rPr>
              <a:t>Physical</a:t>
            </a:r>
            <a:endParaRPr lang="en-US" sz="2000" dirty="0"/>
          </a:p>
        </p:txBody>
      </p:sp>
      <p:sp>
        <p:nvSpPr>
          <p:cNvPr id="22" name="Text 16"/>
          <p:cNvSpPr txBox="1"/>
          <p:nvPr/>
        </p:nvSpPr>
        <p:spPr>
          <a:xfrm>
            <a:off x="7406640" y="3246120"/>
            <a:ext cx="1828800" cy="1463040"/>
          </a:xfrm>
          <a:prstGeom prst="rect">
            <a:avLst/>
          </a:prstGeom>
          <a:noFill/>
          <a:ln/>
        </p:spPr>
        <p:txBody>
          <a:bodyPr wrap="square" lIns="0" tIns="0" rIns="0" bIns="0" rtlCol="0" anchor="t"/>
          <a:lstStyle/>
          <a:p>
            <a:pPr marL="0" indent="0" algn="ctr">
              <a:buNone/>
            </a:pPr>
            <a:r>
              <a:rPr lang="en-US" sz="2000" dirty="0">
                <a:solidFill>
                  <a:srgbClr val="23302A"/>
                </a:solidFill>
                <a:latin typeface="Georgia" pitchFamily="34" charset="0"/>
                <a:ea typeface="Georgia" pitchFamily="34" charset="-122"/>
                <a:cs typeface="Georgia" pitchFamily="34" charset="-120"/>
              </a:rPr>
              <a:t>Roads, energy, housing</a:t>
            </a:r>
            <a:endParaRPr lang="en-US" sz="2000" dirty="0"/>
          </a:p>
        </p:txBody>
      </p:sp>
      <p:sp>
        <p:nvSpPr>
          <p:cNvPr id="23" name="Shape 17"/>
          <p:cNvSpPr/>
          <p:nvPr/>
        </p:nvSpPr>
        <p:spPr>
          <a:xfrm>
            <a:off x="9509760" y="1600200"/>
            <a:ext cx="2103120" cy="3200400"/>
          </a:xfrm>
          <a:prstGeom prst="roundRect">
            <a:avLst>
              <a:gd name="adj" fmla="val 5217"/>
            </a:avLst>
          </a:prstGeom>
          <a:solidFill>
            <a:srgbClr val="EAF1EC"/>
          </a:solidFill>
          <a:ln/>
        </p:spPr>
        <p:txBody>
          <a:bodyPr/>
          <a:lstStyle/>
          <a:p>
            <a:endParaRPr lang="en-US"/>
          </a:p>
        </p:txBody>
      </p:sp>
      <p:sp>
        <p:nvSpPr>
          <p:cNvPr id="24" name="Shape 18"/>
          <p:cNvSpPr/>
          <p:nvPr/>
        </p:nvSpPr>
        <p:spPr>
          <a:xfrm>
            <a:off x="10168128" y="1828800"/>
            <a:ext cx="777240" cy="777240"/>
          </a:xfrm>
          <a:prstGeom prst="ellipse">
            <a:avLst/>
          </a:prstGeom>
          <a:solidFill>
            <a:srgbClr val="1F3B2F"/>
          </a:solidFill>
          <a:ln/>
        </p:spPr>
        <p:txBody>
          <a:bodyPr/>
          <a:lstStyle/>
          <a:p>
            <a:endParaRPr lang="en-US"/>
          </a:p>
        </p:txBody>
      </p:sp>
      <p:pic>
        <p:nvPicPr>
          <p:cNvPr id="25" name="Image 4" descr="preencoded.png"/>
          <p:cNvPicPr>
            <a:picLocks noChangeAspect="1"/>
          </p:cNvPicPr>
          <p:nvPr/>
        </p:nvPicPr>
        <p:blipFill>
          <a:blip r:embed="rId7"/>
          <a:stretch>
            <a:fillRect/>
          </a:stretch>
        </p:blipFill>
        <p:spPr>
          <a:xfrm>
            <a:off x="10354666" y="2015338"/>
            <a:ext cx="404165" cy="404165"/>
          </a:xfrm>
          <a:prstGeom prst="rect">
            <a:avLst/>
          </a:prstGeom>
        </p:spPr>
      </p:pic>
      <p:sp>
        <p:nvSpPr>
          <p:cNvPr id="26" name="Text 19"/>
          <p:cNvSpPr txBox="1"/>
          <p:nvPr/>
        </p:nvSpPr>
        <p:spPr>
          <a:xfrm>
            <a:off x="9601200" y="2743200"/>
            <a:ext cx="1920240" cy="457200"/>
          </a:xfrm>
          <a:prstGeom prst="rect">
            <a:avLst/>
          </a:prstGeom>
          <a:noFill/>
          <a:ln/>
        </p:spPr>
        <p:txBody>
          <a:bodyPr wrap="square" lIns="0" tIns="0" rIns="0" bIns="0" rtlCol="0" anchor="t"/>
          <a:lstStyle/>
          <a:p>
            <a:pPr marL="0" indent="0" algn="ctr">
              <a:buNone/>
            </a:pPr>
            <a:r>
              <a:rPr lang="en-US" sz="2000" b="1" dirty="0">
                <a:solidFill>
                  <a:srgbClr val="C1553B"/>
                </a:solidFill>
                <a:latin typeface="Georgia" pitchFamily="34" charset="0"/>
                <a:ea typeface="Georgia" pitchFamily="34" charset="-122"/>
                <a:cs typeface="Georgia" pitchFamily="34" charset="-120"/>
              </a:rPr>
              <a:t>Financial</a:t>
            </a:r>
            <a:endParaRPr lang="en-US" sz="2000" dirty="0"/>
          </a:p>
        </p:txBody>
      </p:sp>
      <p:sp>
        <p:nvSpPr>
          <p:cNvPr id="27" name="Text 20"/>
          <p:cNvSpPr txBox="1"/>
          <p:nvPr/>
        </p:nvSpPr>
        <p:spPr>
          <a:xfrm>
            <a:off x="9646920" y="3246120"/>
            <a:ext cx="1828800" cy="1463040"/>
          </a:xfrm>
          <a:prstGeom prst="rect">
            <a:avLst/>
          </a:prstGeom>
          <a:noFill/>
          <a:ln/>
        </p:spPr>
        <p:txBody>
          <a:bodyPr wrap="square" lIns="0" tIns="0" rIns="0" bIns="0" rtlCol="0" anchor="t"/>
          <a:lstStyle/>
          <a:p>
            <a:pPr marL="0" indent="0" algn="ctr">
              <a:buNone/>
            </a:pPr>
            <a:r>
              <a:rPr lang="en-US" sz="2000" dirty="0">
                <a:solidFill>
                  <a:srgbClr val="23302A"/>
                </a:solidFill>
                <a:latin typeface="Georgia" pitchFamily="34" charset="0"/>
                <a:ea typeface="Georgia" pitchFamily="34" charset="-122"/>
                <a:cs typeface="Georgia" pitchFamily="34" charset="-120"/>
              </a:rPr>
              <a:t>Savings, credit, income</a:t>
            </a:r>
            <a:endParaRPr lang="en-US" sz="2000" dirty="0"/>
          </a:p>
        </p:txBody>
      </p:sp>
      <p:sp>
        <p:nvSpPr>
          <p:cNvPr id="28" name="Shape 21"/>
          <p:cNvSpPr/>
          <p:nvPr/>
        </p:nvSpPr>
        <p:spPr>
          <a:xfrm>
            <a:off x="548640" y="5029200"/>
            <a:ext cx="11094415" cy="1005840"/>
          </a:xfrm>
          <a:prstGeom prst="roundRect">
            <a:avLst>
              <a:gd name="adj" fmla="val 10909"/>
            </a:avLst>
          </a:prstGeom>
          <a:solidFill>
            <a:srgbClr val="1F3B2F"/>
          </a:solidFill>
          <a:ln/>
        </p:spPr>
        <p:txBody>
          <a:bodyPr/>
          <a:lstStyle/>
          <a:p>
            <a:endParaRPr lang="en-US"/>
          </a:p>
        </p:txBody>
      </p:sp>
      <p:sp>
        <p:nvSpPr>
          <p:cNvPr id="29" name="Text 22"/>
          <p:cNvSpPr txBox="1"/>
          <p:nvPr/>
        </p:nvSpPr>
        <p:spPr>
          <a:xfrm>
            <a:off x="822960" y="5029200"/>
            <a:ext cx="10545775" cy="1005840"/>
          </a:xfrm>
          <a:prstGeom prst="rect">
            <a:avLst/>
          </a:prstGeom>
          <a:noFill/>
          <a:ln/>
        </p:spPr>
        <p:txBody>
          <a:bodyPr wrap="square" lIns="0" tIns="0" rIns="0" bIns="0" rtlCol="0" anchor="ctr"/>
          <a:lstStyle/>
          <a:p>
            <a:pPr marL="0" indent="0" algn="l">
              <a:buNone/>
            </a:pPr>
            <a:r>
              <a:rPr lang="en-US" sz="2000" i="1" dirty="0">
                <a:solidFill>
                  <a:srgbClr val="FFFFFF"/>
                </a:solidFill>
                <a:latin typeface="Georgia" pitchFamily="34" charset="0"/>
                <a:ea typeface="Georgia" pitchFamily="34" charset="-122"/>
                <a:cs typeface="Georgia" pitchFamily="34" charset="-120"/>
              </a:rPr>
              <a:t>Ask: does this tourism project strengthen households' assets, or erode them?</a:t>
            </a:r>
            <a:endParaRPr lang="en-US" sz="2000" dirty="0"/>
          </a:p>
        </p:txBody>
      </p:sp>
      <p:sp>
        <p:nvSpPr>
          <p:cNvPr id="30" name="Text 23"/>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27</a:t>
            </a:r>
            <a:endParaRPr lang="en-US" sz="1100" dirty="0"/>
          </a:p>
        </p:txBody>
      </p:sp>
      <p:pic>
        <p:nvPicPr>
          <p:cNvPr id="32" name="Picture 31">
            <a:extLst>
              <a:ext uri="{FF2B5EF4-FFF2-40B4-BE49-F238E27FC236}">
                <a16:creationId xmlns:a16="http://schemas.microsoft.com/office/drawing/2014/main" id="{10452335-26A1-1EB8-219D-A55A5928B974}"/>
              </a:ext>
            </a:extLst>
          </p:cNvPr>
          <p:cNvPicPr>
            <a:picLocks noChangeAspect="1"/>
          </p:cNvPicPr>
          <p:nvPr/>
        </p:nvPicPr>
        <p:blipFill>
          <a:blip r:embed="rId8"/>
          <a:stretch>
            <a:fillRect/>
          </a:stretch>
        </p:blipFill>
        <p:spPr>
          <a:xfrm>
            <a:off x="0" y="6473952"/>
            <a:ext cx="12192000" cy="408227"/>
          </a:xfrm>
          <a:prstGeom prst="rect">
            <a:avLst/>
          </a:prstGeom>
        </p:spPr>
      </p:pic>
      <p:sp>
        <p:nvSpPr>
          <p:cNvPr id="34" name="TextBox 33">
            <a:extLst>
              <a:ext uri="{FF2B5EF4-FFF2-40B4-BE49-F238E27FC236}">
                <a16:creationId xmlns:a16="http://schemas.microsoft.com/office/drawing/2014/main" id="{5DD4A497-C0A3-AF34-AEDF-6D7313FC7643}"/>
              </a:ext>
            </a:extLst>
          </p:cNvPr>
          <p:cNvSpPr txBox="1"/>
          <p:nvPr/>
        </p:nvSpPr>
        <p:spPr>
          <a:xfrm>
            <a:off x="1036320"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FFFFFF"/>
        </a:solidFill>
        <a:effectLst/>
      </p:bgPr>
    </p:bg>
    <p:spTree>
      <p:nvGrpSpPr>
        <p:cNvPr id="1" name=""/>
        <p:cNvGrpSpPr/>
        <p:nvPr/>
      </p:nvGrpSpPr>
      <p:grpSpPr>
        <a:xfrm>
          <a:off x="0" y="0"/>
          <a:ext cx="0" cy="0"/>
          <a:chOff x="0" y="0"/>
          <a:chExt cx="0" cy="0"/>
        </a:xfrm>
      </p:grpSpPr>
      <p:sp>
        <p:nvSpPr>
          <p:cNvPr id="3" name="Shape 0"/>
          <p:cNvSpPr/>
          <p:nvPr/>
        </p:nvSpPr>
        <p:spPr>
          <a:xfrm>
            <a:off x="548640" y="320040"/>
            <a:ext cx="2103120" cy="384048"/>
          </a:xfrm>
          <a:prstGeom prst="roundRect">
            <a:avLst>
              <a:gd name="adj" fmla="val 28571"/>
            </a:avLst>
          </a:prstGeom>
          <a:solidFill>
            <a:srgbClr val="C1553B"/>
          </a:solidFill>
          <a:ln/>
        </p:spPr>
        <p:txBody>
          <a:bodyPr/>
          <a:lstStyle/>
          <a:p>
            <a:endParaRPr lang="en-US"/>
          </a:p>
        </p:txBody>
      </p:sp>
      <p:sp>
        <p:nvSpPr>
          <p:cNvPr id="4" name="Text 1"/>
          <p:cNvSpPr txBox="1"/>
          <p:nvPr/>
        </p:nvSpPr>
        <p:spPr>
          <a:xfrm>
            <a:off x="548640" y="320040"/>
            <a:ext cx="2103120"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Georgia" pitchFamily="34" charset="0"/>
                <a:ea typeface="Georgia" pitchFamily="34" charset="-122"/>
                <a:cs typeface="Georgia" pitchFamily="34" charset="-120"/>
              </a:rPr>
              <a:t>CASE STUDY 3</a:t>
            </a:r>
            <a:endParaRPr lang="en-US" sz="1400" dirty="0"/>
          </a:p>
        </p:txBody>
      </p:sp>
      <p:sp>
        <p:nvSpPr>
          <p:cNvPr id="5" name="Text 2"/>
          <p:cNvSpPr txBox="1"/>
          <p:nvPr/>
        </p:nvSpPr>
        <p:spPr>
          <a:xfrm>
            <a:off x="548640" y="822960"/>
            <a:ext cx="6309360" cy="1280160"/>
          </a:xfrm>
          <a:prstGeom prst="rect">
            <a:avLst/>
          </a:prstGeom>
          <a:noFill/>
          <a:ln/>
        </p:spPr>
        <p:txBody>
          <a:bodyPr wrap="square" lIns="0" tIns="0" rIns="0" bIns="0" rtlCol="0" anchor="t"/>
          <a:lstStyle/>
          <a:p>
            <a:pPr marL="0" indent="0">
              <a:buNone/>
            </a:pPr>
            <a:r>
              <a:rPr lang="en-US" sz="4000" b="1" dirty="0">
                <a:solidFill>
                  <a:srgbClr val="1F3B2F"/>
                </a:solidFill>
                <a:latin typeface="Georgia" pitchFamily="34" charset="0"/>
                <a:ea typeface="Georgia" pitchFamily="34" charset="-122"/>
                <a:cs typeface="Georgia" pitchFamily="34" charset="-120"/>
              </a:rPr>
              <a:t>Bhutan: High value, Low volume</a:t>
            </a:r>
            <a:endParaRPr lang="en-US" sz="4000" dirty="0"/>
          </a:p>
        </p:txBody>
      </p:sp>
      <p:sp>
        <p:nvSpPr>
          <p:cNvPr id="6" name="Text 3"/>
          <p:cNvSpPr txBox="1"/>
          <p:nvPr/>
        </p:nvSpPr>
        <p:spPr>
          <a:xfrm>
            <a:off x="548640" y="2286000"/>
            <a:ext cx="6217920" cy="384048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Policy: </a:t>
            </a:r>
            <a:r>
              <a:rPr lang="en-US" sz="2000" dirty="0">
                <a:solidFill>
                  <a:srgbClr val="23302A"/>
                </a:solidFill>
                <a:latin typeface="Georgia" pitchFamily="34" charset="0"/>
                <a:ea typeface="Georgia" pitchFamily="34" charset="-122"/>
                <a:cs typeface="Georgia" pitchFamily="34" charset="-120"/>
              </a:rPr>
              <a:t>tourism managed for value, not mass arrivals, since the 1970s.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Fee: </a:t>
            </a:r>
            <a:r>
              <a:rPr lang="en-US" sz="2000" dirty="0">
                <a:solidFill>
                  <a:srgbClr val="23302A"/>
                </a:solidFill>
                <a:latin typeface="Georgia" pitchFamily="34" charset="0"/>
                <a:ea typeface="Georgia" pitchFamily="34" charset="-122"/>
                <a:cs typeface="Georgia" pitchFamily="34" charset="-120"/>
              </a:rPr>
              <a:t>Sustainable Development Fee of US$200 a night from 2022, cut to US$100 in 2023.</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Use: </a:t>
            </a:r>
            <a:r>
              <a:rPr lang="en-US" sz="2000" dirty="0">
                <a:solidFill>
                  <a:srgbClr val="23302A"/>
                </a:solidFill>
                <a:latin typeface="Georgia" pitchFamily="34" charset="0"/>
                <a:ea typeface="Georgia" pitchFamily="34" charset="-122"/>
                <a:cs typeface="Georgia" pitchFamily="34" charset="-120"/>
              </a:rPr>
              <a:t>fee revenue supports health, education and conservation.</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Tension: </a:t>
            </a:r>
            <a:r>
              <a:rPr lang="en-US" sz="2000" dirty="0">
                <a:solidFill>
                  <a:srgbClr val="23302A"/>
                </a:solidFill>
                <a:latin typeface="Georgia" pitchFamily="34" charset="0"/>
                <a:ea typeface="Georgia" pitchFamily="34" charset="-122"/>
                <a:cs typeface="Georgia" pitchFamily="34" charset="-120"/>
              </a:rPr>
              <a:t>fewer visitors strained small local businesses.</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28</a:t>
            </a:r>
            <a:endParaRPr lang="en-US" sz="1100" dirty="0"/>
          </a:p>
        </p:txBody>
      </p:sp>
      <p:pic>
        <p:nvPicPr>
          <p:cNvPr id="9" name="Picture 8">
            <a:extLst>
              <a:ext uri="{FF2B5EF4-FFF2-40B4-BE49-F238E27FC236}">
                <a16:creationId xmlns:a16="http://schemas.microsoft.com/office/drawing/2014/main" id="{5DD7DAED-6766-32B0-E6A7-49126B1C6F64}"/>
              </a:ext>
            </a:extLst>
          </p:cNvPr>
          <p:cNvPicPr>
            <a:picLocks noChangeAspect="1"/>
          </p:cNvPicPr>
          <p:nvPr/>
        </p:nvPicPr>
        <p:blipFill>
          <a:blip r:embed="rId3"/>
          <a:stretch>
            <a:fillRect/>
          </a:stretch>
        </p:blipFill>
        <p:spPr>
          <a:xfrm>
            <a:off x="0" y="6473952"/>
            <a:ext cx="12192000" cy="408227"/>
          </a:xfrm>
          <a:prstGeom prst="rect">
            <a:avLst/>
          </a:prstGeom>
        </p:spPr>
      </p:pic>
      <p:sp>
        <p:nvSpPr>
          <p:cNvPr id="13" name="TextBox 12">
            <a:extLst>
              <a:ext uri="{FF2B5EF4-FFF2-40B4-BE49-F238E27FC236}">
                <a16:creationId xmlns:a16="http://schemas.microsoft.com/office/drawing/2014/main" id="{36DFD777-5808-4582-4313-1725C1320315}"/>
              </a:ext>
            </a:extLst>
          </p:cNvPr>
          <p:cNvSpPr txBox="1"/>
          <p:nvPr/>
        </p:nvSpPr>
        <p:spPr>
          <a:xfrm>
            <a:off x="701040"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5" name="Picture 14">
            <a:extLst>
              <a:ext uri="{FF2B5EF4-FFF2-40B4-BE49-F238E27FC236}">
                <a16:creationId xmlns:a16="http://schemas.microsoft.com/office/drawing/2014/main" id="{165A152C-54CA-7A9A-C99D-1F619ADEC233}"/>
              </a:ext>
            </a:extLst>
          </p:cNvPr>
          <p:cNvPicPr>
            <a:picLocks noChangeAspect="1"/>
          </p:cNvPicPr>
          <p:nvPr/>
        </p:nvPicPr>
        <p:blipFill>
          <a:blip r:embed="rId4"/>
          <a:stretch>
            <a:fillRect/>
          </a:stretch>
        </p:blipFill>
        <p:spPr>
          <a:xfrm>
            <a:off x="7329773" y="1232368"/>
            <a:ext cx="4118156" cy="4393264"/>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bg>
      <p:bgPr>
        <a:solidFill>
          <a:srgbClr val="1F3B2F"/>
        </a:solidFill>
        <a:effectLst/>
      </p:bgPr>
    </p:bg>
    <p:spTree>
      <p:nvGrpSpPr>
        <p:cNvPr id="1" name=""/>
        <p:cNvGrpSpPr/>
        <p:nvPr/>
      </p:nvGrpSpPr>
      <p:grpSpPr>
        <a:xfrm>
          <a:off x="0" y="0"/>
          <a:ext cx="0" cy="0"/>
          <a:chOff x="0" y="0"/>
          <a:chExt cx="0" cy="0"/>
        </a:xfrm>
      </p:grpSpPr>
      <p:sp>
        <p:nvSpPr>
          <p:cNvPr id="4" name="Text 1"/>
          <p:cNvSpPr txBox="1"/>
          <p:nvPr/>
        </p:nvSpPr>
        <p:spPr>
          <a:xfrm>
            <a:off x="640080" y="1554480"/>
            <a:ext cx="6400800" cy="457200"/>
          </a:xfrm>
          <a:prstGeom prst="rect">
            <a:avLst/>
          </a:prstGeom>
          <a:noFill/>
          <a:ln/>
        </p:spPr>
        <p:txBody>
          <a:bodyPr wrap="square" lIns="0" tIns="0" rIns="0" bIns="0" rtlCol="0" anchor="t"/>
          <a:lstStyle/>
          <a:p>
            <a:pPr marL="0" indent="0" algn="l">
              <a:buNone/>
            </a:pPr>
            <a:r>
              <a:rPr lang="en-US" sz="2000" b="1" dirty="0">
                <a:solidFill>
                  <a:srgbClr val="E3A857"/>
                </a:solidFill>
                <a:latin typeface="Georgia" pitchFamily="34" charset="0"/>
                <a:ea typeface="Georgia" pitchFamily="34" charset="-122"/>
                <a:cs typeface="Georgia" pitchFamily="34" charset="-120"/>
              </a:rPr>
              <a:t>PART 4</a:t>
            </a:r>
            <a:endParaRPr lang="en-US" sz="2000" dirty="0"/>
          </a:p>
        </p:txBody>
      </p:sp>
      <p:sp>
        <p:nvSpPr>
          <p:cNvPr id="5" name="Text 2"/>
          <p:cNvSpPr txBox="1"/>
          <p:nvPr/>
        </p:nvSpPr>
        <p:spPr>
          <a:xfrm>
            <a:off x="640080" y="2103120"/>
            <a:ext cx="7498080" cy="1737360"/>
          </a:xfrm>
          <a:prstGeom prst="rect">
            <a:avLst/>
          </a:prstGeom>
          <a:noFill/>
          <a:ln/>
        </p:spPr>
        <p:txBody>
          <a:bodyPr wrap="square" lIns="0" tIns="0" rIns="0" bIns="0" rtlCol="0" anchor="t"/>
          <a:lstStyle/>
          <a:p>
            <a:pPr marL="0" indent="0">
              <a:buNone/>
            </a:pPr>
            <a:r>
              <a:rPr lang="en-US" sz="4000" b="1" dirty="0">
                <a:solidFill>
                  <a:srgbClr val="FFFFFF"/>
                </a:solidFill>
                <a:latin typeface="Georgia" pitchFamily="34" charset="0"/>
                <a:ea typeface="Georgia" pitchFamily="34" charset="-122"/>
                <a:cs typeface="Georgia" pitchFamily="34" charset="-120"/>
              </a:rPr>
              <a:t>People, Participation and Partnerships</a:t>
            </a:r>
            <a:endParaRPr lang="en-US" sz="4000" dirty="0"/>
          </a:p>
        </p:txBody>
      </p:sp>
      <p:sp>
        <p:nvSpPr>
          <p:cNvPr id="6" name="Text 3"/>
          <p:cNvSpPr txBox="1"/>
          <p:nvPr/>
        </p:nvSpPr>
        <p:spPr>
          <a:xfrm>
            <a:off x="640080" y="4023360"/>
            <a:ext cx="7315200" cy="1463040"/>
          </a:xfrm>
          <a:prstGeom prst="rect">
            <a:avLst/>
          </a:prstGeom>
          <a:noFill/>
          <a:ln/>
        </p:spPr>
        <p:txBody>
          <a:bodyPr wrap="square" lIns="0" tIns="0" rIns="0" bIns="0" rtlCol="0" anchor="t"/>
          <a:lstStyle/>
          <a:p>
            <a:pPr marL="0" indent="0" algn="l">
              <a:buNone/>
            </a:pPr>
            <a:r>
              <a:rPr lang="en-US" sz="2000" dirty="0">
                <a:solidFill>
                  <a:srgbClr val="D5E4D8"/>
                </a:solidFill>
                <a:latin typeface="Georgia" pitchFamily="34" charset="0"/>
                <a:ea typeface="Georgia" pitchFamily="34" charset="-122"/>
                <a:cs typeface="Georgia" pitchFamily="34" charset="-120"/>
              </a:rPr>
              <a:t>Levels of participation, stakeholder mapping, and public–private collaboration, with cases from Kenya and Italy.</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B8CBBE"/>
                </a:solidFill>
                <a:latin typeface="Georgia" pitchFamily="34" charset="0"/>
                <a:ea typeface="Georgia" pitchFamily="34" charset="-122"/>
                <a:cs typeface="Georgia" pitchFamily="34" charset="-120"/>
              </a:rPr>
              <a:t>Tourism and Local Development Cooperation  |  29</a:t>
            </a:r>
            <a:endParaRPr lang="en-US" sz="1100" dirty="0"/>
          </a:p>
        </p:txBody>
      </p:sp>
      <p:pic>
        <p:nvPicPr>
          <p:cNvPr id="9" name="Picture 8">
            <a:extLst>
              <a:ext uri="{FF2B5EF4-FFF2-40B4-BE49-F238E27FC236}">
                <a16:creationId xmlns:a16="http://schemas.microsoft.com/office/drawing/2014/main" id="{9C0C3A11-0D9F-965F-14B6-B68E14168AC0}"/>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EDD52DE3-4518-9426-7074-F741B80A6226}"/>
              </a:ext>
            </a:extLst>
          </p:cNvPr>
          <p:cNvSpPr txBox="1"/>
          <p:nvPr/>
        </p:nvSpPr>
        <p:spPr>
          <a:xfrm>
            <a:off x="1341120" y="647395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How real is participation?</a:t>
            </a:r>
            <a:endParaRPr lang="en-US" sz="4000" dirty="0"/>
          </a:p>
        </p:txBody>
      </p:sp>
      <p:sp>
        <p:nvSpPr>
          <p:cNvPr id="3" name="Shape 1"/>
          <p:cNvSpPr/>
          <p:nvPr/>
        </p:nvSpPr>
        <p:spPr>
          <a:xfrm>
            <a:off x="548640" y="1463040"/>
            <a:ext cx="4206240" cy="475488"/>
          </a:xfrm>
          <a:prstGeom prst="rect">
            <a:avLst/>
          </a:prstGeom>
          <a:solidFill>
            <a:srgbClr val="2E5E47"/>
          </a:solidFill>
          <a:ln/>
        </p:spPr>
        <p:txBody>
          <a:bodyPr/>
          <a:lstStyle/>
          <a:p>
            <a:endParaRPr lang="en-US"/>
          </a:p>
        </p:txBody>
      </p:sp>
      <p:sp>
        <p:nvSpPr>
          <p:cNvPr id="4" name="Text 2"/>
          <p:cNvSpPr txBox="1"/>
          <p:nvPr/>
        </p:nvSpPr>
        <p:spPr>
          <a:xfrm>
            <a:off x="731520" y="1463040"/>
            <a:ext cx="3840480" cy="475488"/>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Citizen control</a:t>
            </a:r>
            <a:endParaRPr lang="en-US" sz="2000" dirty="0"/>
          </a:p>
        </p:txBody>
      </p:sp>
      <p:sp>
        <p:nvSpPr>
          <p:cNvPr id="5" name="Shape 3"/>
          <p:cNvSpPr/>
          <p:nvPr/>
        </p:nvSpPr>
        <p:spPr>
          <a:xfrm>
            <a:off x="548640" y="2011680"/>
            <a:ext cx="4206240" cy="475488"/>
          </a:xfrm>
          <a:prstGeom prst="rect">
            <a:avLst/>
          </a:prstGeom>
          <a:solidFill>
            <a:srgbClr val="2E5E47"/>
          </a:solidFill>
          <a:ln/>
        </p:spPr>
        <p:txBody>
          <a:bodyPr/>
          <a:lstStyle/>
          <a:p>
            <a:endParaRPr lang="en-US"/>
          </a:p>
        </p:txBody>
      </p:sp>
      <p:sp>
        <p:nvSpPr>
          <p:cNvPr id="6" name="Text 4"/>
          <p:cNvSpPr txBox="1"/>
          <p:nvPr/>
        </p:nvSpPr>
        <p:spPr>
          <a:xfrm>
            <a:off x="731520" y="2011680"/>
            <a:ext cx="3840480" cy="475488"/>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Delegated power</a:t>
            </a:r>
            <a:endParaRPr lang="en-US" sz="2000" dirty="0"/>
          </a:p>
        </p:txBody>
      </p:sp>
      <p:sp>
        <p:nvSpPr>
          <p:cNvPr id="7" name="Shape 5"/>
          <p:cNvSpPr/>
          <p:nvPr/>
        </p:nvSpPr>
        <p:spPr>
          <a:xfrm>
            <a:off x="548640" y="2560320"/>
            <a:ext cx="4206240" cy="475488"/>
          </a:xfrm>
          <a:prstGeom prst="rect">
            <a:avLst/>
          </a:prstGeom>
          <a:solidFill>
            <a:srgbClr val="2E5E47"/>
          </a:solidFill>
          <a:ln/>
        </p:spPr>
        <p:txBody>
          <a:bodyPr/>
          <a:lstStyle/>
          <a:p>
            <a:endParaRPr lang="en-US"/>
          </a:p>
        </p:txBody>
      </p:sp>
      <p:sp>
        <p:nvSpPr>
          <p:cNvPr id="8" name="Text 6"/>
          <p:cNvSpPr txBox="1"/>
          <p:nvPr/>
        </p:nvSpPr>
        <p:spPr>
          <a:xfrm>
            <a:off x="731520" y="2560320"/>
            <a:ext cx="3840480" cy="475488"/>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Partnership</a:t>
            </a:r>
            <a:endParaRPr lang="en-US" sz="2000" dirty="0"/>
          </a:p>
        </p:txBody>
      </p:sp>
      <p:sp>
        <p:nvSpPr>
          <p:cNvPr id="9" name="Shape 7"/>
          <p:cNvSpPr/>
          <p:nvPr/>
        </p:nvSpPr>
        <p:spPr>
          <a:xfrm>
            <a:off x="548640" y="3108960"/>
            <a:ext cx="4206240" cy="475488"/>
          </a:xfrm>
          <a:prstGeom prst="rect">
            <a:avLst/>
          </a:prstGeom>
          <a:solidFill>
            <a:srgbClr val="E3A857"/>
          </a:solidFill>
          <a:ln/>
        </p:spPr>
        <p:txBody>
          <a:bodyPr/>
          <a:lstStyle/>
          <a:p>
            <a:endParaRPr lang="en-US"/>
          </a:p>
        </p:txBody>
      </p:sp>
      <p:sp>
        <p:nvSpPr>
          <p:cNvPr id="10" name="Text 8"/>
          <p:cNvSpPr txBox="1"/>
          <p:nvPr/>
        </p:nvSpPr>
        <p:spPr>
          <a:xfrm>
            <a:off x="731520" y="3108960"/>
            <a:ext cx="3840480" cy="475488"/>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Placation</a:t>
            </a:r>
            <a:endParaRPr lang="en-US" sz="2000" dirty="0"/>
          </a:p>
        </p:txBody>
      </p:sp>
      <p:sp>
        <p:nvSpPr>
          <p:cNvPr id="11" name="Shape 9"/>
          <p:cNvSpPr/>
          <p:nvPr/>
        </p:nvSpPr>
        <p:spPr>
          <a:xfrm>
            <a:off x="548640" y="3657600"/>
            <a:ext cx="4206240" cy="475488"/>
          </a:xfrm>
          <a:prstGeom prst="rect">
            <a:avLst/>
          </a:prstGeom>
          <a:solidFill>
            <a:srgbClr val="E3A857"/>
          </a:solidFill>
          <a:ln/>
        </p:spPr>
        <p:txBody>
          <a:bodyPr/>
          <a:lstStyle/>
          <a:p>
            <a:endParaRPr lang="en-US"/>
          </a:p>
        </p:txBody>
      </p:sp>
      <p:sp>
        <p:nvSpPr>
          <p:cNvPr id="12" name="Text 10"/>
          <p:cNvSpPr txBox="1"/>
          <p:nvPr/>
        </p:nvSpPr>
        <p:spPr>
          <a:xfrm>
            <a:off x="731520" y="3657600"/>
            <a:ext cx="3840480" cy="475488"/>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Consultation</a:t>
            </a:r>
            <a:endParaRPr lang="en-US" sz="2000" dirty="0"/>
          </a:p>
        </p:txBody>
      </p:sp>
      <p:sp>
        <p:nvSpPr>
          <p:cNvPr id="13" name="Shape 11"/>
          <p:cNvSpPr/>
          <p:nvPr/>
        </p:nvSpPr>
        <p:spPr>
          <a:xfrm>
            <a:off x="548640" y="4206240"/>
            <a:ext cx="4206240" cy="475488"/>
          </a:xfrm>
          <a:prstGeom prst="rect">
            <a:avLst/>
          </a:prstGeom>
          <a:solidFill>
            <a:srgbClr val="E3A857"/>
          </a:solidFill>
          <a:ln/>
        </p:spPr>
        <p:txBody>
          <a:bodyPr/>
          <a:lstStyle/>
          <a:p>
            <a:endParaRPr lang="en-US"/>
          </a:p>
        </p:txBody>
      </p:sp>
      <p:sp>
        <p:nvSpPr>
          <p:cNvPr id="14" name="Text 12"/>
          <p:cNvSpPr txBox="1"/>
          <p:nvPr/>
        </p:nvSpPr>
        <p:spPr>
          <a:xfrm>
            <a:off x="731520" y="4206240"/>
            <a:ext cx="3840480" cy="475488"/>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Informing</a:t>
            </a:r>
            <a:endParaRPr lang="en-US" sz="2000" dirty="0"/>
          </a:p>
        </p:txBody>
      </p:sp>
      <p:sp>
        <p:nvSpPr>
          <p:cNvPr id="15" name="Shape 13"/>
          <p:cNvSpPr/>
          <p:nvPr/>
        </p:nvSpPr>
        <p:spPr>
          <a:xfrm>
            <a:off x="548640" y="4754880"/>
            <a:ext cx="4206240" cy="475488"/>
          </a:xfrm>
          <a:prstGeom prst="rect">
            <a:avLst/>
          </a:prstGeom>
          <a:solidFill>
            <a:srgbClr val="A7B3AC"/>
          </a:solidFill>
          <a:ln/>
        </p:spPr>
        <p:txBody>
          <a:bodyPr/>
          <a:lstStyle/>
          <a:p>
            <a:endParaRPr lang="en-US"/>
          </a:p>
        </p:txBody>
      </p:sp>
      <p:sp>
        <p:nvSpPr>
          <p:cNvPr id="16" name="Text 14"/>
          <p:cNvSpPr txBox="1"/>
          <p:nvPr/>
        </p:nvSpPr>
        <p:spPr>
          <a:xfrm>
            <a:off x="731520" y="4754880"/>
            <a:ext cx="3840480" cy="475488"/>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Therapy</a:t>
            </a:r>
            <a:endParaRPr lang="en-US" sz="2000" dirty="0"/>
          </a:p>
        </p:txBody>
      </p:sp>
      <p:sp>
        <p:nvSpPr>
          <p:cNvPr id="17" name="Shape 15"/>
          <p:cNvSpPr/>
          <p:nvPr/>
        </p:nvSpPr>
        <p:spPr>
          <a:xfrm>
            <a:off x="548640" y="5303520"/>
            <a:ext cx="4206240" cy="475488"/>
          </a:xfrm>
          <a:prstGeom prst="rect">
            <a:avLst/>
          </a:prstGeom>
          <a:solidFill>
            <a:srgbClr val="A7B3AC"/>
          </a:solidFill>
          <a:ln/>
        </p:spPr>
        <p:txBody>
          <a:bodyPr/>
          <a:lstStyle/>
          <a:p>
            <a:endParaRPr lang="en-US"/>
          </a:p>
        </p:txBody>
      </p:sp>
      <p:sp>
        <p:nvSpPr>
          <p:cNvPr id="18" name="Text 16"/>
          <p:cNvSpPr txBox="1"/>
          <p:nvPr/>
        </p:nvSpPr>
        <p:spPr>
          <a:xfrm>
            <a:off x="731520" y="5303520"/>
            <a:ext cx="3840480" cy="475488"/>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Manipulation</a:t>
            </a:r>
            <a:endParaRPr lang="en-US" sz="2000" dirty="0"/>
          </a:p>
        </p:txBody>
      </p:sp>
      <p:sp>
        <p:nvSpPr>
          <p:cNvPr id="19" name="Text 17"/>
          <p:cNvSpPr txBox="1"/>
          <p:nvPr/>
        </p:nvSpPr>
        <p:spPr>
          <a:xfrm>
            <a:off x="548640" y="5897880"/>
            <a:ext cx="4206240" cy="365760"/>
          </a:xfrm>
          <a:prstGeom prst="rect">
            <a:avLst/>
          </a:prstGeom>
          <a:noFill/>
          <a:ln/>
        </p:spPr>
        <p:txBody>
          <a:bodyPr wrap="square" lIns="0" tIns="0" rIns="0" bIns="0" rtlCol="0" anchor="t"/>
          <a:lstStyle/>
          <a:p>
            <a:pPr marL="0" indent="0" algn="l">
              <a:buNone/>
            </a:pPr>
            <a:r>
              <a:rPr lang="en-US" sz="1400" i="1" dirty="0">
                <a:solidFill>
                  <a:srgbClr val="5B6B62"/>
                </a:solidFill>
                <a:latin typeface="Georgia" pitchFamily="34" charset="0"/>
                <a:ea typeface="Georgia" pitchFamily="34" charset="-122"/>
                <a:cs typeface="Georgia" pitchFamily="34" charset="-120"/>
              </a:rPr>
              <a:t>Arnstein (1969)</a:t>
            </a:r>
            <a:endParaRPr lang="en-US" sz="1400" dirty="0"/>
          </a:p>
        </p:txBody>
      </p:sp>
      <p:sp>
        <p:nvSpPr>
          <p:cNvPr id="20" name="Shape 18"/>
          <p:cNvSpPr/>
          <p:nvPr/>
        </p:nvSpPr>
        <p:spPr>
          <a:xfrm>
            <a:off x="5212080" y="1463040"/>
            <a:ext cx="6428232" cy="4343400"/>
          </a:xfrm>
          <a:prstGeom prst="roundRect">
            <a:avLst>
              <a:gd name="adj" fmla="val 2526"/>
            </a:avLst>
          </a:prstGeom>
          <a:solidFill>
            <a:srgbClr val="EAF1EC"/>
          </a:solidFill>
          <a:ln/>
        </p:spPr>
        <p:txBody>
          <a:bodyPr/>
          <a:lstStyle/>
          <a:p>
            <a:endParaRPr lang="en-US"/>
          </a:p>
        </p:txBody>
      </p:sp>
      <p:sp>
        <p:nvSpPr>
          <p:cNvPr id="21" name="Text 19"/>
          <p:cNvSpPr txBox="1"/>
          <p:nvPr/>
        </p:nvSpPr>
        <p:spPr>
          <a:xfrm>
            <a:off x="5486400" y="1645920"/>
            <a:ext cx="5943600" cy="45720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Tosun's view of tourism (2006)</a:t>
            </a:r>
            <a:endParaRPr lang="en-US" sz="2000" dirty="0"/>
          </a:p>
        </p:txBody>
      </p:sp>
      <p:sp>
        <p:nvSpPr>
          <p:cNvPr id="22" name="Text 20"/>
          <p:cNvSpPr txBox="1"/>
          <p:nvPr/>
        </p:nvSpPr>
        <p:spPr>
          <a:xfrm>
            <a:off x="5486400" y="2240280"/>
            <a:ext cx="5852160" cy="3474720"/>
          </a:xfrm>
          <a:prstGeom prst="rect">
            <a:avLst/>
          </a:prstGeom>
          <a:noFill/>
          <a:ln/>
        </p:spPr>
        <p:txBody>
          <a:bodyPr wrap="square" lIns="0" tIns="0" rIns="0" bIns="0" rtlCol="0" anchor="t"/>
          <a:lstStyle/>
          <a:p>
            <a:pPr marL="279400" indent="-279400">
              <a:lnSpc>
                <a:spcPct val="100000"/>
              </a:lnSpc>
              <a:spcAft>
                <a:spcPts val="1400"/>
              </a:spcAft>
              <a:buSzPct val="100000"/>
              <a:buChar char="•"/>
            </a:pPr>
            <a:r>
              <a:rPr lang="en-US" sz="2000" b="1" dirty="0">
                <a:solidFill>
                  <a:srgbClr val="1F3B2F"/>
                </a:solidFill>
                <a:latin typeface="Georgia" pitchFamily="34" charset="0"/>
                <a:ea typeface="Georgia" pitchFamily="34" charset="-122"/>
                <a:cs typeface="Georgia" pitchFamily="34" charset="-120"/>
              </a:rPr>
              <a:t>Coercive: </a:t>
            </a:r>
            <a:r>
              <a:rPr lang="en-US" sz="2000" dirty="0">
                <a:solidFill>
                  <a:srgbClr val="23302A"/>
                </a:solidFill>
                <a:latin typeface="Georgia" pitchFamily="34" charset="0"/>
                <a:ea typeface="Georgia" pitchFamily="34" charset="-122"/>
                <a:cs typeface="Georgia" pitchFamily="34" charset="-120"/>
              </a:rPr>
              <a:t>residents are told; tourism is imposed.</a:t>
            </a:r>
            <a:endParaRPr lang="en-US" sz="2000" dirty="0"/>
          </a:p>
          <a:p>
            <a:pPr marL="279400" indent="-279400">
              <a:lnSpc>
                <a:spcPct val="100000"/>
              </a:lnSpc>
              <a:spcAft>
                <a:spcPts val="1400"/>
              </a:spcAft>
              <a:buSzPct val="100000"/>
              <a:buChar char="•"/>
            </a:pPr>
            <a:r>
              <a:rPr lang="en-US" sz="2000" b="1" dirty="0">
                <a:solidFill>
                  <a:srgbClr val="1F3B2F"/>
                </a:solidFill>
                <a:latin typeface="Georgia" pitchFamily="34" charset="0"/>
                <a:ea typeface="Georgia" pitchFamily="34" charset="-122"/>
                <a:cs typeface="Georgia" pitchFamily="34" charset="-120"/>
              </a:rPr>
              <a:t>Induced: </a:t>
            </a:r>
            <a:r>
              <a:rPr lang="en-US" sz="2000" dirty="0">
                <a:solidFill>
                  <a:srgbClr val="23302A"/>
                </a:solidFill>
                <a:latin typeface="Georgia" pitchFamily="34" charset="0"/>
                <a:ea typeface="Georgia" pitchFamily="34" charset="-122"/>
                <a:cs typeface="Georgia" pitchFamily="34" charset="-120"/>
              </a:rPr>
              <a:t>residents are heard, but others decide.</a:t>
            </a:r>
            <a:endParaRPr lang="en-US" sz="2000" dirty="0"/>
          </a:p>
          <a:p>
            <a:pPr marL="279400" indent="-279400">
              <a:lnSpc>
                <a:spcPct val="100000"/>
              </a:lnSpc>
              <a:spcAft>
                <a:spcPts val="1400"/>
              </a:spcAft>
              <a:buSzPct val="100000"/>
              <a:buChar char="•"/>
            </a:pPr>
            <a:r>
              <a:rPr lang="en-US" sz="2000" b="1" dirty="0">
                <a:solidFill>
                  <a:srgbClr val="1F3B2F"/>
                </a:solidFill>
                <a:latin typeface="Georgia" pitchFamily="34" charset="0"/>
                <a:ea typeface="Georgia" pitchFamily="34" charset="-122"/>
                <a:cs typeface="Georgia" pitchFamily="34" charset="-120"/>
              </a:rPr>
              <a:t>Spontaneous: </a:t>
            </a:r>
            <a:r>
              <a:rPr lang="en-US" sz="2000" dirty="0">
                <a:solidFill>
                  <a:srgbClr val="23302A"/>
                </a:solidFill>
                <a:latin typeface="Georgia" pitchFamily="34" charset="0"/>
                <a:ea typeface="Georgia" pitchFamily="34" charset="-122"/>
                <a:cs typeface="Georgia" pitchFamily="34" charset="-120"/>
              </a:rPr>
              <a:t>residents hold real decision-making power.</a:t>
            </a:r>
            <a:endParaRPr lang="en-US" sz="2000" dirty="0"/>
          </a:p>
        </p:txBody>
      </p:sp>
      <p:sp>
        <p:nvSpPr>
          <p:cNvPr id="23" name="Text 2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30</a:t>
            </a:r>
            <a:endParaRPr lang="en-US" sz="1100" dirty="0"/>
          </a:p>
        </p:txBody>
      </p:sp>
      <p:pic>
        <p:nvPicPr>
          <p:cNvPr id="25" name="Picture 24">
            <a:extLst>
              <a:ext uri="{FF2B5EF4-FFF2-40B4-BE49-F238E27FC236}">
                <a16:creationId xmlns:a16="http://schemas.microsoft.com/office/drawing/2014/main" id="{6E669F8B-8F6F-9E80-DF46-9F739D6A2FFE}"/>
              </a:ext>
            </a:extLst>
          </p:cNvPr>
          <p:cNvPicPr>
            <a:picLocks noChangeAspect="1"/>
          </p:cNvPicPr>
          <p:nvPr/>
        </p:nvPicPr>
        <p:blipFill>
          <a:blip r:embed="rId3"/>
          <a:stretch>
            <a:fillRect/>
          </a:stretch>
        </p:blipFill>
        <p:spPr>
          <a:xfrm>
            <a:off x="0" y="6473952"/>
            <a:ext cx="12192000" cy="408227"/>
          </a:xfrm>
          <a:prstGeom prst="rect">
            <a:avLst/>
          </a:prstGeom>
        </p:spPr>
      </p:pic>
      <p:sp>
        <p:nvSpPr>
          <p:cNvPr id="27" name="TextBox 26">
            <a:extLst>
              <a:ext uri="{FF2B5EF4-FFF2-40B4-BE49-F238E27FC236}">
                <a16:creationId xmlns:a16="http://schemas.microsoft.com/office/drawing/2014/main" id="{920B1CC1-F0BA-8BB3-4F97-43B08E13FA2C}"/>
              </a:ext>
            </a:extLst>
          </p:cNvPr>
          <p:cNvSpPr txBox="1"/>
          <p:nvPr/>
        </p:nvSpPr>
        <p:spPr>
          <a:xfrm>
            <a:off x="932329" y="6435341"/>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Who has a stake in local tourism?</a:t>
            </a:r>
            <a:endParaRPr lang="en-US" sz="4000" dirty="0"/>
          </a:p>
        </p:txBody>
      </p:sp>
      <p:sp>
        <p:nvSpPr>
          <p:cNvPr id="3" name="Shape 1"/>
          <p:cNvSpPr/>
          <p:nvPr/>
        </p:nvSpPr>
        <p:spPr>
          <a:xfrm>
            <a:off x="4727448" y="2148840"/>
            <a:ext cx="2743200" cy="2743200"/>
          </a:xfrm>
          <a:prstGeom prst="ellipse">
            <a:avLst/>
          </a:prstGeom>
          <a:solidFill>
            <a:srgbClr val="1F3B2F"/>
          </a:solidFill>
          <a:ln/>
        </p:spPr>
        <p:txBody>
          <a:bodyPr/>
          <a:lstStyle/>
          <a:p>
            <a:endParaRPr lang="en-US"/>
          </a:p>
        </p:txBody>
      </p:sp>
      <p:sp>
        <p:nvSpPr>
          <p:cNvPr id="4" name="Text 2"/>
          <p:cNvSpPr txBox="1"/>
          <p:nvPr/>
        </p:nvSpPr>
        <p:spPr>
          <a:xfrm>
            <a:off x="4910328" y="2148840"/>
            <a:ext cx="2377440" cy="274320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Tourism project</a:t>
            </a:r>
            <a:endParaRPr lang="en-US" sz="2000" dirty="0"/>
          </a:p>
        </p:txBody>
      </p:sp>
      <p:sp>
        <p:nvSpPr>
          <p:cNvPr id="5" name="Shape 3"/>
          <p:cNvSpPr/>
          <p:nvPr/>
        </p:nvSpPr>
        <p:spPr>
          <a:xfrm>
            <a:off x="548640" y="1508760"/>
            <a:ext cx="3840480" cy="868680"/>
          </a:xfrm>
          <a:prstGeom prst="roundRect">
            <a:avLst>
              <a:gd name="adj" fmla="val 12632"/>
            </a:avLst>
          </a:prstGeom>
          <a:solidFill>
            <a:srgbClr val="EAF1EC"/>
          </a:solidFill>
          <a:ln/>
        </p:spPr>
        <p:txBody>
          <a:bodyPr/>
          <a:lstStyle/>
          <a:p>
            <a:endParaRPr lang="en-US"/>
          </a:p>
        </p:txBody>
      </p:sp>
      <p:sp>
        <p:nvSpPr>
          <p:cNvPr id="6" name="Text 4"/>
          <p:cNvSpPr txBox="1"/>
          <p:nvPr/>
        </p:nvSpPr>
        <p:spPr>
          <a:xfrm>
            <a:off x="777240" y="1508760"/>
            <a:ext cx="3474720" cy="86868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Residents &amp; households</a:t>
            </a:r>
            <a:endParaRPr lang="en-US" sz="2000" dirty="0"/>
          </a:p>
        </p:txBody>
      </p:sp>
      <p:sp>
        <p:nvSpPr>
          <p:cNvPr id="7" name="Shape 5"/>
          <p:cNvSpPr/>
          <p:nvPr/>
        </p:nvSpPr>
        <p:spPr>
          <a:xfrm>
            <a:off x="548640" y="2606040"/>
            <a:ext cx="3840480" cy="868680"/>
          </a:xfrm>
          <a:prstGeom prst="roundRect">
            <a:avLst>
              <a:gd name="adj" fmla="val 12632"/>
            </a:avLst>
          </a:prstGeom>
          <a:solidFill>
            <a:srgbClr val="EAF1EC"/>
          </a:solidFill>
          <a:ln/>
        </p:spPr>
        <p:txBody>
          <a:bodyPr/>
          <a:lstStyle/>
          <a:p>
            <a:endParaRPr lang="en-US"/>
          </a:p>
        </p:txBody>
      </p:sp>
      <p:sp>
        <p:nvSpPr>
          <p:cNvPr id="8" name="Text 6"/>
          <p:cNvSpPr txBox="1"/>
          <p:nvPr/>
        </p:nvSpPr>
        <p:spPr>
          <a:xfrm>
            <a:off x="777240" y="2606040"/>
            <a:ext cx="3474720" cy="86868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Community groups</a:t>
            </a:r>
            <a:endParaRPr lang="en-US" sz="2000" dirty="0"/>
          </a:p>
        </p:txBody>
      </p:sp>
      <p:sp>
        <p:nvSpPr>
          <p:cNvPr id="9" name="Shape 7"/>
          <p:cNvSpPr/>
          <p:nvPr/>
        </p:nvSpPr>
        <p:spPr>
          <a:xfrm>
            <a:off x="548640" y="3703320"/>
            <a:ext cx="3840480" cy="868680"/>
          </a:xfrm>
          <a:prstGeom prst="roundRect">
            <a:avLst>
              <a:gd name="adj" fmla="val 12632"/>
            </a:avLst>
          </a:prstGeom>
          <a:solidFill>
            <a:srgbClr val="EAF1EC"/>
          </a:solidFill>
          <a:ln/>
        </p:spPr>
        <p:txBody>
          <a:bodyPr/>
          <a:lstStyle/>
          <a:p>
            <a:endParaRPr lang="en-US"/>
          </a:p>
        </p:txBody>
      </p:sp>
      <p:sp>
        <p:nvSpPr>
          <p:cNvPr id="10" name="Text 8"/>
          <p:cNvSpPr txBox="1"/>
          <p:nvPr/>
        </p:nvSpPr>
        <p:spPr>
          <a:xfrm>
            <a:off x="777240" y="3703320"/>
            <a:ext cx="3474720" cy="86868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Local government</a:t>
            </a:r>
            <a:endParaRPr lang="en-US" sz="2000" dirty="0"/>
          </a:p>
        </p:txBody>
      </p:sp>
      <p:sp>
        <p:nvSpPr>
          <p:cNvPr id="11" name="Shape 9"/>
          <p:cNvSpPr/>
          <p:nvPr/>
        </p:nvSpPr>
        <p:spPr>
          <a:xfrm>
            <a:off x="548640" y="4800600"/>
            <a:ext cx="3840480" cy="868680"/>
          </a:xfrm>
          <a:prstGeom prst="roundRect">
            <a:avLst>
              <a:gd name="adj" fmla="val 12632"/>
            </a:avLst>
          </a:prstGeom>
          <a:solidFill>
            <a:srgbClr val="EAF1EC"/>
          </a:solidFill>
          <a:ln/>
        </p:spPr>
        <p:txBody>
          <a:bodyPr/>
          <a:lstStyle/>
          <a:p>
            <a:endParaRPr lang="en-US"/>
          </a:p>
        </p:txBody>
      </p:sp>
      <p:sp>
        <p:nvSpPr>
          <p:cNvPr id="12" name="Text 10"/>
          <p:cNvSpPr txBox="1"/>
          <p:nvPr/>
        </p:nvSpPr>
        <p:spPr>
          <a:xfrm>
            <a:off x="777240" y="4800600"/>
            <a:ext cx="3474720" cy="86868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National authority</a:t>
            </a:r>
            <a:endParaRPr lang="en-US" sz="2000" dirty="0"/>
          </a:p>
        </p:txBody>
      </p:sp>
      <p:sp>
        <p:nvSpPr>
          <p:cNvPr id="13" name="Shape 11"/>
          <p:cNvSpPr/>
          <p:nvPr/>
        </p:nvSpPr>
        <p:spPr>
          <a:xfrm>
            <a:off x="7799832" y="1508760"/>
            <a:ext cx="3840480" cy="868680"/>
          </a:xfrm>
          <a:prstGeom prst="roundRect">
            <a:avLst>
              <a:gd name="adj" fmla="val 12632"/>
            </a:avLst>
          </a:prstGeom>
          <a:solidFill>
            <a:srgbClr val="F7EFE2"/>
          </a:solidFill>
          <a:ln/>
        </p:spPr>
        <p:txBody>
          <a:bodyPr/>
          <a:lstStyle/>
          <a:p>
            <a:endParaRPr lang="en-US"/>
          </a:p>
        </p:txBody>
      </p:sp>
      <p:sp>
        <p:nvSpPr>
          <p:cNvPr id="14" name="Text 12"/>
          <p:cNvSpPr txBox="1"/>
          <p:nvPr/>
        </p:nvSpPr>
        <p:spPr>
          <a:xfrm>
            <a:off x="8028432" y="1508760"/>
            <a:ext cx="3474720" cy="86868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Local businesses</a:t>
            </a:r>
            <a:endParaRPr lang="en-US" sz="2000" dirty="0"/>
          </a:p>
        </p:txBody>
      </p:sp>
      <p:sp>
        <p:nvSpPr>
          <p:cNvPr id="15" name="Shape 13"/>
          <p:cNvSpPr/>
          <p:nvPr/>
        </p:nvSpPr>
        <p:spPr>
          <a:xfrm>
            <a:off x="7799832" y="2606040"/>
            <a:ext cx="3840480" cy="868680"/>
          </a:xfrm>
          <a:prstGeom prst="roundRect">
            <a:avLst>
              <a:gd name="adj" fmla="val 12632"/>
            </a:avLst>
          </a:prstGeom>
          <a:solidFill>
            <a:srgbClr val="F7EFE2"/>
          </a:solidFill>
          <a:ln/>
        </p:spPr>
        <p:txBody>
          <a:bodyPr/>
          <a:lstStyle/>
          <a:p>
            <a:endParaRPr lang="en-US"/>
          </a:p>
        </p:txBody>
      </p:sp>
      <p:sp>
        <p:nvSpPr>
          <p:cNvPr id="16" name="Text 14"/>
          <p:cNvSpPr txBox="1"/>
          <p:nvPr/>
        </p:nvSpPr>
        <p:spPr>
          <a:xfrm>
            <a:off x="8028432" y="2606040"/>
            <a:ext cx="3474720" cy="86868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Tour operators &amp; OTAs</a:t>
            </a:r>
            <a:endParaRPr lang="en-US" sz="2000" dirty="0"/>
          </a:p>
        </p:txBody>
      </p:sp>
      <p:sp>
        <p:nvSpPr>
          <p:cNvPr id="17" name="Shape 15"/>
          <p:cNvSpPr/>
          <p:nvPr/>
        </p:nvSpPr>
        <p:spPr>
          <a:xfrm>
            <a:off x="7799832" y="3703320"/>
            <a:ext cx="3840480" cy="868680"/>
          </a:xfrm>
          <a:prstGeom prst="roundRect">
            <a:avLst>
              <a:gd name="adj" fmla="val 12632"/>
            </a:avLst>
          </a:prstGeom>
          <a:solidFill>
            <a:srgbClr val="F7EFE2"/>
          </a:solidFill>
          <a:ln/>
        </p:spPr>
        <p:txBody>
          <a:bodyPr/>
          <a:lstStyle/>
          <a:p>
            <a:endParaRPr lang="en-US"/>
          </a:p>
        </p:txBody>
      </p:sp>
      <p:sp>
        <p:nvSpPr>
          <p:cNvPr id="18" name="Text 16"/>
          <p:cNvSpPr txBox="1"/>
          <p:nvPr/>
        </p:nvSpPr>
        <p:spPr>
          <a:xfrm>
            <a:off x="8028432" y="3703320"/>
            <a:ext cx="3474720" cy="86868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NGOs &amp; donors</a:t>
            </a:r>
            <a:endParaRPr lang="en-US" sz="2000" dirty="0"/>
          </a:p>
        </p:txBody>
      </p:sp>
      <p:sp>
        <p:nvSpPr>
          <p:cNvPr id="19" name="Shape 17"/>
          <p:cNvSpPr/>
          <p:nvPr/>
        </p:nvSpPr>
        <p:spPr>
          <a:xfrm>
            <a:off x="7799832" y="4800600"/>
            <a:ext cx="3840480" cy="868680"/>
          </a:xfrm>
          <a:prstGeom prst="roundRect">
            <a:avLst>
              <a:gd name="adj" fmla="val 12632"/>
            </a:avLst>
          </a:prstGeom>
          <a:solidFill>
            <a:srgbClr val="F7EFE2"/>
          </a:solidFill>
          <a:ln/>
        </p:spPr>
        <p:txBody>
          <a:bodyPr/>
          <a:lstStyle/>
          <a:p>
            <a:endParaRPr lang="en-US"/>
          </a:p>
        </p:txBody>
      </p:sp>
      <p:sp>
        <p:nvSpPr>
          <p:cNvPr id="20" name="Text 18"/>
          <p:cNvSpPr txBox="1"/>
          <p:nvPr/>
        </p:nvSpPr>
        <p:spPr>
          <a:xfrm>
            <a:off x="8028432" y="4800600"/>
            <a:ext cx="3474720" cy="868680"/>
          </a:xfrm>
          <a:prstGeom prst="rect">
            <a:avLst/>
          </a:prstGeom>
          <a:noFill/>
          <a:ln/>
        </p:spPr>
        <p:txBody>
          <a:bodyPr wrap="square" lIns="0" tIns="0" rIns="0" bIns="0" rtlCol="0" anchor="ctr"/>
          <a:lstStyle/>
          <a:p>
            <a:pPr marL="0" indent="0" algn="l">
              <a:buNone/>
            </a:pPr>
            <a:r>
              <a:rPr lang="en-US" sz="2000" b="1" dirty="0">
                <a:solidFill>
                  <a:srgbClr val="1F3B2F"/>
                </a:solidFill>
                <a:latin typeface="Georgia" pitchFamily="34" charset="0"/>
                <a:ea typeface="Georgia" pitchFamily="34" charset="-122"/>
                <a:cs typeface="Georgia" pitchFamily="34" charset="-120"/>
              </a:rPr>
              <a:t>Visitors</a:t>
            </a:r>
            <a:endParaRPr lang="en-US" sz="2000" dirty="0"/>
          </a:p>
        </p:txBody>
      </p:sp>
      <p:sp>
        <p:nvSpPr>
          <p:cNvPr id="21" name="Text 19"/>
          <p:cNvSpPr txBox="1"/>
          <p:nvPr/>
        </p:nvSpPr>
        <p:spPr>
          <a:xfrm>
            <a:off x="548640" y="5943600"/>
            <a:ext cx="11094415" cy="411480"/>
          </a:xfrm>
          <a:prstGeom prst="rect">
            <a:avLst/>
          </a:prstGeom>
          <a:noFill/>
          <a:ln/>
        </p:spPr>
        <p:txBody>
          <a:bodyPr wrap="square" lIns="0" tIns="0" rIns="0" bIns="0" rtlCol="0" anchor="t"/>
          <a:lstStyle/>
          <a:p>
            <a:pPr marL="0" indent="0" algn="l">
              <a:buNone/>
            </a:pPr>
            <a:r>
              <a:rPr lang="en-US" sz="2000" i="1" dirty="0">
                <a:solidFill>
                  <a:srgbClr val="C1553B"/>
                </a:solidFill>
                <a:latin typeface="Georgia" pitchFamily="34" charset="0"/>
                <a:ea typeface="Georgia" pitchFamily="34" charset="-122"/>
                <a:cs typeface="Georgia" pitchFamily="34" charset="-120"/>
              </a:rPr>
              <a:t>Often forgotten: women, youth, minorities and people without land title.</a:t>
            </a:r>
            <a:endParaRPr lang="en-US" sz="2000" dirty="0"/>
          </a:p>
        </p:txBody>
      </p:sp>
      <p:sp>
        <p:nvSpPr>
          <p:cNvPr id="22" name="Text 20"/>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31</a:t>
            </a:r>
            <a:endParaRPr lang="en-US" sz="1100" dirty="0"/>
          </a:p>
        </p:txBody>
      </p:sp>
      <p:pic>
        <p:nvPicPr>
          <p:cNvPr id="24" name="Picture 23">
            <a:extLst>
              <a:ext uri="{FF2B5EF4-FFF2-40B4-BE49-F238E27FC236}">
                <a16:creationId xmlns:a16="http://schemas.microsoft.com/office/drawing/2014/main" id="{B0F773D0-1399-261C-C37A-3F10B7997EBF}"/>
              </a:ext>
            </a:extLst>
          </p:cNvPr>
          <p:cNvPicPr>
            <a:picLocks noChangeAspect="1"/>
          </p:cNvPicPr>
          <p:nvPr/>
        </p:nvPicPr>
        <p:blipFill>
          <a:blip r:embed="rId3"/>
          <a:stretch>
            <a:fillRect/>
          </a:stretch>
        </p:blipFill>
        <p:spPr>
          <a:xfrm>
            <a:off x="0" y="6473952"/>
            <a:ext cx="12192000" cy="408227"/>
          </a:xfrm>
          <a:prstGeom prst="rect">
            <a:avLst/>
          </a:prstGeom>
        </p:spPr>
      </p:pic>
      <p:sp>
        <p:nvSpPr>
          <p:cNvPr id="26" name="TextBox 25">
            <a:extLst>
              <a:ext uri="{FF2B5EF4-FFF2-40B4-BE49-F238E27FC236}">
                <a16:creationId xmlns:a16="http://schemas.microsoft.com/office/drawing/2014/main" id="{4A9D3FCB-58C2-14BB-D3B3-A957C9C66DC9}"/>
              </a:ext>
            </a:extLst>
          </p:cNvPr>
          <p:cNvSpPr txBox="1"/>
          <p:nvPr/>
        </p:nvSpPr>
        <p:spPr>
          <a:xfrm>
            <a:off x="1203960"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Power–Interest Mapping</a:t>
            </a:r>
            <a:endParaRPr lang="en-US" sz="4000" dirty="0"/>
          </a:p>
        </p:txBody>
      </p:sp>
      <p:sp>
        <p:nvSpPr>
          <p:cNvPr id="3" name="Shape 1"/>
          <p:cNvSpPr/>
          <p:nvPr/>
        </p:nvSpPr>
        <p:spPr>
          <a:xfrm>
            <a:off x="1280160" y="1508760"/>
            <a:ext cx="4846320" cy="2148840"/>
          </a:xfrm>
          <a:prstGeom prst="rect">
            <a:avLst/>
          </a:prstGeom>
          <a:solidFill>
            <a:srgbClr val="F7EFE2"/>
          </a:solidFill>
          <a:ln/>
        </p:spPr>
        <p:txBody>
          <a:bodyPr/>
          <a:lstStyle/>
          <a:p>
            <a:endParaRPr lang="en-US"/>
          </a:p>
        </p:txBody>
      </p:sp>
      <p:sp>
        <p:nvSpPr>
          <p:cNvPr id="4" name="Text 2"/>
          <p:cNvSpPr txBox="1"/>
          <p:nvPr/>
        </p:nvSpPr>
        <p:spPr>
          <a:xfrm>
            <a:off x="1508760" y="1691640"/>
            <a:ext cx="4389120" cy="45720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Keep satisfied</a:t>
            </a:r>
            <a:endParaRPr lang="en-US" sz="2000" dirty="0"/>
          </a:p>
        </p:txBody>
      </p:sp>
      <p:sp>
        <p:nvSpPr>
          <p:cNvPr id="5" name="Text 3"/>
          <p:cNvSpPr txBox="1"/>
          <p:nvPr/>
        </p:nvSpPr>
        <p:spPr>
          <a:xfrm>
            <a:off x="1508760" y="2286000"/>
            <a:ext cx="4389120" cy="11887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Ministry, airline, bank</a:t>
            </a:r>
            <a:endParaRPr lang="en-US" sz="2000" dirty="0"/>
          </a:p>
        </p:txBody>
      </p:sp>
      <p:sp>
        <p:nvSpPr>
          <p:cNvPr id="6" name="Shape 4"/>
          <p:cNvSpPr/>
          <p:nvPr/>
        </p:nvSpPr>
        <p:spPr>
          <a:xfrm>
            <a:off x="6263640" y="1508760"/>
            <a:ext cx="4846320" cy="2148840"/>
          </a:xfrm>
          <a:prstGeom prst="rect">
            <a:avLst/>
          </a:prstGeom>
          <a:solidFill>
            <a:srgbClr val="D5E4D8"/>
          </a:solidFill>
          <a:ln/>
        </p:spPr>
        <p:txBody>
          <a:bodyPr/>
          <a:lstStyle/>
          <a:p>
            <a:endParaRPr lang="en-US"/>
          </a:p>
        </p:txBody>
      </p:sp>
      <p:sp>
        <p:nvSpPr>
          <p:cNvPr id="7" name="Text 5"/>
          <p:cNvSpPr txBox="1"/>
          <p:nvPr/>
        </p:nvSpPr>
        <p:spPr>
          <a:xfrm>
            <a:off x="6492240" y="1691640"/>
            <a:ext cx="4389120" cy="45720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Manage closely</a:t>
            </a:r>
            <a:endParaRPr lang="en-US" sz="2000" dirty="0"/>
          </a:p>
        </p:txBody>
      </p:sp>
      <p:sp>
        <p:nvSpPr>
          <p:cNvPr id="8" name="Text 6"/>
          <p:cNvSpPr txBox="1"/>
          <p:nvPr/>
        </p:nvSpPr>
        <p:spPr>
          <a:xfrm>
            <a:off x="6492240" y="2286000"/>
            <a:ext cx="4389120" cy="11887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Municipality, lead investor, village committee</a:t>
            </a:r>
            <a:endParaRPr lang="en-US" sz="2000" dirty="0"/>
          </a:p>
        </p:txBody>
      </p:sp>
      <p:sp>
        <p:nvSpPr>
          <p:cNvPr id="9" name="Shape 7"/>
          <p:cNvSpPr/>
          <p:nvPr/>
        </p:nvSpPr>
        <p:spPr>
          <a:xfrm>
            <a:off x="1280160" y="3794760"/>
            <a:ext cx="4846320" cy="2148840"/>
          </a:xfrm>
          <a:prstGeom prst="rect">
            <a:avLst/>
          </a:prstGeom>
          <a:solidFill>
            <a:srgbClr val="F0F2F1"/>
          </a:solidFill>
          <a:ln/>
        </p:spPr>
        <p:txBody>
          <a:bodyPr/>
          <a:lstStyle/>
          <a:p>
            <a:endParaRPr lang="en-US"/>
          </a:p>
        </p:txBody>
      </p:sp>
      <p:sp>
        <p:nvSpPr>
          <p:cNvPr id="10" name="Text 8"/>
          <p:cNvSpPr txBox="1"/>
          <p:nvPr/>
        </p:nvSpPr>
        <p:spPr>
          <a:xfrm>
            <a:off x="1508760" y="3977640"/>
            <a:ext cx="4389120" cy="457200"/>
          </a:xfrm>
          <a:prstGeom prst="rect">
            <a:avLst/>
          </a:prstGeom>
          <a:noFill/>
          <a:ln/>
        </p:spPr>
        <p:txBody>
          <a:bodyPr wrap="square" lIns="0" tIns="0" rIns="0" bIns="0" rtlCol="0" anchor="t"/>
          <a:lstStyle/>
          <a:p>
            <a:pPr marL="0" indent="0" algn="l">
              <a:buNone/>
            </a:pPr>
            <a:r>
              <a:rPr lang="en-US" sz="2000" b="1" dirty="0">
                <a:solidFill>
                  <a:srgbClr val="1F3B2F"/>
                </a:solidFill>
                <a:latin typeface="Georgia" pitchFamily="34" charset="0"/>
                <a:ea typeface="Georgia" pitchFamily="34" charset="-122"/>
                <a:cs typeface="Georgia" pitchFamily="34" charset="-120"/>
              </a:rPr>
              <a:t>Monitor</a:t>
            </a:r>
            <a:endParaRPr lang="en-US" sz="2000" dirty="0"/>
          </a:p>
        </p:txBody>
      </p:sp>
      <p:sp>
        <p:nvSpPr>
          <p:cNvPr id="11" name="Text 9"/>
          <p:cNvSpPr txBox="1"/>
          <p:nvPr/>
        </p:nvSpPr>
        <p:spPr>
          <a:xfrm>
            <a:off x="1508760" y="4572000"/>
            <a:ext cx="4389120" cy="11887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Distant interest groups</a:t>
            </a:r>
            <a:endParaRPr lang="en-US" sz="2000" dirty="0"/>
          </a:p>
        </p:txBody>
      </p:sp>
      <p:sp>
        <p:nvSpPr>
          <p:cNvPr id="12" name="Shape 10"/>
          <p:cNvSpPr/>
          <p:nvPr/>
        </p:nvSpPr>
        <p:spPr>
          <a:xfrm>
            <a:off x="6263640" y="3794760"/>
            <a:ext cx="4846320" cy="2148840"/>
          </a:xfrm>
          <a:prstGeom prst="rect">
            <a:avLst/>
          </a:prstGeom>
          <a:solidFill>
            <a:srgbClr val="EAF1EC"/>
          </a:solidFill>
          <a:ln/>
        </p:spPr>
        <p:txBody>
          <a:bodyPr/>
          <a:lstStyle/>
          <a:p>
            <a:endParaRPr lang="en-US"/>
          </a:p>
        </p:txBody>
      </p:sp>
      <p:sp>
        <p:nvSpPr>
          <p:cNvPr id="13" name="Text 11"/>
          <p:cNvSpPr txBox="1"/>
          <p:nvPr/>
        </p:nvSpPr>
        <p:spPr>
          <a:xfrm>
            <a:off x="6492240" y="3977640"/>
            <a:ext cx="4389120" cy="45720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Keep informed, and empower</a:t>
            </a:r>
            <a:endParaRPr lang="en-US" sz="2000" dirty="0"/>
          </a:p>
        </p:txBody>
      </p:sp>
      <p:sp>
        <p:nvSpPr>
          <p:cNvPr id="14" name="Text 12"/>
          <p:cNvSpPr txBox="1"/>
          <p:nvPr/>
        </p:nvSpPr>
        <p:spPr>
          <a:xfrm>
            <a:off x="6492240" y="4572000"/>
            <a:ext cx="4389120" cy="11887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Residents, small vendors, women's groups</a:t>
            </a:r>
            <a:endParaRPr lang="en-US" sz="2000" dirty="0"/>
          </a:p>
        </p:txBody>
      </p:sp>
      <p:sp>
        <p:nvSpPr>
          <p:cNvPr id="15" name="Text 13"/>
          <p:cNvSpPr txBox="1"/>
          <p:nvPr/>
        </p:nvSpPr>
        <p:spPr>
          <a:xfrm>
            <a:off x="228600" y="2926080"/>
            <a:ext cx="914400" cy="457200"/>
          </a:xfrm>
          <a:prstGeom prst="rect">
            <a:avLst/>
          </a:prstGeom>
          <a:noFill/>
          <a:ln/>
        </p:spPr>
        <p:txBody>
          <a:bodyPr wrap="square" lIns="0" tIns="0" rIns="0" bIns="0" rtlCol="0" anchor="t"/>
          <a:lstStyle/>
          <a:p>
            <a:pPr marL="0" indent="0" algn="ctr">
              <a:buNone/>
            </a:pPr>
            <a:r>
              <a:rPr lang="en-US" sz="1600" b="1" dirty="0">
                <a:solidFill>
                  <a:srgbClr val="5B6B62"/>
                </a:solidFill>
                <a:latin typeface="Georgia" pitchFamily="34" charset="0"/>
                <a:ea typeface="Georgia" pitchFamily="34" charset="-122"/>
                <a:cs typeface="Georgia" pitchFamily="34" charset="-120"/>
              </a:rPr>
              <a:t>POWER</a:t>
            </a:r>
            <a:endParaRPr lang="en-US" sz="1600" dirty="0"/>
          </a:p>
        </p:txBody>
      </p:sp>
      <p:sp>
        <p:nvSpPr>
          <p:cNvPr id="16" name="Shape 14"/>
          <p:cNvSpPr/>
          <p:nvPr/>
        </p:nvSpPr>
        <p:spPr>
          <a:xfrm>
            <a:off x="548640" y="1645920"/>
            <a:ext cx="274320" cy="1097280"/>
          </a:xfrm>
          <a:prstGeom prst="upArrow">
            <a:avLst/>
          </a:prstGeom>
          <a:solidFill>
            <a:srgbClr val="5B6B62"/>
          </a:solidFill>
          <a:ln/>
        </p:spPr>
        <p:txBody>
          <a:bodyPr/>
          <a:lstStyle/>
          <a:p>
            <a:endParaRPr lang="en-US"/>
          </a:p>
        </p:txBody>
      </p:sp>
      <p:sp>
        <p:nvSpPr>
          <p:cNvPr id="17" name="Text 15"/>
          <p:cNvSpPr txBox="1"/>
          <p:nvPr/>
        </p:nvSpPr>
        <p:spPr>
          <a:xfrm>
            <a:off x="1280160" y="5989320"/>
            <a:ext cx="9829800" cy="365760"/>
          </a:xfrm>
          <a:prstGeom prst="rect">
            <a:avLst/>
          </a:prstGeom>
          <a:noFill/>
          <a:ln/>
        </p:spPr>
        <p:txBody>
          <a:bodyPr wrap="square" lIns="0" tIns="0" rIns="0" bIns="0" rtlCol="0" anchor="t"/>
          <a:lstStyle/>
          <a:p>
            <a:pPr marL="0" indent="0" algn="ctr">
              <a:buNone/>
            </a:pPr>
            <a:r>
              <a:rPr lang="en-US" sz="1600" b="1" dirty="0">
                <a:solidFill>
                  <a:srgbClr val="5B6B62"/>
                </a:solidFill>
                <a:latin typeface="Georgia" pitchFamily="34" charset="0"/>
                <a:ea typeface="Georgia" pitchFamily="34" charset="-122"/>
                <a:cs typeface="Georgia" pitchFamily="34" charset="-120"/>
              </a:rPr>
              <a:t>INTEREST →</a:t>
            </a:r>
            <a:endParaRPr lang="en-US" sz="1600" dirty="0"/>
          </a:p>
        </p:txBody>
      </p:sp>
      <p:sp>
        <p:nvSpPr>
          <p:cNvPr id="18" name="Text 16"/>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32</a:t>
            </a:r>
            <a:endParaRPr lang="en-US" sz="1100" dirty="0"/>
          </a:p>
        </p:txBody>
      </p:sp>
      <p:pic>
        <p:nvPicPr>
          <p:cNvPr id="20" name="Picture 19">
            <a:extLst>
              <a:ext uri="{FF2B5EF4-FFF2-40B4-BE49-F238E27FC236}">
                <a16:creationId xmlns:a16="http://schemas.microsoft.com/office/drawing/2014/main" id="{CDE19343-DDD8-73E1-09A7-568CE0594599}"/>
              </a:ext>
            </a:extLst>
          </p:cNvPr>
          <p:cNvPicPr>
            <a:picLocks noChangeAspect="1"/>
          </p:cNvPicPr>
          <p:nvPr/>
        </p:nvPicPr>
        <p:blipFill>
          <a:blip r:embed="rId3"/>
          <a:stretch>
            <a:fillRect/>
          </a:stretch>
        </p:blipFill>
        <p:spPr>
          <a:xfrm>
            <a:off x="0" y="6473952"/>
            <a:ext cx="12192000" cy="408227"/>
          </a:xfrm>
          <a:prstGeom prst="rect">
            <a:avLst/>
          </a:prstGeom>
        </p:spPr>
      </p:pic>
      <p:sp>
        <p:nvSpPr>
          <p:cNvPr id="22" name="TextBox 21">
            <a:extLst>
              <a:ext uri="{FF2B5EF4-FFF2-40B4-BE49-F238E27FC236}">
                <a16:creationId xmlns:a16="http://schemas.microsoft.com/office/drawing/2014/main" id="{F732F5D0-512B-6A92-1B4B-45AADC8D8574}"/>
              </a:ext>
            </a:extLst>
          </p:cNvPr>
          <p:cNvSpPr txBox="1"/>
          <p:nvPr/>
        </p:nvSpPr>
        <p:spPr>
          <a:xfrm>
            <a:off x="1143000" y="647395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Public–Private Collaboration</a:t>
            </a:r>
            <a:endParaRPr lang="en-US" sz="4000" dirty="0"/>
          </a:p>
        </p:txBody>
      </p:sp>
      <p:sp>
        <p:nvSpPr>
          <p:cNvPr id="3" name="Shape 1"/>
          <p:cNvSpPr/>
          <p:nvPr/>
        </p:nvSpPr>
        <p:spPr>
          <a:xfrm>
            <a:off x="548640" y="1508760"/>
            <a:ext cx="6583680" cy="1325880"/>
          </a:xfrm>
          <a:prstGeom prst="roundRect">
            <a:avLst>
              <a:gd name="adj" fmla="val 8276"/>
            </a:avLst>
          </a:prstGeom>
          <a:solidFill>
            <a:srgbClr val="EAF1EC"/>
          </a:solidFill>
          <a:ln/>
        </p:spPr>
        <p:txBody>
          <a:bodyPr/>
          <a:lstStyle/>
          <a:p>
            <a:endParaRPr lang="en-US"/>
          </a:p>
        </p:txBody>
      </p:sp>
      <p:sp>
        <p:nvSpPr>
          <p:cNvPr id="4" name="Shape 2"/>
          <p:cNvSpPr/>
          <p:nvPr/>
        </p:nvSpPr>
        <p:spPr>
          <a:xfrm>
            <a:off x="777240" y="1810512"/>
            <a:ext cx="731520" cy="731520"/>
          </a:xfrm>
          <a:prstGeom prst="ellipse">
            <a:avLst/>
          </a:prstGeom>
          <a:solidFill>
            <a:srgbClr val="1F3B2F"/>
          </a:solidFill>
          <a:ln/>
        </p:spPr>
        <p:txBody>
          <a:bodyPr/>
          <a:lstStyle/>
          <a:p>
            <a:endParaRPr lang="en-US"/>
          </a:p>
        </p:txBody>
      </p:sp>
      <p:pic>
        <p:nvPicPr>
          <p:cNvPr id="5" name="Image 0" descr="preencoded.png"/>
          <p:cNvPicPr>
            <a:picLocks noChangeAspect="1"/>
          </p:cNvPicPr>
          <p:nvPr/>
        </p:nvPicPr>
        <p:blipFill>
          <a:blip r:embed="rId3"/>
          <a:stretch>
            <a:fillRect/>
          </a:stretch>
        </p:blipFill>
        <p:spPr>
          <a:xfrm>
            <a:off x="952805" y="1986077"/>
            <a:ext cx="380390" cy="380390"/>
          </a:xfrm>
          <a:prstGeom prst="rect">
            <a:avLst/>
          </a:prstGeom>
        </p:spPr>
      </p:pic>
      <p:sp>
        <p:nvSpPr>
          <p:cNvPr id="6" name="Text 3"/>
          <p:cNvSpPr txBox="1"/>
          <p:nvPr/>
        </p:nvSpPr>
        <p:spPr>
          <a:xfrm>
            <a:off x="1737360" y="1618488"/>
            <a:ext cx="5212080" cy="41148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DMOs with mixed boards</a:t>
            </a:r>
            <a:endParaRPr lang="en-US" sz="2000" dirty="0"/>
          </a:p>
        </p:txBody>
      </p:sp>
      <p:sp>
        <p:nvSpPr>
          <p:cNvPr id="7" name="Text 4"/>
          <p:cNvSpPr txBox="1"/>
          <p:nvPr/>
        </p:nvSpPr>
        <p:spPr>
          <a:xfrm>
            <a:off x="1737360" y="2057400"/>
            <a:ext cx="5257800" cy="7315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Public and private members share strategy and marketing.</a:t>
            </a:r>
            <a:endParaRPr lang="en-US" sz="2000" dirty="0"/>
          </a:p>
        </p:txBody>
      </p:sp>
      <p:sp>
        <p:nvSpPr>
          <p:cNvPr id="8" name="Shape 5"/>
          <p:cNvSpPr/>
          <p:nvPr/>
        </p:nvSpPr>
        <p:spPr>
          <a:xfrm>
            <a:off x="548640" y="3017520"/>
            <a:ext cx="6583680" cy="1325880"/>
          </a:xfrm>
          <a:prstGeom prst="roundRect">
            <a:avLst>
              <a:gd name="adj" fmla="val 8276"/>
            </a:avLst>
          </a:prstGeom>
          <a:solidFill>
            <a:srgbClr val="F7EFE2"/>
          </a:solidFill>
          <a:ln/>
        </p:spPr>
        <p:txBody>
          <a:bodyPr/>
          <a:lstStyle/>
          <a:p>
            <a:endParaRPr lang="en-US"/>
          </a:p>
        </p:txBody>
      </p:sp>
      <p:sp>
        <p:nvSpPr>
          <p:cNvPr id="9" name="Shape 6"/>
          <p:cNvSpPr/>
          <p:nvPr/>
        </p:nvSpPr>
        <p:spPr>
          <a:xfrm>
            <a:off x="777240" y="3319272"/>
            <a:ext cx="731520" cy="731520"/>
          </a:xfrm>
          <a:prstGeom prst="ellipse">
            <a:avLst/>
          </a:prstGeom>
          <a:solidFill>
            <a:srgbClr val="1F3B2F"/>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952805" y="3494837"/>
            <a:ext cx="380390" cy="380390"/>
          </a:xfrm>
          <a:prstGeom prst="rect">
            <a:avLst/>
          </a:prstGeom>
        </p:spPr>
      </p:pic>
      <p:sp>
        <p:nvSpPr>
          <p:cNvPr id="11" name="Text 7"/>
          <p:cNvSpPr txBox="1"/>
          <p:nvPr/>
        </p:nvSpPr>
        <p:spPr>
          <a:xfrm>
            <a:off x="1737360" y="3127248"/>
            <a:ext cx="5212080" cy="41148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Concessions and leases</a:t>
            </a:r>
            <a:endParaRPr lang="en-US" sz="2000" dirty="0"/>
          </a:p>
        </p:txBody>
      </p:sp>
      <p:sp>
        <p:nvSpPr>
          <p:cNvPr id="12" name="Text 8"/>
          <p:cNvSpPr txBox="1"/>
          <p:nvPr/>
        </p:nvSpPr>
        <p:spPr>
          <a:xfrm>
            <a:off x="1737360" y="3566160"/>
            <a:ext cx="5257800" cy="7315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Private operators run services in protected areas for a fee.</a:t>
            </a:r>
            <a:endParaRPr lang="en-US" sz="2000" dirty="0"/>
          </a:p>
        </p:txBody>
      </p:sp>
      <p:sp>
        <p:nvSpPr>
          <p:cNvPr id="13" name="Shape 9"/>
          <p:cNvSpPr/>
          <p:nvPr/>
        </p:nvSpPr>
        <p:spPr>
          <a:xfrm>
            <a:off x="548640" y="4526280"/>
            <a:ext cx="6583680" cy="1325880"/>
          </a:xfrm>
          <a:prstGeom prst="roundRect">
            <a:avLst>
              <a:gd name="adj" fmla="val 8276"/>
            </a:avLst>
          </a:prstGeom>
          <a:solidFill>
            <a:srgbClr val="EAF1EC"/>
          </a:solidFill>
          <a:ln/>
        </p:spPr>
        <p:txBody>
          <a:bodyPr/>
          <a:lstStyle/>
          <a:p>
            <a:endParaRPr lang="en-US"/>
          </a:p>
        </p:txBody>
      </p:sp>
      <p:sp>
        <p:nvSpPr>
          <p:cNvPr id="14" name="Shape 10"/>
          <p:cNvSpPr/>
          <p:nvPr/>
        </p:nvSpPr>
        <p:spPr>
          <a:xfrm>
            <a:off x="777240" y="4828032"/>
            <a:ext cx="731520" cy="731520"/>
          </a:xfrm>
          <a:prstGeom prst="ellipse">
            <a:avLst/>
          </a:prstGeom>
          <a:solidFill>
            <a:srgbClr val="1F3B2F"/>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952805" y="5003597"/>
            <a:ext cx="380390" cy="380390"/>
          </a:xfrm>
          <a:prstGeom prst="rect">
            <a:avLst/>
          </a:prstGeom>
        </p:spPr>
      </p:pic>
      <p:sp>
        <p:nvSpPr>
          <p:cNvPr id="16" name="Text 11"/>
          <p:cNvSpPr txBox="1"/>
          <p:nvPr/>
        </p:nvSpPr>
        <p:spPr>
          <a:xfrm>
            <a:off x="1737360" y="4636008"/>
            <a:ext cx="5212080" cy="41148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Clusters and routes</a:t>
            </a:r>
            <a:endParaRPr lang="en-US" sz="2000" dirty="0"/>
          </a:p>
        </p:txBody>
      </p:sp>
      <p:sp>
        <p:nvSpPr>
          <p:cNvPr id="17" name="Text 12"/>
          <p:cNvSpPr txBox="1"/>
          <p:nvPr/>
        </p:nvSpPr>
        <p:spPr>
          <a:xfrm>
            <a:off x="1737360" y="5074920"/>
            <a:ext cx="5257800" cy="73152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Small firms group together, for example on a wine or craft route.</a:t>
            </a:r>
            <a:endParaRPr lang="en-US" sz="2000" dirty="0"/>
          </a:p>
        </p:txBody>
      </p:sp>
      <p:sp>
        <p:nvSpPr>
          <p:cNvPr id="18" name="Shape 13"/>
          <p:cNvSpPr/>
          <p:nvPr/>
        </p:nvSpPr>
        <p:spPr>
          <a:xfrm>
            <a:off x="7406640" y="1508760"/>
            <a:ext cx="4233672" cy="4343400"/>
          </a:xfrm>
          <a:prstGeom prst="roundRect">
            <a:avLst>
              <a:gd name="adj" fmla="val 2592"/>
            </a:avLst>
          </a:prstGeom>
          <a:solidFill>
            <a:srgbClr val="1F3B2F"/>
          </a:solidFill>
          <a:ln/>
        </p:spPr>
        <p:txBody>
          <a:bodyPr/>
          <a:lstStyle/>
          <a:p>
            <a:endParaRPr lang="en-US"/>
          </a:p>
        </p:txBody>
      </p:sp>
      <p:sp>
        <p:nvSpPr>
          <p:cNvPr id="19" name="Text 14"/>
          <p:cNvSpPr txBox="1"/>
          <p:nvPr/>
        </p:nvSpPr>
        <p:spPr>
          <a:xfrm>
            <a:off x="7635240" y="1691640"/>
            <a:ext cx="3840480" cy="822960"/>
          </a:xfrm>
          <a:prstGeom prst="rect">
            <a:avLst/>
          </a:prstGeom>
          <a:noFill/>
          <a:ln/>
        </p:spPr>
        <p:txBody>
          <a:bodyPr wrap="square" lIns="0" tIns="0" rIns="0" bIns="0" rtlCol="0" anchor="t"/>
          <a:lstStyle/>
          <a:p>
            <a:pPr marL="0" indent="0" algn="l">
              <a:buNone/>
            </a:pPr>
            <a:r>
              <a:rPr lang="en-US" sz="2000" b="1" dirty="0">
                <a:solidFill>
                  <a:srgbClr val="E3A857"/>
                </a:solidFill>
                <a:latin typeface="Georgia" pitchFamily="34" charset="0"/>
                <a:ea typeface="Georgia" pitchFamily="34" charset="-122"/>
                <a:cs typeface="Georgia" pitchFamily="34" charset="-120"/>
              </a:rPr>
              <a:t>Conditions for collaboration</a:t>
            </a:r>
            <a:endParaRPr lang="en-US" sz="2000" dirty="0"/>
          </a:p>
        </p:txBody>
      </p:sp>
      <p:sp>
        <p:nvSpPr>
          <p:cNvPr id="20" name="Text 15"/>
          <p:cNvSpPr txBox="1"/>
          <p:nvPr/>
        </p:nvSpPr>
        <p:spPr>
          <a:xfrm>
            <a:off x="7635240" y="2606040"/>
            <a:ext cx="3794760" cy="3108960"/>
          </a:xfrm>
          <a:prstGeom prst="rect">
            <a:avLst/>
          </a:prstGeom>
          <a:noFill/>
          <a:ln/>
        </p:spPr>
        <p:txBody>
          <a:bodyPr wrap="square" lIns="0" tIns="0" rIns="0" bIns="0" rtlCol="0" anchor="t"/>
          <a:lstStyle/>
          <a:p>
            <a:pPr marL="279400" indent="-279400">
              <a:lnSpc>
                <a:spcPct val="100000"/>
              </a:lnSpc>
              <a:spcAft>
                <a:spcPts val="1000"/>
              </a:spcAft>
              <a:buSzPct val="100000"/>
              <a:buChar char="•"/>
            </a:pPr>
            <a:r>
              <a:rPr lang="en-US" sz="2000" dirty="0">
                <a:solidFill>
                  <a:srgbClr val="FFFFFF"/>
                </a:solidFill>
                <a:latin typeface="Georgia" pitchFamily="34" charset="0"/>
                <a:ea typeface="Georgia" pitchFamily="34" charset="-122"/>
                <a:cs typeface="Georgia" pitchFamily="34" charset="-120"/>
              </a:rPr>
              <a:t>Partners see they depend on each other</a:t>
            </a:r>
            <a:endParaRPr lang="en-US" sz="2000" dirty="0"/>
          </a:p>
          <a:p>
            <a:pPr marL="279400" indent="-279400">
              <a:lnSpc>
                <a:spcPct val="100000"/>
              </a:lnSpc>
              <a:spcAft>
                <a:spcPts val="1000"/>
              </a:spcAft>
              <a:buSzPct val="100000"/>
              <a:buChar char="•"/>
            </a:pPr>
            <a:r>
              <a:rPr lang="en-US" sz="2000" dirty="0">
                <a:solidFill>
                  <a:srgbClr val="FFFFFF"/>
                </a:solidFill>
                <a:latin typeface="Georgia" pitchFamily="34" charset="0"/>
                <a:ea typeface="Georgia" pitchFamily="34" charset="-122"/>
                <a:cs typeface="Georgia" pitchFamily="34" charset="-120"/>
              </a:rPr>
              <a:t>Each expects real benefits</a:t>
            </a:r>
            <a:endParaRPr lang="en-US" sz="2000" dirty="0"/>
          </a:p>
          <a:p>
            <a:pPr marL="279400" indent="-279400">
              <a:lnSpc>
                <a:spcPct val="100000"/>
              </a:lnSpc>
              <a:spcAft>
                <a:spcPts val="1000"/>
              </a:spcAft>
              <a:buSzPct val="100000"/>
              <a:buChar char="•"/>
            </a:pPr>
            <a:r>
              <a:rPr lang="en-US" sz="2000" dirty="0">
                <a:solidFill>
                  <a:srgbClr val="FFFFFF"/>
                </a:solidFill>
                <a:latin typeface="Georgia" pitchFamily="34" charset="0"/>
                <a:ea typeface="Georgia" pitchFamily="34" charset="-122"/>
                <a:cs typeface="Georgia" pitchFamily="34" charset="-120"/>
              </a:rPr>
              <a:t>A trusted convenor leads</a:t>
            </a:r>
            <a:endParaRPr lang="en-US" sz="2000" dirty="0"/>
          </a:p>
          <a:p>
            <a:pPr marL="279400" indent="-279400">
              <a:lnSpc>
                <a:spcPct val="100000"/>
              </a:lnSpc>
              <a:spcAft>
                <a:spcPts val="1000"/>
              </a:spcAft>
              <a:buSzPct val="100000"/>
              <a:buChar char="•"/>
            </a:pPr>
            <a:r>
              <a:rPr lang="en-US" sz="2000" dirty="0">
                <a:solidFill>
                  <a:srgbClr val="FFFFFF"/>
                </a:solidFill>
                <a:latin typeface="Georgia" pitchFamily="34" charset="0"/>
                <a:ea typeface="Georgia" pitchFamily="34" charset="-122"/>
                <a:cs typeface="Georgia" pitchFamily="34" charset="-120"/>
              </a:rPr>
              <a:t>Decisions are genuinely shared</a:t>
            </a:r>
            <a:endParaRPr lang="en-US" sz="2000" dirty="0"/>
          </a:p>
        </p:txBody>
      </p:sp>
      <p:sp>
        <p:nvSpPr>
          <p:cNvPr id="21" name="Text 16"/>
          <p:cNvSpPr txBox="1"/>
          <p:nvPr/>
        </p:nvSpPr>
        <p:spPr>
          <a:xfrm>
            <a:off x="548640" y="6108192"/>
            <a:ext cx="11094415" cy="274320"/>
          </a:xfrm>
          <a:prstGeom prst="rect">
            <a:avLst/>
          </a:prstGeom>
          <a:noFill/>
          <a:ln/>
        </p:spPr>
        <p:txBody>
          <a:bodyPr wrap="square" lIns="0" tIns="0" rIns="0" bIns="0" rtlCol="0" anchor="ctr"/>
          <a:lstStyle/>
          <a:p>
            <a:pPr marL="0" indent="0">
              <a:buNone/>
            </a:pPr>
            <a:r>
              <a:rPr lang="en-US" sz="1200" i="1" dirty="0">
                <a:solidFill>
                  <a:srgbClr val="5B6B62"/>
                </a:solidFill>
                <a:latin typeface="Georgia" pitchFamily="34" charset="0"/>
                <a:ea typeface="Georgia" pitchFamily="34" charset="-122"/>
                <a:cs typeface="Georgia" pitchFamily="34" charset="-120"/>
              </a:rPr>
              <a:t>Jamal &amp; Getz (1995), Collaboration theory and community tourism planning.</a:t>
            </a:r>
            <a:endParaRPr lang="en-US" sz="1200" dirty="0"/>
          </a:p>
        </p:txBody>
      </p:sp>
      <p:sp>
        <p:nvSpPr>
          <p:cNvPr id="22" name="Text 17"/>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33</a:t>
            </a:r>
            <a:endParaRPr lang="en-US" sz="1100" dirty="0"/>
          </a:p>
        </p:txBody>
      </p:sp>
      <p:pic>
        <p:nvPicPr>
          <p:cNvPr id="24" name="Picture 23">
            <a:extLst>
              <a:ext uri="{FF2B5EF4-FFF2-40B4-BE49-F238E27FC236}">
                <a16:creationId xmlns:a16="http://schemas.microsoft.com/office/drawing/2014/main" id="{BDAE2FF6-E397-1660-701E-CA0619BBA900}"/>
              </a:ext>
            </a:extLst>
          </p:cNvPr>
          <p:cNvPicPr>
            <a:picLocks noChangeAspect="1"/>
          </p:cNvPicPr>
          <p:nvPr/>
        </p:nvPicPr>
        <p:blipFill>
          <a:blip r:embed="rId6"/>
          <a:stretch>
            <a:fillRect/>
          </a:stretch>
        </p:blipFill>
        <p:spPr>
          <a:xfrm>
            <a:off x="0" y="6473952"/>
            <a:ext cx="12192000" cy="408227"/>
          </a:xfrm>
          <a:prstGeom prst="rect">
            <a:avLst/>
          </a:prstGeom>
        </p:spPr>
      </p:pic>
      <p:sp>
        <p:nvSpPr>
          <p:cNvPr id="26" name="TextBox 25">
            <a:extLst>
              <a:ext uri="{FF2B5EF4-FFF2-40B4-BE49-F238E27FC236}">
                <a16:creationId xmlns:a16="http://schemas.microsoft.com/office/drawing/2014/main" id="{A724A974-0561-DED1-78FD-DB3193040153}"/>
              </a:ext>
            </a:extLst>
          </p:cNvPr>
          <p:cNvSpPr txBox="1"/>
          <p:nvPr/>
        </p:nvSpPr>
        <p:spPr>
          <a:xfrm>
            <a:off x="1143000" y="646257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3" name="Shape 0"/>
          <p:cNvSpPr/>
          <p:nvPr/>
        </p:nvSpPr>
        <p:spPr>
          <a:xfrm>
            <a:off x="548640" y="320040"/>
            <a:ext cx="2103120" cy="384048"/>
          </a:xfrm>
          <a:prstGeom prst="roundRect">
            <a:avLst>
              <a:gd name="adj" fmla="val 28571"/>
            </a:avLst>
          </a:prstGeom>
          <a:solidFill>
            <a:srgbClr val="C1553B"/>
          </a:solidFill>
          <a:ln/>
        </p:spPr>
        <p:txBody>
          <a:bodyPr/>
          <a:lstStyle/>
          <a:p>
            <a:endParaRPr lang="en-US"/>
          </a:p>
        </p:txBody>
      </p:sp>
      <p:sp>
        <p:nvSpPr>
          <p:cNvPr id="4" name="Text 1"/>
          <p:cNvSpPr txBox="1"/>
          <p:nvPr/>
        </p:nvSpPr>
        <p:spPr>
          <a:xfrm>
            <a:off x="548640" y="320040"/>
            <a:ext cx="2103120"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Georgia" pitchFamily="34" charset="0"/>
                <a:ea typeface="Georgia" pitchFamily="34" charset="-122"/>
                <a:cs typeface="Georgia" pitchFamily="34" charset="-120"/>
              </a:rPr>
              <a:t>CASE STUDY 4</a:t>
            </a:r>
            <a:endParaRPr lang="en-US" sz="1400" dirty="0"/>
          </a:p>
        </p:txBody>
      </p:sp>
      <p:sp>
        <p:nvSpPr>
          <p:cNvPr id="5" name="Text 2"/>
          <p:cNvSpPr txBox="1"/>
          <p:nvPr/>
        </p:nvSpPr>
        <p:spPr>
          <a:xfrm>
            <a:off x="548640" y="822960"/>
            <a:ext cx="6309360" cy="1280160"/>
          </a:xfrm>
          <a:prstGeom prst="rect">
            <a:avLst/>
          </a:prstGeom>
          <a:noFill/>
          <a:ln/>
        </p:spPr>
        <p:txBody>
          <a:bodyPr wrap="square" lIns="0" tIns="0" rIns="0" bIns="0" rtlCol="0" anchor="t"/>
          <a:lstStyle/>
          <a:p>
            <a:pPr marL="0" indent="0">
              <a:buNone/>
            </a:pPr>
            <a:r>
              <a:rPr lang="en-US" sz="4000" b="1" dirty="0">
                <a:solidFill>
                  <a:srgbClr val="1F3B2F"/>
                </a:solidFill>
                <a:latin typeface="Georgia" pitchFamily="34" charset="0"/>
                <a:ea typeface="Georgia" pitchFamily="34" charset="-122"/>
                <a:cs typeface="Georgia" pitchFamily="34" charset="-120"/>
              </a:rPr>
              <a:t>Il </a:t>
            </a:r>
            <a:r>
              <a:rPr lang="en-US" sz="4000" b="1" dirty="0" err="1">
                <a:solidFill>
                  <a:srgbClr val="1F3B2F"/>
                </a:solidFill>
                <a:latin typeface="Georgia" pitchFamily="34" charset="0"/>
                <a:ea typeface="Georgia" pitchFamily="34" charset="-122"/>
                <a:cs typeface="Georgia" pitchFamily="34" charset="-120"/>
              </a:rPr>
              <a:t>Ngwesi</a:t>
            </a:r>
            <a:r>
              <a:rPr lang="en-US" sz="4000" b="1" dirty="0">
                <a:solidFill>
                  <a:srgbClr val="1F3B2F"/>
                </a:solidFill>
                <a:latin typeface="Georgia" pitchFamily="34" charset="0"/>
                <a:ea typeface="Georgia" pitchFamily="34" charset="-122"/>
                <a:cs typeface="Georgia" pitchFamily="34" charset="-120"/>
              </a:rPr>
              <a:t> Lodge, Kenya</a:t>
            </a:r>
            <a:endParaRPr lang="en-US" sz="4000" dirty="0"/>
          </a:p>
        </p:txBody>
      </p:sp>
      <p:sp>
        <p:nvSpPr>
          <p:cNvPr id="6" name="Text 3"/>
          <p:cNvSpPr txBox="1"/>
          <p:nvPr/>
        </p:nvSpPr>
        <p:spPr>
          <a:xfrm>
            <a:off x="548640" y="2286000"/>
            <a:ext cx="6217920" cy="384048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Who: </a:t>
            </a:r>
            <a:r>
              <a:rPr lang="en-US" sz="2000" dirty="0">
                <a:solidFill>
                  <a:srgbClr val="23302A"/>
                </a:solidFill>
                <a:latin typeface="Georgia" pitchFamily="34" charset="0"/>
                <a:ea typeface="Georgia" pitchFamily="34" charset="-122"/>
                <a:cs typeface="Georgia" pitchFamily="34" charset="-120"/>
              </a:rPr>
              <a:t>Maasai community group ranch in Laikipia, northern Kenya.</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What: </a:t>
            </a:r>
            <a:r>
              <a:rPr lang="en-US" sz="2000" dirty="0">
                <a:solidFill>
                  <a:srgbClr val="23302A"/>
                </a:solidFill>
                <a:latin typeface="Georgia" pitchFamily="34" charset="0"/>
                <a:ea typeface="Georgia" pitchFamily="34" charset="-122"/>
                <a:cs typeface="Georgia" pitchFamily="34" charset="-120"/>
              </a:rPr>
              <a:t>community-owned eco-lodge opened in 1996 with support from neighbouring Lewa Conservancy.</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Benefits: </a:t>
            </a:r>
            <a:r>
              <a:rPr lang="en-US" sz="2000" dirty="0">
                <a:solidFill>
                  <a:srgbClr val="23302A"/>
                </a:solidFill>
                <a:latin typeface="Georgia" pitchFamily="34" charset="0"/>
                <a:ea typeface="Georgia" pitchFamily="34" charset="-122"/>
                <a:cs typeface="Georgia" pitchFamily="34" charset="-120"/>
              </a:rPr>
              <a:t>income for schools, water, health and wildlife protection.</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Recognition: </a:t>
            </a:r>
            <a:r>
              <a:rPr lang="en-US" sz="2000" dirty="0">
                <a:solidFill>
                  <a:srgbClr val="23302A"/>
                </a:solidFill>
                <a:latin typeface="Georgia" pitchFamily="34" charset="0"/>
                <a:ea typeface="Georgia" pitchFamily="34" charset="-122"/>
                <a:cs typeface="Georgia" pitchFamily="34" charset="-120"/>
              </a:rPr>
              <a:t>UNDP Equator Prize winner in 2002.</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34</a:t>
            </a:r>
            <a:endParaRPr lang="en-US" sz="1100" dirty="0"/>
          </a:p>
        </p:txBody>
      </p:sp>
      <p:pic>
        <p:nvPicPr>
          <p:cNvPr id="9" name="Picture 8">
            <a:extLst>
              <a:ext uri="{FF2B5EF4-FFF2-40B4-BE49-F238E27FC236}">
                <a16:creationId xmlns:a16="http://schemas.microsoft.com/office/drawing/2014/main" id="{E4F0BA1B-2471-1AFF-C006-5B0A4AF55216}"/>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34F4E036-E7B2-76ED-5D7F-DA6D81B3862C}"/>
              </a:ext>
            </a:extLst>
          </p:cNvPr>
          <p:cNvSpPr txBox="1"/>
          <p:nvPr/>
        </p:nvSpPr>
        <p:spPr>
          <a:xfrm>
            <a:off x="826546" y="646257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3" name="Picture 12">
            <a:extLst>
              <a:ext uri="{FF2B5EF4-FFF2-40B4-BE49-F238E27FC236}">
                <a16:creationId xmlns:a16="http://schemas.microsoft.com/office/drawing/2014/main" id="{0176454D-B2C7-CF0A-D1BE-8A772060129B}"/>
              </a:ext>
            </a:extLst>
          </p:cNvPr>
          <p:cNvPicPr>
            <a:picLocks noChangeAspect="1"/>
          </p:cNvPicPr>
          <p:nvPr/>
        </p:nvPicPr>
        <p:blipFill>
          <a:blip r:embed="rId4"/>
          <a:stretch>
            <a:fillRect/>
          </a:stretch>
        </p:blipFill>
        <p:spPr>
          <a:xfrm>
            <a:off x="7611035" y="1197989"/>
            <a:ext cx="3854824" cy="4782062"/>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a:effectLst/>
      </p:bgPr>
    </p:bg>
    <p:spTree>
      <p:nvGrpSpPr>
        <p:cNvPr id="1" name=""/>
        <p:cNvGrpSpPr/>
        <p:nvPr/>
      </p:nvGrpSpPr>
      <p:grpSpPr>
        <a:xfrm>
          <a:off x="0" y="0"/>
          <a:ext cx="0" cy="0"/>
          <a:chOff x="0" y="0"/>
          <a:chExt cx="0" cy="0"/>
        </a:xfrm>
      </p:grpSpPr>
      <p:sp>
        <p:nvSpPr>
          <p:cNvPr id="3" name="Shape 0"/>
          <p:cNvSpPr/>
          <p:nvPr/>
        </p:nvSpPr>
        <p:spPr>
          <a:xfrm>
            <a:off x="548640" y="320040"/>
            <a:ext cx="2103120" cy="384048"/>
          </a:xfrm>
          <a:prstGeom prst="roundRect">
            <a:avLst>
              <a:gd name="adj" fmla="val 28571"/>
            </a:avLst>
          </a:prstGeom>
          <a:solidFill>
            <a:srgbClr val="C1553B"/>
          </a:solidFill>
          <a:ln/>
        </p:spPr>
        <p:txBody>
          <a:bodyPr/>
          <a:lstStyle/>
          <a:p>
            <a:endParaRPr lang="en-US"/>
          </a:p>
        </p:txBody>
      </p:sp>
      <p:sp>
        <p:nvSpPr>
          <p:cNvPr id="4" name="Text 1"/>
          <p:cNvSpPr txBox="1"/>
          <p:nvPr/>
        </p:nvSpPr>
        <p:spPr>
          <a:xfrm>
            <a:off x="548640" y="320040"/>
            <a:ext cx="2103120"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Georgia" pitchFamily="34" charset="0"/>
                <a:ea typeface="Georgia" pitchFamily="34" charset="-122"/>
                <a:cs typeface="Georgia" pitchFamily="34" charset="-120"/>
              </a:rPr>
              <a:t>CASE STUDY 5</a:t>
            </a:r>
            <a:endParaRPr lang="en-US" sz="1400" dirty="0"/>
          </a:p>
        </p:txBody>
      </p:sp>
      <p:sp>
        <p:nvSpPr>
          <p:cNvPr id="5" name="Text 2"/>
          <p:cNvSpPr txBox="1"/>
          <p:nvPr/>
        </p:nvSpPr>
        <p:spPr>
          <a:xfrm>
            <a:off x="548640" y="822960"/>
            <a:ext cx="6309360" cy="1280160"/>
          </a:xfrm>
          <a:prstGeom prst="rect">
            <a:avLst/>
          </a:prstGeom>
          <a:noFill/>
          <a:ln/>
        </p:spPr>
        <p:txBody>
          <a:bodyPr wrap="square" lIns="0" tIns="0" rIns="0" bIns="0" rtlCol="0" anchor="t"/>
          <a:lstStyle/>
          <a:p>
            <a:pPr marL="0" indent="0">
              <a:buNone/>
            </a:pPr>
            <a:r>
              <a:rPr lang="en-US" sz="4000" b="1" dirty="0">
                <a:solidFill>
                  <a:srgbClr val="1F3B2F"/>
                </a:solidFill>
                <a:latin typeface="Georgia" pitchFamily="34" charset="0"/>
                <a:ea typeface="Georgia" pitchFamily="34" charset="-122"/>
                <a:cs typeface="Georgia" pitchFamily="34" charset="-120"/>
              </a:rPr>
              <a:t>Europe: LEADER and the Scattered Hotel</a:t>
            </a:r>
            <a:endParaRPr lang="en-US" sz="4000" dirty="0"/>
          </a:p>
        </p:txBody>
      </p:sp>
      <p:sp>
        <p:nvSpPr>
          <p:cNvPr id="6" name="Text 3"/>
          <p:cNvSpPr txBox="1"/>
          <p:nvPr/>
        </p:nvSpPr>
        <p:spPr>
          <a:xfrm>
            <a:off x="548640" y="2286000"/>
            <a:ext cx="6217920" cy="384048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LEADER: </a:t>
            </a:r>
            <a:r>
              <a:rPr lang="en-US" sz="2000" dirty="0">
                <a:solidFill>
                  <a:srgbClr val="23302A"/>
                </a:solidFill>
                <a:latin typeface="Georgia" pitchFamily="34" charset="0"/>
                <a:ea typeface="Georgia" pitchFamily="34" charset="-122"/>
                <a:cs typeface="Georgia" pitchFamily="34" charset="-120"/>
              </a:rPr>
              <a:t>EU rural method since 1991, run by Local Action Groups.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Bottom-up: </a:t>
            </a:r>
            <a:r>
              <a:rPr lang="en-US" sz="2000" dirty="0">
                <a:solidFill>
                  <a:srgbClr val="23302A"/>
                </a:solidFill>
                <a:latin typeface="Georgia" pitchFamily="34" charset="0"/>
                <a:ea typeface="Georgia" pitchFamily="34" charset="-122"/>
                <a:cs typeface="Georgia" pitchFamily="34" charset="-120"/>
              </a:rPr>
              <a:t>public, private and civil society partners write local strategies.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Albergo diffuso: </a:t>
            </a:r>
            <a:r>
              <a:rPr lang="en-US" sz="2000" dirty="0">
                <a:solidFill>
                  <a:srgbClr val="23302A"/>
                </a:solidFill>
                <a:latin typeface="Georgia" pitchFamily="34" charset="0"/>
                <a:ea typeface="Georgia" pitchFamily="34" charset="-122"/>
                <a:cs typeface="Georgia" pitchFamily="34" charset="-120"/>
              </a:rPr>
              <a:t>rooms in restored houses across a village, with one reception.</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Example: </a:t>
            </a:r>
            <a:r>
              <a:rPr lang="en-US" sz="2000" dirty="0">
                <a:solidFill>
                  <a:srgbClr val="23302A"/>
                </a:solidFill>
                <a:latin typeface="Georgia" pitchFamily="34" charset="0"/>
                <a:ea typeface="Georgia" pitchFamily="34" charset="-122"/>
                <a:cs typeface="Georgia" pitchFamily="34" charset="-120"/>
              </a:rPr>
              <a:t>Santo Stefano di Sessanio, Abruzzo, revived through heritage.</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35</a:t>
            </a:r>
            <a:endParaRPr lang="en-US" sz="1100" dirty="0"/>
          </a:p>
        </p:txBody>
      </p:sp>
      <p:pic>
        <p:nvPicPr>
          <p:cNvPr id="9" name="Picture 8">
            <a:extLst>
              <a:ext uri="{FF2B5EF4-FFF2-40B4-BE49-F238E27FC236}">
                <a16:creationId xmlns:a16="http://schemas.microsoft.com/office/drawing/2014/main" id="{7B67829A-7CAC-20E9-973C-123EDCC4FE0F}"/>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C19C1DC7-CDBE-E199-DBD0-BF4D3BD5B29B}"/>
              </a:ext>
            </a:extLst>
          </p:cNvPr>
          <p:cNvSpPr txBox="1"/>
          <p:nvPr/>
        </p:nvSpPr>
        <p:spPr>
          <a:xfrm>
            <a:off x="899160" y="646257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3" name="Picture 12">
            <a:extLst>
              <a:ext uri="{FF2B5EF4-FFF2-40B4-BE49-F238E27FC236}">
                <a16:creationId xmlns:a16="http://schemas.microsoft.com/office/drawing/2014/main" id="{419CF1C1-6C24-563D-66B8-2CDC32A9F0A4}"/>
              </a:ext>
            </a:extLst>
          </p:cNvPr>
          <p:cNvPicPr>
            <a:picLocks noChangeAspect="1"/>
          </p:cNvPicPr>
          <p:nvPr/>
        </p:nvPicPr>
        <p:blipFill>
          <a:blip r:embed="rId4"/>
          <a:stretch>
            <a:fillRect/>
          </a:stretch>
        </p:blipFill>
        <p:spPr>
          <a:xfrm>
            <a:off x="7130105" y="1102659"/>
            <a:ext cx="4629796" cy="5023821"/>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6">
    <p:bg>
      <p:bgPr>
        <a:solidFill>
          <a:srgbClr val="1F3B2F"/>
        </a:solidFill>
        <a:effectLst/>
      </p:bgPr>
    </p:bg>
    <p:spTree>
      <p:nvGrpSpPr>
        <p:cNvPr id="1" name=""/>
        <p:cNvGrpSpPr/>
        <p:nvPr/>
      </p:nvGrpSpPr>
      <p:grpSpPr>
        <a:xfrm>
          <a:off x="0" y="0"/>
          <a:ext cx="0" cy="0"/>
          <a:chOff x="0" y="0"/>
          <a:chExt cx="0" cy="0"/>
        </a:xfrm>
      </p:grpSpPr>
      <p:sp>
        <p:nvSpPr>
          <p:cNvPr id="4" name="Text 1"/>
          <p:cNvSpPr txBox="1"/>
          <p:nvPr/>
        </p:nvSpPr>
        <p:spPr>
          <a:xfrm>
            <a:off x="640080" y="1554480"/>
            <a:ext cx="6400800" cy="457200"/>
          </a:xfrm>
          <a:prstGeom prst="rect">
            <a:avLst/>
          </a:prstGeom>
          <a:noFill/>
          <a:ln/>
        </p:spPr>
        <p:txBody>
          <a:bodyPr wrap="square" lIns="0" tIns="0" rIns="0" bIns="0" rtlCol="0" anchor="t"/>
          <a:lstStyle/>
          <a:p>
            <a:pPr marL="0" indent="0" algn="l">
              <a:buNone/>
            </a:pPr>
            <a:r>
              <a:rPr lang="en-US" sz="2000" b="1" dirty="0">
                <a:solidFill>
                  <a:srgbClr val="E3A857"/>
                </a:solidFill>
                <a:latin typeface="Georgia" pitchFamily="34" charset="0"/>
                <a:ea typeface="Georgia" pitchFamily="34" charset="-122"/>
                <a:cs typeface="Georgia" pitchFamily="34" charset="-120"/>
              </a:rPr>
              <a:t>PART 5</a:t>
            </a:r>
            <a:endParaRPr lang="en-US" sz="2000" dirty="0"/>
          </a:p>
        </p:txBody>
      </p:sp>
      <p:sp>
        <p:nvSpPr>
          <p:cNvPr id="5" name="Text 2"/>
          <p:cNvSpPr txBox="1"/>
          <p:nvPr/>
        </p:nvSpPr>
        <p:spPr>
          <a:xfrm>
            <a:off x="640080" y="2103120"/>
            <a:ext cx="7498080" cy="1737360"/>
          </a:xfrm>
          <a:prstGeom prst="rect">
            <a:avLst/>
          </a:prstGeom>
          <a:noFill/>
          <a:ln/>
        </p:spPr>
        <p:txBody>
          <a:bodyPr wrap="square" lIns="0" tIns="0" rIns="0" bIns="0" rtlCol="0" anchor="t"/>
          <a:lstStyle/>
          <a:p>
            <a:pPr marL="0" indent="0">
              <a:buNone/>
            </a:pPr>
            <a:r>
              <a:rPr lang="en-US" sz="4000" b="1" dirty="0">
                <a:solidFill>
                  <a:srgbClr val="FFFFFF"/>
                </a:solidFill>
                <a:latin typeface="Georgia" pitchFamily="34" charset="0"/>
                <a:ea typeface="Georgia" pitchFamily="34" charset="-122"/>
                <a:cs typeface="Georgia" pitchFamily="34" charset="-120"/>
              </a:rPr>
              <a:t>Local Identity, Heritage and Tourism Products</a:t>
            </a:r>
            <a:endParaRPr lang="en-US" sz="4000" dirty="0"/>
          </a:p>
        </p:txBody>
      </p:sp>
      <p:sp>
        <p:nvSpPr>
          <p:cNvPr id="6" name="Text 3"/>
          <p:cNvSpPr txBox="1"/>
          <p:nvPr/>
        </p:nvSpPr>
        <p:spPr>
          <a:xfrm>
            <a:off x="640080" y="4023360"/>
            <a:ext cx="7315200" cy="1463040"/>
          </a:xfrm>
          <a:prstGeom prst="rect">
            <a:avLst/>
          </a:prstGeom>
          <a:noFill/>
          <a:ln/>
        </p:spPr>
        <p:txBody>
          <a:bodyPr wrap="square" lIns="0" tIns="0" rIns="0" bIns="0" rtlCol="0" anchor="t"/>
          <a:lstStyle/>
          <a:p>
            <a:pPr marL="0" indent="0" algn="l">
              <a:buNone/>
            </a:pPr>
            <a:r>
              <a:rPr lang="en-US" sz="2000" dirty="0">
                <a:solidFill>
                  <a:srgbClr val="D5E4D8"/>
                </a:solidFill>
                <a:latin typeface="Georgia" pitchFamily="34" charset="0"/>
                <a:ea typeface="Georgia" pitchFamily="34" charset="-122"/>
                <a:cs typeface="Georgia" pitchFamily="34" charset="-120"/>
              </a:rPr>
              <a:t>Turning culture and heritage into experiences without selling out, with cases from Peru and Nepal.</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B8CBBE"/>
                </a:solidFill>
                <a:latin typeface="Georgia" pitchFamily="34" charset="0"/>
                <a:ea typeface="Georgia" pitchFamily="34" charset="-122"/>
                <a:cs typeface="Georgia" pitchFamily="34" charset="-120"/>
              </a:rPr>
              <a:t>Tourism and Local Development Cooperation  |  36</a:t>
            </a:r>
            <a:endParaRPr lang="en-US" sz="1100" dirty="0"/>
          </a:p>
        </p:txBody>
      </p:sp>
      <p:pic>
        <p:nvPicPr>
          <p:cNvPr id="9" name="Picture 8">
            <a:extLst>
              <a:ext uri="{FF2B5EF4-FFF2-40B4-BE49-F238E27FC236}">
                <a16:creationId xmlns:a16="http://schemas.microsoft.com/office/drawing/2014/main" id="{9AFB7E11-3DED-B3BF-61C7-1C3B04915E6E}"/>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DF48D036-4952-0893-93ED-E1A818BBB686}"/>
              </a:ext>
            </a:extLst>
          </p:cNvPr>
          <p:cNvSpPr txBox="1"/>
          <p:nvPr/>
        </p:nvSpPr>
        <p:spPr>
          <a:xfrm>
            <a:off x="1138518" y="647537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7">
    <p:bg>
      <p:bgPr>
        <a:solidFill>
          <a:srgbClr val="FFFFFF"/>
        </a:solidFill>
        <a:effectLst/>
      </p:bgPr>
    </p:bg>
    <p:spTree>
      <p:nvGrpSpPr>
        <p:cNvPr id="1" name=""/>
        <p:cNvGrpSpPr/>
        <p:nvPr/>
      </p:nvGrpSpPr>
      <p:grpSpPr>
        <a:xfrm>
          <a:off x="0" y="0"/>
          <a:ext cx="0" cy="0"/>
          <a:chOff x="0" y="0"/>
          <a:chExt cx="0" cy="0"/>
        </a:xfrm>
      </p:grpSpPr>
      <p:sp>
        <p:nvSpPr>
          <p:cNvPr id="3" name="Text 0"/>
          <p:cNvSpPr txBox="1"/>
          <p:nvPr/>
        </p:nvSpPr>
        <p:spPr>
          <a:xfrm>
            <a:off x="548640" y="365760"/>
            <a:ext cx="6309360" cy="128016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From Heritage to Experience</a:t>
            </a:r>
            <a:endParaRPr lang="en-US" sz="4000" dirty="0"/>
          </a:p>
        </p:txBody>
      </p:sp>
      <p:sp>
        <p:nvSpPr>
          <p:cNvPr id="4" name="Text 1"/>
          <p:cNvSpPr txBox="1"/>
          <p:nvPr/>
        </p:nvSpPr>
        <p:spPr>
          <a:xfrm>
            <a:off x="548640" y="1874520"/>
            <a:ext cx="6217920" cy="338328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Tangible: </a:t>
            </a:r>
            <a:r>
              <a:rPr lang="en-US" sz="2000" dirty="0">
                <a:solidFill>
                  <a:srgbClr val="23302A"/>
                </a:solidFill>
                <a:latin typeface="Georgia" pitchFamily="34" charset="0"/>
                <a:ea typeface="Georgia" pitchFamily="34" charset="-122"/>
                <a:cs typeface="Georgia" pitchFamily="34" charset="-120"/>
              </a:rPr>
              <a:t>buildings, landscapes, crafts, food.</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Intangible: </a:t>
            </a:r>
            <a:r>
              <a:rPr lang="en-US" sz="2000" dirty="0">
                <a:solidFill>
                  <a:srgbClr val="23302A"/>
                </a:solidFill>
                <a:latin typeface="Georgia" pitchFamily="34" charset="0"/>
                <a:ea typeface="Georgia" pitchFamily="34" charset="-122"/>
                <a:cs typeface="Georgia" pitchFamily="34" charset="-120"/>
              </a:rPr>
              <a:t>festivals, music, skills, stories.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Products: </a:t>
            </a:r>
            <a:r>
              <a:rPr lang="en-US" sz="2000" dirty="0">
                <a:solidFill>
                  <a:srgbClr val="23302A"/>
                </a:solidFill>
                <a:latin typeface="Georgia" pitchFamily="34" charset="0"/>
                <a:ea typeface="Georgia" pitchFamily="34" charset="-122"/>
                <a:cs typeface="Georgia" pitchFamily="34" charset="-120"/>
              </a:rPr>
              <a:t>guided walks, craft workshops, food trails, festivals, community museums.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Control: </a:t>
            </a:r>
            <a:r>
              <a:rPr lang="en-US" sz="2000" dirty="0">
                <a:solidFill>
                  <a:srgbClr val="23302A"/>
                </a:solidFill>
                <a:latin typeface="Georgia" pitchFamily="34" charset="0"/>
                <a:ea typeface="Georgia" pitchFamily="34" charset="-122"/>
                <a:cs typeface="Georgia" pitchFamily="34" charset="-120"/>
              </a:rPr>
              <a:t>the community decides what is shared and what stays private.</a:t>
            </a:r>
            <a:endParaRPr lang="en-US" sz="2000" dirty="0"/>
          </a:p>
        </p:txBody>
      </p:sp>
      <p:sp>
        <p:nvSpPr>
          <p:cNvPr id="5" name="Shape 2"/>
          <p:cNvSpPr/>
          <p:nvPr/>
        </p:nvSpPr>
        <p:spPr>
          <a:xfrm>
            <a:off x="548640" y="5257800"/>
            <a:ext cx="6217920" cy="868680"/>
          </a:xfrm>
          <a:prstGeom prst="roundRect">
            <a:avLst>
              <a:gd name="adj" fmla="val 12632"/>
            </a:avLst>
          </a:prstGeom>
          <a:solidFill>
            <a:srgbClr val="F7EFE2"/>
          </a:solidFill>
          <a:ln/>
        </p:spPr>
        <p:txBody>
          <a:bodyPr/>
          <a:lstStyle/>
          <a:p>
            <a:endParaRPr lang="en-US"/>
          </a:p>
        </p:txBody>
      </p:sp>
      <p:sp>
        <p:nvSpPr>
          <p:cNvPr id="6" name="Text 3"/>
          <p:cNvSpPr txBox="1"/>
          <p:nvPr/>
        </p:nvSpPr>
        <p:spPr>
          <a:xfrm>
            <a:off x="777240" y="5257800"/>
            <a:ext cx="5852160" cy="868680"/>
          </a:xfrm>
          <a:prstGeom prst="rect">
            <a:avLst/>
          </a:prstGeom>
          <a:noFill/>
          <a:ln/>
        </p:spPr>
        <p:txBody>
          <a:bodyPr wrap="square" lIns="0" tIns="0" rIns="0" bIns="0" rtlCol="0" anchor="ctr"/>
          <a:lstStyle/>
          <a:p>
            <a:pPr marL="0" indent="0" algn="l">
              <a:buNone/>
            </a:pPr>
            <a:r>
              <a:rPr lang="en-US" sz="2000" i="1" dirty="0">
                <a:solidFill>
                  <a:srgbClr val="C1553B"/>
                </a:solidFill>
                <a:latin typeface="Georgia" pitchFamily="34" charset="0"/>
                <a:ea typeface="Georgia" pitchFamily="34" charset="-122"/>
                <a:cs typeface="Georgia" pitchFamily="34" charset="-120"/>
              </a:rPr>
              <a:t>Beware commodification: culture reshaped only to sell.</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37</a:t>
            </a:r>
            <a:endParaRPr lang="en-US" sz="1100" dirty="0"/>
          </a:p>
        </p:txBody>
      </p:sp>
      <p:pic>
        <p:nvPicPr>
          <p:cNvPr id="9" name="Picture 8">
            <a:extLst>
              <a:ext uri="{FF2B5EF4-FFF2-40B4-BE49-F238E27FC236}">
                <a16:creationId xmlns:a16="http://schemas.microsoft.com/office/drawing/2014/main" id="{72278D0B-5FAB-3BFD-1DAC-FD5C1BD77F7D}"/>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CE436A18-7446-C011-8E9C-852481A49F8C}"/>
              </a:ext>
            </a:extLst>
          </p:cNvPr>
          <p:cNvSpPr txBox="1"/>
          <p:nvPr/>
        </p:nvSpPr>
        <p:spPr>
          <a:xfrm>
            <a:off x="1127455" y="647762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5" name="Picture 14">
            <a:extLst>
              <a:ext uri="{FF2B5EF4-FFF2-40B4-BE49-F238E27FC236}">
                <a16:creationId xmlns:a16="http://schemas.microsoft.com/office/drawing/2014/main" id="{194A4272-2AB5-F6A8-4699-27B718590266}"/>
              </a:ext>
            </a:extLst>
          </p:cNvPr>
          <p:cNvPicPr>
            <a:picLocks noChangeAspect="1"/>
          </p:cNvPicPr>
          <p:nvPr/>
        </p:nvPicPr>
        <p:blipFill>
          <a:blip r:embed="rId4"/>
          <a:stretch>
            <a:fillRect/>
          </a:stretch>
        </p:blipFill>
        <p:spPr>
          <a:xfrm>
            <a:off x="7611034" y="1156447"/>
            <a:ext cx="3884407" cy="4294094"/>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3" name="Shape 0"/>
          <p:cNvSpPr/>
          <p:nvPr/>
        </p:nvSpPr>
        <p:spPr>
          <a:xfrm>
            <a:off x="548640" y="320040"/>
            <a:ext cx="2103120" cy="384048"/>
          </a:xfrm>
          <a:prstGeom prst="roundRect">
            <a:avLst>
              <a:gd name="adj" fmla="val 28571"/>
            </a:avLst>
          </a:prstGeom>
          <a:solidFill>
            <a:srgbClr val="C1553B"/>
          </a:solidFill>
          <a:ln/>
        </p:spPr>
        <p:txBody>
          <a:bodyPr/>
          <a:lstStyle/>
          <a:p>
            <a:endParaRPr lang="en-US"/>
          </a:p>
        </p:txBody>
      </p:sp>
      <p:sp>
        <p:nvSpPr>
          <p:cNvPr id="4" name="Text 1"/>
          <p:cNvSpPr txBox="1"/>
          <p:nvPr/>
        </p:nvSpPr>
        <p:spPr>
          <a:xfrm>
            <a:off x="548640" y="320040"/>
            <a:ext cx="2103120"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Georgia" pitchFamily="34" charset="0"/>
                <a:ea typeface="Georgia" pitchFamily="34" charset="-122"/>
                <a:cs typeface="Georgia" pitchFamily="34" charset="-120"/>
              </a:rPr>
              <a:t>CASE STUDY 6</a:t>
            </a:r>
            <a:endParaRPr lang="en-US" sz="1400" dirty="0"/>
          </a:p>
        </p:txBody>
      </p:sp>
      <p:sp>
        <p:nvSpPr>
          <p:cNvPr id="5" name="Text 2"/>
          <p:cNvSpPr txBox="1"/>
          <p:nvPr/>
        </p:nvSpPr>
        <p:spPr>
          <a:xfrm>
            <a:off x="548640" y="822960"/>
            <a:ext cx="6309360" cy="1280160"/>
          </a:xfrm>
          <a:prstGeom prst="rect">
            <a:avLst/>
          </a:prstGeom>
          <a:noFill/>
          <a:ln/>
        </p:spPr>
        <p:txBody>
          <a:bodyPr wrap="square" lIns="0" tIns="0" rIns="0" bIns="0" rtlCol="0" anchor="t"/>
          <a:lstStyle/>
          <a:p>
            <a:pPr marL="0" indent="0">
              <a:buNone/>
            </a:pPr>
            <a:r>
              <a:rPr lang="en-US" sz="4000" b="1" dirty="0">
                <a:solidFill>
                  <a:srgbClr val="1F3B2F"/>
                </a:solidFill>
                <a:latin typeface="Georgia" pitchFamily="34" charset="0"/>
                <a:ea typeface="Georgia" pitchFamily="34" charset="-122"/>
                <a:cs typeface="Georgia" pitchFamily="34" charset="-120"/>
              </a:rPr>
              <a:t>Taquile Island, Lake Titicaca, Peru</a:t>
            </a:r>
            <a:endParaRPr lang="en-US" sz="4000" dirty="0"/>
          </a:p>
        </p:txBody>
      </p:sp>
      <p:sp>
        <p:nvSpPr>
          <p:cNvPr id="6" name="Text 3"/>
          <p:cNvSpPr txBox="1"/>
          <p:nvPr/>
        </p:nvSpPr>
        <p:spPr>
          <a:xfrm>
            <a:off x="548640" y="2286000"/>
            <a:ext cx="6217920" cy="384048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Community control: </a:t>
            </a:r>
            <a:r>
              <a:rPr lang="en-US" sz="2000" dirty="0">
                <a:solidFill>
                  <a:srgbClr val="23302A"/>
                </a:solidFill>
                <a:latin typeface="Georgia" pitchFamily="34" charset="0"/>
                <a:ea typeface="Georgia" pitchFamily="34" charset="-122"/>
                <a:cs typeface="Georgia" pitchFamily="34" charset="-120"/>
              </a:rPr>
              <a:t>islanders organised boats, homestays and a cooperative craft shop.</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Heritage: </a:t>
            </a:r>
            <a:r>
              <a:rPr lang="en-US" sz="2000" dirty="0">
                <a:solidFill>
                  <a:srgbClr val="23302A"/>
                </a:solidFill>
                <a:latin typeface="Georgia" pitchFamily="34" charset="0"/>
                <a:ea typeface="Georgia" pitchFamily="34" charset="-122"/>
                <a:cs typeface="Georgia" pitchFamily="34" charset="-120"/>
              </a:rPr>
              <a:t>textile art recognised by UNESCO as intangible heritage.</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Challenge: </a:t>
            </a:r>
            <a:r>
              <a:rPr lang="en-US" sz="2000" dirty="0">
                <a:solidFill>
                  <a:srgbClr val="23302A"/>
                </a:solidFill>
                <a:latin typeface="Georgia" pitchFamily="34" charset="0"/>
                <a:ea typeface="Georgia" pitchFamily="34" charset="-122"/>
                <a:cs typeface="Georgia" pitchFamily="34" charset="-120"/>
              </a:rPr>
              <a:t>mainland operators took over much of the boat trade.</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Effect: </a:t>
            </a:r>
            <a:r>
              <a:rPr lang="en-US" sz="2000" dirty="0">
                <a:solidFill>
                  <a:srgbClr val="23302A"/>
                </a:solidFill>
                <a:latin typeface="Georgia" pitchFamily="34" charset="0"/>
                <a:ea typeface="Georgia" pitchFamily="34" charset="-122"/>
                <a:cs typeface="Georgia" pitchFamily="34" charset="-120"/>
              </a:rPr>
              <a:t>more day trips, fewer overnight stays.</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38</a:t>
            </a:r>
            <a:endParaRPr lang="en-US" sz="1100" dirty="0"/>
          </a:p>
        </p:txBody>
      </p:sp>
      <p:pic>
        <p:nvPicPr>
          <p:cNvPr id="9" name="Picture 8">
            <a:extLst>
              <a:ext uri="{FF2B5EF4-FFF2-40B4-BE49-F238E27FC236}">
                <a16:creationId xmlns:a16="http://schemas.microsoft.com/office/drawing/2014/main" id="{C7F1B595-3867-C7B8-8E86-B5535FFEDB32}"/>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25152DB0-3FD8-F4EB-705D-79EB968BC7A1}"/>
              </a:ext>
            </a:extLst>
          </p:cNvPr>
          <p:cNvSpPr txBox="1"/>
          <p:nvPr/>
        </p:nvSpPr>
        <p:spPr>
          <a:xfrm>
            <a:off x="701040" y="6420514"/>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3" name="Picture 12">
            <a:extLst>
              <a:ext uri="{FF2B5EF4-FFF2-40B4-BE49-F238E27FC236}">
                <a16:creationId xmlns:a16="http://schemas.microsoft.com/office/drawing/2014/main" id="{D247BE79-2B85-1FFD-DE68-03015FB09DA2}"/>
              </a:ext>
            </a:extLst>
          </p:cNvPr>
          <p:cNvPicPr>
            <a:picLocks noChangeAspect="1"/>
          </p:cNvPicPr>
          <p:nvPr/>
        </p:nvPicPr>
        <p:blipFill>
          <a:blip r:embed="rId4"/>
          <a:stretch>
            <a:fillRect/>
          </a:stretch>
        </p:blipFill>
        <p:spPr>
          <a:xfrm>
            <a:off x="7227872" y="1226377"/>
            <a:ext cx="4621677" cy="4725286"/>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3" name="Shape 0"/>
          <p:cNvSpPr/>
          <p:nvPr/>
        </p:nvSpPr>
        <p:spPr>
          <a:xfrm>
            <a:off x="548640" y="320040"/>
            <a:ext cx="2103120" cy="384048"/>
          </a:xfrm>
          <a:prstGeom prst="roundRect">
            <a:avLst>
              <a:gd name="adj" fmla="val 28571"/>
            </a:avLst>
          </a:prstGeom>
          <a:solidFill>
            <a:srgbClr val="C1553B"/>
          </a:solidFill>
          <a:ln/>
        </p:spPr>
        <p:txBody>
          <a:bodyPr/>
          <a:lstStyle/>
          <a:p>
            <a:endParaRPr lang="en-US"/>
          </a:p>
        </p:txBody>
      </p:sp>
      <p:sp>
        <p:nvSpPr>
          <p:cNvPr id="4" name="Text 1"/>
          <p:cNvSpPr txBox="1"/>
          <p:nvPr/>
        </p:nvSpPr>
        <p:spPr>
          <a:xfrm>
            <a:off x="548640" y="320040"/>
            <a:ext cx="2103120"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Georgia" pitchFamily="34" charset="0"/>
                <a:ea typeface="Georgia" pitchFamily="34" charset="-122"/>
                <a:cs typeface="Georgia" pitchFamily="34" charset="-120"/>
              </a:rPr>
              <a:t>CASE STUDY 7</a:t>
            </a:r>
            <a:endParaRPr lang="en-US" sz="1400" dirty="0"/>
          </a:p>
        </p:txBody>
      </p:sp>
      <p:sp>
        <p:nvSpPr>
          <p:cNvPr id="5" name="Text 2"/>
          <p:cNvSpPr txBox="1"/>
          <p:nvPr/>
        </p:nvSpPr>
        <p:spPr>
          <a:xfrm>
            <a:off x="548640" y="822960"/>
            <a:ext cx="6309360" cy="1280160"/>
          </a:xfrm>
          <a:prstGeom prst="rect">
            <a:avLst/>
          </a:prstGeom>
          <a:noFill/>
          <a:ln/>
        </p:spPr>
        <p:txBody>
          <a:bodyPr wrap="square" lIns="0" tIns="0" rIns="0" bIns="0" rtlCol="0" anchor="t"/>
          <a:lstStyle/>
          <a:p>
            <a:pPr marL="0" indent="0">
              <a:buNone/>
            </a:pPr>
            <a:r>
              <a:rPr lang="en-US" sz="4000" b="1" dirty="0">
                <a:solidFill>
                  <a:srgbClr val="1F3B2F"/>
                </a:solidFill>
                <a:latin typeface="Georgia" pitchFamily="34" charset="0"/>
                <a:ea typeface="Georgia" pitchFamily="34" charset="-122"/>
                <a:cs typeface="Georgia" pitchFamily="34" charset="-120"/>
              </a:rPr>
              <a:t>Sirubari, Nepal: Village homestays</a:t>
            </a:r>
            <a:endParaRPr lang="en-US" sz="4000" dirty="0"/>
          </a:p>
        </p:txBody>
      </p:sp>
      <p:sp>
        <p:nvSpPr>
          <p:cNvPr id="6" name="Text 3"/>
          <p:cNvSpPr txBox="1"/>
          <p:nvPr/>
        </p:nvSpPr>
        <p:spPr>
          <a:xfrm>
            <a:off x="548640" y="2286000"/>
            <a:ext cx="6217920" cy="384048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Start: </a:t>
            </a:r>
            <a:r>
              <a:rPr lang="en-US" sz="2000" dirty="0">
                <a:solidFill>
                  <a:srgbClr val="23302A"/>
                </a:solidFill>
                <a:latin typeface="Georgia" pitchFamily="34" charset="0"/>
                <a:ea typeface="Georgia" pitchFamily="34" charset="-122"/>
                <a:cs typeface="Georgia" pitchFamily="34" charset="-120"/>
              </a:rPr>
              <a:t>Nepal's pioneer village tourism programme, launched in 1997.</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Model: </a:t>
            </a:r>
            <a:r>
              <a:rPr lang="en-US" sz="2000" dirty="0">
                <a:solidFill>
                  <a:srgbClr val="23302A"/>
                </a:solidFill>
                <a:latin typeface="Georgia" pitchFamily="34" charset="0"/>
                <a:ea typeface="Georgia" pitchFamily="34" charset="-122"/>
                <a:cs typeface="Georgia" pitchFamily="34" charset="-120"/>
              </a:rPr>
              <a:t>guests rotate among households; a committee sets prices and rules.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Culture: </a:t>
            </a:r>
            <a:r>
              <a:rPr lang="en-US" sz="2000" dirty="0">
                <a:solidFill>
                  <a:srgbClr val="23302A"/>
                </a:solidFill>
                <a:latin typeface="Georgia" pitchFamily="34" charset="0"/>
                <a:ea typeface="Georgia" pitchFamily="34" charset="-122"/>
                <a:cs typeface="Georgia" pitchFamily="34" charset="-120"/>
              </a:rPr>
              <a:t>local groups perform songs and dances; guests share family meals.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Legacy: </a:t>
            </a:r>
            <a:r>
              <a:rPr lang="en-US" sz="2000" dirty="0">
                <a:solidFill>
                  <a:srgbClr val="23302A"/>
                </a:solidFill>
                <a:latin typeface="Georgia" pitchFamily="34" charset="0"/>
                <a:ea typeface="Georgia" pitchFamily="34" charset="-122"/>
                <a:cs typeface="Georgia" pitchFamily="34" charset="-120"/>
              </a:rPr>
              <a:t>inspired Nepal's wider community homestay movement.</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39</a:t>
            </a:r>
            <a:endParaRPr lang="en-US" sz="1100" dirty="0"/>
          </a:p>
        </p:txBody>
      </p:sp>
      <p:pic>
        <p:nvPicPr>
          <p:cNvPr id="9" name="Picture 8">
            <a:extLst>
              <a:ext uri="{FF2B5EF4-FFF2-40B4-BE49-F238E27FC236}">
                <a16:creationId xmlns:a16="http://schemas.microsoft.com/office/drawing/2014/main" id="{ECFCFCAF-F94D-2884-2EA3-894C749A3564}"/>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29E77DC6-D019-D248-FD9C-6C957159F05B}"/>
              </a:ext>
            </a:extLst>
          </p:cNvPr>
          <p:cNvSpPr txBox="1"/>
          <p:nvPr/>
        </p:nvSpPr>
        <p:spPr>
          <a:xfrm>
            <a:off x="944880"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3" name="Picture 12">
            <a:extLst>
              <a:ext uri="{FF2B5EF4-FFF2-40B4-BE49-F238E27FC236}">
                <a16:creationId xmlns:a16="http://schemas.microsoft.com/office/drawing/2014/main" id="{27095152-1ED3-8CBE-332F-6EE3E1123D60}"/>
              </a:ext>
            </a:extLst>
          </p:cNvPr>
          <p:cNvPicPr>
            <a:picLocks noChangeAspect="1"/>
          </p:cNvPicPr>
          <p:nvPr/>
        </p:nvPicPr>
        <p:blipFill>
          <a:blip r:embed="rId4"/>
          <a:stretch>
            <a:fillRect/>
          </a:stretch>
        </p:blipFill>
        <p:spPr>
          <a:xfrm>
            <a:off x="7512423" y="995082"/>
            <a:ext cx="4193689" cy="4984377"/>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0">
    <p:bg>
      <p:bgPr>
        <a:solidFill>
          <a:srgbClr val="FFFFFF"/>
        </a:solidFill>
        <a:effectLst/>
      </p:bgPr>
    </p:bg>
    <p:spTree>
      <p:nvGrpSpPr>
        <p:cNvPr id="1" name=""/>
        <p:cNvGrpSpPr/>
        <p:nvPr/>
      </p:nvGrpSpPr>
      <p:grpSpPr>
        <a:xfrm>
          <a:off x="0" y="0"/>
          <a:ext cx="0" cy="0"/>
          <a:chOff x="0" y="0"/>
          <a:chExt cx="0" cy="0"/>
        </a:xfrm>
      </p:grpSpPr>
      <p:sp>
        <p:nvSpPr>
          <p:cNvPr id="3" name="Shape 0"/>
          <p:cNvSpPr/>
          <p:nvPr/>
        </p:nvSpPr>
        <p:spPr>
          <a:xfrm>
            <a:off x="548640" y="320040"/>
            <a:ext cx="2743200" cy="384048"/>
          </a:xfrm>
          <a:prstGeom prst="roundRect">
            <a:avLst>
              <a:gd name="adj" fmla="val 28571"/>
            </a:avLst>
          </a:prstGeom>
          <a:solidFill>
            <a:srgbClr val="C1553B"/>
          </a:solidFill>
          <a:ln/>
        </p:spPr>
        <p:txBody>
          <a:bodyPr/>
          <a:lstStyle/>
          <a:p>
            <a:endParaRPr lang="en-US"/>
          </a:p>
        </p:txBody>
      </p:sp>
      <p:sp>
        <p:nvSpPr>
          <p:cNvPr id="4" name="Text 1"/>
          <p:cNvSpPr txBox="1"/>
          <p:nvPr/>
        </p:nvSpPr>
        <p:spPr>
          <a:xfrm>
            <a:off x="548640" y="320040"/>
            <a:ext cx="2743200"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Georgia" pitchFamily="34" charset="0"/>
                <a:ea typeface="Georgia" pitchFamily="34" charset="-122"/>
                <a:cs typeface="Georgia" pitchFamily="34" charset="-120"/>
              </a:rPr>
              <a:t>EQUITY IN PRACTICE</a:t>
            </a:r>
            <a:endParaRPr lang="en-US" sz="1400" dirty="0"/>
          </a:p>
        </p:txBody>
      </p:sp>
      <p:sp>
        <p:nvSpPr>
          <p:cNvPr id="5" name="Text 2"/>
          <p:cNvSpPr txBox="1"/>
          <p:nvPr/>
        </p:nvSpPr>
        <p:spPr>
          <a:xfrm>
            <a:off x="548640" y="822960"/>
            <a:ext cx="6309360" cy="1280160"/>
          </a:xfrm>
          <a:prstGeom prst="rect">
            <a:avLst/>
          </a:prstGeom>
          <a:noFill/>
          <a:ln/>
        </p:spPr>
        <p:txBody>
          <a:bodyPr wrap="square" lIns="0" tIns="0" rIns="0" bIns="0" rtlCol="0" anchor="t"/>
          <a:lstStyle/>
          <a:p>
            <a:pPr marL="0" indent="0">
              <a:buNone/>
            </a:pPr>
            <a:r>
              <a:rPr lang="en-US" sz="4000" b="1" dirty="0">
                <a:solidFill>
                  <a:srgbClr val="1F3B2F"/>
                </a:solidFill>
                <a:latin typeface="Georgia" pitchFamily="34" charset="0"/>
                <a:ea typeface="Georgia" pitchFamily="34" charset="-122"/>
                <a:cs typeface="Georgia" pitchFamily="34" charset="-120"/>
              </a:rPr>
              <a:t>Rwanda: Gorilla revenue sharing</a:t>
            </a:r>
            <a:endParaRPr lang="en-US" sz="4000" dirty="0"/>
          </a:p>
        </p:txBody>
      </p:sp>
      <p:sp>
        <p:nvSpPr>
          <p:cNvPr id="6" name="Text 3"/>
          <p:cNvSpPr txBox="1"/>
          <p:nvPr/>
        </p:nvSpPr>
        <p:spPr>
          <a:xfrm>
            <a:off x="548640" y="2286000"/>
            <a:ext cx="6217920" cy="3840480"/>
          </a:xfrm>
          <a:prstGeom prst="rect">
            <a:avLst/>
          </a:prstGeom>
          <a:noFill/>
          <a:ln/>
        </p:spPr>
        <p:txBody>
          <a:bodyPr wrap="square" lIns="0" tIns="0" rIns="0" bIns="0" rtlCol="0" anchor="t"/>
          <a:lstStyle/>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Policy: </a:t>
            </a:r>
            <a:r>
              <a:rPr lang="en-US" sz="2000" dirty="0">
                <a:solidFill>
                  <a:srgbClr val="23302A"/>
                </a:solidFill>
                <a:latin typeface="Georgia" pitchFamily="34" charset="0"/>
                <a:ea typeface="Georgia" pitchFamily="34" charset="-122"/>
                <a:cs typeface="Georgia" pitchFamily="34" charset="-120"/>
              </a:rPr>
              <a:t>a share of national park revenue goes to neighbouring communities.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2017: </a:t>
            </a:r>
            <a:r>
              <a:rPr lang="en-US" sz="2000" dirty="0">
                <a:solidFill>
                  <a:srgbClr val="23302A"/>
                </a:solidFill>
                <a:latin typeface="Georgia" pitchFamily="34" charset="0"/>
                <a:ea typeface="Georgia" pitchFamily="34" charset="-122"/>
                <a:cs typeface="Georgia" pitchFamily="34" charset="-120"/>
              </a:rPr>
              <a:t>share raised from 5% to 10%; gorilla permits rose to US$1,500.</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Projects: </a:t>
            </a:r>
            <a:r>
              <a:rPr lang="en-US" sz="2000" dirty="0">
                <a:solidFill>
                  <a:srgbClr val="23302A"/>
                </a:solidFill>
                <a:latin typeface="Georgia" pitchFamily="34" charset="0"/>
                <a:ea typeface="Georgia" pitchFamily="34" charset="-122"/>
                <a:cs typeface="Georgia" pitchFamily="34" charset="-120"/>
              </a:rPr>
              <a:t>schools, clinics, water, small enterprises.</a:t>
            </a:r>
            <a:endParaRPr lang="en-US" sz="2000" dirty="0"/>
          </a:p>
          <a:p>
            <a:pPr marL="279400" indent="-279400">
              <a:lnSpc>
                <a:spcPct val="100000"/>
              </a:lnSpc>
              <a:spcAft>
                <a:spcPts val="1200"/>
              </a:spcAft>
              <a:buSzPct val="100000"/>
              <a:buChar char="•"/>
            </a:pPr>
            <a:r>
              <a:rPr lang="en-US" sz="2000" b="1" dirty="0">
                <a:solidFill>
                  <a:srgbClr val="C1553B"/>
                </a:solidFill>
                <a:latin typeface="Georgia" pitchFamily="34" charset="0"/>
                <a:ea typeface="Georgia" pitchFamily="34" charset="-122"/>
                <a:cs typeface="Georgia" pitchFamily="34" charset="-120"/>
              </a:rPr>
              <a:t>Watch: </a:t>
            </a:r>
            <a:r>
              <a:rPr lang="en-US" sz="2000" dirty="0">
                <a:solidFill>
                  <a:srgbClr val="23302A"/>
                </a:solidFill>
                <a:latin typeface="Georgia" pitchFamily="34" charset="0"/>
                <a:ea typeface="Georgia" pitchFamily="34" charset="-122"/>
                <a:cs typeface="Georgia" pitchFamily="34" charset="-120"/>
              </a:rPr>
              <a:t>who benefits within the community, and does it change behaviour?</a:t>
            </a:r>
            <a:endParaRPr lang="en-US" sz="2000" dirty="0"/>
          </a:p>
        </p:txBody>
      </p:sp>
      <p:sp>
        <p:nvSpPr>
          <p:cNvPr id="7" name="Text 4"/>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40</a:t>
            </a:r>
            <a:endParaRPr lang="en-US" sz="1100" dirty="0"/>
          </a:p>
        </p:txBody>
      </p:sp>
      <p:pic>
        <p:nvPicPr>
          <p:cNvPr id="9" name="Picture 8">
            <a:extLst>
              <a:ext uri="{FF2B5EF4-FFF2-40B4-BE49-F238E27FC236}">
                <a16:creationId xmlns:a16="http://schemas.microsoft.com/office/drawing/2014/main" id="{889C1504-602B-213D-5908-0ED4BCC6C4A7}"/>
              </a:ext>
            </a:extLst>
          </p:cNvPr>
          <p:cNvPicPr>
            <a:picLocks noChangeAspect="1"/>
          </p:cNvPicPr>
          <p:nvPr/>
        </p:nvPicPr>
        <p:blipFill>
          <a:blip r:embed="rId3"/>
          <a:stretch>
            <a:fillRect/>
          </a:stretch>
        </p:blipFill>
        <p:spPr>
          <a:xfrm>
            <a:off x="0" y="6473952"/>
            <a:ext cx="12192000" cy="408227"/>
          </a:xfrm>
          <a:prstGeom prst="rect">
            <a:avLst/>
          </a:prstGeom>
        </p:spPr>
      </p:pic>
      <p:sp>
        <p:nvSpPr>
          <p:cNvPr id="11" name="TextBox 10">
            <a:extLst>
              <a:ext uri="{FF2B5EF4-FFF2-40B4-BE49-F238E27FC236}">
                <a16:creationId xmlns:a16="http://schemas.microsoft.com/office/drawing/2014/main" id="{A01C4AB8-528B-C6B7-B97E-DB33E3D6D4A4}"/>
              </a:ext>
            </a:extLst>
          </p:cNvPr>
          <p:cNvSpPr txBox="1"/>
          <p:nvPr/>
        </p:nvSpPr>
        <p:spPr>
          <a:xfrm>
            <a:off x="871369" y="6474311"/>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pic>
        <p:nvPicPr>
          <p:cNvPr id="13" name="Picture 12">
            <a:extLst>
              <a:ext uri="{FF2B5EF4-FFF2-40B4-BE49-F238E27FC236}">
                <a16:creationId xmlns:a16="http://schemas.microsoft.com/office/drawing/2014/main" id="{635B35CF-9954-6FF1-3B1B-84DAF95921B4}"/>
              </a:ext>
            </a:extLst>
          </p:cNvPr>
          <p:cNvPicPr>
            <a:picLocks noChangeAspect="1"/>
          </p:cNvPicPr>
          <p:nvPr/>
        </p:nvPicPr>
        <p:blipFill>
          <a:blip r:embed="rId4"/>
          <a:stretch>
            <a:fillRect/>
          </a:stretch>
        </p:blipFill>
        <p:spPr>
          <a:xfrm>
            <a:off x="7530353" y="839367"/>
            <a:ext cx="3986022" cy="5148171"/>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Assessing a CBT Initiative</a:t>
            </a:r>
            <a:endParaRPr lang="en-US" sz="4000" dirty="0"/>
          </a:p>
        </p:txBody>
      </p:sp>
      <p:graphicFrame>
        <p:nvGraphicFramePr>
          <p:cNvPr id="42" name="Table 0"/>
          <p:cNvGraphicFramePr>
            <a:graphicFrameLocks noGrp="1"/>
          </p:cNvGraphicFramePr>
          <p:nvPr>
            <p:extLst>
              <p:ext uri="{D42A27DB-BD31-4B8C-83A1-F6EECF244321}">
                <p14:modId xmlns:p14="http://schemas.microsoft.com/office/powerpoint/2010/main" val="1579011935"/>
              </p:ext>
            </p:extLst>
          </p:nvPr>
        </p:nvGraphicFramePr>
        <p:xfrm>
          <a:off x="548640" y="1463040"/>
          <a:ext cx="11091672" cy="4608576"/>
        </p:xfrm>
        <a:graphic>
          <a:graphicData uri="http://schemas.openxmlformats.org/drawingml/2006/table">
            <a:tbl>
              <a:tblPr/>
              <a:tblGrid>
                <a:gridCol w="2377440">
                  <a:extLst>
                    <a:ext uri="{9D8B030D-6E8A-4147-A177-3AD203B41FA5}">
                      <a16:colId xmlns:a16="http://schemas.microsoft.com/office/drawing/2014/main" val="20000"/>
                    </a:ext>
                  </a:extLst>
                </a:gridCol>
                <a:gridCol w="4846320">
                  <a:extLst>
                    <a:ext uri="{9D8B030D-6E8A-4147-A177-3AD203B41FA5}">
                      <a16:colId xmlns:a16="http://schemas.microsoft.com/office/drawing/2014/main" val="20001"/>
                    </a:ext>
                  </a:extLst>
                </a:gridCol>
                <a:gridCol w="3867912">
                  <a:extLst>
                    <a:ext uri="{9D8B030D-6E8A-4147-A177-3AD203B41FA5}">
                      <a16:colId xmlns:a16="http://schemas.microsoft.com/office/drawing/2014/main" val="20002"/>
                    </a:ext>
                  </a:extLst>
                </a:gridCol>
              </a:tblGrid>
              <a:tr h="658368">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Dimension</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1F3B2F"/>
                    </a:solidFill>
                  </a:tcPr>
                </a:tc>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Key question</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1F3B2F"/>
                    </a:solidFill>
                  </a:tcPr>
                </a:tc>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Example indicator</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1F3B2F"/>
                    </a:solidFill>
                  </a:tcPr>
                </a:tc>
                <a:extLst>
                  <a:ext uri="{0D108BD9-81ED-4DB2-BD59-A6C34878D82A}">
                    <a16:rowId xmlns:a16="http://schemas.microsoft.com/office/drawing/2014/main" val="10000"/>
                  </a:ext>
                </a:extLst>
              </a:tr>
              <a:tr h="658368">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Economic</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How much spend stays local?</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 households earning</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extLst>
                  <a:ext uri="{0D108BD9-81ED-4DB2-BD59-A6C34878D82A}">
                    <a16:rowId xmlns:a16="http://schemas.microsoft.com/office/drawing/2014/main" val="10001"/>
                  </a:ext>
                </a:extLst>
              </a:tr>
              <a:tr h="658368">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Social</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Who decides, who is left out?</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Women on committee</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58368">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Cultural</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Who controls what is shown?</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Community-set rules</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extLst>
                  <a:ext uri="{0D108BD9-81ED-4DB2-BD59-A6C34878D82A}">
                    <a16:rowId xmlns:a16="http://schemas.microsoft.com/office/drawing/2014/main" val="10003"/>
                  </a:ext>
                </a:extLst>
              </a:tr>
              <a:tr h="658368">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Environmental</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Is the resource base protected?</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Waste, water, wildlife</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658368">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Governance</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Are accounts open and fair?</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Published fund reports</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EAF1EC"/>
                    </a:solidFill>
                  </a:tcPr>
                </a:tc>
                <a:extLst>
                  <a:ext uri="{0D108BD9-81ED-4DB2-BD59-A6C34878D82A}">
                    <a16:rowId xmlns:a16="http://schemas.microsoft.com/office/drawing/2014/main" val="10005"/>
                  </a:ext>
                </a:extLst>
              </a:tr>
              <a:tr h="658368">
                <a:tc>
                  <a:txBody>
                    <a:bodyPr/>
                    <a:lstStyle/>
                    <a:p>
                      <a:pPr marL="0" indent="0">
                        <a:buNone/>
                      </a:pPr>
                      <a:r>
                        <a:rPr lang="en-US" sz="2000" b="1" dirty="0">
                          <a:solidFill>
                            <a:srgbClr val="C1553B"/>
                          </a:solidFill>
                          <a:latin typeface="Georgia" pitchFamily="34" charset="0"/>
                          <a:ea typeface="Georgia" pitchFamily="34" charset="-122"/>
                          <a:cs typeface="Georgia" pitchFamily="34" charset="-120"/>
                        </a:rPr>
                        <a:t>Viability</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Can it survive without donors?</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tc>
                  <a:txBody>
                    <a:bodyPr/>
                    <a:lstStyle/>
                    <a:p>
                      <a:pPr marL="0" indent="0">
                        <a:buNone/>
                      </a:pPr>
                      <a:r>
                        <a:rPr lang="en-US" sz="2000" dirty="0">
                          <a:solidFill>
                            <a:srgbClr val="23302A"/>
                          </a:solidFill>
                          <a:latin typeface="Georgia" pitchFamily="34" charset="0"/>
                          <a:ea typeface="Georgia" pitchFamily="34" charset="-122"/>
                          <a:cs typeface="Georgia" pitchFamily="34" charset="-120"/>
                        </a:rPr>
                        <a:t>Occupancy, repeat visits</a:t>
                      </a:r>
                      <a:endParaRPr lang="en-US" sz="2000" dirty="0">
                        <a:latin typeface="Georgia" charset="0"/>
                        <a:ea typeface="Georgia" charset="0"/>
                        <a:cs typeface="Georgia" charset="0"/>
                      </a:endParaRPr>
                    </a:p>
                  </a:txBody>
                  <a:tcPr marL="109728" marR="109728" marT="0" marB="0" anchor="ctr">
                    <a:lnL w="12700" cap="flat" cmpd="sng" algn="ctr">
                      <a:solidFill>
                        <a:srgbClr val="C9D6CC"/>
                      </a:solidFill>
                      <a:prstDash val="solid"/>
                      <a:round/>
                      <a:headEnd type="none" w="med" len="med"/>
                      <a:tailEnd type="none" w="med" len="med"/>
                    </a:lnL>
                    <a:lnR w="12700" cap="flat" cmpd="sng" algn="ctr">
                      <a:solidFill>
                        <a:srgbClr val="C9D6CC"/>
                      </a:solidFill>
                      <a:prstDash val="solid"/>
                      <a:round/>
                      <a:headEnd type="none" w="med" len="med"/>
                      <a:tailEnd type="none" w="med" len="med"/>
                    </a:lnR>
                    <a:lnT w="12700" cap="flat" cmpd="sng" algn="ctr">
                      <a:solidFill>
                        <a:srgbClr val="C9D6CC"/>
                      </a:solidFill>
                      <a:prstDash val="solid"/>
                      <a:round/>
                      <a:headEnd type="none" w="med" len="med"/>
                      <a:tailEnd type="none" w="med" len="med"/>
                    </a:lnT>
                    <a:lnB w="12700" cap="flat" cmpd="sng" algn="ctr">
                      <a:solidFill>
                        <a:srgbClr val="C9D6CC"/>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4"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41</a:t>
            </a:r>
            <a:endParaRPr lang="en-US" sz="1100" dirty="0"/>
          </a:p>
        </p:txBody>
      </p:sp>
      <p:pic>
        <p:nvPicPr>
          <p:cNvPr id="5" name="Picture 4">
            <a:extLst>
              <a:ext uri="{FF2B5EF4-FFF2-40B4-BE49-F238E27FC236}">
                <a16:creationId xmlns:a16="http://schemas.microsoft.com/office/drawing/2014/main" id="{3E2AB07F-8451-D3B5-2504-51FF65613AE9}"/>
              </a:ext>
            </a:extLst>
          </p:cNvPr>
          <p:cNvPicPr>
            <a:picLocks noChangeAspect="1"/>
          </p:cNvPicPr>
          <p:nvPr/>
        </p:nvPicPr>
        <p:blipFill>
          <a:blip r:embed="rId3"/>
          <a:stretch>
            <a:fillRect/>
          </a:stretch>
        </p:blipFill>
        <p:spPr>
          <a:xfrm>
            <a:off x="0" y="6473952"/>
            <a:ext cx="12192000" cy="408227"/>
          </a:xfrm>
          <a:prstGeom prst="rect">
            <a:avLst/>
          </a:prstGeom>
        </p:spPr>
      </p:pic>
      <p:sp>
        <p:nvSpPr>
          <p:cNvPr id="7" name="TextBox 6">
            <a:extLst>
              <a:ext uri="{FF2B5EF4-FFF2-40B4-BE49-F238E27FC236}">
                <a16:creationId xmlns:a16="http://schemas.microsoft.com/office/drawing/2014/main" id="{46228514-B45D-5CB1-3B59-CB5BC9CEF6D6}"/>
              </a:ext>
            </a:extLst>
          </p:cNvPr>
          <p:cNvSpPr txBox="1"/>
          <p:nvPr/>
        </p:nvSpPr>
        <p:spPr>
          <a:xfrm>
            <a:off x="1093694" y="643926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Writing a Tourism Project Proposal</a:t>
            </a:r>
            <a:endParaRPr lang="en-US" sz="4000" dirty="0"/>
          </a:p>
        </p:txBody>
      </p:sp>
      <p:sp>
        <p:nvSpPr>
          <p:cNvPr id="3" name="Shape 1"/>
          <p:cNvSpPr/>
          <p:nvPr/>
        </p:nvSpPr>
        <p:spPr>
          <a:xfrm>
            <a:off x="548640" y="1508760"/>
            <a:ext cx="5120640" cy="4572000"/>
          </a:xfrm>
          <a:prstGeom prst="roundRect">
            <a:avLst>
              <a:gd name="adj" fmla="val 2400"/>
            </a:avLst>
          </a:prstGeom>
          <a:solidFill>
            <a:srgbClr val="EAF1EC"/>
          </a:solidFill>
          <a:ln/>
        </p:spPr>
        <p:txBody>
          <a:bodyPr/>
          <a:lstStyle/>
          <a:p>
            <a:endParaRPr lang="en-US"/>
          </a:p>
        </p:txBody>
      </p:sp>
      <p:sp>
        <p:nvSpPr>
          <p:cNvPr id="4" name="Text 2"/>
          <p:cNvSpPr txBox="1"/>
          <p:nvPr/>
        </p:nvSpPr>
        <p:spPr>
          <a:xfrm>
            <a:off x="822960" y="1645920"/>
            <a:ext cx="4572000" cy="45720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Proposal structure</a:t>
            </a:r>
            <a:endParaRPr lang="en-US" sz="2000" dirty="0"/>
          </a:p>
        </p:txBody>
      </p:sp>
      <p:sp>
        <p:nvSpPr>
          <p:cNvPr id="5" name="Text 3"/>
          <p:cNvSpPr txBox="1"/>
          <p:nvPr/>
        </p:nvSpPr>
        <p:spPr>
          <a:xfrm>
            <a:off x="822960" y="2194560"/>
            <a:ext cx="4663440" cy="3749040"/>
          </a:xfrm>
          <a:prstGeom prst="rect">
            <a:avLst/>
          </a:prstGeom>
          <a:noFill/>
          <a:ln/>
        </p:spPr>
        <p:txBody>
          <a:bodyPr wrap="square" lIns="0" tIns="0" rIns="0" bIns="0" rtlCol="0" anchor="t"/>
          <a:lstStyle/>
          <a:p>
            <a:pPr marL="342900" indent="-342900">
              <a:spcAft>
                <a:spcPts val="600"/>
              </a:spcAft>
              <a:buSzPct val="100000"/>
              <a:buFont typeface="+mj-lt"/>
              <a:buAutoNum type="arabicPeriod"/>
            </a:pPr>
            <a:r>
              <a:rPr lang="en-US" sz="2000" dirty="0">
                <a:solidFill>
                  <a:srgbClr val="23302A"/>
                </a:solidFill>
                <a:latin typeface="Georgia" pitchFamily="34" charset="0"/>
                <a:ea typeface="Georgia" pitchFamily="34" charset="-122"/>
                <a:cs typeface="Georgia" pitchFamily="34" charset="-120"/>
              </a:rPr>
              <a:t>Problem and context</a:t>
            </a:r>
            <a:endParaRPr lang="en-US" sz="2000" dirty="0"/>
          </a:p>
          <a:p>
            <a:pPr marL="342900" indent="-342900">
              <a:spcAft>
                <a:spcPts val="600"/>
              </a:spcAft>
              <a:buSzPct val="100000"/>
              <a:buFont typeface="+mj-lt"/>
              <a:buAutoNum type="arabicPeriod"/>
            </a:pPr>
            <a:r>
              <a:rPr lang="en-US" sz="2000" dirty="0">
                <a:solidFill>
                  <a:srgbClr val="23302A"/>
                </a:solidFill>
                <a:latin typeface="Georgia" pitchFamily="34" charset="0"/>
                <a:ea typeface="Georgia" pitchFamily="34" charset="-122"/>
                <a:cs typeface="Georgia" pitchFamily="34" charset="-120"/>
              </a:rPr>
              <a:t>Stakeholder analysis</a:t>
            </a:r>
            <a:endParaRPr lang="en-US" sz="2000" dirty="0"/>
          </a:p>
          <a:p>
            <a:pPr marL="342900" indent="-342900">
              <a:spcAft>
                <a:spcPts val="600"/>
              </a:spcAft>
              <a:buSzPct val="100000"/>
              <a:buFont typeface="+mj-lt"/>
              <a:buAutoNum type="arabicPeriod"/>
            </a:pPr>
            <a:r>
              <a:rPr lang="en-US" sz="2000" dirty="0">
                <a:solidFill>
                  <a:srgbClr val="23302A"/>
                </a:solidFill>
                <a:latin typeface="Georgia" pitchFamily="34" charset="0"/>
                <a:ea typeface="Georgia" pitchFamily="34" charset="-122"/>
                <a:cs typeface="Georgia" pitchFamily="34" charset="-120"/>
              </a:rPr>
              <a:t>Objectives and theory of change</a:t>
            </a:r>
            <a:endParaRPr lang="en-US" sz="2000" dirty="0"/>
          </a:p>
          <a:p>
            <a:pPr marL="342900" indent="-342900">
              <a:spcAft>
                <a:spcPts val="600"/>
              </a:spcAft>
              <a:buSzPct val="100000"/>
              <a:buFont typeface="+mj-lt"/>
              <a:buAutoNum type="arabicPeriod"/>
            </a:pPr>
            <a:r>
              <a:rPr lang="en-US" sz="2000" dirty="0">
                <a:solidFill>
                  <a:srgbClr val="23302A"/>
                </a:solidFill>
                <a:latin typeface="Georgia" pitchFamily="34" charset="0"/>
                <a:ea typeface="Georgia" pitchFamily="34" charset="-122"/>
                <a:cs typeface="Georgia" pitchFamily="34" charset="-120"/>
              </a:rPr>
              <a:t>Activities and timeline</a:t>
            </a:r>
            <a:endParaRPr lang="en-US" sz="2000" dirty="0"/>
          </a:p>
          <a:p>
            <a:pPr marL="342900" indent="-342900">
              <a:spcAft>
                <a:spcPts val="600"/>
              </a:spcAft>
              <a:buSzPct val="100000"/>
              <a:buFont typeface="+mj-lt"/>
              <a:buAutoNum type="arabicPeriod"/>
            </a:pPr>
            <a:r>
              <a:rPr lang="en-US" sz="2000" dirty="0">
                <a:solidFill>
                  <a:srgbClr val="23302A"/>
                </a:solidFill>
                <a:latin typeface="Georgia" pitchFamily="34" charset="0"/>
                <a:ea typeface="Georgia" pitchFamily="34" charset="-122"/>
                <a:cs typeface="Georgia" pitchFamily="34" charset="-120"/>
              </a:rPr>
              <a:t>Budget and funding</a:t>
            </a:r>
            <a:endParaRPr lang="en-US" sz="2000" dirty="0"/>
          </a:p>
          <a:p>
            <a:pPr marL="342900" indent="-342900">
              <a:spcAft>
                <a:spcPts val="600"/>
              </a:spcAft>
              <a:buSzPct val="100000"/>
              <a:buFont typeface="+mj-lt"/>
              <a:buAutoNum type="arabicPeriod"/>
            </a:pPr>
            <a:r>
              <a:rPr lang="en-US" sz="2000" dirty="0">
                <a:solidFill>
                  <a:srgbClr val="23302A"/>
                </a:solidFill>
                <a:latin typeface="Georgia" pitchFamily="34" charset="0"/>
                <a:ea typeface="Georgia" pitchFamily="34" charset="-122"/>
                <a:cs typeface="Georgia" pitchFamily="34" charset="-120"/>
              </a:rPr>
              <a:t>Risks and mitigation</a:t>
            </a:r>
            <a:endParaRPr lang="en-US" sz="2000" dirty="0"/>
          </a:p>
          <a:p>
            <a:pPr marL="342900" indent="-342900">
              <a:spcAft>
                <a:spcPts val="600"/>
              </a:spcAft>
              <a:buSzPct val="100000"/>
              <a:buFont typeface="+mj-lt"/>
              <a:buAutoNum type="arabicPeriod"/>
            </a:pPr>
            <a:r>
              <a:rPr lang="en-US" sz="2000" dirty="0">
                <a:solidFill>
                  <a:srgbClr val="23302A"/>
                </a:solidFill>
                <a:latin typeface="Georgia" pitchFamily="34" charset="0"/>
                <a:ea typeface="Georgia" pitchFamily="34" charset="-122"/>
                <a:cs typeface="Georgia" pitchFamily="34" charset="-120"/>
              </a:rPr>
              <a:t>Monitoring and exit plan</a:t>
            </a:r>
            <a:endParaRPr lang="en-US" sz="2000" dirty="0"/>
          </a:p>
        </p:txBody>
      </p:sp>
      <p:sp>
        <p:nvSpPr>
          <p:cNvPr id="6" name="Shape 4"/>
          <p:cNvSpPr/>
          <p:nvPr/>
        </p:nvSpPr>
        <p:spPr>
          <a:xfrm>
            <a:off x="5989320" y="1508760"/>
            <a:ext cx="5650992" cy="1005840"/>
          </a:xfrm>
          <a:prstGeom prst="roundRect">
            <a:avLst>
              <a:gd name="adj" fmla="val 10909"/>
            </a:avLst>
          </a:prstGeom>
          <a:solidFill>
            <a:srgbClr val="1F3B2F"/>
          </a:solidFill>
          <a:ln/>
        </p:spPr>
        <p:txBody>
          <a:bodyPr/>
          <a:lstStyle/>
          <a:p>
            <a:endParaRPr lang="en-US"/>
          </a:p>
        </p:txBody>
      </p:sp>
      <p:sp>
        <p:nvSpPr>
          <p:cNvPr id="7" name="Text 5"/>
          <p:cNvSpPr txBox="1"/>
          <p:nvPr/>
        </p:nvSpPr>
        <p:spPr>
          <a:xfrm>
            <a:off x="6217920" y="1508760"/>
            <a:ext cx="1463040" cy="1005840"/>
          </a:xfrm>
          <a:prstGeom prst="rect">
            <a:avLst/>
          </a:prstGeom>
          <a:noFill/>
          <a:ln/>
        </p:spPr>
        <p:txBody>
          <a:bodyPr wrap="square" lIns="0" tIns="0" rIns="0" bIns="0" rtlCol="0" anchor="ctr"/>
          <a:lstStyle/>
          <a:p>
            <a:pPr marL="0" indent="0" algn="l">
              <a:buNone/>
            </a:pPr>
            <a:r>
              <a:rPr lang="en-US" sz="2000" b="1" dirty="0">
                <a:solidFill>
                  <a:srgbClr val="E3A857"/>
                </a:solidFill>
                <a:latin typeface="Georgia" pitchFamily="34" charset="0"/>
                <a:ea typeface="Georgia" pitchFamily="34" charset="-122"/>
                <a:cs typeface="Georgia" pitchFamily="34" charset="-120"/>
              </a:rPr>
              <a:t>Goal</a:t>
            </a:r>
            <a:endParaRPr lang="en-US" sz="2000" dirty="0"/>
          </a:p>
        </p:txBody>
      </p:sp>
      <p:sp>
        <p:nvSpPr>
          <p:cNvPr id="8" name="Text 6"/>
          <p:cNvSpPr txBox="1"/>
          <p:nvPr/>
        </p:nvSpPr>
        <p:spPr>
          <a:xfrm>
            <a:off x="7680960" y="1508760"/>
            <a:ext cx="3840480" cy="1005840"/>
          </a:xfrm>
          <a:prstGeom prst="rect">
            <a:avLst/>
          </a:prstGeom>
          <a:noFill/>
          <a:ln/>
        </p:spPr>
        <p:txBody>
          <a:bodyPr wrap="square" lIns="0" tIns="0" rIns="0" bIns="0"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Better livelihoods in the valley</a:t>
            </a:r>
            <a:endParaRPr lang="en-US" sz="2000" dirty="0"/>
          </a:p>
        </p:txBody>
      </p:sp>
      <p:sp>
        <p:nvSpPr>
          <p:cNvPr id="9" name="Shape 7"/>
          <p:cNvSpPr/>
          <p:nvPr/>
        </p:nvSpPr>
        <p:spPr>
          <a:xfrm>
            <a:off x="5989320" y="2679192"/>
            <a:ext cx="5650992" cy="1005840"/>
          </a:xfrm>
          <a:prstGeom prst="roundRect">
            <a:avLst>
              <a:gd name="adj" fmla="val 10909"/>
            </a:avLst>
          </a:prstGeom>
          <a:solidFill>
            <a:srgbClr val="2E5E47"/>
          </a:solidFill>
          <a:ln/>
        </p:spPr>
        <p:txBody>
          <a:bodyPr/>
          <a:lstStyle/>
          <a:p>
            <a:endParaRPr lang="en-US"/>
          </a:p>
        </p:txBody>
      </p:sp>
      <p:sp>
        <p:nvSpPr>
          <p:cNvPr id="10" name="Text 8"/>
          <p:cNvSpPr txBox="1"/>
          <p:nvPr/>
        </p:nvSpPr>
        <p:spPr>
          <a:xfrm>
            <a:off x="6217920" y="2679192"/>
            <a:ext cx="1463040" cy="1005840"/>
          </a:xfrm>
          <a:prstGeom prst="rect">
            <a:avLst/>
          </a:prstGeom>
          <a:noFill/>
          <a:ln/>
        </p:spPr>
        <p:txBody>
          <a:bodyPr wrap="square" lIns="0" tIns="0" rIns="0" bIns="0" rtlCol="0" anchor="ctr"/>
          <a:lstStyle/>
          <a:p>
            <a:pPr marL="0" indent="0" algn="l">
              <a:buNone/>
            </a:pPr>
            <a:r>
              <a:rPr lang="en-US" sz="2000" b="1" dirty="0">
                <a:solidFill>
                  <a:srgbClr val="E3A857"/>
                </a:solidFill>
                <a:latin typeface="Georgia" pitchFamily="34" charset="0"/>
                <a:ea typeface="Georgia" pitchFamily="34" charset="-122"/>
                <a:cs typeface="Georgia" pitchFamily="34" charset="-120"/>
              </a:rPr>
              <a:t>Outcome</a:t>
            </a:r>
            <a:endParaRPr lang="en-US" sz="2000" dirty="0"/>
          </a:p>
        </p:txBody>
      </p:sp>
      <p:sp>
        <p:nvSpPr>
          <p:cNvPr id="11" name="Text 9"/>
          <p:cNvSpPr txBox="1"/>
          <p:nvPr/>
        </p:nvSpPr>
        <p:spPr>
          <a:xfrm>
            <a:off x="7680960" y="2679192"/>
            <a:ext cx="3840480" cy="1005840"/>
          </a:xfrm>
          <a:prstGeom prst="rect">
            <a:avLst/>
          </a:prstGeom>
          <a:noFill/>
          <a:ln/>
        </p:spPr>
        <p:txBody>
          <a:bodyPr wrap="square" lIns="0" tIns="0" rIns="0" bIns="0"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Homestay income for 30 households</a:t>
            </a:r>
            <a:endParaRPr lang="en-US" sz="2000" dirty="0"/>
          </a:p>
        </p:txBody>
      </p:sp>
      <p:sp>
        <p:nvSpPr>
          <p:cNvPr id="12" name="Shape 10"/>
          <p:cNvSpPr/>
          <p:nvPr/>
        </p:nvSpPr>
        <p:spPr>
          <a:xfrm>
            <a:off x="5989320" y="3849624"/>
            <a:ext cx="5650992" cy="1005840"/>
          </a:xfrm>
          <a:prstGeom prst="roundRect">
            <a:avLst>
              <a:gd name="adj" fmla="val 10909"/>
            </a:avLst>
          </a:prstGeom>
          <a:solidFill>
            <a:srgbClr val="3F6E55"/>
          </a:solidFill>
          <a:ln/>
        </p:spPr>
        <p:txBody>
          <a:bodyPr/>
          <a:lstStyle/>
          <a:p>
            <a:endParaRPr lang="en-US"/>
          </a:p>
        </p:txBody>
      </p:sp>
      <p:sp>
        <p:nvSpPr>
          <p:cNvPr id="13" name="Text 11"/>
          <p:cNvSpPr txBox="1"/>
          <p:nvPr/>
        </p:nvSpPr>
        <p:spPr>
          <a:xfrm>
            <a:off x="6217920" y="3849624"/>
            <a:ext cx="1463040" cy="1005840"/>
          </a:xfrm>
          <a:prstGeom prst="rect">
            <a:avLst/>
          </a:prstGeom>
          <a:noFill/>
          <a:ln/>
        </p:spPr>
        <p:txBody>
          <a:bodyPr wrap="square" lIns="0" tIns="0" rIns="0" bIns="0" rtlCol="0" anchor="ctr"/>
          <a:lstStyle/>
          <a:p>
            <a:pPr marL="0" indent="0" algn="l">
              <a:buNone/>
            </a:pPr>
            <a:r>
              <a:rPr lang="en-US" sz="2000" b="1" dirty="0">
                <a:solidFill>
                  <a:srgbClr val="E3A857"/>
                </a:solidFill>
                <a:latin typeface="Georgia" pitchFamily="34" charset="0"/>
                <a:ea typeface="Georgia" pitchFamily="34" charset="-122"/>
                <a:cs typeface="Georgia" pitchFamily="34" charset="-120"/>
              </a:rPr>
              <a:t>Outputs</a:t>
            </a:r>
            <a:endParaRPr lang="en-US" sz="2000" dirty="0"/>
          </a:p>
        </p:txBody>
      </p:sp>
      <p:sp>
        <p:nvSpPr>
          <p:cNvPr id="14" name="Text 12"/>
          <p:cNvSpPr txBox="1"/>
          <p:nvPr/>
        </p:nvSpPr>
        <p:spPr>
          <a:xfrm>
            <a:off x="7680960" y="3849624"/>
            <a:ext cx="3840480" cy="1005840"/>
          </a:xfrm>
          <a:prstGeom prst="rect">
            <a:avLst/>
          </a:prstGeom>
          <a:noFill/>
          <a:ln/>
        </p:spPr>
        <p:txBody>
          <a:bodyPr wrap="square" lIns="0" tIns="0" rIns="0" bIns="0"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Trained hosts, booking system</a:t>
            </a:r>
            <a:endParaRPr lang="en-US" sz="2000" dirty="0"/>
          </a:p>
        </p:txBody>
      </p:sp>
      <p:sp>
        <p:nvSpPr>
          <p:cNvPr id="15" name="Shape 13"/>
          <p:cNvSpPr/>
          <p:nvPr/>
        </p:nvSpPr>
        <p:spPr>
          <a:xfrm>
            <a:off x="5989320" y="5020056"/>
            <a:ext cx="5650992" cy="1005840"/>
          </a:xfrm>
          <a:prstGeom prst="roundRect">
            <a:avLst>
              <a:gd name="adj" fmla="val 10909"/>
            </a:avLst>
          </a:prstGeom>
          <a:solidFill>
            <a:srgbClr val="4F7D63"/>
          </a:solidFill>
          <a:ln/>
        </p:spPr>
        <p:txBody>
          <a:bodyPr/>
          <a:lstStyle/>
          <a:p>
            <a:endParaRPr lang="en-US"/>
          </a:p>
        </p:txBody>
      </p:sp>
      <p:sp>
        <p:nvSpPr>
          <p:cNvPr id="16" name="Text 14"/>
          <p:cNvSpPr txBox="1"/>
          <p:nvPr/>
        </p:nvSpPr>
        <p:spPr>
          <a:xfrm>
            <a:off x="6217920" y="5020056"/>
            <a:ext cx="1463040" cy="1005840"/>
          </a:xfrm>
          <a:prstGeom prst="rect">
            <a:avLst/>
          </a:prstGeom>
          <a:noFill/>
          <a:ln/>
        </p:spPr>
        <p:txBody>
          <a:bodyPr wrap="square" lIns="0" tIns="0" rIns="0" bIns="0" rtlCol="0" anchor="ctr"/>
          <a:lstStyle/>
          <a:p>
            <a:pPr marL="0" indent="0" algn="l">
              <a:buNone/>
            </a:pPr>
            <a:r>
              <a:rPr lang="en-US" sz="2000" b="1" dirty="0">
                <a:solidFill>
                  <a:srgbClr val="E3A857"/>
                </a:solidFill>
                <a:latin typeface="Georgia" pitchFamily="34" charset="0"/>
                <a:ea typeface="Georgia" pitchFamily="34" charset="-122"/>
                <a:cs typeface="Georgia" pitchFamily="34" charset="-120"/>
              </a:rPr>
              <a:t>Activities</a:t>
            </a:r>
            <a:endParaRPr lang="en-US" sz="2000" dirty="0"/>
          </a:p>
        </p:txBody>
      </p:sp>
      <p:sp>
        <p:nvSpPr>
          <p:cNvPr id="17" name="Text 15"/>
          <p:cNvSpPr txBox="1"/>
          <p:nvPr/>
        </p:nvSpPr>
        <p:spPr>
          <a:xfrm>
            <a:off x="7680960" y="5020056"/>
            <a:ext cx="3840480" cy="1005840"/>
          </a:xfrm>
          <a:prstGeom prst="rect">
            <a:avLst/>
          </a:prstGeom>
          <a:noFill/>
          <a:ln/>
        </p:spPr>
        <p:txBody>
          <a:bodyPr wrap="square" lIns="0" tIns="0" rIns="0" bIns="0"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Training, marketing, community fund</a:t>
            </a:r>
            <a:endParaRPr lang="en-US" sz="2000" dirty="0"/>
          </a:p>
        </p:txBody>
      </p:sp>
      <p:sp>
        <p:nvSpPr>
          <p:cNvPr id="18" name="Text 16"/>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42</a:t>
            </a:r>
            <a:endParaRPr lang="en-US" sz="1100" dirty="0"/>
          </a:p>
        </p:txBody>
      </p:sp>
      <p:pic>
        <p:nvPicPr>
          <p:cNvPr id="20" name="Picture 19">
            <a:extLst>
              <a:ext uri="{FF2B5EF4-FFF2-40B4-BE49-F238E27FC236}">
                <a16:creationId xmlns:a16="http://schemas.microsoft.com/office/drawing/2014/main" id="{B50DD164-8194-ACE3-3DFF-10C048FA5FCC}"/>
              </a:ext>
            </a:extLst>
          </p:cNvPr>
          <p:cNvPicPr>
            <a:picLocks noChangeAspect="1"/>
          </p:cNvPicPr>
          <p:nvPr/>
        </p:nvPicPr>
        <p:blipFill>
          <a:blip r:embed="rId3"/>
          <a:stretch>
            <a:fillRect/>
          </a:stretch>
        </p:blipFill>
        <p:spPr>
          <a:xfrm>
            <a:off x="0" y="6473952"/>
            <a:ext cx="12192000" cy="408227"/>
          </a:xfrm>
          <a:prstGeom prst="rect">
            <a:avLst/>
          </a:prstGeom>
        </p:spPr>
      </p:pic>
      <p:sp>
        <p:nvSpPr>
          <p:cNvPr id="22" name="TextBox 21">
            <a:extLst>
              <a:ext uri="{FF2B5EF4-FFF2-40B4-BE49-F238E27FC236}">
                <a16:creationId xmlns:a16="http://schemas.microsoft.com/office/drawing/2014/main" id="{C411F3D1-05C7-CE06-E0F2-E9075A9B1B7D}"/>
              </a:ext>
            </a:extLst>
          </p:cNvPr>
          <p:cNvSpPr txBox="1"/>
          <p:nvPr/>
        </p:nvSpPr>
        <p:spPr>
          <a:xfrm>
            <a:off x="898264"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Coursework: Putting it into Practice</a:t>
            </a:r>
            <a:endParaRPr lang="en-US" sz="4000" dirty="0"/>
          </a:p>
        </p:txBody>
      </p:sp>
      <p:sp>
        <p:nvSpPr>
          <p:cNvPr id="3" name="Shape 1"/>
          <p:cNvSpPr/>
          <p:nvPr/>
        </p:nvSpPr>
        <p:spPr>
          <a:xfrm>
            <a:off x="548640" y="1554480"/>
            <a:ext cx="3520440" cy="3566160"/>
          </a:xfrm>
          <a:prstGeom prst="roundRect">
            <a:avLst>
              <a:gd name="adj" fmla="val 3117"/>
            </a:avLst>
          </a:prstGeom>
          <a:solidFill>
            <a:srgbClr val="EAF1EC"/>
          </a:solidFill>
          <a:ln/>
        </p:spPr>
        <p:txBody>
          <a:bodyPr/>
          <a:lstStyle/>
          <a:p>
            <a:endParaRPr lang="en-US"/>
          </a:p>
        </p:txBody>
      </p:sp>
      <p:sp>
        <p:nvSpPr>
          <p:cNvPr id="4" name="Shape 2"/>
          <p:cNvSpPr/>
          <p:nvPr/>
        </p:nvSpPr>
        <p:spPr>
          <a:xfrm>
            <a:off x="822960" y="1783080"/>
            <a:ext cx="731520" cy="731520"/>
          </a:xfrm>
          <a:prstGeom prst="ellipse">
            <a:avLst/>
          </a:prstGeom>
          <a:solidFill>
            <a:srgbClr val="C1553B"/>
          </a:solidFill>
          <a:ln/>
        </p:spPr>
        <p:txBody>
          <a:bodyPr/>
          <a:lstStyle/>
          <a:p>
            <a:endParaRPr lang="en-US"/>
          </a:p>
        </p:txBody>
      </p:sp>
      <p:pic>
        <p:nvPicPr>
          <p:cNvPr id="5" name="Image 0" descr="preencoded.png"/>
          <p:cNvPicPr>
            <a:picLocks noChangeAspect="1"/>
          </p:cNvPicPr>
          <p:nvPr/>
        </p:nvPicPr>
        <p:blipFill>
          <a:blip r:embed="rId3"/>
          <a:stretch>
            <a:fillRect/>
          </a:stretch>
        </p:blipFill>
        <p:spPr>
          <a:xfrm>
            <a:off x="998525" y="1958645"/>
            <a:ext cx="380390" cy="380390"/>
          </a:xfrm>
          <a:prstGeom prst="rect">
            <a:avLst/>
          </a:prstGeom>
        </p:spPr>
      </p:pic>
      <p:sp>
        <p:nvSpPr>
          <p:cNvPr id="6" name="Text 3"/>
          <p:cNvSpPr txBox="1"/>
          <p:nvPr/>
        </p:nvSpPr>
        <p:spPr>
          <a:xfrm>
            <a:off x="822960" y="2697480"/>
            <a:ext cx="3017520" cy="45720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Stakeholder map</a:t>
            </a:r>
            <a:endParaRPr lang="en-US" sz="2000" dirty="0"/>
          </a:p>
        </p:txBody>
      </p:sp>
      <p:sp>
        <p:nvSpPr>
          <p:cNvPr id="7" name="Text 4"/>
          <p:cNvSpPr txBox="1"/>
          <p:nvPr/>
        </p:nvSpPr>
        <p:spPr>
          <a:xfrm>
            <a:off x="822960" y="3200400"/>
            <a:ext cx="3017520" cy="182880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In groups, map the stakeholders of a real destination using the power–interest grid.</a:t>
            </a:r>
            <a:endParaRPr lang="en-US" sz="2000" dirty="0"/>
          </a:p>
        </p:txBody>
      </p:sp>
      <p:sp>
        <p:nvSpPr>
          <p:cNvPr id="8" name="Shape 5"/>
          <p:cNvSpPr/>
          <p:nvPr/>
        </p:nvSpPr>
        <p:spPr>
          <a:xfrm>
            <a:off x="4297680" y="1554480"/>
            <a:ext cx="3520440" cy="3566160"/>
          </a:xfrm>
          <a:prstGeom prst="roundRect">
            <a:avLst>
              <a:gd name="adj" fmla="val 3117"/>
            </a:avLst>
          </a:prstGeom>
          <a:solidFill>
            <a:srgbClr val="F7EFE2"/>
          </a:solidFill>
          <a:ln/>
        </p:spPr>
        <p:txBody>
          <a:bodyPr/>
          <a:lstStyle/>
          <a:p>
            <a:endParaRPr lang="en-US"/>
          </a:p>
        </p:txBody>
      </p:sp>
      <p:sp>
        <p:nvSpPr>
          <p:cNvPr id="9" name="Shape 6"/>
          <p:cNvSpPr/>
          <p:nvPr/>
        </p:nvSpPr>
        <p:spPr>
          <a:xfrm>
            <a:off x="4572000" y="1783080"/>
            <a:ext cx="731520" cy="731520"/>
          </a:xfrm>
          <a:prstGeom prst="ellipse">
            <a:avLst/>
          </a:prstGeom>
          <a:solidFill>
            <a:srgbClr val="C1553B"/>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4747565" y="1958645"/>
            <a:ext cx="380390" cy="380390"/>
          </a:xfrm>
          <a:prstGeom prst="rect">
            <a:avLst/>
          </a:prstGeom>
        </p:spPr>
      </p:pic>
      <p:sp>
        <p:nvSpPr>
          <p:cNvPr id="11" name="Text 7"/>
          <p:cNvSpPr txBox="1"/>
          <p:nvPr/>
        </p:nvSpPr>
        <p:spPr>
          <a:xfrm>
            <a:off x="4572000" y="2697480"/>
            <a:ext cx="3017520" cy="45720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CBT assessment</a:t>
            </a:r>
            <a:endParaRPr lang="en-US" sz="2000" dirty="0"/>
          </a:p>
        </p:txBody>
      </p:sp>
      <p:sp>
        <p:nvSpPr>
          <p:cNvPr id="12" name="Text 8"/>
          <p:cNvSpPr txBox="1"/>
          <p:nvPr/>
        </p:nvSpPr>
        <p:spPr>
          <a:xfrm>
            <a:off x="4572000" y="3200400"/>
            <a:ext cx="3017520" cy="182880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Assess a community-based tourism initiative with the six-dimension framework.</a:t>
            </a:r>
            <a:endParaRPr lang="en-US" sz="2000" dirty="0"/>
          </a:p>
        </p:txBody>
      </p:sp>
      <p:sp>
        <p:nvSpPr>
          <p:cNvPr id="13" name="Shape 9"/>
          <p:cNvSpPr/>
          <p:nvPr/>
        </p:nvSpPr>
        <p:spPr>
          <a:xfrm>
            <a:off x="8046720" y="1554480"/>
            <a:ext cx="3520440" cy="3566160"/>
          </a:xfrm>
          <a:prstGeom prst="roundRect">
            <a:avLst>
              <a:gd name="adj" fmla="val 3117"/>
            </a:avLst>
          </a:prstGeom>
          <a:solidFill>
            <a:srgbClr val="EAF1EC"/>
          </a:solidFill>
          <a:ln/>
        </p:spPr>
        <p:txBody>
          <a:bodyPr/>
          <a:lstStyle/>
          <a:p>
            <a:endParaRPr lang="en-US"/>
          </a:p>
        </p:txBody>
      </p:sp>
      <p:sp>
        <p:nvSpPr>
          <p:cNvPr id="14" name="Shape 10"/>
          <p:cNvSpPr/>
          <p:nvPr/>
        </p:nvSpPr>
        <p:spPr>
          <a:xfrm>
            <a:off x="8321040" y="1783080"/>
            <a:ext cx="731520" cy="731520"/>
          </a:xfrm>
          <a:prstGeom prst="ellipse">
            <a:avLst/>
          </a:prstGeom>
          <a:solidFill>
            <a:srgbClr val="C1553B"/>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8496605" y="1958645"/>
            <a:ext cx="380390" cy="380390"/>
          </a:xfrm>
          <a:prstGeom prst="rect">
            <a:avLst/>
          </a:prstGeom>
        </p:spPr>
      </p:pic>
      <p:sp>
        <p:nvSpPr>
          <p:cNvPr id="16" name="Text 11"/>
          <p:cNvSpPr txBox="1"/>
          <p:nvPr/>
        </p:nvSpPr>
        <p:spPr>
          <a:xfrm>
            <a:off x="8321040" y="2697480"/>
            <a:ext cx="3017520" cy="457200"/>
          </a:xfrm>
          <a:prstGeom prst="rect">
            <a:avLst/>
          </a:prstGeom>
          <a:noFill/>
          <a:ln/>
        </p:spPr>
        <p:txBody>
          <a:bodyPr wrap="square" lIns="0" tIns="0" rIns="0" bIns="0" rtlCol="0" anchor="t"/>
          <a:lstStyle/>
          <a:p>
            <a:pPr marL="0" indent="0" algn="l">
              <a:buNone/>
            </a:pPr>
            <a:r>
              <a:rPr lang="en-US" sz="2000" b="1" dirty="0">
                <a:solidFill>
                  <a:srgbClr val="C1553B"/>
                </a:solidFill>
                <a:latin typeface="Georgia" pitchFamily="34" charset="0"/>
                <a:ea typeface="Georgia" pitchFamily="34" charset="-122"/>
                <a:cs typeface="Georgia" pitchFamily="34" charset="-120"/>
              </a:rPr>
              <a:t>Project proposal</a:t>
            </a:r>
            <a:endParaRPr lang="en-US" sz="2000" dirty="0"/>
          </a:p>
        </p:txBody>
      </p:sp>
      <p:sp>
        <p:nvSpPr>
          <p:cNvPr id="17" name="Text 12"/>
          <p:cNvSpPr txBox="1"/>
          <p:nvPr/>
        </p:nvSpPr>
        <p:spPr>
          <a:xfrm>
            <a:off x="8321040" y="3200400"/>
            <a:ext cx="3017520" cy="1828800"/>
          </a:xfrm>
          <a:prstGeom prst="rect">
            <a:avLst/>
          </a:prstGeom>
          <a:noFill/>
          <a:ln/>
        </p:spPr>
        <p:txBody>
          <a:bodyPr wrap="square" lIns="0" tIns="0" rIns="0" bIns="0" rtlCol="0" anchor="t"/>
          <a:lstStyle/>
          <a:p>
            <a:pPr marL="0" indent="0" algn="l">
              <a:buNone/>
            </a:pPr>
            <a:r>
              <a:rPr lang="en-US" sz="2000" dirty="0">
                <a:solidFill>
                  <a:srgbClr val="23302A"/>
                </a:solidFill>
                <a:latin typeface="Georgia" pitchFamily="34" charset="0"/>
                <a:ea typeface="Georgia" pitchFamily="34" charset="-122"/>
                <a:cs typeface="Georgia" pitchFamily="34" charset="-120"/>
              </a:rPr>
              <a:t>Design a tourism initiative for an emerging or rural area, with a logframe.</a:t>
            </a:r>
            <a:endParaRPr lang="en-US" sz="2000" dirty="0"/>
          </a:p>
        </p:txBody>
      </p:sp>
      <p:sp>
        <p:nvSpPr>
          <p:cNvPr id="18" name="Shape 13"/>
          <p:cNvSpPr/>
          <p:nvPr/>
        </p:nvSpPr>
        <p:spPr>
          <a:xfrm>
            <a:off x="548640" y="5349240"/>
            <a:ext cx="11094415" cy="777240"/>
          </a:xfrm>
          <a:prstGeom prst="roundRect">
            <a:avLst>
              <a:gd name="adj" fmla="val 14118"/>
            </a:avLst>
          </a:prstGeom>
          <a:solidFill>
            <a:srgbClr val="1F3B2F"/>
          </a:solidFill>
          <a:ln/>
        </p:spPr>
        <p:txBody>
          <a:bodyPr/>
          <a:lstStyle/>
          <a:p>
            <a:endParaRPr lang="en-US"/>
          </a:p>
        </p:txBody>
      </p:sp>
      <p:sp>
        <p:nvSpPr>
          <p:cNvPr id="19" name="Text 14"/>
          <p:cNvSpPr txBox="1"/>
          <p:nvPr/>
        </p:nvSpPr>
        <p:spPr>
          <a:xfrm>
            <a:off x="822960" y="5349240"/>
            <a:ext cx="10545775" cy="777240"/>
          </a:xfrm>
          <a:prstGeom prst="rect">
            <a:avLst/>
          </a:prstGeom>
          <a:noFill/>
          <a:ln/>
        </p:spPr>
        <p:txBody>
          <a:bodyPr wrap="square" lIns="0" tIns="0" rIns="0" bIns="0"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Readings, templates and submissions are on the Virtual Campus.</a:t>
            </a:r>
            <a:endParaRPr lang="en-US" sz="2000" dirty="0"/>
          </a:p>
        </p:txBody>
      </p:sp>
      <p:sp>
        <p:nvSpPr>
          <p:cNvPr id="20" name="Text 15"/>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43</a:t>
            </a:r>
            <a:endParaRPr lang="en-US" sz="1100" dirty="0"/>
          </a:p>
        </p:txBody>
      </p:sp>
      <p:pic>
        <p:nvPicPr>
          <p:cNvPr id="22" name="Picture 21">
            <a:extLst>
              <a:ext uri="{FF2B5EF4-FFF2-40B4-BE49-F238E27FC236}">
                <a16:creationId xmlns:a16="http://schemas.microsoft.com/office/drawing/2014/main" id="{FFDD786F-B8AB-E44E-C4BB-9B73A2EF4A5E}"/>
              </a:ext>
            </a:extLst>
          </p:cNvPr>
          <p:cNvPicPr>
            <a:picLocks noChangeAspect="1"/>
          </p:cNvPicPr>
          <p:nvPr/>
        </p:nvPicPr>
        <p:blipFill>
          <a:blip r:embed="rId6"/>
          <a:stretch>
            <a:fillRect/>
          </a:stretch>
        </p:blipFill>
        <p:spPr>
          <a:xfrm>
            <a:off x="0" y="6473952"/>
            <a:ext cx="12192000" cy="408227"/>
          </a:xfrm>
          <a:prstGeom prst="rect">
            <a:avLst/>
          </a:prstGeom>
        </p:spPr>
      </p:pic>
      <p:sp>
        <p:nvSpPr>
          <p:cNvPr id="24" name="TextBox 23">
            <a:extLst>
              <a:ext uri="{FF2B5EF4-FFF2-40B4-BE49-F238E27FC236}">
                <a16:creationId xmlns:a16="http://schemas.microsoft.com/office/drawing/2014/main" id="{90433C19-5AD2-819C-0A8E-0C172E48E95B}"/>
              </a:ext>
            </a:extLst>
          </p:cNvPr>
          <p:cNvSpPr txBox="1"/>
          <p:nvPr/>
        </p:nvSpPr>
        <p:spPr>
          <a:xfrm>
            <a:off x="1249680" y="644723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Key Readings: Core Texts</a:t>
            </a:r>
            <a:endParaRPr lang="en-US" sz="4000" dirty="0"/>
          </a:p>
        </p:txBody>
      </p:sp>
      <p:sp>
        <p:nvSpPr>
          <p:cNvPr id="3" name="Shape 1"/>
          <p:cNvSpPr/>
          <p:nvPr/>
        </p:nvSpPr>
        <p:spPr>
          <a:xfrm>
            <a:off x="548640" y="1463040"/>
            <a:ext cx="11094415" cy="731520"/>
          </a:xfrm>
          <a:prstGeom prst="roundRect">
            <a:avLst>
              <a:gd name="adj" fmla="val 15000"/>
            </a:avLst>
          </a:prstGeom>
          <a:solidFill>
            <a:srgbClr val="EAF1EC"/>
          </a:solidFill>
          <a:ln/>
        </p:spPr>
        <p:txBody>
          <a:bodyPr/>
          <a:lstStyle/>
          <a:p>
            <a:endParaRPr lang="en-US"/>
          </a:p>
        </p:txBody>
      </p:sp>
      <p:sp>
        <p:nvSpPr>
          <p:cNvPr id="4" name="Shape 2"/>
          <p:cNvSpPr/>
          <p:nvPr/>
        </p:nvSpPr>
        <p:spPr>
          <a:xfrm>
            <a:off x="713232" y="1591056"/>
            <a:ext cx="475488" cy="475488"/>
          </a:xfrm>
          <a:prstGeom prst="ellipse">
            <a:avLst/>
          </a:prstGeom>
          <a:solidFill>
            <a:srgbClr val="1F3B2F"/>
          </a:solidFill>
          <a:ln/>
        </p:spPr>
        <p:txBody>
          <a:bodyPr/>
          <a:lstStyle/>
          <a:p>
            <a:endParaRPr lang="en-US"/>
          </a:p>
        </p:txBody>
      </p:sp>
      <p:pic>
        <p:nvPicPr>
          <p:cNvPr id="5" name="Image 0" descr="preencoded.png"/>
          <p:cNvPicPr>
            <a:picLocks noChangeAspect="1"/>
          </p:cNvPicPr>
          <p:nvPr/>
        </p:nvPicPr>
        <p:blipFill>
          <a:blip r:embed="rId3"/>
          <a:stretch>
            <a:fillRect/>
          </a:stretch>
        </p:blipFill>
        <p:spPr>
          <a:xfrm>
            <a:off x="827349" y="1705173"/>
            <a:ext cx="247254" cy="247254"/>
          </a:xfrm>
          <a:prstGeom prst="rect">
            <a:avLst/>
          </a:prstGeom>
        </p:spPr>
      </p:pic>
      <p:sp>
        <p:nvSpPr>
          <p:cNvPr id="6" name="Text 3"/>
          <p:cNvSpPr txBox="1"/>
          <p:nvPr/>
        </p:nvSpPr>
        <p:spPr>
          <a:xfrm>
            <a:off x="1417320" y="1463040"/>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Ashley, C., Roe, D. &amp; Goodwin, H. (2001). Pro-poor tourism strategies: Making tourism work for the poor. ODI, IIED &amp; CRT.</a:t>
            </a:r>
            <a:endParaRPr lang="en-US" sz="2000" dirty="0"/>
          </a:p>
        </p:txBody>
      </p:sp>
      <p:sp>
        <p:nvSpPr>
          <p:cNvPr id="7" name="Shape 4"/>
          <p:cNvSpPr/>
          <p:nvPr/>
        </p:nvSpPr>
        <p:spPr>
          <a:xfrm>
            <a:off x="548640" y="2267712"/>
            <a:ext cx="11094415" cy="731520"/>
          </a:xfrm>
          <a:prstGeom prst="roundRect">
            <a:avLst>
              <a:gd name="adj" fmla="val 15000"/>
            </a:avLst>
          </a:prstGeom>
          <a:solidFill>
            <a:srgbClr val="F7EFE2"/>
          </a:solidFill>
          <a:ln/>
        </p:spPr>
        <p:txBody>
          <a:bodyPr/>
          <a:lstStyle/>
          <a:p>
            <a:endParaRPr lang="en-US"/>
          </a:p>
        </p:txBody>
      </p:sp>
      <p:sp>
        <p:nvSpPr>
          <p:cNvPr id="8" name="Shape 5"/>
          <p:cNvSpPr/>
          <p:nvPr/>
        </p:nvSpPr>
        <p:spPr>
          <a:xfrm>
            <a:off x="713232" y="2395728"/>
            <a:ext cx="475488" cy="475488"/>
          </a:xfrm>
          <a:prstGeom prst="ellipse">
            <a:avLst/>
          </a:prstGeom>
          <a:solidFill>
            <a:srgbClr val="1F3B2F"/>
          </a:solidFill>
          <a:ln/>
        </p:spPr>
        <p:txBody>
          <a:bodyPr/>
          <a:lstStyle/>
          <a:p>
            <a:endParaRPr lang="en-US"/>
          </a:p>
        </p:txBody>
      </p:sp>
      <p:pic>
        <p:nvPicPr>
          <p:cNvPr id="9" name="Image 1" descr="preencoded.png"/>
          <p:cNvPicPr>
            <a:picLocks noChangeAspect="1"/>
          </p:cNvPicPr>
          <p:nvPr/>
        </p:nvPicPr>
        <p:blipFill>
          <a:blip r:embed="rId3"/>
          <a:stretch>
            <a:fillRect/>
          </a:stretch>
        </p:blipFill>
        <p:spPr>
          <a:xfrm>
            <a:off x="827349" y="2509845"/>
            <a:ext cx="247254" cy="247254"/>
          </a:xfrm>
          <a:prstGeom prst="rect">
            <a:avLst/>
          </a:prstGeom>
        </p:spPr>
      </p:pic>
      <p:sp>
        <p:nvSpPr>
          <p:cNvPr id="10" name="Text 6"/>
          <p:cNvSpPr txBox="1"/>
          <p:nvPr/>
        </p:nvSpPr>
        <p:spPr>
          <a:xfrm>
            <a:off x="1417320" y="2267712"/>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Butler, R. W. (1980). The concept of a tourist area cycle of evolution. Canadian Geographer, 24(1), 5–12.</a:t>
            </a:r>
            <a:endParaRPr lang="en-US" sz="2000" dirty="0"/>
          </a:p>
        </p:txBody>
      </p:sp>
      <p:sp>
        <p:nvSpPr>
          <p:cNvPr id="11" name="Shape 7"/>
          <p:cNvSpPr/>
          <p:nvPr/>
        </p:nvSpPr>
        <p:spPr>
          <a:xfrm>
            <a:off x="548640" y="3072384"/>
            <a:ext cx="11094415" cy="731520"/>
          </a:xfrm>
          <a:prstGeom prst="roundRect">
            <a:avLst>
              <a:gd name="adj" fmla="val 15000"/>
            </a:avLst>
          </a:prstGeom>
          <a:solidFill>
            <a:srgbClr val="EAF1EC"/>
          </a:solidFill>
          <a:ln/>
        </p:spPr>
        <p:txBody>
          <a:bodyPr/>
          <a:lstStyle/>
          <a:p>
            <a:endParaRPr lang="en-US"/>
          </a:p>
        </p:txBody>
      </p:sp>
      <p:sp>
        <p:nvSpPr>
          <p:cNvPr id="12" name="Shape 8"/>
          <p:cNvSpPr/>
          <p:nvPr/>
        </p:nvSpPr>
        <p:spPr>
          <a:xfrm>
            <a:off x="713232" y="3200400"/>
            <a:ext cx="475488" cy="475488"/>
          </a:xfrm>
          <a:prstGeom prst="ellipse">
            <a:avLst/>
          </a:prstGeom>
          <a:solidFill>
            <a:srgbClr val="1F3B2F"/>
          </a:solidFill>
          <a:ln/>
        </p:spPr>
        <p:txBody>
          <a:bodyPr/>
          <a:lstStyle/>
          <a:p>
            <a:endParaRPr lang="en-US"/>
          </a:p>
        </p:txBody>
      </p:sp>
      <p:pic>
        <p:nvPicPr>
          <p:cNvPr id="13" name="Image 2" descr="preencoded.png"/>
          <p:cNvPicPr>
            <a:picLocks noChangeAspect="1"/>
          </p:cNvPicPr>
          <p:nvPr/>
        </p:nvPicPr>
        <p:blipFill>
          <a:blip r:embed="rId3"/>
          <a:stretch>
            <a:fillRect/>
          </a:stretch>
        </p:blipFill>
        <p:spPr>
          <a:xfrm>
            <a:off x="827349" y="3314517"/>
            <a:ext cx="247254" cy="247254"/>
          </a:xfrm>
          <a:prstGeom prst="rect">
            <a:avLst/>
          </a:prstGeom>
        </p:spPr>
      </p:pic>
      <p:sp>
        <p:nvSpPr>
          <p:cNvPr id="14" name="Text 9"/>
          <p:cNvSpPr txBox="1"/>
          <p:nvPr/>
        </p:nvSpPr>
        <p:spPr>
          <a:xfrm>
            <a:off x="1417320" y="3072384"/>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Mitchell, J. &amp; Ashley, C. (2010). Tourism and Poverty Reduction: Pathways to Prosperity. Earthscan.</a:t>
            </a:r>
            <a:endParaRPr lang="en-US" sz="2000" dirty="0"/>
          </a:p>
        </p:txBody>
      </p:sp>
      <p:sp>
        <p:nvSpPr>
          <p:cNvPr id="15" name="Shape 10"/>
          <p:cNvSpPr/>
          <p:nvPr/>
        </p:nvSpPr>
        <p:spPr>
          <a:xfrm>
            <a:off x="548640" y="3877056"/>
            <a:ext cx="11094415" cy="731520"/>
          </a:xfrm>
          <a:prstGeom prst="roundRect">
            <a:avLst>
              <a:gd name="adj" fmla="val 15000"/>
            </a:avLst>
          </a:prstGeom>
          <a:solidFill>
            <a:srgbClr val="F7EFE2"/>
          </a:solidFill>
          <a:ln/>
        </p:spPr>
        <p:txBody>
          <a:bodyPr/>
          <a:lstStyle/>
          <a:p>
            <a:endParaRPr lang="en-US"/>
          </a:p>
        </p:txBody>
      </p:sp>
      <p:sp>
        <p:nvSpPr>
          <p:cNvPr id="16" name="Shape 11"/>
          <p:cNvSpPr/>
          <p:nvPr/>
        </p:nvSpPr>
        <p:spPr>
          <a:xfrm>
            <a:off x="713232" y="4005072"/>
            <a:ext cx="475488" cy="475488"/>
          </a:xfrm>
          <a:prstGeom prst="ellipse">
            <a:avLst/>
          </a:prstGeom>
          <a:solidFill>
            <a:srgbClr val="1F3B2F"/>
          </a:solidFill>
          <a:ln/>
        </p:spPr>
        <p:txBody>
          <a:bodyPr/>
          <a:lstStyle/>
          <a:p>
            <a:endParaRPr lang="en-US"/>
          </a:p>
        </p:txBody>
      </p:sp>
      <p:pic>
        <p:nvPicPr>
          <p:cNvPr id="17" name="Image 3" descr="preencoded.png"/>
          <p:cNvPicPr>
            <a:picLocks noChangeAspect="1"/>
          </p:cNvPicPr>
          <p:nvPr/>
        </p:nvPicPr>
        <p:blipFill>
          <a:blip r:embed="rId3"/>
          <a:stretch>
            <a:fillRect/>
          </a:stretch>
        </p:blipFill>
        <p:spPr>
          <a:xfrm>
            <a:off x="827349" y="4119189"/>
            <a:ext cx="247254" cy="247254"/>
          </a:xfrm>
          <a:prstGeom prst="rect">
            <a:avLst/>
          </a:prstGeom>
        </p:spPr>
      </p:pic>
      <p:sp>
        <p:nvSpPr>
          <p:cNvPr id="18" name="Text 12"/>
          <p:cNvSpPr txBox="1"/>
          <p:nvPr/>
        </p:nvSpPr>
        <p:spPr>
          <a:xfrm>
            <a:off x="1417320" y="3877056"/>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Scheyvens, R. (2002). Tourism for Development: Empowering Communities. Prentice Hall.</a:t>
            </a:r>
            <a:endParaRPr lang="en-US" sz="2000" dirty="0"/>
          </a:p>
        </p:txBody>
      </p:sp>
      <p:sp>
        <p:nvSpPr>
          <p:cNvPr id="19" name="Shape 13"/>
          <p:cNvSpPr/>
          <p:nvPr/>
        </p:nvSpPr>
        <p:spPr>
          <a:xfrm>
            <a:off x="548640" y="4681728"/>
            <a:ext cx="11094415" cy="731520"/>
          </a:xfrm>
          <a:prstGeom prst="roundRect">
            <a:avLst>
              <a:gd name="adj" fmla="val 15000"/>
            </a:avLst>
          </a:prstGeom>
          <a:solidFill>
            <a:srgbClr val="EAF1EC"/>
          </a:solidFill>
          <a:ln/>
        </p:spPr>
        <p:txBody>
          <a:bodyPr/>
          <a:lstStyle/>
          <a:p>
            <a:endParaRPr lang="en-US"/>
          </a:p>
        </p:txBody>
      </p:sp>
      <p:sp>
        <p:nvSpPr>
          <p:cNvPr id="20" name="Shape 14"/>
          <p:cNvSpPr/>
          <p:nvPr/>
        </p:nvSpPr>
        <p:spPr>
          <a:xfrm>
            <a:off x="713232" y="4809744"/>
            <a:ext cx="475488" cy="475488"/>
          </a:xfrm>
          <a:prstGeom prst="ellipse">
            <a:avLst/>
          </a:prstGeom>
          <a:solidFill>
            <a:srgbClr val="1F3B2F"/>
          </a:solidFill>
          <a:ln/>
        </p:spPr>
        <p:txBody>
          <a:bodyPr/>
          <a:lstStyle/>
          <a:p>
            <a:endParaRPr lang="en-US"/>
          </a:p>
        </p:txBody>
      </p:sp>
      <p:pic>
        <p:nvPicPr>
          <p:cNvPr id="21" name="Image 4" descr="preencoded.png"/>
          <p:cNvPicPr>
            <a:picLocks noChangeAspect="1"/>
          </p:cNvPicPr>
          <p:nvPr/>
        </p:nvPicPr>
        <p:blipFill>
          <a:blip r:embed="rId3"/>
          <a:stretch>
            <a:fillRect/>
          </a:stretch>
        </p:blipFill>
        <p:spPr>
          <a:xfrm>
            <a:off x="827349" y="4923861"/>
            <a:ext cx="247254" cy="247254"/>
          </a:xfrm>
          <a:prstGeom prst="rect">
            <a:avLst/>
          </a:prstGeom>
        </p:spPr>
      </p:pic>
      <p:sp>
        <p:nvSpPr>
          <p:cNvPr id="22" name="Text 15"/>
          <p:cNvSpPr txBox="1"/>
          <p:nvPr/>
        </p:nvSpPr>
        <p:spPr>
          <a:xfrm>
            <a:off x="1417320" y="4681728"/>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Telfer, D. J. &amp; Sharpley, R. (2016). Tourism and Development in the Developing World (2nd ed.). Routledge.</a:t>
            </a:r>
            <a:endParaRPr lang="en-US" sz="2000" dirty="0"/>
          </a:p>
        </p:txBody>
      </p:sp>
      <p:sp>
        <p:nvSpPr>
          <p:cNvPr id="23" name="Shape 16"/>
          <p:cNvSpPr/>
          <p:nvPr/>
        </p:nvSpPr>
        <p:spPr>
          <a:xfrm>
            <a:off x="548640" y="5486400"/>
            <a:ext cx="11094415" cy="731520"/>
          </a:xfrm>
          <a:prstGeom prst="roundRect">
            <a:avLst>
              <a:gd name="adj" fmla="val 15000"/>
            </a:avLst>
          </a:prstGeom>
          <a:solidFill>
            <a:srgbClr val="F7EFE2"/>
          </a:solidFill>
          <a:ln/>
        </p:spPr>
        <p:txBody>
          <a:bodyPr/>
          <a:lstStyle/>
          <a:p>
            <a:endParaRPr lang="en-US"/>
          </a:p>
        </p:txBody>
      </p:sp>
      <p:sp>
        <p:nvSpPr>
          <p:cNvPr id="24" name="Shape 17"/>
          <p:cNvSpPr/>
          <p:nvPr/>
        </p:nvSpPr>
        <p:spPr>
          <a:xfrm>
            <a:off x="713232" y="5614416"/>
            <a:ext cx="475488" cy="475488"/>
          </a:xfrm>
          <a:prstGeom prst="ellipse">
            <a:avLst/>
          </a:prstGeom>
          <a:solidFill>
            <a:srgbClr val="1F3B2F"/>
          </a:solidFill>
          <a:ln/>
        </p:spPr>
        <p:txBody>
          <a:bodyPr/>
          <a:lstStyle/>
          <a:p>
            <a:endParaRPr lang="en-US"/>
          </a:p>
        </p:txBody>
      </p:sp>
      <p:pic>
        <p:nvPicPr>
          <p:cNvPr id="25" name="Image 5" descr="preencoded.png"/>
          <p:cNvPicPr>
            <a:picLocks noChangeAspect="1"/>
          </p:cNvPicPr>
          <p:nvPr/>
        </p:nvPicPr>
        <p:blipFill>
          <a:blip r:embed="rId3"/>
          <a:stretch>
            <a:fillRect/>
          </a:stretch>
        </p:blipFill>
        <p:spPr>
          <a:xfrm>
            <a:off x="827349" y="5728533"/>
            <a:ext cx="247254" cy="247254"/>
          </a:xfrm>
          <a:prstGeom prst="rect">
            <a:avLst/>
          </a:prstGeom>
        </p:spPr>
      </p:pic>
      <p:sp>
        <p:nvSpPr>
          <p:cNvPr id="26" name="Text 18"/>
          <p:cNvSpPr txBox="1"/>
          <p:nvPr/>
        </p:nvSpPr>
        <p:spPr>
          <a:xfrm>
            <a:off x="1417320" y="5486400"/>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Tosun, C. (2006). Expected nature of community participation in tourism development. Tourism Management, 27(3), 493–504.</a:t>
            </a:r>
            <a:endParaRPr lang="en-US" sz="2000" dirty="0"/>
          </a:p>
        </p:txBody>
      </p:sp>
      <p:sp>
        <p:nvSpPr>
          <p:cNvPr id="27" name="Text 19"/>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44</a:t>
            </a:r>
            <a:endParaRPr lang="en-US" sz="1100" dirty="0"/>
          </a:p>
        </p:txBody>
      </p:sp>
      <p:pic>
        <p:nvPicPr>
          <p:cNvPr id="29" name="Picture 28">
            <a:extLst>
              <a:ext uri="{FF2B5EF4-FFF2-40B4-BE49-F238E27FC236}">
                <a16:creationId xmlns:a16="http://schemas.microsoft.com/office/drawing/2014/main" id="{C38C71AF-1310-AE23-8578-53E5F2E56B71}"/>
              </a:ext>
            </a:extLst>
          </p:cNvPr>
          <p:cNvPicPr>
            <a:picLocks noChangeAspect="1"/>
          </p:cNvPicPr>
          <p:nvPr/>
        </p:nvPicPr>
        <p:blipFill>
          <a:blip r:embed="rId4"/>
          <a:stretch>
            <a:fillRect/>
          </a:stretch>
        </p:blipFill>
        <p:spPr>
          <a:xfrm>
            <a:off x="0" y="6473952"/>
            <a:ext cx="12192000" cy="408227"/>
          </a:xfrm>
          <a:prstGeom prst="rect">
            <a:avLst/>
          </a:prstGeom>
        </p:spPr>
      </p:pic>
      <p:sp>
        <p:nvSpPr>
          <p:cNvPr id="31" name="TextBox 30">
            <a:extLst>
              <a:ext uri="{FF2B5EF4-FFF2-40B4-BE49-F238E27FC236}">
                <a16:creationId xmlns:a16="http://schemas.microsoft.com/office/drawing/2014/main" id="{11950EC4-15CE-88C3-FD11-45D1B204F8DF}"/>
              </a:ext>
            </a:extLst>
          </p:cNvPr>
          <p:cNvSpPr txBox="1"/>
          <p:nvPr/>
        </p:nvSpPr>
        <p:spPr>
          <a:xfrm>
            <a:off x="1317812" y="6432911"/>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365760"/>
            <a:ext cx="11094415" cy="914400"/>
          </a:xfrm>
          <a:prstGeom prst="rect">
            <a:avLst/>
          </a:prstGeom>
          <a:noFill/>
          <a:ln/>
        </p:spPr>
        <p:txBody>
          <a:bodyPr wrap="square" lIns="0" tIns="0" rIns="0" bIns="0" rtlCol="0" anchor="ctr"/>
          <a:lstStyle/>
          <a:p>
            <a:pPr marL="0" indent="0">
              <a:buNone/>
            </a:pPr>
            <a:r>
              <a:rPr lang="en-US" sz="4000" b="1" dirty="0">
                <a:solidFill>
                  <a:srgbClr val="1F3B2F"/>
                </a:solidFill>
                <a:latin typeface="Georgia" pitchFamily="34" charset="0"/>
                <a:ea typeface="Georgia" pitchFamily="34" charset="-122"/>
                <a:cs typeface="Georgia" pitchFamily="34" charset="-120"/>
              </a:rPr>
              <a:t>Key Readings: Frameworks and Cases</a:t>
            </a:r>
            <a:endParaRPr lang="en-US" sz="4000" dirty="0"/>
          </a:p>
        </p:txBody>
      </p:sp>
      <p:sp>
        <p:nvSpPr>
          <p:cNvPr id="3" name="Shape 1"/>
          <p:cNvSpPr/>
          <p:nvPr/>
        </p:nvSpPr>
        <p:spPr>
          <a:xfrm>
            <a:off x="548640" y="1463040"/>
            <a:ext cx="11094415" cy="731520"/>
          </a:xfrm>
          <a:prstGeom prst="roundRect">
            <a:avLst>
              <a:gd name="adj" fmla="val 15000"/>
            </a:avLst>
          </a:prstGeom>
          <a:solidFill>
            <a:srgbClr val="EAF1EC"/>
          </a:solidFill>
          <a:ln/>
        </p:spPr>
        <p:txBody>
          <a:bodyPr/>
          <a:lstStyle/>
          <a:p>
            <a:endParaRPr lang="en-US"/>
          </a:p>
        </p:txBody>
      </p:sp>
      <p:sp>
        <p:nvSpPr>
          <p:cNvPr id="4" name="Shape 2"/>
          <p:cNvSpPr/>
          <p:nvPr/>
        </p:nvSpPr>
        <p:spPr>
          <a:xfrm>
            <a:off x="713232" y="1591056"/>
            <a:ext cx="475488" cy="475488"/>
          </a:xfrm>
          <a:prstGeom prst="ellipse">
            <a:avLst/>
          </a:prstGeom>
          <a:solidFill>
            <a:srgbClr val="1F3B2F"/>
          </a:solidFill>
          <a:ln/>
        </p:spPr>
        <p:txBody>
          <a:bodyPr/>
          <a:lstStyle/>
          <a:p>
            <a:endParaRPr lang="en-US"/>
          </a:p>
        </p:txBody>
      </p:sp>
      <p:pic>
        <p:nvPicPr>
          <p:cNvPr id="5" name="Image 0" descr="preencoded.png"/>
          <p:cNvPicPr>
            <a:picLocks noChangeAspect="1"/>
          </p:cNvPicPr>
          <p:nvPr/>
        </p:nvPicPr>
        <p:blipFill>
          <a:blip r:embed="rId3"/>
          <a:stretch>
            <a:fillRect/>
          </a:stretch>
        </p:blipFill>
        <p:spPr>
          <a:xfrm>
            <a:off x="827349" y="1705173"/>
            <a:ext cx="247254" cy="247254"/>
          </a:xfrm>
          <a:prstGeom prst="rect">
            <a:avLst/>
          </a:prstGeom>
        </p:spPr>
      </p:pic>
      <p:sp>
        <p:nvSpPr>
          <p:cNvPr id="6" name="Text 3"/>
          <p:cNvSpPr txBox="1"/>
          <p:nvPr/>
        </p:nvSpPr>
        <p:spPr>
          <a:xfrm>
            <a:off x="1417320" y="1463040"/>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Global Sustainable Tourism Council (2019). GSTC Destination Criteria, Version 2.0. www.gstcouncil.org</a:t>
            </a:r>
            <a:endParaRPr lang="en-US" sz="2000" dirty="0"/>
          </a:p>
        </p:txBody>
      </p:sp>
      <p:sp>
        <p:nvSpPr>
          <p:cNvPr id="7" name="Shape 4"/>
          <p:cNvSpPr/>
          <p:nvPr/>
        </p:nvSpPr>
        <p:spPr>
          <a:xfrm>
            <a:off x="548640" y="2267712"/>
            <a:ext cx="11094415" cy="731520"/>
          </a:xfrm>
          <a:prstGeom prst="roundRect">
            <a:avLst>
              <a:gd name="adj" fmla="val 15000"/>
            </a:avLst>
          </a:prstGeom>
          <a:solidFill>
            <a:srgbClr val="F7EFE2"/>
          </a:solidFill>
          <a:ln/>
        </p:spPr>
        <p:txBody>
          <a:bodyPr/>
          <a:lstStyle/>
          <a:p>
            <a:endParaRPr lang="en-US"/>
          </a:p>
        </p:txBody>
      </p:sp>
      <p:sp>
        <p:nvSpPr>
          <p:cNvPr id="8" name="Shape 5"/>
          <p:cNvSpPr/>
          <p:nvPr/>
        </p:nvSpPr>
        <p:spPr>
          <a:xfrm>
            <a:off x="713232" y="2395728"/>
            <a:ext cx="475488" cy="475488"/>
          </a:xfrm>
          <a:prstGeom prst="ellipse">
            <a:avLst/>
          </a:prstGeom>
          <a:solidFill>
            <a:srgbClr val="1F3B2F"/>
          </a:solidFill>
          <a:ln/>
        </p:spPr>
        <p:txBody>
          <a:bodyPr/>
          <a:lstStyle/>
          <a:p>
            <a:endParaRPr lang="en-US"/>
          </a:p>
        </p:txBody>
      </p:sp>
      <p:pic>
        <p:nvPicPr>
          <p:cNvPr id="9" name="Image 1" descr="preencoded.png"/>
          <p:cNvPicPr>
            <a:picLocks noChangeAspect="1"/>
          </p:cNvPicPr>
          <p:nvPr/>
        </p:nvPicPr>
        <p:blipFill>
          <a:blip r:embed="rId3"/>
          <a:stretch>
            <a:fillRect/>
          </a:stretch>
        </p:blipFill>
        <p:spPr>
          <a:xfrm>
            <a:off x="827349" y="2509845"/>
            <a:ext cx="247254" cy="247254"/>
          </a:xfrm>
          <a:prstGeom prst="rect">
            <a:avLst/>
          </a:prstGeom>
        </p:spPr>
      </p:pic>
      <p:sp>
        <p:nvSpPr>
          <p:cNvPr id="10" name="Text 6"/>
          <p:cNvSpPr txBox="1"/>
          <p:nvPr/>
        </p:nvSpPr>
        <p:spPr>
          <a:xfrm>
            <a:off x="1417320" y="2267712"/>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Jamal, T. &amp; Getz, D. (1995). Collaboration theory and community tourism planning. Annals of Tourism Research, 22(1), 186–204.</a:t>
            </a:r>
            <a:endParaRPr lang="en-US" sz="2000" dirty="0"/>
          </a:p>
        </p:txBody>
      </p:sp>
      <p:sp>
        <p:nvSpPr>
          <p:cNvPr id="11" name="Shape 7"/>
          <p:cNvSpPr/>
          <p:nvPr/>
        </p:nvSpPr>
        <p:spPr>
          <a:xfrm>
            <a:off x="548640" y="3072384"/>
            <a:ext cx="11094415" cy="731520"/>
          </a:xfrm>
          <a:prstGeom prst="roundRect">
            <a:avLst>
              <a:gd name="adj" fmla="val 15000"/>
            </a:avLst>
          </a:prstGeom>
          <a:solidFill>
            <a:srgbClr val="EAF1EC"/>
          </a:solidFill>
          <a:ln/>
        </p:spPr>
        <p:txBody>
          <a:bodyPr/>
          <a:lstStyle/>
          <a:p>
            <a:endParaRPr lang="en-US"/>
          </a:p>
        </p:txBody>
      </p:sp>
      <p:sp>
        <p:nvSpPr>
          <p:cNvPr id="12" name="Shape 8"/>
          <p:cNvSpPr/>
          <p:nvPr/>
        </p:nvSpPr>
        <p:spPr>
          <a:xfrm>
            <a:off x="713232" y="3200400"/>
            <a:ext cx="475488" cy="475488"/>
          </a:xfrm>
          <a:prstGeom prst="ellipse">
            <a:avLst/>
          </a:prstGeom>
          <a:solidFill>
            <a:srgbClr val="1F3B2F"/>
          </a:solidFill>
          <a:ln/>
        </p:spPr>
        <p:txBody>
          <a:bodyPr/>
          <a:lstStyle/>
          <a:p>
            <a:endParaRPr lang="en-US"/>
          </a:p>
        </p:txBody>
      </p:sp>
      <p:pic>
        <p:nvPicPr>
          <p:cNvPr id="13" name="Image 2" descr="preencoded.png"/>
          <p:cNvPicPr>
            <a:picLocks noChangeAspect="1"/>
          </p:cNvPicPr>
          <p:nvPr/>
        </p:nvPicPr>
        <p:blipFill>
          <a:blip r:embed="rId3"/>
          <a:stretch>
            <a:fillRect/>
          </a:stretch>
        </p:blipFill>
        <p:spPr>
          <a:xfrm>
            <a:off x="827349" y="3314517"/>
            <a:ext cx="247254" cy="247254"/>
          </a:xfrm>
          <a:prstGeom prst="rect">
            <a:avLst/>
          </a:prstGeom>
        </p:spPr>
      </p:pic>
      <p:sp>
        <p:nvSpPr>
          <p:cNvPr id="14" name="Text 9"/>
          <p:cNvSpPr txBox="1"/>
          <p:nvPr/>
        </p:nvSpPr>
        <p:spPr>
          <a:xfrm>
            <a:off x="1417320" y="3072384"/>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Mitchell, R. E. &amp; Reid, D. G. (2001). Community integration: Island tourism in Peru. Annals of Tourism Research, 28(1), 113–139.</a:t>
            </a:r>
            <a:endParaRPr lang="en-US" sz="2000" dirty="0"/>
          </a:p>
        </p:txBody>
      </p:sp>
      <p:sp>
        <p:nvSpPr>
          <p:cNvPr id="15" name="Shape 10"/>
          <p:cNvSpPr/>
          <p:nvPr/>
        </p:nvSpPr>
        <p:spPr>
          <a:xfrm>
            <a:off x="548640" y="3877056"/>
            <a:ext cx="11094415" cy="731520"/>
          </a:xfrm>
          <a:prstGeom prst="roundRect">
            <a:avLst>
              <a:gd name="adj" fmla="val 15000"/>
            </a:avLst>
          </a:prstGeom>
          <a:solidFill>
            <a:srgbClr val="F7EFE2"/>
          </a:solidFill>
          <a:ln/>
        </p:spPr>
        <p:txBody>
          <a:bodyPr/>
          <a:lstStyle/>
          <a:p>
            <a:endParaRPr lang="en-US"/>
          </a:p>
        </p:txBody>
      </p:sp>
      <p:sp>
        <p:nvSpPr>
          <p:cNvPr id="16" name="Shape 11"/>
          <p:cNvSpPr/>
          <p:nvPr/>
        </p:nvSpPr>
        <p:spPr>
          <a:xfrm>
            <a:off x="713232" y="4005072"/>
            <a:ext cx="475488" cy="475488"/>
          </a:xfrm>
          <a:prstGeom prst="ellipse">
            <a:avLst/>
          </a:prstGeom>
          <a:solidFill>
            <a:srgbClr val="1F3B2F"/>
          </a:solidFill>
          <a:ln/>
        </p:spPr>
        <p:txBody>
          <a:bodyPr/>
          <a:lstStyle/>
          <a:p>
            <a:endParaRPr lang="en-US"/>
          </a:p>
        </p:txBody>
      </p:sp>
      <p:pic>
        <p:nvPicPr>
          <p:cNvPr id="17" name="Image 3" descr="preencoded.png"/>
          <p:cNvPicPr>
            <a:picLocks noChangeAspect="1"/>
          </p:cNvPicPr>
          <p:nvPr/>
        </p:nvPicPr>
        <p:blipFill>
          <a:blip r:embed="rId3"/>
          <a:stretch>
            <a:fillRect/>
          </a:stretch>
        </p:blipFill>
        <p:spPr>
          <a:xfrm>
            <a:off x="827349" y="4119189"/>
            <a:ext cx="247254" cy="247254"/>
          </a:xfrm>
          <a:prstGeom prst="rect">
            <a:avLst/>
          </a:prstGeom>
        </p:spPr>
      </p:pic>
      <p:sp>
        <p:nvSpPr>
          <p:cNvPr id="18" name="Text 12"/>
          <p:cNvSpPr txBox="1"/>
          <p:nvPr/>
        </p:nvSpPr>
        <p:spPr>
          <a:xfrm>
            <a:off x="1417320" y="3877056"/>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Tao, T. C. H. &amp; Wall, G. (2009). Tourism as a sustainable livelihood strategy. Tourism Management, 30(1), 90–98.</a:t>
            </a:r>
            <a:endParaRPr lang="en-US" sz="2000" dirty="0"/>
          </a:p>
        </p:txBody>
      </p:sp>
      <p:sp>
        <p:nvSpPr>
          <p:cNvPr id="19" name="Shape 13"/>
          <p:cNvSpPr/>
          <p:nvPr/>
        </p:nvSpPr>
        <p:spPr>
          <a:xfrm>
            <a:off x="548640" y="4681728"/>
            <a:ext cx="11094415" cy="731520"/>
          </a:xfrm>
          <a:prstGeom prst="roundRect">
            <a:avLst>
              <a:gd name="adj" fmla="val 15000"/>
            </a:avLst>
          </a:prstGeom>
          <a:solidFill>
            <a:srgbClr val="EAF1EC"/>
          </a:solidFill>
          <a:ln/>
        </p:spPr>
        <p:txBody>
          <a:bodyPr/>
          <a:lstStyle/>
          <a:p>
            <a:endParaRPr lang="en-US"/>
          </a:p>
        </p:txBody>
      </p:sp>
      <p:sp>
        <p:nvSpPr>
          <p:cNvPr id="20" name="Shape 14"/>
          <p:cNvSpPr/>
          <p:nvPr/>
        </p:nvSpPr>
        <p:spPr>
          <a:xfrm>
            <a:off x="713232" y="4809744"/>
            <a:ext cx="475488" cy="475488"/>
          </a:xfrm>
          <a:prstGeom prst="ellipse">
            <a:avLst/>
          </a:prstGeom>
          <a:solidFill>
            <a:srgbClr val="1F3B2F"/>
          </a:solidFill>
          <a:ln/>
        </p:spPr>
        <p:txBody>
          <a:bodyPr/>
          <a:lstStyle/>
          <a:p>
            <a:endParaRPr lang="en-US"/>
          </a:p>
        </p:txBody>
      </p:sp>
      <p:pic>
        <p:nvPicPr>
          <p:cNvPr id="21" name="Image 4" descr="preencoded.png"/>
          <p:cNvPicPr>
            <a:picLocks noChangeAspect="1"/>
          </p:cNvPicPr>
          <p:nvPr/>
        </p:nvPicPr>
        <p:blipFill>
          <a:blip r:embed="rId3"/>
          <a:stretch>
            <a:fillRect/>
          </a:stretch>
        </p:blipFill>
        <p:spPr>
          <a:xfrm>
            <a:off x="827349" y="4923861"/>
            <a:ext cx="247254" cy="247254"/>
          </a:xfrm>
          <a:prstGeom prst="rect">
            <a:avLst/>
          </a:prstGeom>
        </p:spPr>
      </p:pic>
      <p:sp>
        <p:nvSpPr>
          <p:cNvPr id="22" name="Text 15"/>
          <p:cNvSpPr txBox="1"/>
          <p:nvPr/>
        </p:nvSpPr>
        <p:spPr>
          <a:xfrm>
            <a:off x="1417320" y="4681728"/>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UN Tourism (2026). World Tourism Barometer, January 2026 edition. UN Tourism.</a:t>
            </a:r>
            <a:endParaRPr lang="en-US" sz="2000" dirty="0"/>
          </a:p>
        </p:txBody>
      </p:sp>
      <p:sp>
        <p:nvSpPr>
          <p:cNvPr id="23" name="Shape 16"/>
          <p:cNvSpPr/>
          <p:nvPr/>
        </p:nvSpPr>
        <p:spPr>
          <a:xfrm>
            <a:off x="548640" y="5486400"/>
            <a:ext cx="11094415" cy="731520"/>
          </a:xfrm>
          <a:prstGeom prst="roundRect">
            <a:avLst>
              <a:gd name="adj" fmla="val 15000"/>
            </a:avLst>
          </a:prstGeom>
          <a:solidFill>
            <a:srgbClr val="F7EFE2"/>
          </a:solidFill>
          <a:ln/>
        </p:spPr>
        <p:txBody>
          <a:bodyPr/>
          <a:lstStyle/>
          <a:p>
            <a:endParaRPr lang="en-US"/>
          </a:p>
        </p:txBody>
      </p:sp>
      <p:sp>
        <p:nvSpPr>
          <p:cNvPr id="24" name="Shape 17"/>
          <p:cNvSpPr/>
          <p:nvPr/>
        </p:nvSpPr>
        <p:spPr>
          <a:xfrm>
            <a:off x="713232" y="5614416"/>
            <a:ext cx="475488" cy="475488"/>
          </a:xfrm>
          <a:prstGeom prst="ellipse">
            <a:avLst/>
          </a:prstGeom>
          <a:solidFill>
            <a:srgbClr val="1F3B2F"/>
          </a:solidFill>
          <a:ln/>
        </p:spPr>
        <p:txBody>
          <a:bodyPr/>
          <a:lstStyle/>
          <a:p>
            <a:endParaRPr lang="en-US"/>
          </a:p>
        </p:txBody>
      </p:sp>
      <p:pic>
        <p:nvPicPr>
          <p:cNvPr id="25" name="Image 5" descr="preencoded.png"/>
          <p:cNvPicPr>
            <a:picLocks noChangeAspect="1"/>
          </p:cNvPicPr>
          <p:nvPr/>
        </p:nvPicPr>
        <p:blipFill>
          <a:blip r:embed="rId3"/>
          <a:stretch>
            <a:fillRect/>
          </a:stretch>
        </p:blipFill>
        <p:spPr>
          <a:xfrm>
            <a:off x="827349" y="5728533"/>
            <a:ext cx="247254" cy="247254"/>
          </a:xfrm>
          <a:prstGeom prst="rect">
            <a:avLst/>
          </a:prstGeom>
        </p:spPr>
      </p:pic>
      <p:sp>
        <p:nvSpPr>
          <p:cNvPr id="26" name="Text 18"/>
          <p:cNvSpPr txBox="1"/>
          <p:nvPr/>
        </p:nvSpPr>
        <p:spPr>
          <a:xfrm>
            <a:off x="1417320" y="5486400"/>
            <a:ext cx="10042855" cy="731520"/>
          </a:xfrm>
          <a:prstGeom prst="rect">
            <a:avLst/>
          </a:prstGeom>
          <a:noFill/>
          <a:ln/>
        </p:spPr>
        <p:txBody>
          <a:bodyPr wrap="square" lIns="0" tIns="0" rIns="0" bIns="0" rtlCol="0" anchor="ctr"/>
          <a:lstStyle/>
          <a:p>
            <a:pPr marL="0" indent="0">
              <a:buNone/>
            </a:pPr>
            <a:r>
              <a:rPr lang="en-US" sz="2000" dirty="0">
                <a:solidFill>
                  <a:srgbClr val="23302A"/>
                </a:solidFill>
                <a:latin typeface="Georgia" pitchFamily="34" charset="0"/>
                <a:ea typeface="Georgia" pitchFamily="34" charset="-122"/>
                <a:cs typeface="Georgia" pitchFamily="34" charset="-120"/>
              </a:rPr>
              <a:t>UNWTO &amp; UNDP (2017). Tourism and the Sustainable Development Goals – Journey to 2030. UNWTO.</a:t>
            </a:r>
            <a:endParaRPr lang="en-US" sz="2000" dirty="0"/>
          </a:p>
        </p:txBody>
      </p:sp>
      <p:sp>
        <p:nvSpPr>
          <p:cNvPr id="27" name="Text 19"/>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B6B62"/>
                </a:solidFill>
                <a:latin typeface="Georgia" pitchFamily="34" charset="0"/>
                <a:ea typeface="Georgia" pitchFamily="34" charset="-122"/>
                <a:cs typeface="Georgia" pitchFamily="34" charset="-120"/>
              </a:rPr>
              <a:t>Tourism and Local Development Cooperation  |  45</a:t>
            </a:r>
            <a:endParaRPr lang="en-US" sz="1100" dirty="0"/>
          </a:p>
        </p:txBody>
      </p:sp>
      <p:pic>
        <p:nvPicPr>
          <p:cNvPr id="29" name="Picture 28">
            <a:extLst>
              <a:ext uri="{FF2B5EF4-FFF2-40B4-BE49-F238E27FC236}">
                <a16:creationId xmlns:a16="http://schemas.microsoft.com/office/drawing/2014/main" id="{6B76F97C-7FE1-5545-30ED-4BB8209A92B7}"/>
              </a:ext>
            </a:extLst>
          </p:cNvPr>
          <p:cNvPicPr>
            <a:picLocks noChangeAspect="1"/>
          </p:cNvPicPr>
          <p:nvPr/>
        </p:nvPicPr>
        <p:blipFill>
          <a:blip r:embed="rId4"/>
          <a:stretch>
            <a:fillRect/>
          </a:stretch>
        </p:blipFill>
        <p:spPr>
          <a:xfrm>
            <a:off x="0" y="6473952"/>
            <a:ext cx="12192000" cy="408227"/>
          </a:xfrm>
          <a:prstGeom prst="rect">
            <a:avLst/>
          </a:prstGeom>
        </p:spPr>
      </p:pic>
      <p:sp>
        <p:nvSpPr>
          <p:cNvPr id="31" name="TextBox 30">
            <a:extLst>
              <a:ext uri="{FF2B5EF4-FFF2-40B4-BE49-F238E27FC236}">
                <a16:creationId xmlns:a16="http://schemas.microsoft.com/office/drawing/2014/main" id="{C0CE69BE-58B1-BA1B-F090-6698881898B6}"/>
              </a:ext>
            </a:extLst>
          </p:cNvPr>
          <p:cNvSpPr txBox="1"/>
          <p:nvPr/>
        </p:nvSpPr>
        <p:spPr>
          <a:xfrm>
            <a:off x="1074603" y="647537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237C6AF-C324-521F-4433-2134176EE5FF}"/>
              </a:ext>
            </a:extLst>
          </p:cNvPr>
          <p:cNvPicPr>
            <a:picLocks noChangeAspect="1"/>
          </p:cNvPicPr>
          <p:nvPr/>
        </p:nvPicPr>
        <p:blipFill>
          <a:blip r:embed="rId2"/>
          <a:stretch>
            <a:fillRect/>
          </a:stretch>
        </p:blipFill>
        <p:spPr>
          <a:xfrm>
            <a:off x="0" y="0"/>
            <a:ext cx="12192000" cy="3816096"/>
          </a:xfrm>
          <a:prstGeom prst="rect">
            <a:avLst/>
          </a:prstGeom>
        </p:spPr>
      </p:pic>
      <p:pic>
        <p:nvPicPr>
          <p:cNvPr id="5" name="Picture 4">
            <a:extLst>
              <a:ext uri="{FF2B5EF4-FFF2-40B4-BE49-F238E27FC236}">
                <a16:creationId xmlns:a16="http://schemas.microsoft.com/office/drawing/2014/main" id="{D898A4A9-1148-C6B4-2D16-C2611B56700A}"/>
              </a:ext>
            </a:extLst>
          </p:cNvPr>
          <p:cNvPicPr>
            <a:picLocks noChangeAspect="1"/>
          </p:cNvPicPr>
          <p:nvPr/>
        </p:nvPicPr>
        <p:blipFill>
          <a:blip r:embed="rId3"/>
          <a:stretch>
            <a:fillRect/>
          </a:stretch>
        </p:blipFill>
        <p:spPr>
          <a:xfrm>
            <a:off x="1114389" y="1081968"/>
            <a:ext cx="10644539" cy="1652159"/>
          </a:xfrm>
          <a:prstGeom prst="rect">
            <a:avLst/>
          </a:prstGeom>
        </p:spPr>
      </p:pic>
      <p:pic>
        <p:nvPicPr>
          <p:cNvPr id="7" name="Picture 6">
            <a:extLst>
              <a:ext uri="{FF2B5EF4-FFF2-40B4-BE49-F238E27FC236}">
                <a16:creationId xmlns:a16="http://schemas.microsoft.com/office/drawing/2014/main" id="{09B3DEFD-7E64-C0CF-9BD9-7AC38DD7E75C}"/>
              </a:ext>
            </a:extLst>
          </p:cNvPr>
          <p:cNvPicPr>
            <a:picLocks noChangeAspect="1"/>
          </p:cNvPicPr>
          <p:nvPr/>
        </p:nvPicPr>
        <p:blipFill>
          <a:blip r:embed="rId4"/>
          <a:stretch>
            <a:fillRect/>
          </a:stretch>
        </p:blipFill>
        <p:spPr>
          <a:xfrm>
            <a:off x="0" y="6514831"/>
            <a:ext cx="12192000" cy="408432"/>
          </a:xfrm>
          <a:prstGeom prst="rect">
            <a:avLst/>
          </a:prstGeom>
        </p:spPr>
      </p:pic>
      <p:pic>
        <p:nvPicPr>
          <p:cNvPr id="9" name="Picture 8">
            <a:extLst>
              <a:ext uri="{FF2B5EF4-FFF2-40B4-BE49-F238E27FC236}">
                <a16:creationId xmlns:a16="http://schemas.microsoft.com/office/drawing/2014/main" id="{8E47AA78-3E28-C538-D02D-46F1611795E6}"/>
              </a:ext>
            </a:extLst>
          </p:cNvPr>
          <p:cNvPicPr>
            <a:picLocks noChangeAspect="1"/>
          </p:cNvPicPr>
          <p:nvPr/>
        </p:nvPicPr>
        <p:blipFill>
          <a:blip r:embed="rId5"/>
          <a:stretch>
            <a:fillRect/>
          </a:stretch>
        </p:blipFill>
        <p:spPr>
          <a:xfrm>
            <a:off x="1431572" y="4115802"/>
            <a:ext cx="2103302" cy="1682642"/>
          </a:xfrm>
          <a:prstGeom prst="rect">
            <a:avLst/>
          </a:prstGeom>
        </p:spPr>
      </p:pic>
      <p:pic>
        <p:nvPicPr>
          <p:cNvPr id="11" name="Picture 10">
            <a:extLst>
              <a:ext uri="{FF2B5EF4-FFF2-40B4-BE49-F238E27FC236}">
                <a16:creationId xmlns:a16="http://schemas.microsoft.com/office/drawing/2014/main" id="{7CC557E2-8C3D-0103-3F94-8C5908F8C446}"/>
              </a:ext>
            </a:extLst>
          </p:cNvPr>
          <p:cNvPicPr>
            <a:picLocks noChangeAspect="1"/>
          </p:cNvPicPr>
          <p:nvPr/>
        </p:nvPicPr>
        <p:blipFill>
          <a:blip r:embed="rId6"/>
          <a:stretch>
            <a:fillRect/>
          </a:stretch>
        </p:blipFill>
        <p:spPr>
          <a:xfrm>
            <a:off x="6988214" y="4001026"/>
            <a:ext cx="4779678" cy="2328874"/>
          </a:xfrm>
          <a:prstGeom prst="rect">
            <a:avLst/>
          </a:prstGeom>
        </p:spPr>
      </p:pic>
      <p:sp>
        <p:nvSpPr>
          <p:cNvPr id="13" name="TextBox 12">
            <a:extLst>
              <a:ext uri="{FF2B5EF4-FFF2-40B4-BE49-F238E27FC236}">
                <a16:creationId xmlns:a16="http://schemas.microsoft.com/office/drawing/2014/main" id="{3A05C1B1-44BA-F292-AAF0-046BA4EEF246}"/>
              </a:ext>
            </a:extLst>
          </p:cNvPr>
          <p:cNvSpPr txBox="1"/>
          <p:nvPr/>
        </p:nvSpPr>
        <p:spPr>
          <a:xfrm>
            <a:off x="779929" y="646159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extLst>
      <p:ext uri="{BB962C8B-B14F-4D97-AF65-F5344CB8AC3E}">
        <p14:creationId xmlns:p14="http://schemas.microsoft.com/office/powerpoint/2010/main" val="1571615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105</TotalTime>
  <Words>6393</Words>
  <Application>Microsoft Office PowerPoint</Application>
  <PresentationFormat>Widescreen</PresentationFormat>
  <Paragraphs>600</Paragraphs>
  <Slides>46</Slides>
  <Notes>44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46</vt:i4>
      </vt:variant>
    </vt:vector>
  </HeadingPairs>
  <TitlesOfParts>
    <vt:vector size="49" baseType="lpstr">
      <vt:lpstr>Arial</vt:lpstr>
      <vt:lpstr>Georgia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Tourism and Local Development Cooperation</dc:title>
  <dc:subject>PptxGenJS Presentation</dc:subject>
  <dc:creator>BTTBM Programme</dc:creator>
  <cp:lastModifiedBy>Dell</cp:lastModifiedBy>
  <cp:revision>39</cp:revision>
  <dcterms:created xsi:type="dcterms:W3CDTF">2026-09-18T05:47:31Z</dcterms:created>
  <dcterms:modified xsi:type="dcterms:W3CDTF">2026-09-18T13:22:31Z</dcterms:modified>
</cp:coreProperties>
</file>