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5" d="100"/>
          <a:sy n="135" d="100"/>
        </p:scale>
        <p:origin x="92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EU Allocations (€ bn)</c:v>
                </c:pt>
              </c:strCache>
            </c:strRef>
          </c:tx>
          <c:spPr>
            <a:solidFill>
              <a:srgbClr val="2196F3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 i="0" u="none" strike="noStrike">
                    <a:solidFill>
                      <a:srgbClr val="1E293B"/>
                    </a:solidFill>
                    <a:latin typeface="Arial"/>
                  </a:defRPr>
                </a:pPr>
                <a:endParaRPr lang="LID4096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Pre-accession
(PHARE/ISPA/SAPARD)</c:v>
                </c:pt>
                <c:pt idx="1">
                  <c:v>2007–2013</c:v>
                </c:pt>
                <c:pt idx="2">
                  <c:v>2014–2020</c:v>
                </c:pt>
                <c:pt idx="3">
                  <c:v>2021–2027
(incl. PNRR)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19.2</c:v>
                </c:pt>
                <c:pt idx="2">
                  <c:v>31</c:v>
                </c:pt>
                <c:pt idx="3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92-4B57-A7B4-9B1E8A94666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64748B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6350" cap="flat">
              <a:solidFill>
                <a:srgbClr val="E2E8F0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64748B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respondents</c:v>
                </c:pt>
              </c:strCache>
            </c:strRef>
          </c:tx>
          <c:spPr>
            <a:solidFill>
              <a:srgbClr val="0D9488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 i="0" u="none" strike="noStrike">
                    <a:solidFill>
                      <a:srgbClr val="1E293B"/>
                    </a:solidFill>
                    <a:latin typeface="Arial"/>
                  </a:defRPr>
                </a:pPr>
                <a:endParaRPr lang="LID4096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Road Infrastructure</c:v>
                </c:pt>
                <c:pt idx="1">
                  <c:v>Tourism</c:v>
                </c:pt>
                <c:pt idx="2">
                  <c:v>Job Creation</c:v>
                </c:pt>
                <c:pt idx="3">
                  <c:v>Healthcare</c:v>
                </c:pt>
                <c:pt idx="4">
                  <c:v>Education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64.7</c:v>
                </c:pt>
                <c:pt idx="1">
                  <c:v>12</c:v>
                </c:pt>
                <c:pt idx="2">
                  <c:v>10</c:v>
                </c:pt>
                <c:pt idx="3">
                  <c:v>3.6</c:v>
                </c:pt>
                <c:pt idx="4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546-44CA-8915-5F257D50CBC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1E293B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b"/>
        <c:majorGridlines>
          <c:spPr>
            <a:ln w="6350" cap="flat">
              <a:solidFill>
                <a:srgbClr val="E2E8F0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64748B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6942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D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Shape 1"/>
          <p:cNvSpPr/>
          <p:nvPr/>
        </p:nvSpPr>
        <p:spPr>
          <a:xfrm>
            <a:off x="4160520" y="548640"/>
            <a:ext cx="822960" cy="822960"/>
          </a:xfrm>
          <a:prstGeom prst="ellipse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667512"/>
            <a:ext cx="457200" cy="4572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31520" y="1554480"/>
            <a:ext cx="768096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3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European Funds as a Catalyst</a:t>
            </a:r>
            <a:endParaRPr lang="en-US" sz="3200" dirty="0"/>
          </a:p>
          <a:p>
            <a:pPr marL="0" indent="0" algn="ctr">
              <a:lnSpc>
                <a:spcPct val="115000"/>
              </a:lnSpc>
              <a:buNone/>
            </a:pPr>
            <a:r>
              <a:rPr lang="en-US" sz="3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for Development in Tourism</a:t>
            </a:r>
            <a:endParaRPr lang="en-US" sz="3200" dirty="0"/>
          </a:p>
        </p:txBody>
      </p:sp>
      <p:sp>
        <p:nvSpPr>
          <p:cNvPr id="6" name="Shape 3"/>
          <p:cNvSpPr/>
          <p:nvPr/>
        </p:nvSpPr>
        <p:spPr>
          <a:xfrm>
            <a:off x="3474720" y="3154680"/>
            <a:ext cx="2194560" cy="27432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7" name="Text 4"/>
          <p:cNvSpPr/>
          <p:nvPr/>
        </p:nvSpPr>
        <p:spPr>
          <a:xfrm>
            <a:off x="914400" y="333756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2196F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Case Study of Bihor County, Romania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914400" y="379476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Dr. Laurențiu Petrila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914400" y="41605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University of Oradea, Romania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914400" y="457200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Tuesday, 13 April 2026</a:t>
            </a:r>
            <a:endParaRPr lang="en-US" sz="12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CABFF4F-0FDB-948D-9072-DE3D0521B4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Presentation Overview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05156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1170432"/>
            <a:ext cx="411480" cy="4114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417320" y="1097280"/>
            <a:ext cx="6858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Theoretical Framework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1417320" y="1399032"/>
            <a:ext cx="6858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 funds — definitions, instruments, and mechanisms</a:t>
            </a:r>
            <a:endParaRPr lang="en-US" sz="1200" dirty="0"/>
          </a:p>
        </p:txBody>
      </p:sp>
      <p:sp>
        <p:nvSpPr>
          <p:cNvPr id="8" name="Shape 5"/>
          <p:cNvSpPr/>
          <p:nvPr/>
        </p:nvSpPr>
        <p:spPr>
          <a:xfrm>
            <a:off x="640080" y="182880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" y="1947672"/>
            <a:ext cx="411480" cy="41148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17320" y="1874520"/>
            <a:ext cx="6858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EU Funds &amp; Tourism in Romania</a:t>
            </a:r>
            <a:endParaRPr lang="en-US" sz="1500" dirty="0"/>
          </a:p>
        </p:txBody>
      </p:sp>
      <p:sp>
        <p:nvSpPr>
          <p:cNvPr id="11" name="Text 7"/>
          <p:cNvSpPr/>
          <p:nvPr/>
        </p:nvSpPr>
        <p:spPr>
          <a:xfrm>
            <a:off x="1417320" y="2176272"/>
            <a:ext cx="6858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National context: allocations, absorption, and sectoral impact</a:t>
            </a:r>
            <a:endParaRPr lang="en-US" sz="1200" dirty="0"/>
          </a:p>
        </p:txBody>
      </p:sp>
      <p:sp>
        <p:nvSpPr>
          <p:cNvPr id="12" name="Shape 8"/>
          <p:cNvSpPr/>
          <p:nvPr/>
        </p:nvSpPr>
        <p:spPr>
          <a:xfrm>
            <a:off x="640080" y="260604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960" y="2724912"/>
            <a:ext cx="411480" cy="41148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417320" y="2651760"/>
            <a:ext cx="6858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Case Study: Bihor County</a:t>
            </a:r>
            <a:endParaRPr lang="en-US" sz="1500" dirty="0"/>
          </a:p>
        </p:txBody>
      </p:sp>
      <p:sp>
        <p:nvSpPr>
          <p:cNvPr id="15" name="Text 10"/>
          <p:cNvSpPr/>
          <p:nvPr/>
        </p:nvSpPr>
        <p:spPr>
          <a:xfrm>
            <a:off x="1417320" y="2953512"/>
            <a:ext cx="6858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Economic, social, and cultural impact after 2008</a:t>
            </a:r>
            <a:endParaRPr lang="en-US" sz="1200" dirty="0"/>
          </a:p>
        </p:txBody>
      </p:sp>
      <p:sp>
        <p:nvSpPr>
          <p:cNvPr id="16" name="Shape 11"/>
          <p:cNvSpPr/>
          <p:nvPr/>
        </p:nvSpPr>
        <p:spPr>
          <a:xfrm>
            <a:off x="640080" y="338328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960" y="3502152"/>
            <a:ext cx="411480" cy="41148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1417320" y="3429000"/>
            <a:ext cx="6858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Empirical Research</a:t>
            </a:r>
            <a:endParaRPr lang="en-US" sz="1500" dirty="0"/>
          </a:p>
        </p:txBody>
      </p:sp>
      <p:sp>
        <p:nvSpPr>
          <p:cNvPr id="19" name="Text 13"/>
          <p:cNvSpPr/>
          <p:nvPr/>
        </p:nvSpPr>
        <p:spPr>
          <a:xfrm>
            <a:off x="1417320" y="3730752"/>
            <a:ext cx="6858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Survey of 250 respondents — methodology and key findings</a:t>
            </a:r>
            <a:endParaRPr lang="en-US" sz="1200" dirty="0"/>
          </a:p>
        </p:txBody>
      </p:sp>
      <p:sp>
        <p:nvSpPr>
          <p:cNvPr id="20" name="Shape 14"/>
          <p:cNvSpPr/>
          <p:nvPr/>
        </p:nvSpPr>
        <p:spPr>
          <a:xfrm>
            <a:off x="640080" y="416052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2960" y="4279392"/>
            <a:ext cx="411480" cy="411480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1417320" y="4206240"/>
            <a:ext cx="6858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Conclusions &amp; Recommendations</a:t>
            </a:r>
            <a:endParaRPr lang="en-US" sz="1500" dirty="0"/>
          </a:p>
        </p:txBody>
      </p:sp>
      <p:sp>
        <p:nvSpPr>
          <p:cNvPr id="23" name="Text 16"/>
          <p:cNvSpPr/>
          <p:nvPr/>
        </p:nvSpPr>
        <p:spPr>
          <a:xfrm>
            <a:off x="1417320" y="4507992"/>
            <a:ext cx="6858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Policy implications for tourism-oriented EU fund strategies</a:t>
            </a:r>
            <a:endParaRPr lang="en-US" sz="1200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5A16E57-D45F-9AA3-A846-20288D3D5FD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EU Structural &amp; Cohesion Funds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640080" y="914400"/>
            <a:ext cx="78638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Non-reimbursable financial instruments managed jointly by the European Commission and Member States, designed to reduce regional disparities and promote sustainable, balanced development across the EU.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640080" y="1783080"/>
            <a:ext cx="3749040" cy="123444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6" name="Shape 4"/>
          <p:cNvSpPr/>
          <p:nvPr/>
        </p:nvSpPr>
        <p:spPr>
          <a:xfrm>
            <a:off x="640080" y="1783080"/>
            <a:ext cx="73152" cy="1234440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7" name="Text 5"/>
          <p:cNvSpPr/>
          <p:nvPr/>
        </p:nvSpPr>
        <p:spPr>
          <a:xfrm>
            <a:off x="868680" y="187452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196F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ERDF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868680" y="2194560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European Regional Development Fund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868680" y="2496312"/>
            <a:ext cx="3291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Infrastructure, innovation, energy, digital transition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4754880" y="1783080"/>
            <a:ext cx="3749040" cy="123444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1" name="Shape 9"/>
          <p:cNvSpPr/>
          <p:nvPr/>
        </p:nvSpPr>
        <p:spPr>
          <a:xfrm>
            <a:off x="4754880" y="1783080"/>
            <a:ext cx="73152" cy="1234440"/>
          </a:xfrm>
          <a:prstGeom prst="rect">
            <a:avLst/>
          </a:prstGeom>
          <a:solidFill>
            <a:srgbClr val="0D9488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2" name="Text 10"/>
          <p:cNvSpPr/>
          <p:nvPr/>
        </p:nvSpPr>
        <p:spPr>
          <a:xfrm>
            <a:off x="4983480" y="187452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D948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ESF+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4983480" y="2194560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European Social Fund Plus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983480" y="2496312"/>
            <a:ext cx="3291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Employment, education, social inclusion, skills development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640080" y="3246120"/>
            <a:ext cx="3749040" cy="123444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6" name="Shape 14"/>
          <p:cNvSpPr/>
          <p:nvPr/>
        </p:nvSpPr>
        <p:spPr>
          <a:xfrm>
            <a:off x="640080" y="3246120"/>
            <a:ext cx="73152" cy="1234440"/>
          </a:xfrm>
          <a:prstGeom prst="rect">
            <a:avLst/>
          </a:prstGeom>
          <a:solidFill>
            <a:srgbClr val="1565C0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7" name="Text 15"/>
          <p:cNvSpPr/>
          <p:nvPr/>
        </p:nvSpPr>
        <p:spPr>
          <a:xfrm>
            <a:off x="868680" y="333756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565C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CF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868680" y="3657600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Cohesion Fund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868680" y="3959352"/>
            <a:ext cx="3291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Transport networks, environment, climate action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754880" y="3246120"/>
            <a:ext cx="3749040" cy="123444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21" name="Shape 19"/>
          <p:cNvSpPr/>
          <p:nvPr/>
        </p:nvSpPr>
        <p:spPr>
          <a:xfrm>
            <a:off x="4754880" y="3246120"/>
            <a:ext cx="73152" cy="1234440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22" name="Text 20"/>
          <p:cNvSpPr/>
          <p:nvPr/>
        </p:nvSpPr>
        <p:spPr>
          <a:xfrm>
            <a:off x="4983480" y="333756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59E0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RRF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4983480" y="3657600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Recovery &amp; Resilience Facility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4983480" y="3959352"/>
            <a:ext cx="3291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NextGenerationEU — reform and investment post-COVID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640080" y="4754880"/>
            <a:ext cx="7863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Regulation (EU) 2021/1060; European Commission Cohesion Policy Framework 2021–2027</a:t>
            </a:r>
            <a:endParaRPr lang="en-US" sz="9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9F1B998-107E-BECD-2773-AEC65A4D7F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EU Fund Allocations to Romania</a:t>
            </a:r>
            <a:endParaRPr lang="en-US" sz="2800" dirty="0"/>
          </a:p>
        </p:txBody>
      </p:sp>
      <p:graphicFrame>
        <p:nvGraphicFramePr>
          <p:cNvPr id="4" name="Chart 0"/>
          <p:cNvGraphicFramePr/>
          <p:nvPr/>
        </p:nvGraphicFramePr>
        <p:xfrm>
          <a:off x="640080" y="1005840"/>
          <a:ext cx="50292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hape 2"/>
          <p:cNvSpPr/>
          <p:nvPr/>
        </p:nvSpPr>
        <p:spPr>
          <a:xfrm>
            <a:off x="6035040" y="1005840"/>
            <a:ext cx="2651760" cy="91440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6" name="Shape 3"/>
          <p:cNvSpPr/>
          <p:nvPr/>
        </p:nvSpPr>
        <p:spPr>
          <a:xfrm>
            <a:off x="6035040" y="1005840"/>
            <a:ext cx="64008" cy="914400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7" name="Text 4"/>
          <p:cNvSpPr/>
          <p:nvPr/>
        </p:nvSpPr>
        <p:spPr>
          <a:xfrm>
            <a:off x="6263640" y="109728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196F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€46 bn+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6263640" y="146304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allocated 2021–2027</a:t>
            </a:r>
            <a:endParaRPr lang="en-US" sz="1100" dirty="0"/>
          </a:p>
        </p:txBody>
      </p:sp>
      <p:sp>
        <p:nvSpPr>
          <p:cNvPr id="9" name="Shape 6"/>
          <p:cNvSpPr/>
          <p:nvPr/>
        </p:nvSpPr>
        <p:spPr>
          <a:xfrm>
            <a:off x="6035040" y="2103120"/>
            <a:ext cx="2651760" cy="91440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0" name="Shape 7"/>
          <p:cNvSpPr/>
          <p:nvPr/>
        </p:nvSpPr>
        <p:spPr>
          <a:xfrm>
            <a:off x="6035040" y="2103120"/>
            <a:ext cx="64008" cy="914400"/>
          </a:xfrm>
          <a:prstGeom prst="rect">
            <a:avLst/>
          </a:prstGeom>
          <a:solidFill>
            <a:srgbClr val="0D9488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1" name="Text 8"/>
          <p:cNvSpPr/>
          <p:nvPr/>
        </p:nvSpPr>
        <p:spPr>
          <a:xfrm>
            <a:off x="6263640" y="219456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D948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≈4%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263640" y="256032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avg. GDP growth boost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2014–2020</a:t>
            </a:r>
            <a:endParaRPr lang="en-US" sz="1100" dirty="0"/>
          </a:p>
        </p:txBody>
      </p:sp>
      <p:sp>
        <p:nvSpPr>
          <p:cNvPr id="13" name="Shape 10"/>
          <p:cNvSpPr/>
          <p:nvPr/>
        </p:nvSpPr>
        <p:spPr>
          <a:xfrm>
            <a:off x="6035040" y="3200400"/>
            <a:ext cx="2651760" cy="91440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4" name="Shape 11"/>
          <p:cNvSpPr/>
          <p:nvPr/>
        </p:nvSpPr>
        <p:spPr>
          <a:xfrm>
            <a:off x="6035040" y="3200400"/>
            <a:ext cx="64008" cy="914400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5" name="Text 12"/>
          <p:cNvSpPr/>
          <p:nvPr/>
        </p:nvSpPr>
        <p:spPr>
          <a:xfrm>
            <a:off x="6263640" y="329184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59E0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60%+</a:t>
            </a:r>
            <a:endParaRPr lang="en-US" sz="2200" dirty="0"/>
          </a:p>
        </p:txBody>
      </p:sp>
      <p:sp>
        <p:nvSpPr>
          <p:cNvPr id="16" name="Text 13"/>
          <p:cNvSpPr/>
          <p:nvPr/>
        </p:nvSpPr>
        <p:spPr>
          <a:xfrm>
            <a:off x="6263640" y="3657600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public investment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EU funds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640080" y="4754880"/>
            <a:ext cx="7863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European Commission (2020); Ministry of European Funds, Romania; Petrila (2025)</a:t>
            </a:r>
            <a:endParaRPr lang="en-US" sz="9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5ADDDC4-DBE4-7EC2-7108-A0218179A1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Sectoral Impact in Romania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00584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1124712"/>
            <a:ext cx="411480" cy="4114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417320" y="105156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Transport &amp; Infrastructure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3931920" y="105156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Highways (e.g. Sebeș–Turda), railways, airports, urban mobility — over 60% of public investment</a:t>
            </a:r>
            <a:endParaRPr lang="en-US" sz="1200" dirty="0"/>
          </a:p>
        </p:txBody>
      </p:sp>
      <p:sp>
        <p:nvSpPr>
          <p:cNvPr id="8" name="Shape 5"/>
          <p:cNvSpPr/>
          <p:nvPr/>
        </p:nvSpPr>
        <p:spPr>
          <a:xfrm>
            <a:off x="640080" y="178308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" y="1901952"/>
            <a:ext cx="411480" cy="41148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17320" y="182880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Health &amp; Social Services</a:t>
            </a:r>
            <a:endParaRPr lang="en-US" sz="1400" dirty="0"/>
          </a:p>
        </p:txBody>
      </p:sp>
      <p:sp>
        <p:nvSpPr>
          <p:cNvPr id="11" name="Text 7"/>
          <p:cNvSpPr/>
          <p:nvPr/>
        </p:nvSpPr>
        <p:spPr>
          <a:xfrm>
            <a:off x="3931920" y="182880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Hospital rehabilitation, modern equipment, expanded access to healthcare in underserved regions</a:t>
            </a:r>
            <a:endParaRPr lang="en-US" sz="1200" dirty="0"/>
          </a:p>
        </p:txBody>
      </p:sp>
      <p:sp>
        <p:nvSpPr>
          <p:cNvPr id="12" name="Shape 8"/>
          <p:cNvSpPr/>
          <p:nvPr/>
        </p:nvSpPr>
        <p:spPr>
          <a:xfrm>
            <a:off x="640080" y="256032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960" y="2679192"/>
            <a:ext cx="411480" cy="41148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417320" y="260604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Education &amp; Skills</a:t>
            </a:r>
            <a:endParaRPr lang="en-US" sz="1400" dirty="0"/>
          </a:p>
        </p:txBody>
      </p:sp>
      <p:sp>
        <p:nvSpPr>
          <p:cNvPr id="15" name="Text 10"/>
          <p:cNvSpPr/>
          <p:nvPr/>
        </p:nvSpPr>
        <p:spPr>
          <a:xfrm>
            <a:off x="3931920" y="260604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School modernization, professional training, Start-Up Plus programme — over 1,000 disadvantaged entrepreneurs supported</a:t>
            </a:r>
            <a:endParaRPr lang="en-US" sz="1200" dirty="0"/>
          </a:p>
        </p:txBody>
      </p:sp>
      <p:sp>
        <p:nvSpPr>
          <p:cNvPr id="16" name="Shape 11"/>
          <p:cNvSpPr/>
          <p:nvPr/>
        </p:nvSpPr>
        <p:spPr>
          <a:xfrm>
            <a:off x="640080" y="333756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960" y="3456432"/>
            <a:ext cx="411480" cy="41148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1417320" y="338328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Culture &amp; Tourism</a:t>
            </a:r>
            <a:endParaRPr lang="en-US" sz="1400" dirty="0"/>
          </a:p>
        </p:txBody>
      </p:sp>
      <p:sp>
        <p:nvSpPr>
          <p:cNvPr id="19" name="Text 13"/>
          <p:cNvSpPr/>
          <p:nvPr/>
        </p:nvSpPr>
        <p:spPr>
          <a:xfrm>
            <a:off x="3931920" y="338328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Heritage restoration (Alba Carolina Citadel, Sibiu), creative industries, cultural festivals, and rural tourism</a:t>
            </a:r>
            <a:endParaRPr lang="en-US" sz="1200" dirty="0"/>
          </a:p>
        </p:txBody>
      </p:sp>
      <p:sp>
        <p:nvSpPr>
          <p:cNvPr id="20" name="Shape 14"/>
          <p:cNvSpPr/>
          <p:nvPr/>
        </p:nvSpPr>
        <p:spPr>
          <a:xfrm>
            <a:off x="640080" y="411480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2960" y="4233672"/>
            <a:ext cx="411480" cy="411480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1417320" y="416052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Rural Development</a:t>
            </a:r>
            <a:endParaRPr lang="en-US" sz="1400" dirty="0"/>
          </a:p>
        </p:txBody>
      </p:sp>
      <p:sp>
        <p:nvSpPr>
          <p:cNvPr id="23" name="Text 16"/>
          <p:cNvSpPr/>
          <p:nvPr/>
        </p:nvSpPr>
        <p:spPr>
          <a:xfrm>
            <a:off x="3931920" y="416052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EAFRD/PNDR — over 3,000 rural infrastructure projects completed 2007–2020, including agritourism</a:t>
            </a:r>
            <a:endParaRPr lang="en-US" sz="1200" dirty="0"/>
          </a:p>
        </p:txBody>
      </p:sp>
      <p:sp>
        <p:nvSpPr>
          <p:cNvPr id="24" name="Text 17"/>
          <p:cNvSpPr/>
          <p:nvPr/>
        </p:nvSpPr>
        <p:spPr>
          <a:xfrm>
            <a:off x="640080" y="4846320"/>
            <a:ext cx="7863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Petrila (2025); European Commission Country Reports; World Bank (2017)</a:t>
            </a:r>
            <a:endParaRPr lang="en-US" sz="900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5BB4E88-91CB-E17F-883C-7A657C614C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B1D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Case Study: Bihor County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640080" y="822960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2196F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Strategic border position with Hungary — gateway to Western Europe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640080" y="1371600"/>
            <a:ext cx="3749040" cy="3200400"/>
          </a:xfrm>
          <a:prstGeom prst="rect">
            <a:avLst/>
          </a:prstGeom>
          <a:solidFill>
            <a:srgbClr val="102A4E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6" name="Text 4"/>
          <p:cNvSpPr/>
          <p:nvPr/>
        </p:nvSpPr>
        <p:spPr>
          <a:xfrm>
            <a:off x="640080" y="1417320"/>
            <a:ext cx="3749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59E0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Before 2008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22960" y="1920240"/>
            <a:ext cx="3383280" cy="2468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Traditional industry &amp; agriculture-based economy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Below national average development indicators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Modest foreign investment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Rich but underexploited tourism potential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Significant cultural heritage (Romanian &amp; Hungarian)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4754880" y="1371600"/>
            <a:ext cx="3749040" cy="3200400"/>
          </a:xfrm>
          <a:prstGeom prst="rect">
            <a:avLst/>
          </a:prstGeom>
          <a:solidFill>
            <a:srgbClr val="102A4E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9" name="Text 7"/>
          <p:cNvSpPr/>
          <p:nvPr/>
        </p:nvSpPr>
        <p:spPr>
          <a:xfrm>
            <a:off x="4754880" y="1417320"/>
            <a:ext cx="3749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196F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After 2008 (with EU Funds)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4937760" y="1920240"/>
            <a:ext cx="3383280" cy="2468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15–20% increase in productive investment rate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Modernized road networks &amp; transport infrastructure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SME support &amp; industrial park development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Tourism infrastructure expansion (hotels, trails)</a:t>
            </a:r>
            <a:endParaRPr lang="en-US" sz="12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2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Heritage restoration &amp; cultural events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640080" y="4754880"/>
            <a:ext cx="7863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Petrila (2025), based on regional studies 2008–2015 and county statistics</a:t>
            </a:r>
            <a:endParaRPr lang="en-US" sz="9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A0F0B13-6B1C-BB67-5F5E-F7DB8A8B7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Economic Impact in Bihor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640080" y="914400"/>
            <a:ext cx="78638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 funds served as a catalyst for SME modernization, infrastructure connectivity, and cross-border trade flows, directly boosting the county's competitiveness within the European single market.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640080" y="1600200"/>
            <a:ext cx="2606040" cy="146304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6" name="Shape 4"/>
          <p:cNvSpPr/>
          <p:nvPr/>
        </p:nvSpPr>
        <p:spPr>
          <a:xfrm>
            <a:off x="640080" y="1600200"/>
            <a:ext cx="260604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7" name="Text 5"/>
          <p:cNvSpPr/>
          <p:nvPr/>
        </p:nvSpPr>
        <p:spPr>
          <a:xfrm>
            <a:off x="822960" y="173736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2196F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15–20%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822960" y="2240280"/>
            <a:ext cx="22402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increase in productive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investment rate (2008–2015)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520440" y="1600200"/>
            <a:ext cx="2606040" cy="146304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0" name="Shape 8"/>
          <p:cNvSpPr/>
          <p:nvPr/>
        </p:nvSpPr>
        <p:spPr>
          <a:xfrm>
            <a:off x="3520440" y="1600200"/>
            <a:ext cx="2606040" cy="54864"/>
          </a:xfrm>
          <a:prstGeom prst="rect">
            <a:avLst/>
          </a:prstGeom>
          <a:solidFill>
            <a:srgbClr val="0D9488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1" name="Text 9"/>
          <p:cNvSpPr/>
          <p:nvPr/>
        </p:nvSpPr>
        <p:spPr>
          <a:xfrm>
            <a:off x="3703320" y="173736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0D948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↓</a:t>
            </a:r>
            <a:endParaRPr lang="en-US" sz="2800" dirty="0"/>
          </a:p>
        </p:txBody>
      </p:sp>
      <p:sp>
        <p:nvSpPr>
          <p:cNvPr id="12" name="Text 10"/>
          <p:cNvSpPr/>
          <p:nvPr/>
        </p:nvSpPr>
        <p:spPr>
          <a:xfrm>
            <a:off x="3703320" y="2240280"/>
            <a:ext cx="22402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gradual reduction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unemployment,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esp. urban/peri-urban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6400800" y="1600200"/>
            <a:ext cx="2606040" cy="146304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4" name="Shape 12"/>
          <p:cNvSpPr/>
          <p:nvPr/>
        </p:nvSpPr>
        <p:spPr>
          <a:xfrm>
            <a:off x="6400800" y="1600200"/>
            <a:ext cx="2606040" cy="54864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5" name="Text 13"/>
          <p:cNvSpPr/>
          <p:nvPr/>
        </p:nvSpPr>
        <p:spPr>
          <a:xfrm>
            <a:off x="6583680" y="173736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59E0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↑ GDP</a:t>
            </a:r>
            <a:endParaRPr lang="en-US" sz="2800" dirty="0"/>
          </a:p>
        </p:txBody>
      </p:sp>
      <p:sp>
        <p:nvSpPr>
          <p:cNvPr id="16" name="Text 14"/>
          <p:cNvSpPr/>
          <p:nvPr/>
        </p:nvSpPr>
        <p:spPr>
          <a:xfrm>
            <a:off x="6583680" y="2240280"/>
            <a:ext cx="22402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significant growth in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county GDP and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local exports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640080" y="3337560"/>
            <a:ext cx="7863840" cy="1097280"/>
          </a:xfrm>
          <a:prstGeom prst="rect">
            <a:avLst/>
          </a:prstGeom>
          <a:solidFill>
            <a:srgbClr val="FEF3C7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8" name="Shape 16"/>
          <p:cNvSpPr/>
          <p:nvPr/>
        </p:nvSpPr>
        <p:spPr>
          <a:xfrm>
            <a:off x="640080" y="3337560"/>
            <a:ext cx="64008" cy="1097280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9" name="Text 17"/>
          <p:cNvSpPr/>
          <p:nvPr/>
        </p:nvSpPr>
        <p:spPr>
          <a:xfrm>
            <a:off x="914400" y="3383280"/>
            <a:ext cx="7406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Key Challenge: Urban–Rural Divide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914400" y="3703320"/>
            <a:ext cx="74066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Rural areas lagged behind due to administrative barriers, inadequate infrastructure, and limited access to financing mechanisms. This structural imbalance calls for targeted rural cohesion strategies in future programming periods.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640080" y="4754880"/>
            <a:ext cx="7863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Petrila (2025), Chapter 3.2.1</a:t>
            </a:r>
            <a:endParaRPr lang="en-US" sz="9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62B2E56-CEAB-3211-699B-D75A9341BC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Cultural Heritage &amp; Tourism Development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640080" y="914400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 funds generated a multiplier effect across culture and tourism in Bihor, linking heritage conservation with economic diversification.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4572000" cy="7315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6" name="Shape 4"/>
          <p:cNvSpPr/>
          <p:nvPr/>
        </p:nvSpPr>
        <p:spPr>
          <a:xfrm>
            <a:off x="640080" y="1554480"/>
            <a:ext cx="64008" cy="731520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7" name="Text 5"/>
          <p:cNvSpPr/>
          <p:nvPr/>
        </p:nvSpPr>
        <p:spPr>
          <a:xfrm>
            <a:off x="868680" y="1600200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Heritage Restoration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868680" y="1901952"/>
            <a:ext cx="4206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Historic monuments and archaeological sites restored, creating a platform for cultural tourism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40080" y="2423160"/>
            <a:ext cx="4572000" cy="7315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0" name="Shape 8"/>
          <p:cNvSpPr/>
          <p:nvPr/>
        </p:nvSpPr>
        <p:spPr>
          <a:xfrm>
            <a:off x="640080" y="2423160"/>
            <a:ext cx="64008" cy="731520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1" name="Text 9"/>
          <p:cNvSpPr/>
          <p:nvPr/>
        </p:nvSpPr>
        <p:spPr>
          <a:xfrm>
            <a:off x="868680" y="2468880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Tourism Infrastructure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868680" y="2770632"/>
            <a:ext cx="4206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Hotels, restaurants, tourist trails developed — multiplier effect on local economy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640080" y="3291840"/>
            <a:ext cx="4572000" cy="7315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4" name="Shape 12"/>
          <p:cNvSpPr/>
          <p:nvPr/>
        </p:nvSpPr>
        <p:spPr>
          <a:xfrm>
            <a:off x="640080" y="3291840"/>
            <a:ext cx="64008" cy="731520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5" name="Text 13"/>
          <p:cNvSpPr/>
          <p:nvPr/>
        </p:nvSpPr>
        <p:spPr>
          <a:xfrm>
            <a:off x="868680" y="3337560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Intercultural Dialogue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868680" y="3639312"/>
            <a:ext cx="4206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Projects fostering Romanian–Hungarian cultural exchange, reducing ethnic tensions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640080" y="4160520"/>
            <a:ext cx="4572000" cy="7315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8" name="Shape 16"/>
          <p:cNvSpPr/>
          <p:nvPr/>
        </p:nvSpPr>
        <p:spPr>
          <a:xfrm>
            <a:off x="640080" y="4160520"/>
            <a:ext cx="64008" cy="731520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9" name="Text 17"/>
          <p:cNvSpPr/>
          <p:nvPr/>
        </p:nvSpPr>
        <p:spPr>
          <a:xfrm>
            <a:off x="868680" y="4206240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International Visibility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868680" y="4507992"/>
            <a:ext cx="4206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EU-funded cultural events positioned Bihor on the European cultural map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5577840" y="1554480"/>
            <a:ext cx="3108960" cy="2743200"/>
          </a:xfrm>
          <a:prstGeom prst="rect">
            <a:avLst/>
          </a:prstGeom>
          <a:solidFill>
            <a:srgbClr val="0B1D3A"/>
          </a:solidFill>
          <a:ln/>
        </p:spPr>
        <p:txBody>
          <a:bodyPr/>
          <a:lstStyle/>
          <a:p>
            <a:endParaRPr lang="LID4096"/>
          </a:p>
        </p:txBody>
      </p:sp>
      <p:pic>
        <p:nvPicPr>
          <p:cNvPr id="2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2280" y="1737360"/>
            <a:ext cx="457200" cy="457200"/>
          </a:xfrm>
          <a:prstGeom prst="rect">
            <a:avLst/>
          </a:prstGeom>
        </p:spPr>
      </p:pic>
      <p:sp>
        <p:nvSpPr>
          <p:cNvPr id="23" name="Text 20"/>
          <p:cNvSpPr/>
          <p:nvPr/>
        </p:nvSpPr>
        <p:spPr>
          <a:xfrm>
            <a:off x="5806440" y="2331720"/>
            <a:ext cx="2651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Tourism ranked as the 2nd most impactful area of EU funds in Bihor</a:t>
            </a:r>
            <a:endParaRPr lang="en-US" sz="1500" dirty="0"/>
          </a:p>
        </p:txBody>
      </p:sp>
      <p:sp>
        <p:nvSpPr>
          <p:cNvPr id="24" name="Text 21"/>
          <p:cNvSpPr/>
          <p:nvPr/>
        </p:nvSpPr>
        <p:spPr>
          <a:xfrm>
            <a:off x="5806440" y="3337560"/>
            <a:ext cx="26517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196F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130 respondents identified tourism as a key benefit of EU funding</a:t>
            </a:r>
            <a:endParaRPr lang="en-US" sz="1100" dirty="0"/>
          </a:p>
        </p:txBody>
      </p:sp>
      <p:sp>
        <p:nvSpPr>
          <p:cNvPr id="25" name="Text 22"/>
          <p:cNvSpPr/>
          <p:nvPr/>
        </p:nvSpPr>
        <p:spPr>
          <a:xfrm>
            <a:off x="640080" y="4754880"/>
            <a:ext cx="7863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Petrila (2025), Chapters 3.2.3 &amp; 4</a:t>
            </a:r>
            <a:endParaRPr lang="en-US" sz="9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49156639-F07B-2655-805D-CD65148AD0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2074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Research Methodology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051560"/>
            <a:ext cx="2606040" cy="25603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5" name="Shape 3"/>
          <p:cNvSpPr/>
          <p:nvPr/>
        </p:nvSpPr>
        <p:spPr>
          <a:xfrm>
            <a:off x="1508760" y="1234440"/>
            <a:ext cx="868680" cy="868680"/>
          </a:xfrm>
          <a:prstGeom prst="ellipse">
            <a:avLst/>
          </a:prstGeom>
          <a:solidFill>
            <a:srgbClr val="2196F3">
              <a:alpha val="85000"/>
            </a:srgbClr>
          </a:solidFill>
          <a:ln/>
        </p:spPr>
        <p:txBody>
          <a:bodyPr/>
          <a:lstStyle/>
          <a:p>
            <a:endParaRPr lang="LID4096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40" y="1417320"/>
            <a:ext cx="502920" cy="5029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77240" y="2240280"/>
            <a:ext cx="23317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APPROACH</a:t>
            </a:r>
            <a:endParaRPr lang="en-US" sz="1000" dirty="0"/>
          </a:p>
        </p:txBody>
      </p:sp>
      <p:sp>
        <p:nvSpPr>
          <p:cNvPr id="8" name="Text 5"/>
          <p:cNvSpPr/>
          <p:nvPr/>
        </p:nvSpPr>
        <p:spPr>
          <a:xfrm>
            <a:off x="777240" y="2468880"/>
            <a:ext cx="2331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196F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Quantitative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777240" y="2880360"/>
            <a:ext cx="2331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Structured questionnaire (Google Forms)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3520440" y="1051560"/>
            <a:ext cx="2606040" cy="25603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1" name="Shape 8"/>
          <p:cNvSpPr/>
          <p:nvPr/>
        </p:nvSpPr>
        <p:spPr>
          <a:xfrm>
            <a:off x="4389120" y="1234440"/>
            <a:ext cx="868680" cy="868680"/>
          </a:xfrm>
          <a:prstGeom prst="ellipse">
            <a:avLst/>
          </a:prstGeom>
          <a:solidFill>
            <a:srgbClr val="0D9488">
              <a:alpha val="85000"/>
            </a:srgbClr>
          </a:solidFill>
          <a:ln/>
        </p:spPr>
        <p:txBody>
          <a:bodyPr/>
          <a:lstStyle/>
          <a:p>
            <a:endParaRPr lang="LID4096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417320"/>
            <a:ext cx="502920" cy="502920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3657600" y="2240280"/>
            <a:ext cx="23317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SAMPLE</a:t>
            </a:r>
            <a:endParaRPr lang="en-US" sz="1000" dirty="0"/>
          </a:p>
        </p:txBody>
      </p:sp>
      <p:sp>
        <p:nvSpPr>
          <p:cNvPr id="14" name="Text 10"/>
          <p:cNvSpPr/>
          <p:nvPr/>
        </p:nvSpPr>
        <p:spPr>
          <a:xfrm>
            <a:off x="3657600" y="2468880"/>
            <a:ext cx="2331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0D948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 = 250</a:t>
            </a:r>
            <a:endParaRPr lang="en-US" sz="2000" dirty="0"/>
          </a:p>
        </p:txBody>
      </p:sp>
      <p:sp>
        <p:nvSpPr>
          <p:cNvPr id="15" name="Text 11"/>
          <p:cNvSpPr/>
          <p:nvPr/>
        </p:nvSpPr>
        <p:spPr>
          <a:xfrm>
            <a:off x="3657600" y="2880360"/>
            <a:ext cx="2331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Non-probabilistic convenience sampling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Diverse socio-demographic profile</a:t>
            </a:r>
            <a:endParaRPr lang="en-US" sz="1100" dirty="0"/>
          </a:p>
        </p:txBody>
      </p:sp>
      <p:sp>
        <p:nvSpPr>
          <p:cNvPr id="16" name="Shape 12"/>
          <p:cNvSpPr/>
          <p:nvPr/>
        </p:nvSpPr>
        <p:spPr>
          <a:xfrm>
            <a:off x="6400800" y="1051560"/>
            <a:ext cx="2606040" cy="256032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7" name="Shape 13"/>
          <p:cNvSpPr/>
          <p:nvPr/>
        </p:nvSpPr>
        <p:spPr>
          <a:xfrm>
            <a:off x="7269480" y="1234440"/>
            <a:ext cx="868680" cy="868680"/>
          </a:xfrm>
          <a:prstGeom prst="ellipse">
            <a:avLst/>
          </a:prstGeom>
          <a:solidFill>
            <a:srgbClr val="F59E0B">
              <a:alpha val="85000"/>
            </a:srgbClr>
          </a:solidFill>
          <a:ln/>
        </p:spPr>
        <p:txBody>
          <a:bodyPr/>
          <a:lstStyle/>
          <a:p>
            <a:endParaRPr lang="LID4096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2360" y="1417320"/>
            <a:ext cx="502920" cy="502920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6537960" y="2240280"/>
            <a:ext cx="23317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ANALYSIS</a:t>
            </a:r>
            <a:endParaRPr lang="en-US" sz="1000" dirty="0"/>
          </a:p>
        </p:txBody>
      </p:sp>
      <p:sp>
        <p:nvSpPr>
          <p:cNvPr id="20" name="Text 15"/>
          <p:cNvSpPr/>
          <p:nvPr/>
        </p:nvSpPr>
        <p:spPr>
          <a:xfrm>
            <a:off x="6537960" y="2468880"/>
            <a:ext cx="2331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59E0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Descriptive</a:t>
            </a:r>
            <a:endParaRPr lang="en-US" sz="2000" dirty="0"/>
          </a:p>
        </p:txBody>
      </p:sp>
      <p:sp>
        <p:nvSpPr>
          <p:cNvPr id="21" name="Text 16"/>
          <p:cNvSpPr/>
          <p:nvPr/>
        </p:nvSpPr>
        <p:spPr>
          <a:xfrm>
            <a:off x="6537960" y="2880360"/>
            <a:ext cx="2331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Statistical analysis in Microsoft Excel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Charts and diagrams for trend identification</a:t>
            </a:r>
            <a:endParaRPr lang="en-US" sz="1100" dirty="0"/>
          </a:p>
        </p:txBody>
      </p:sp>
      <p:sp>
        <p:nvSpPr>
          <p:cNvPr id="22" name="Text 17"/>
          <p:cNvSpPr/>
          <p:nvPr/>
        </p:nvSpPr>
        <p:spPr>
          <a:xfrm>
            <a:off x="640080" y="3794760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Research Objectives</a:t>
            </a:r>
            <a:endParaRPr lang="en-US" sz="1400" dirty="0"/>
          </a:p>
        </p:txBody>
      </p:sp>
      <p:sp>
        <p:nvSpPr>
          <p:cNvPr id="23" name="Text 18"/>
          <p:cNvSpPr/>
          <p:nvPr/>
        </p:nvSpPr>
        <p:spPr>
          <a:xfrm>
            <a:off x="640080" y="4160520"/>
            <a:ext cx="7863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the level of awareness and perception of EU funds among residents; Identify priority domains and areas of impact; Assess satisfaction with funded project outcomes; Collect suggestions for future funding priorities.</a:t>
            </a:r>
            <a:endParaRPr lang="en-US" sz="1200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A814A797-3A7D-4766-1F07-602958BFA1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0D9488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Key Findings: Awareness &amp; Perception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1051560"/>
            <a:ext cx="3749040" cy="150876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5" name="Text 3"/>
          <p:cNvSpPr/>
          <p:nvPr/>
        </p:nvSpPr>
        <p:spPr>
          <a:xfrm>
            <a:off x="914400" y="1234440"/>
            <a:ext cx="3200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2196F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98.8%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914400" y="19202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have heard of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 funds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4754880" y="1051560"/>
            <a:ext cx="3749040" cy="150876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8" name="Text 6"/>
          <p:cNvSpPr/>
          <p:nvPr/>
        </p:nvSpPr>
        <p:spPr>
          <a:xfrm>
            <a:off x="5029200" y="1234440"/>
            <a:ext cx="3200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0D948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73.7%</a:t>
            </a:r>
            <a:endParaRPr lang="en-US" sz="4400" dirty="0"/>
          </a:p>
        </p:txBody>
      </p:sp>
      <p:sp>
        <p:nvSpPr>
          <p:cNvPr id="9" name="Text 7"/>
          <p:cNvSpPr/>
          <p:nvPr/>
        </p:nvSpPr>
        <p:spPr>
          <a:xfrm>
            <a:off x="5029200" y="19202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benefited directly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 indirectly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40080" y="2834640"/>
            <a:ext cx="3749040" cy="150876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1" name="Text 9"/>
          <p:cNvSpPr/>
          <p:nvPr/>
        </p:nvSpPr>
        <p:spPr>
          <a:xfrm>
            <a:off x="914400" y="3017520"/>
            <a:ext cx="3200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F59E0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95.6%</a:t>
            </a:r>
            <a:endParaRPr lang="en-US" sz="4400" dirty="0"/>
          </a:p>
        </p:txBody>
      </p:sp>
      <p:sp>
        <p:nvSpPr>
          <p:cNvPr id="12" name="Text 10"/>
          <p:cNvSpPr/>
          <p:nvPr/>
        </p:nvSpPr>
        <p:spPr>
          <a:xfrm>
            <a:off x="914400" y="370332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say funds contributed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county development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4754880" y="2834640"/>
            <a:ext cx="3749040" cy="1508760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4" name="Text 12"/>
          <p:cNvSpPr/>
          <p:nvPr/>
        </p:nvSpPr>
        <p:spPr>
          <a:xfrm>
            <a:off x="5029200" y="3017520"/>
            <a:ext cx="3200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1565C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88%</a:t>
            </a:r>
            <a:endParaRPr lang="en-US" sz="4400" dirty="0"/>
          </a:p>
        </p:txBody>
      </p:sp>
      <p:sp>
        <p:nvSpPr>
          <p:cNvPr id="15" name="Text 13"/>
          <p:cNvSpPr/>
          <p:nvPr/>
        </p:nvSpPr>
        <p:spPr>
          <a:xfrm>
            <a:off x="5029200" y="370332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gave maximum score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overall contribution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640080" y="4754880"/>
            <a:ext cx="7863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Petrila (2025), Survey of 250 respondents, Bihor County</a:t>
            </a:r>
            <a:endParaRPr lang="en-US" sz="9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CA7D76D-AEF9-67E9-CCB5-CED7DBCD80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Perceived Impact by Sector</a:t>
            </a:r>
            <a:endParaRPr lang="en-US" sz="2800" dirty="0"/>
          </a:p>
        </p:txBody>
      </p:sp>
      <p:graphicFrame>
        <p:nvGraphicFramePr>
          <p:cNvPr id="4" name="Chart 0"/>
          <p:cNvGraphicFramePr/>
          <p:nvPr/>
        </p:nvGraphicFramePr>
        <p:xfrm>
          <a:off x="640080" y="1005840"/>
          <a:ext cx="50292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 2"/>
          <p:cNvSpPr/>
          <p:nvPr/>
        </p:nvSpPr>
        <p:spPr>
          <a:xfrm>
            <a:off x="5943600" y="1005840"/>
            <a:ext cx="2834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Maximum Score (5/5)</a:t>
            </a:r>
            <a:endParaRPr lang="en-US" sz="1400" dirty="0"/>
          </a:p>
        </p:txBody>
      </p:sp>
      <p:sp>
        <p:nvSpPr>
          <p:cNvPr id="6" name="Shape 3"/>
          <p:cNvSpPr/>
          <p:nvPr/>
        </p:nvSpPr>
        <p:spPr>
          <a:xfrm>
            <a:off x="5943600" y="1463040"/>
            <a:ext cx="2834640" cy="438912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7" name="Shape 4"/>
          <p:cNvSpPr/>
          <p:nvPr/>
        </p:nvSpPr>
        <p:spPr>
          <a:xfrm>
            <a:off x="5943600" y="1463040"/>
            <a:ext cx="54864" cy="438912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8" name="Text 5"/>
          <p:cNvSpPr/>
          <p:nvPr/>
        </p:nvSpPr>
        <p:spPr>
          <a:xfrm>
            <a:off x="6126480" y="1508760"/>
            <a:ext cx="640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196F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88%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6766560" y="1508760"/>
            <a:ext cx="18288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development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5943600" y="2011680"/>
            <a:ext cx="2834640" cy="438912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1" name="Shape 8"/>
          <p:cNvSpPr/>
          <p:nvPr/>
        </p:nvSpPr>
        <p:spPr>
          <a:xfrm>
            <a:off x="5943600" y="2011680"/>
            <a:ext cx="54864" cy="438912"/>
          </a:xfrm>
          <a:prstGeom prst="rect">
            <a:avLst/>
          </a:prstGeom>
          <a:solidFill>
            <a:srgbClr val="0D9488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2" name="Text 9"/>
          <p:cNvSpPr/>
          <p:nvPr/>
        </p:nvSpPr>
        <p:spPr>
          <a:xfrm>
            <a:off x="6126480" y="2057400"/>
            <a:ext cx="640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948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86.1%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6766560" y="2057400"/>
            <a:ext cx="18288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Road infrastructure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5943600" y="2560320"/>
            <a:ext cx="2834640" cy="438912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5" name="Shape 12"/>
          <p:cNvSpPr/>
          <p:nvPr/>
        </p:nvSpPr>
        <p:spPr>
          <a:xfrm>
            <a:off x="5943600" y="2560320"/>
            <a:ext cx="54864" cy="438912"/>
          </a:xfrm>
          <a:prstGeom prst="rect">
            <a:avLst/>
          </a:prstGeom>
          <a:solidFill>
            <a:srgbClr val="1565C0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6" name="Text 13"/>
          <p:cNvSpPr/>
          <p:nvPr/>
        </p:nvSpPr>
        <p:spPr>
          <a:xfrm>
            <a:off x="6126480" y="2606040"/>
            <a:ext cx="640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65C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66.5%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6766560" y="2606040"/>
            <a:ext cx="18288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 services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5943600" y="3108960"/>
            <a:ext cx="2834640" cy="438912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9" name="Shape 16"/>
          <p:cNvSpPr/>
          <p:nvPr/>
        </p:nvSpPr>
        <p:spPr>
          <a:xfrm>
            <a:off x="5943600" y="3108960"/>
            <a:ext cx="54864" cy="438912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20" name="Text 17"/>
          <p:cNvSpPr/>
          <p:nvPr/>
        </p:nvSpPr>
        <p:spPr>
          <a:xfrm>
            <a:off x="6126480" y="3154680"/>
            <a:ext cx="640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59E0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60.2%</a:t>
            </a:r>
            <a:endParaRPr lang="en-US" sz="1400" dirty="0"/>
          </a:p>
        </p:txBody>
      </p:sp>
      <p:sp>
        <p:nvSpPr>
          <p:cNvPr id="21" name="Text 18"/>
          <p:cNvSpPr/>
          <p:nvPr/>
        </p:nvSpPr>
        <p:spPr>
          <a:xfrm>
            <a:off x="6766560" y="3154680"/>
            <a:ext cx="18288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Culture</a:t>
            </a:r>
            <a:endParaRPr lang="en-US" sz="1100" dirty="0"/>
          </a:p>
        </p:txBody>
      </p:sp>
      <p:sp>
        <p:nvSpPr>
          <p:cNvPr id="22" name="Shape 19"/>
          <p:cNvSpPr/>
          <p:nvPr/>
        </p:nvSpPr>
        <p:spPr>
          <a:xfrm>
            <a:off x="5943600" y="3657600"/>
            <a:ext cx="2834640" cy="438912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23" name="Shape 20"/>
          <p:cNvSpPr/>
          <p:nvPr/>
        </p:nvSpPr>
        <p:spPr>
          <a:xfrm>
            <a:off x="5943600" y="3657600"/>
            <a:ext cx="54864" cy="438912"/>
          </a:xfrm>
          <a:prstGeom prst="rect">
            <a:avLst/>
          </a:prstGeom>
          <a:solidFill>
            <a:srgbClr val="7C3AED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24" name="Text 21"/>
          <p:cNvSpPr/>
          <p:nvPr/>
        </p:nvSpPr>
        <p:spPr>
          <a:xfrm>
            <a:off x="6126480" y="3703320"/>
            <a:ext cx="640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7C3AE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54.4%</a:t>
            </a:r>
            <a:endParaRPr lang="en-US" sz="1400" dirty="0"/>
          </a:p>
        </p:txBody>
      </p:sp>
      <p:sp>
        <p:nvSpPr>
          <p:cNvPr id="25" name="Text 22"/>
          <p:cNvSpPr/>
          <p:nvPr/>
        </p:nvSpPr>
        <p:spPr>
          <a:xfrm>
            <a:off x="6766560" y="3703320"/>
            <a:ext cx="18288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 services</a:t>
            </a:r>
            <a:endParaRPr lang="en-US" sz="1100" dirty="0"/>
          </a:p>
        </p:txBody>
      </p:sp>
      <p:sp>
        <p:nvSpPr>
          <p:cNvPr id="26" name="Text 23"/>
          <p:cNvSpPr/>
          <p:nvPr/>
        </p:nvSpPr>
        <p:spPr>
          <a:xfrm>
            <a:off x="640080" y="4754880"/>
            <a:ext cx="7863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Petrila (2025), Survey of 250 respondents</a:t>
            </a:r>
            <a:endParaRPr lang="en-US" sz="900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1DCDDCB-98D2-831B-E058-E166235E6A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B1D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Tourism: A Strategic Priority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640080" y="914400"/>
            <a:ext cx="7863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i="1" dirty="0">
                <a:solidFill>
                  <a:srgbClr val="2196F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Survey respondents identified tourism as one of the top domains with major development potential, alongside healthcare, education, and agriculture.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640080" y="1600200"/>
            <a:ext cx="2606040" cy="2834640"/>
          </a:xfrm>
          <a:prstGeom prst="rect">
            <a:avLst/>
          </a:prstGeom>
          <a:solidFill>
            <a:srgbClr val="102A4E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6" name="Shape 4"/>
          <p:cNvSpPr/>
          <p:nvPr/>
        </p:nvSpPr>
        <p:spPr>
          <a:xfrm>
            <a:off x="640080" y="1600200"/>
            <a:ext cx="260604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7" name="Text 5"/>
          <p:cNvSpPr/>
          <p:nvPr/>
        </p:nvSpPr>
        <p:spPr>
          <a:xfrm>
            <a:off x="822960" y="17830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196F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Direct Benefits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822960" y="22402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130 respondents cited tourism as a key benefit of EU funding; 2nd most-mentioned impact area after infrastructure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520440" y="1600200"/>
            <a:ext cx="2606040" cy="2834640"/>
          </a:xfrm>
          <a:prstGeom prst="rect">
            <a:avLst/>
          </a:prstGeom>
          <a:solidFill>
            <a:srgbClr val="102A4E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0" name="Shape 8"/>
          <p:cNvSpPr/>
          <p:nvPr/>
        </p:nvSpPr>
        <p:spPr>
          <a:xfrm>
            <a:off x="3520440" y="1600200"/>
            <a:ext cx="2606040" cy="54864"/>
          </a:xfrm>
          <a:prstGeom prst="rect">
            <a:avLst/>
          </a:prstGeom>
          <a:solidFill>
            <a:srgbClr val="0D9488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1" name="Text 9"/>
          <p:cNvSpPr/>
          <p:nvPr/>
        </p:nvSpPr>
        <p:spPr>
          <a:xfrm>
            <a:off x="3703320" y="17830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948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Multiplier Effects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3703320" y="22402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Heritage restoration drives hotel/restaurant growth; Cultural events boost international visibility; Rural tourism diversifies local economy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6400800" y="1600200"/>
            <a:ext cx="2606040" cy="2834640"/>
          </a:xfrm>
          <a:prstGeom prst="rect">
            <a:avLst/>
          </a:prstGeom>
          <a:solidFill>
            <a:srgbClr val="102A4E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4" name="Shape 12"/>
          <p:cNvSpPr/>
          <p:nvPr/>
        </p:nvSpPr>
        <p:spPr>
          <a:xfrm>
            <a:off x="6400800" y="1600200"/>
            <a:ext cx="2606040" cy="54864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5" name="Text 13"/>
          <p:cNvSpPr/>
          <p:nvPr/>
        </p:nvSpPr>
        <p:spPr>
          <a:xfrm>
            <a:off x="6583680" y="17830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59E0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Future Priorities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6583680" y="2240280"/>
            <a:ext cx="224028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CBD5E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Tourism development ranks among top funding priorities for 2021–2027; Linkage to agriculture and environmental protection recommended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640080" y="4754880"/>
            <a:ext cx="7863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Petrila (2025), Chapters 3 &amp; 4</a:t>
            </a:r>
            <a:endParaRPr lang="en-US" sz="9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915EF77-2053-9A3B-1FA6-252DFEF75B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Conclusions &amp; Policy Implications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640080" y="96012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5" name="Shape 3"/>
          <p:cNvSpPr/>
          <p:nvPr/>
        </p:nvSpPr>
        <p:spPr>
          <a:xfrm>
            <a:off x="640080" y="960120"/>
            <a:ext cx="64008" cy="658368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6" name="Text 4"/>
          <p:cNvSpPr/>
          <p:nvPr/>
        </p:nvSpPr>
        <p:spPr>
          <a:xfrm>
            <a:off x="868680" y="1005840"/>
            <a:ext cx="2286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96F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EU Funds as a Catalyst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3200400" y="1005840"/>
            <a:ext cx="5120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 funds have been the primary driver of modernization in Bihor County post-2008, with measurable impact across infrastructure, services, and tourism.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640080" y="173736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9" name="Shape 7"/>
          <p:cNvSpPr/>
          <p:nvPr/>
        </p:nvSpPr>
        <p:spPr>
          <a:xfrm>
            <a:off x="640080" y="1737360"/>
            <a:ext cx="64008" cy="658368"/>
          </a:xfrm>
          <a:prstGeom prst="rect">
            <a:avLst/>
          </a:prstGeom>
          <a:solidFill>
            <a:srgbClr val="0D9488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0" name="Text 8"/>
          <p:cNvSpPr/>
          <p:nvPr/>
        </p:nvSpPr>
        <p:spPr>
          <a:xfrm>
            <a:off x="868680" y="1783080"/>
            <a:ext cx="2286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D948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Tourism — Untapped Potential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3200400" y="1783080"/>
            <a:ext cx="5120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Cultural heritage restoration and tourism infrastructure show strong multiplier effects, yet tourism remains underfunded relative to its development potential.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640080" y="251460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3" name="Shape 11"/>
          <p:cNvSpPr/>
          <p:nvPr/>
        </p:nvSpPr>
        <p:spPr>
          <a:xfrm>
            <a:off x="640080" y="2514600"/>
            <a:ext cx="64008" cy="658368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4" name="Text 12"/>
          <p:cNvSpPr/>
          <p:nvPr/>
        </p:nvSpPr>
        <p:spPr>
          <a:xfrm>
            <a:off x="868680" y="2560320"/>
            <a:ext cx="2286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59E0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Urban–Rural Rebalancing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200400" y="2560320"/>
            <a:ext cx="5120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Future programming must prioritize rural access to EU funds, simplify administrative procedures, and promote agritourism and ecotourism.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640080" y="329184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17" name="Shape 15"/>
          <p:cNvSpPr/>
          <p:nvPr/>
        </p:nvSpPr>
        <p:spPr>
          <a:xfrm>
            <a:off x="640080" y="3291840"/>
            <a:ext cx="64008" cy="658368"/>
          </a:xfrm>
          <a:prstGeom prst="rect">
            <a:avLst/>
          </a:prstGeom>
          <a:solidFill>
            <a:srgbClr val="1565C0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18" name="Text 16"/>
          <p:cNvSpPr/>
          <p:nvPr/>
        </p:nvSpPr>
        <p:spPr>
          <a:xfrm>
            <a:off x="868680" y="3337560"/>
            <a:ext cx="2286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65C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Governance Matters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3200400" y="3337560"/>
            <a:ext cx="5120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Effective local leadership, transparency, and public consultation are critical success factors — as demonstrated by Bihor's governance model.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640080" y="4069080"/>
            <a:ext cx="7863840" cy="658368"/>
          </a:xfrm>
          <a:prstGeom prst="rect">
            <a:avLst/>
          </a:prstGeom>
          <a:solidFill>
            <a:srgbClr val="FFFFFF"/>
          </a:solidFill>
          <a:ln/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LID4096"/>
          </a:p>
        </p:txBody>
      </p:sp>
      <p:sp>
        <p:nvSpPr>
          <p:cNvPr id="21" name="Shape 19"/>
          <p:cNvSpPr/>
          <p:nvPr/>
        </p:nvSpPr>
        <p:spPr>
          <a:xfrm>
            <a:off x="640080" y="4069080"/>
            <a:ext cx="64008" cy="658368"/>
          </a:xfrm>
          <a:prstGeom prst="rect">
            <a:avLst/>
          </a:prstGeom>
          <a:solidFill>
            <a:srgbClr val="7C3AED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22" name="Text 20"/>
          <p:cNvSpPr/>
          <p:nvPr/>
        </p:nvSpPr>
        <p:spPr>
          <a:xfrm>
            <a:off x="868680" y="4114800"/>
            <a:ext cx="2286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7C3AE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Integrated Strategy Needed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3200400" y="4114800"/>
            <a:ext cx="5120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Tourism development must be embedded within broader strategies linking healthcare, education, digitalization, and environmental protection.</a:t>
            </a:r>
            <a:endParaRPr lang="en-US" sz="1200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5D7AA07-9B6D-58E1-808E-D5D14327C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Text 1"/>
          <p:cNvSpPr/>
          <p:nvPr/>
        </p:nvSpPr>
        <p:spPr>
          <a:xfrm>
            <a:off x="640080" y="27432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93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Selected References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822960" y="960120"/>
            <a:ext cx="7498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EUR-Lex. Regulation (EU) 2021/1060 — Common Provisions for EU Funds 2021–2027.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822960" y="1371600"/>
            <a:ext cx="74980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LID4096"/>
          </a:p>
        </p:txBody>
      </p:sp>
      <p:sp>
        <p:nvSpPr>
          <p:cNvPr id="6" name="Text 4"/>
          <p:cNvSpPr/>
          <p:nvPr/>
        </p:nvSpPr>
        <p:spPr>
          <a:xfrm>
            <a:off x="822960" y="1417320"/>
            <a:ext cx="7498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European Commission (2017). Ex Post Evaluation of Cohesion Policy 2007–2013: Romania Country Report, pp. 13–21.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822960" y="1828800"/>
            <a:ext cx="74980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LID4096"/>
          </a:p>
        </p:txBody>
      </p:sp>
      <p:sp>
        <p:nvSpPr>
          <p:cNvPr id="8" name="Text 6"/>
          <p:cNvSpPr/>
          <p:nvPr/>
        </p:nvSpPr>
        <p:spPr>
          <a:xfrm>
            <a:off x="822960" y="1874520"/>
            <a:ext cx="7498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European Commission (2020). Cohesion Policy in Romania — Facts and Figures. Luxembourg: EU Publications.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822960" y="2286000"/>
            <a:ext cx="74980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LID4096"/>
          </a:p>
        </p:txBody>
      </p:sp>
      <p:sp>
        <p:nvSpPr>
          <p:cNvPr id="10" name="Text 8"/>
          <p:cNvSpPr/>
          <p:nvPr/>
        </p:nvSpPr>
        <p:spPr>
          <a:xfrm>
            <a:off x="822960" y="2331720"/>
            <a:ext cx="7498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Ciucă, L.-B. (2020). Impactul fondurilor europene asupra dezvoltării și modernizării României. Revista Universul Juridic, nr. 6, pp. 264–272.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822960" y="2743200"/>
            <a:ext cx="74980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LID4096"/>
          </a:p>
        </p:txBody>
      </p:sp>
      <p:sp>
        <p:nvSpPr>
          <p:cNvPr id="12" name="Text 10"/>
          <p:cNvSpPr/>
          <p:nvPr/>
        </p:nvSpPr>
        <p:spPr>
          <a:xfrm>
            <a:off x="822960" y="2788920"/>
            <a:ext cx="7498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World Bank (2017). Lessons from Poland, Insights for Poland: The Role of EU Funds.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822960" y="3200400"/>
            <a:ext cx="74980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LID4096"/>
          </a:p>
        </p:txBody>
      </p:sp>
      <p:sp>
        <p:nvSpPr>
          <p:cNvPr id="14" name="Text 12"/>
          <p:cNvSpPr/>
          <p:nvPr/>
        </p:nvSpPr>
        <p:spPr>
          <a:xfrm>
            <a:off x="822960" y="3246120"/>
            <a:ext cx="7498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InfoCons (2024). Fondurile Europene: Oportunități și Impact pentru Dezvoltarea României.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822960" y="3657600"/>
            <a:ext cx="74980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LID4096"/>
          </a:p>
        </p:txBody>
      </p:sp>
      <p:sp>
        <p:nvSpPr>
          <p:cNvPr id="16" name="Text 14"/>
          <p:cNvSpPr/>
          <p:nvPr/>
        </p:nvSpPr>
        <p:spPr>
          <a:xfrm>
            <a:off x="822960" y="3703320"/>
            <a:ext cx="7498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Ministry of Regional Development (2020). Strategia națională pentru turism și patrimoniu cultural 2020–2025.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822960" y="4114800"/>
            <a:ext cx="7498080" cy="0"/>
          </a:xfrm>
          <a:prstGeom prst="line">
            <a:avLst/>
          </a:prstGeom>
          <a:noFill/>
          <a:ln w="635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LID4096"/>
          </a:p>
        </p:txBody>
      </p:sp>
      <p:sp>
        <p:nvSpPr>
          <p:cNvPr id="18" name="Text 16"/>
          <p:cNvSpPr/>
          <p:nvPr/>
        </p:nvSpPr>
        <p:spPr>
          <a:xfrm>
            <a:off x="822960" y="4160520"/>
            <a:ext cx="7498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Petrila, L. (2025). Impactul fondurilor europene privind dezvoltarea economică, socială și culturală a Județului Bihor după anul 2008. Babeș-Bolyai University.</a:t>
            </a:r>
            <a:endParaRPr lang="en-US" sz="11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1BC2742-399F-CE70-2E0D-9549043889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0B1D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3" name="Shape 1"/>
          <p:cNvSpPr/>
          <p:nvPr/>
        </p:nvSpPr>
        <p:spPr>
          <a:xfrm>
            <a:off x="3886200" y="640080"/>
            <a:ext cx="1371600" cy="1371600"/>
          </a:xfrm>
          <a:prstGeom prst="ellipse">
            <a:avLst/>
          </a:prstGeom>
          <a:solidFill>
            <a:srgbClr val="F59E0B"/>
          </a:solidFill>
          <a:ln/>
        </p:spPr>
        <p:txBody>
          <a:bodyPr/>
          <a:lstStyle/>
          <a:p>
            <a:endParaRPr lang="LID4096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520" y="868680"/>
            <a:ext cx="822960" cy="8229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14400" y="2194560"/>
            <a:ext cx="7315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Thank You</a:t>
            </a:r>
            <a:endParaRPr lang="en-US" sz="3800" dirty="0"/>
          </a:p>
        </p:txBody>
      </p:sp>
      <p:sp>
        <p:nvSpPr>
          <p:cNvPr id="6" name="Text 3"/>
          <p:cNvSpPr/>
          <p:nvPr/>
        </p:nvSpPr>
        <p:spPr>
          <a:xfrm>
            <a:off x="914400" y="288036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i="1" dirty="0">
                <a:solidFill>
                  <a:srgbClr val="2196F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3474720" y="3474720"/>
            <a:ext cx="2194560" cy="27432"/>
          </a:xfrm>
          <a:prstGeom prst="rect">
            <a:avLst/>
          </a:prstGeom>
          <a:solidFill>
            <a:srgbClr val="2196F3"/>
          </a:solidFill>
          <a:ln/>
        </p:spPr>
        <p:txBody>
          <a:bodyPr/>
          <a:lstStyle/>
          <a:p>
            <a:endParaRPr lang="LID4096"/>
          </a:p>
        </p:txBody>
      </p:sp>
      <p:sp>
        <p:nvSpPr>
          <p:cNvPr id="8" name="Text 5"/>
          <p:cNvSpPr/>
          <p:nvPr/>
        </p:nvSpPr>
        <p:spPr>
          <a:xfrm>
            <a:off x="914400" y="370332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Dr. Laurențiu Petrila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914400" y="406908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University of Oradea, Romania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914400" y="443484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Tuesday, 13 April 2026</a:t>
            </a:r>
            <a:endParaRPr lang="en-US" sz="1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5DF6350-6994-0E9A-4F31-DD512C5CF5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2061" y="3904488"/>
            <a:ext cx="1218053" cy="154882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1256</Words>
  <Application>Microsoft Office PowerPoint</Application>
  <PresentationFormat>On-screen Show (16:9)</PresentationFormat>
  <Paragraphs>188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Georgia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European Funds as a Catalyst for Development in Tourism</dc:title>
  <dc:subject>PptxGenJS Presentation</dc:subject>
  <dc:creator>Dr. Laurențiu Petrila</dc:creator>
  <cp:lastModifiedBy>Jay Thakur</cp:lastModifiedBy>
  <cp:revision>2</cp:revision>
  <dcterms:created xsi:type="dcterms:W3CDTF">2026-04-13T03:34:01Z</dcterms:created>
  <dcterms:modified xsi:type="dcterms:W3CDTF">2026-04-14T05:19:48Z</dcterms:modified>
</cp:coreProperties>
</file>