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2" r:id="rId15"/>
    <p:sldId id="273" r:id="rId16"/>
  </p:sldIdLst>
  <p:sldSz cx="12198350" cy="6858000"/>
  <p:notesSz cx="6858000" cy="9144000"/>
  <p:embeddedFontLst>
    <p:embeddedFont>
      <p:font typeface="Georgia" pitchFamily="18" charset="0"/>
      <p:regular r:id="rId19"/>
      <p:bold r:id="rId20"/>
      <p:italic r:id="rId21"/>
      <p:boldItalic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Minion"/>
      <p:regular r:id="rId27"/>
      <p:bold r:id="rId28"/>
      <p:italic r:id="rId29"/>
      <p:boldItalic r:id="rId30"/>
    </p:embeddedFont>
  </p:embeddedFontLst>
  <p:custDataLst>
    <p:tags r:id="rId3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73" d="100"/>
          <a:sy n="73" d="100"/>
        </p:scale>
        <p:origin x="-576" y="-102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20-1-2026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20-1-2026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20-1-2026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smtClean="0"/>
              <a:t>Accounting Fundamentals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r>
              <a:rPr lang="it-IT" sz="1600" dirty="0"/>
              <a:t/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5542112" cy="47958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From </a:t>
            </a:r>
            <a:r>
              <a:rPr lang="en-US" sz="2000" dirty="0" smtClean="0"/>
              <a:t>Trial Balance to Financial Statements</a:t>
            </a:r>
            <a:endParaRPr lang="en-US" sz="21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Key Year-End </a:t>
            </a:r>
            <a:r>
              <a:rPr lang="en-US" sz="2000" dirty="0" smtClean="0"/>
              <a:t>Adjustments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D</a:t>
            </a:r>
            <a:r>
              <a:rPr lang="en-US" sz="2000" dirty="0" smtClean="0"/>
              <a:t>epreciation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Methods of </a:t>
            </a:r>
            <a:r>
              <a:rPr lang="en-US" sz="2000" dirty="0" smtClean="0"/>
              <a:t>Depreciation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Provisions and </a:t>
            </a:r>
            <a:r>
              <a:rPr lang="en-US" sz="2000" dirty="0" smtClean="0"/>
              <a:t>Reserves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Statement of Profit or </a:t>
            </a:r>
            <a:r>
              <a:rPr lang="en-US" sz="2000" dirty="0" smtClean="0"/>
              <a:t>Loss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Statement of Financial </a:t>
            </a:r>
            <a:r>
              <a:rPr lang="en-US" sz="2000" dirty="0" smtClean="0"/>
              <a:t>Position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Qualitative Characteristics of Accounting </a:t>
            </a:r>
            <a:r>
              <a:rPr lang="en-US" sz="2000" dirty="0" smtClean="0"/>
              <a:t>Information</a:t>
            </a:r>
            <a:endParaRPr sz="210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Users of Financial Statements</a:t>
            </a:r>
            <a:endParaRPr lang="en-US" sz="21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Summary</a:t>
            </a:r>
            <a:endParaRPr sz="2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Trial Balance to Financial Statements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Trial Balance ensures arithmetical accuracy but </a:t>
            </a:r>
            <a:r>
              <a:rPr lang="en-US" b="1" dirty="0" smtClean="0"/>
              <a:t>does not reflect true profit 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b="1" dirty="0" smtClean="0"/>
              <a:t>or </a:t>
            </a:r>
            <a:r>
              <a:rPr lang="en-US" b="1" dirty="0" smtClean="0"/>
              <a:t>position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Year-end adjustments must be incorporated before final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Adjusted Trial Balance becomes the foundation of financial statements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Ensures compliance with accrual accounting and accounting standards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Bridges recording phase with reporting phase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Year-End Adjustments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Year-end adjustments are accounting entries made at the end of the period to </a:t>
            </a:r>
            <a:r>
              <a:rPr lang="en-US" dirty="0" smtClean="0"/>
              <a:t>ensure that </a:t>
            </a:r>
          </a:p>
          <a:p>
            <a:pPr>
              <a:buNone/>
            </a:pPr>
            <a:r>
              <a:rPr lang="en-US" dirty="0" smtClean="0"/>
              <a:t>income and </a:t>
            </a:r>
            <a:r>
              <a:rPr lang="en-US" dirty="0" smtClean="0"/>
              <a:t>expenses are recorded in the correct accounting </a:t>
            </a:r>
            <a:r>
              <a:rPr lang="en-US" dirty="0" smtClean="0"/>
              <a:t>period. These adjustments </a:t>
            </a:r>
          </a:p>
          <a:p>
            <a:pPr>
              <a:buNone/>
            </a:pPr>
            <a:r>
              <a:rPr lang="en-US" b="1" dirty="0" smtClean="0"/>
              <a:t>“</a:t>
            </a:r>
            <a:r>
              <a:rPr lang="en-US" b="1" dirty="0" smtClean="0"/>
              <a:t>fine-tune” </a:t>
            </a:r>
            <a:r>
              <a:rPr lang="en-US" dirty="0" smtClean="0"/>
              <a:t>the accounts </a:t>
            </a:r>
            <a:r>
              <a:rPr lang="en-US" dirty="0" smtClean="0"/>
              <a:t>so that financial statements reflect </a:t>
            </a:r>
            <a:r>
              <a:rPr lang="en-US" dirty="0" smtClean="0"/>
              <a:t>economic reality </a:t>
            </a:r>
            <a:r>
              <a:rPr lang="en-US" dirty="0" smtClean="0"/>
              <a:t>rather than just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cash movements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	Examples</a:t>
            </a:r>
            <a:r>
              <a:rPr lang="en-US" b="1" dirty="0" smtClean="0"/>
              <a:t>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Outstanding salary of </a:t>
            </a:r>
            <a:r>
              <a:rPr lang="en-US" b="1" dirty="0" smtClean="0"/>
              <a:t>€1,000</a:t>
            </a:r>
            <a:r>
              <a:rPr lang="en-US" dirty="0" smtClean="0"/>
              <a:t> not yet </a:t>
            </a:r>
            <a:r>
              <a:rPr lang="en-US" dirty="0" smtClean="0"/>
              <a:t>paid: </a:t>
            </a:r>
            <a:r>
              <a:rPr lang="en-US" dirty="0" smtClean="0"/>
              <a:t>must be recorded as expense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Prepaid insurance of </a:t>
            </a:r>
            <a:r>
              <a:rPr lang="en-US" b="1" dirty="0" smtClean="0"/>
              <a:t>€400</a:t>
            </a:r>
            <a:r>
              <a:rPr lang="en-US" dirty="0" smtClean="0"/>
              <a:t>: </a:t>
            </a:r>
            <a:r>
              <a:rPr lang="en-US" dirty="0" smtClean="0"/>
              <a:t>must be treated as an asset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Interest earned but not </a:t>
            </a:r>
            <a:r>
              <a:rPr lang="en-US" dirty="0" smtClean="0"/>
              <a:t>received: </a:t>
            </a:r>
            <a:r>
              <a:rPr lang="en-US" dirty="0" smtClean="0"/>
              <a:t>must be recognized as income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Rent received in </a:t>
            </a:r>
            <a:r>
              <a:rPr lang="en-US" dirty="0" smtClean="0"/>
              <a:t>advance: must </a:t>
            </a:r>
            <a:r>
              <a:rPr lang="en-US" dirty="0" smtClean="0"/>
              <a:t>be treated as liability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Depreciation on </a:t>
            </a:r>
            <a:r>
              <a:rPr lang="en-US" dirty="0" smtClean="0"/>
              <a:t>machinery: </a:t>
            </a:r>
            <a:r>
              <a:rPr lang="en-US" dirty="0" smtClean="0"/>
              <a:t>must be charged to Profit &amp; Loss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Depreciation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Depreciation is the systematic allocation of the cost of a fixed asset over its useful life.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Importance</a:t>
            </a:r>
            <a:r>
              <a:rPr lang="en-US" b="1" dirty="0" smtClean="0"/>
              <a:t>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Reflects wear and tear of assets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Prevents overstatement of profit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Ensures realistic asset valuation in Balance Sheet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Complies with accounting standards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Helps in asset replacement </a:t>
            </a:r>
            <a:r>
              <a:rPr lang="en-US" dirty="0" smtClean="0"/>
              <a:t>planning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Example:</a:t>
            </a:r>
          </a:p>
          <a:p>
            <a:pPr>
              <a:buNone/>
            </a:pPr>
            <a:r>
              <a:rPr lang="en-US" dirty="0" smtClean="0"/>
              <a:t>A </a:t>
            </a:r>
            <a:r>
              <a:rPr lang="en-US" dirty="0" smtClean="0"/>
              <a:t>machine costing €50,000 with a useful life of 5 years → annual depreciation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= </a:t>
            </a:r>
            <a:r>
              <a:rPr lang="en-US" dirty="0" smtClean="0"/>
              <a:t>€10,000 (SLM).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 of Depreciation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1. Straight Line Method (SLM)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Equal depreciation every year.</a:t>
            </a:r>
          </a:p>
          <a:p>
            <a:pPr>
              <a:buNone/>
            </a:pPr>
            <a:r>
              <a:rPr lang="en-US" b="1" dirty="0" smtClean="0"/>
              <a:t>Example: </a:t>
            </a:r>
            <a:r>
              <a:rPr lang="en-US" dirty="0" smtClean="0"/>
              <a:t>€50,000 asset → €10,000 per year for 5 years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2. Written Down Value (WDV)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Depreciation decreases every year as it is calculated on reducing balance.</a:t>
            </a:r>
          </a:p>
          <a:p>
            <a:pPr>
              <a:buNone/>
            </a:pPr>
            <a:r>
              <a:rPr lang="en-US" b="1" dirty="0" smtClean="0"/>
              <a:t>Example: </a:t>
            </a:r>
            <a:r>
              <a:rPr lang="en-US" dirty="0" smtClean="0"/>
              <a:t>20% on reducing balance of a vehicle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3. Units of Production Method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Depreciation based on actual usage of asset.</a:t>
            </a:r>
          </a:p>
          <a:p>
            <a:pPr>
              <a:buNone/>
            </a:pPr>
            <a:r>
              <a:rPr lang="en-US" b="1" dirty="0" smtClean="0"/>
              <a:t>Example: </a:t>
            </a:r>
            <a:r>
              <a:rPr lang="en-US" dirty="0" smtClean="0"/>
              <a:t>Machine depreciated based on number of units produced.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Provisions and Reserves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Provision:</a:t>
            </a:r>
            <a:r>
              <a:rPr lang="en-US" dirty="0" smtClean="0"/>
              <a:t> Created for known liabilities or expected losses</a:t>
            </a:r>
          </a:p>
          <a:p>
            <a:pPr>
              <a:buNone/>
            </a:pPr>
            <a:r>
              <a:rPr lang="en-US" b="1" dirty="0" smtClean="0"/>
              <a:t>Example: </a:t>
            </a:r>
            <a:r>
              <a:rPr lang="en-US" dirty="0" smtClean="0"/>
              <a:t>Provision for bad debts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Reserve</a:t>
            </a:r>
            <a:r>
              <a:rPr lang="en-US" b="1" dirty="0" smtClean="0"/>
              <a:t>:</a:t>
            </a:r>
            <a:r>
              <a:rPr lang="en-US" dirty="0" smtClean="0"/>
              <a:t> Appropriation of profit after determining net profit</a:t>
            </a:r>
          </a:p>
          <a:p>
            <a:pPr>
              <a:buNone/>
            </a:pPr>
            <a:r>
              <a:rPr lang="en-US" b="1" dirty="0" smtClean="0"/>
              <a:t>Example: </a:t>
            </a:r>
            <a:r>
              <a:rPr lang="en-US" dirty="0" smtClean="0"/>
              <a:t>General </a:t>
            </a:r>
            <a:r>
              <a:rPr lang="en-US" dirty="0" smtClean="0"/>
              <a:t>Reserve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Provision reduces profit before tax</a:t>
            </a:r>
          </a:p>
          <a:p>
            <a:pPr>
              <a:buNone/>
            </a:pPr>
            <a:r>
              <a:rPr lang="en-US" dirty="0" smtClean="0"/>
              <a:t>Reserve is created after profit determination</a:t>
            </a:r>
          </a:p>
          <a:p>
            <a:pPr>
              <a:buNone/>
            </a:pPr>
            <a:r>
              <a:rPr lang="en-US" dirty="0" smtClean="0"/>
              <a:t>Provisions are mandatory; reserves are discretionary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Statement of Profit or </a:t>
            </a:r>
            <a:r>
              <a:rPr lang="en-US" dirty="0" smtClean="0"/>
              <a:t>Loss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Shows operating and non-operating performance</a:t>
            </a:r>
          </a:p>
          <a:p>
            <a:pPr>
              <a:buNone/>
            </a:pPr>
            <a:r>
              <a:rPr lang="en-US" dirty="0" smtClean="0"/>
              <a:t>Separates core business results from incidental income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Examples: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Operating income: </a:t>
            </a:r>
            <a:r>
              <a:rPr lang="en-US" dirty="0" smtClean="0"/>
              <a:t>Sales revenue from main business</a:t>
            </a:r>
          </a:p>
          <a:p>
            <a:pPr>
              <a:buNone/>
            </a:pPr>
            <a:r>
              <a:rPr lang="en-US" b="1" dirty="0" smtClean="0"/>
              <a:t>Operating expense: </a:t>
            </a:r>
            <a:r>
              <a:rPr lang="en-US" dirty="0" smtClean="0"/>
              <a:t>Wages, rent, electricity</a:t>
            </a:r>
          </a:p>
          <a:p>
            <a:pPr>
              <a:buNone/>
            </a:pPr>
            <a:r>
              <a:rPr lang="en-US" b="1" dirty="0" smtClean="0"/>
              <a:t>Finance cost: </a:t>
            </a:r>
            <a:r>
              <a:rPr lang="en-US" dirty="0" smtClean="0"/>
              <a:t>Interest on bank loan</a:t>
            </a:r>
          </a:p>
          <a:p>
            <a:pPr>
              <a:buNone/>
            </a:pPr>
            <a:r>
              <a:rPr lang="en-US" b="1" dirty="0" smtClean="0"/>
              <a:t>Non-operating income: </a:t>
            </a:r>
            <a:r>
              <a:rPr lang="en-US" dirty="0" smtClean="0"/>
              <a:t>Gain on sale of machinery</a:t>
            </a:r>
          </a:p>
          <a:p>
            <a:pPr>
              <a:buNone/>
            </a:pPr>
            <a:r>
              <a:rPr lang="en-US" dirty="0" smtClean="0"/>
              <a:t>Net profit transferred to equity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Statement of Financial </a:t>
            </a:r>
            <a:r>
              <a:rPr lang="en-US" dirty="0" smtClean="0"/>
              <a:t>Position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Presents assets, liabilities, and equity at a specific date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Structure</a:t>
            </a:r>
            <a:r>
              <a:rPr lang="en-US" b="1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Non-current assets:</a:t>
            </a:r>
            <a:r>
              <a:rPr lang="en-US" dirty="0" smtClean="0"/>
              <a:t> Building, Machinery, Vehicles</a:t>
            </a:r>
          </a:p>
          <a:p>
            <a:pPr>
              <a:buNone/>
            </a:pPr>
            <a:r>
              <a:rPr lang="en-US" b="1" dirty="0" smtClean="0"/>
              <a:t>Current assets:</a:t>
            </a:r>
            <a:r>
              <a:rPr lang="en-US" dirty="0" smtClean="0"/>
              <a:t> Cash, Debtors, Inventory</a:t>
            </a:r>
          </a:p>
          <a:p>
            <a:pPr>
              <a:buNone/>
            </a:pPr>
            <a:r>
              <a:rPr lang="en-US" b="1" dirty="0" smtClean="0"/>
              <a:t>Equity:</a:t>
            </a:r>
            <a:r>
              <a:rPr lang="en-US" dirty="0" smtClean="0"/>
              <a:t> Owner’s capital, retained earnings</a:t>
            </a:r>
          </a:p>
          <a:p>
            <a:pPr>
              <a:buNone/>
            </a:pPr>
            <a:r>
              <a:rPr lang="en-US" b="1" dirty="0" smtClean="0"/>
              <a:t>Liabilities:</a:t>
            </a:r>
            <a:r>
              <a:rPr lang="en-US" dirty="0" smtClean="0"/>
              <a:t> Bank loan, </a:t>
            </a:r>
            <a:r>
              <a:rPr lang="en-US" dirty="0" smtClean="0"/>
              <a:t>creditors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Example:</a:t>
            </a:r>
          </a:p>
          <a:p>
            <a:pPr>
              <a:buNone/>
            </a:pPr>
            <a:r>
              <a:rPr lang="en-US" dirty="0" smtClean="0"/>
              <a:t>If </a:t>
            </a:r>
            <a:r>
              <a:rPr lang="en-US" dirty="0" smtClean="0"/>
              <a:t>a firm has Assets of €200,000 and Liabilities of €120,000 → </a:t>
            </a:r>
            <a:r>
              <a:rPr lang="en-US" dirty="0" smtClean="0"/>
              <a:t>Equity </a:t>
            </a:r>
          </a:p>
          <a:p>
            <a:pPr>
              <a:buNone/>
            </a:pPr>
            <a:r>
              <a:rPr lang="en-US" dirty="0" smtClean="0"/>
              <a:t>= </a:t>
            </a:r>
            <a:r>
              <a:rPr lang="en-US" dirty="0" smtClean="0"/>
              <a:t>€80,000.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890736"/>
          </a:xfrm>
        </p:spPr>
        <p:txBody>
          <a:bodyPr/>
          <a:lstStyle/>
          <a:p>
            <a:r>
              <a:rPr lang="en-US" dirty="0" smtClean="0"/>
              <a:t>Qualitative Characteristics of Accounting Information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676400"/>
            <a:ext cx="6846640" cy="4372272"/>
          </a:xfrm>
        </p:spPr>
        <p:txBody>
          <a:bodyPr>
            <a:normAutofit/>
          </a:bodyPr>
          <a:lstStyle/>
          <a:p>
            <a:r>
              <a:rPr lang="en-US" sz="2200" b="1" dirty="0" smtClean="0"/>
              <a:t>Relevance: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>Information that influences economic decisions of users.</a:t>
            </a:r>
          </a:p>
          <a:p>
            <a:r>
              <a:rPr lang="en-US" sz="2200" b="1" dirty="0" smtClean="0"/>
              <a:t>Reliability: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>Information that is free from bias and faithfully represents reality.</a:t>
            </a:r>
          </a:p>
          <a:p>
            <a:r>
              <a:rPr lang="en-US" sz="2200" b="1" dirty="0" smtClean="0"/>
              <a:t>Comparability: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>Allows comparison across periods and between companies.</a:t>
            </a:r>
          </a:p>
          <a:p>
            <a:r>
              <a:rPr lang="en-US" sz="2200" b="1" dirty="0" smtClean="0"/>
              <a:t>Understandability: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>Presented in a clear and comprehensible manner for users.</a:t>
            </a:r>
          </a:p>
          <a:p>
            <a:r>
              <a:rPr lang="en-US" sz="2200" b="1" dirty="0" smtClean="0"/>
              <a:t>Timeliness: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>Information must be available in time for decision-making.</a:t>
            </a:r>
            <a:endParaRPr lang="en-US" sz="2200" dirty="0"/>
          </a:p>
        </p:txBody>
      </p:sp>
      <p:pic>
        <p:nvPicPr>
          <p:cNvPr id="3076" name="Picture 4" descr="https://tse4.mm.bing.net/th/id/OIP.rSv7-P3arqRXbMGhHI_LKgHaEK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7575" y="3733800"/>
            <a:ext cx="28956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Users of Financial Statements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Investors: </a:t>
            </a:r>
            <a:r>
              <a:rPr lang="en-US" dirty="0" smtClean="0"/>
              <a:t>assess profitability and returns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Creditors: </a:t>
            </a:r>
            <a:r>
              <a:rPr lang="en-US" dirty="0" smtClean="0"/>
              <a:t>evaluate creditworthiness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Management: </a:t>
            </a:r>
            <a:r>
              <a:rPr lang="en-US" dirty="0" smtClean="0"/>
              <a:t>make strategic decisions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Government: </a:t>
            </a:r>
            <a:r>
              <a:rPr lang="en-US" dirty="0" smtClean="0"/>
              <a:t>tax assessment and regulation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Employees: </a:t>
            </a:r>
            <a:r>
              <a:rPr lang="en-US" dirty="0" smtClean="0"/>
              <a:t>job security and wage prospects</a:t>
            </a:r>
            <a:endParaRPr lang="en-US" dirty="0"/>
          </a:p>
        </p:txBody>
      </p:sp>
      <p:pic>
        <p:nvPicPr>
          <p:cNvPr id="2050" name="Picture 2" descr="https://tse2.mm.bing.net/th/id/OIP.7cb9bNynRNqCe85bCPvl1AHaE8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7575" y="1295400"/>
            <a:ext cx="2571750" cy="1447800"/>
          </a:xfrm>
          <a:prstGeom prst="rect">
            <a:avLst/>
          </a:prstGeom>
          <a:noFill/>
        </p:spPr>
      </p:pic>
      <p:pic>
        <p:nvPicPr>
          <p:cNvPr id="2052" name="Picture 4" descr="https://tse2.mm.bing.net/th/id/OIP.OxlGxX46-VAyeYE4HLVkrQHaE7?pid=Api&amp;P=0&amp;h=1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37575" y="2895600"/>
            <a:ext cx="2571750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Accounting moves from recording to reporting at this stage</a:t>
            </a:r>
          </a:p>
          <a:p>
            <a:pPr>
              <a:buNone/>
            </a:pPr>
            <a:r>
              <a:rPr lang="en-US" dirty="0" smtClean="0"/>
              <a:t>Adjustments ensure accrual-based accuracy</a:t>
            </a:r>
          </a:p>
          <a:p>
            <a:pPr>
              <a:buNone/>
            </a:pPr>
            <a:r>
              <a:rPr lang="en-US" dirty="0" smtClean="0"/>
              <a:t>Depreciation and provisions reflect economic reality</a:t>
            </a:r>
          </a:p>
          <a:p>
            <a:pPr>
              <a:buNone/>
            </a:pPr>
            <a:r>
              <a:rPr lang="en-US" dirty="0" smtClean="0"/>
              <a:t>Profit &amp; Loss shows performance; Balance Sheet shows position</a:t>
            </a:r>
          </a:p>
          <a:p>
            <a:pPr>
              <a:buNone/>
            </a:pPr>
            <a:r>
              <a:rPr lang="en-US" dirty="0" smtClean="0"/>
              <a:t>Strong conceptual </a:t>
            </a:r>
            <a:r>
              <a:rPr lang="en-US" dirty="0" smtClean="0"/>
              <a:t>foundation </a:t>
            </a:r>
            <a:r>
              <a:rPr lang="en-US" dirty="0" smtClean="0"/>
              <a:t>is essential for advanced accounting and ratio </a:t>
            </a:r>
            <a:r>
              <a:rPr lang="en-US" dirty="0" smtClean="0"/>
              <a:t>analysis.</a:t>
            </a:r>
            <a:endParaRPr lang="en-US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612</TotalTime>
  <Words>540</Words>
  <Application>Microsoft Office PowerPoint</Application>
  <PresentationFormat>Custom</PresentationFormat>
  <Paragraphs>113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Georgia</vt:lpstr>
      <vt:lpstr>Calibri</vt:lpstr>
      <vt:lpstr>Minion</vt:lpstr>
      <vt:lpstr>Corporate template-set Universiteit Leiden</vt:lpstr>
      <vt:lpstr>Accounting Fundamentals  European Institute of Innovation, Entrepreneurship and Technology Lessingstraße 79, 13158 Berlin, Germany </vt:lpstr>
      <vt:lpstr>INDEX</vt:lpstr>
      <vt:lpstr>From Trial Balance to Financial Statements</vt:lpstr>
      <vt:lpstr>Key Year-End Adjustments</vt:lpstr>
      <vt:lpstr>Depreciation</vt:lpstr>
      <vt:lpstr>Methods of Depreciation</vt:lpstr>
      <vt:lpstr>Provisions and Reserves</vt:lpstr>
      <vt:lpstr>Statement of Profit or Loss</vt:lpstr>
      <vt:lpstr>Statement of Financial Position</vt:lpstr>
      <vt:lpstr>Qualitative Characteristics of Accounting Information</vt:lpstr>
      <vt:lpstr>Users of Financial Statements</vt:lpstr>
      <vt:lpstr>Summary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277</cp:revision>
  <dcterms:created xsi:type="dcterms:W3CDTF">2023-10-18T00:40:52Z</dcterms:created>
  <dcterms:modified xsi:type="dcterms:W3CDTF">2026-01-19T22:19:50Z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