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firstSlideNum="0" embedTrueTypeFonts="1">
  <p:sldMasterIdLst>
    <p:sldMasterId id="2147483648" r:id="rId4"/>
  </p:sldMasterIdLst>
  <p:notesMasterIdLst>
    <p:notesMasterId r:id="rId28"/>
  </p:notesMasterIdLst>
  <p:handoutMasterIdLst>
    <p:handoutMasterId r:id="rId29"/>
  </p:handoutMasterIdLst>
  <p:sldIdLst>
    <p:sldId id="256" r:id="rId5"/>
    <p:sldId id="262" r:id="rId6"/>
    <p:sldId id="264" r:id="rId7"/>
    <p:sldId id="265" r:id="rId8"/>
    <p:sldId id="266" r:id="rId9"/>
    <p:sldId id="267" r:id="rId10"/>
    <p:sldId id="268" r:id="rId11"/>
    <p:sldId id="269" r:id="rId12"/>
    <p:sldId id="270" r:id="rId13"/>
    <p:sldId id="271" r:id="rId14"/>
    <p:sldId id="274" r:id="rId15"/>
    <p:sldId id="273" r:id="rId16"/>
    <p:sldId id="276" r:id="rId17"/>
    <p:sldId id="275" r:id="rId18"/>
    <p:sldId id="278" r:id="rId19"/>
    <p:sldId id="277" r:id="rId20"/>
    <p:sldId id="279" r:id="rId21"/>
    <p:sldId id="280" r:id="rId22"/>
    <p:sldId id="281" r:id="rId23"/>
    <p:sldId id="282" r:id="rId24"/>
    <p:sldId id="283" r:id="rId25"/>
    <p:sldId id="284" r:id="rId26"/>
    <p:sldId id="285" r:id="rId27"/>
  </p:sldIdLst>
  <p:sldSz cx="12198350" cy="6858000"/>
  <p:notesSz cx="6858000" cy="9144000"/>
  <p:embeddedFontLst>
    <p:embeddedFont>
      <p:font typeface="Georgia" panose="02040502050405020303" pitchFamily="18" charset="0"/>
      <p:regular r:id="rId30"/>
      <p:bold r:id="rId31"/>
      <p:italic r:id="rId32"/>
      <p:boldItalic r:id="rId33"/>
    </p:embeddedFont>
    <p:embeddedFont>
      <p:font typeface="Minion" panose="020B0604020202020204"/>
      <p:regular r:id="rId34"/>
      <p:bold r:id="rId35"/>
      <p:italic r:id="rId36"/>
      <p:boldItalic r:id="rId37"/>
    </p:embeddedFont>
  </p:embeddedFontLst>
  <p:custDataLst>
    <p:tags r:id="rId38"/>
  </p:custDataLst>
  <p:defaultTextStyle>
    <a:defPPr>
      <a:defRPr lang="nl-N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2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592B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5783F3FC-5B75-4E22-9767-91A9D1B28414}" v="45" dt="2025-06-02T12:23:23.809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>
      <p:cViewPr varScale="1">
        <p:scale>
          <a:sx n="102" d="100"/>
          <a:sy n="102" d="100"/>
        </p:scale>
        <p:origin x="894" y="318"/>
      </p:cViewPr>
      <p:guideLst>
        <p:guide orient="horz" pos="2160"/>
        <p:guide pos="3842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101" d="100"/>
          <a:sy n="101" d="100"/>
        </p:scale>
        <p:origin x="-3528" y="-90"/>
      </p:cViewPr>
      <p:guideLst>
        <p:guide orient="horz" pos="2880"/>
        <p:guide pos="2160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presProps" Target="presProps.xml"/><Relationship Id="rId21" Type="http://schemas.openxmlformats.org/officeDocument/2006/relationships/slide" Target="slides/slide17.xml"/><Relationship Id="rId34" Type="http://schemas.openxmlformats.org/officeDocument/2006/relationships/font" Target="fonts/font5.fntdata"/><Relationship Id="rId42" Type="http://schemas.openxmlformats.org/officeDocument/2006/relationships/tableStyles" Target="tableStyles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handoutMaster" Target="handoutMasters/handoutMaster1.xml"/><Relationship Id="rId41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font" Target="fonts/font3.fntdata"/><Relationship Id="rId37" Type="http://schemas.openxmlformats.org/officeDocument/2006/relationships/font" Target="fonts/font8.fntdata"/><Relationship Id="rId40" Type="http://schemas.openxmlformats.org/officeDocument/2006/relationships/viewProps" Target="view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notesMaster" Target="notesMasters/notesMaster1.xml"/><Relationship Id="rId36" Type="http://schemas.openxmlformats.org/officeDocument/2006/relationships/font" Target="fonts/font7.fntdata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font" Target="fonts/font2.fntdata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font" Target="fonts/font1.fntdata"/><Relationship Id="rId35" Type="http://schemas.openxmlformats.org/officeDocument/2006/relationships/font" Target="fonts/font6.fntdata"/><Relationship Id="rId43" Type="http://schemas.microsoft.com/office/2015/10/relationships/revisionInfo" Target="revisionInfo.xml"/><Relationship Id="rId8" Type="http://schemas.openxmlformats.org/officeDocument/2006/relationships/slide" Target="slides/slide4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font" Target="fonts/font4.fntdata"/><Relationship Id="rId38" Type="http://schemas.openxmlformats.org/officeDocument/2006/relationships/tags" Target="tags/tag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F068446-54CF-4267-A5BD-FA01909E96A2}" type="datetimeFigureOut">
              <a:rPr lang="nl-NL" smtClean="0"/>
              <a:pPr/>
              <a:t>4-2-2026</a:t>
            </a:fld>
            <a:endParaRPr lang="nl-NL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AF345F5-224F-42F7-8104-3FF77BEE4CD0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81083028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koptekst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3" name="Tijdelijke aanduiding voor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5698784-F1F2-4D71-B346-94F94D5EBAA2}" type="datetimeFigureOut">
              <a:rPr lang="nl-NL" smtClean="0"/>
              <a:pPr/>
              <a:t>4-2-2026</a:t>
            </a:fld>
            <a:endParaRPr lang="nl-NL"/>
          </a:p>
        </p:txBody>
      </p:sp>
      <p:sp>
        <p:nvSpPr>
          <p:cNvPr id="4" name="Tijdelijke aanduiding voor dia-afbeelding 3"/>
          <p:cNvSpPr>
            <a:spLocks noGrp="1" noRot="1" noChangeAspect="1"/>
          </p:cNvSpPr>
          <p:nvPr>
            <p:ph type="sldImg" idx="2"/>
          </p:nvPr>
        </p:nvSpPr>
        <p:spPr>
          <a:xfrm>
            <a:off x="379413" y="685800"/>
            <a:ext cx="609917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nl-NL"/>
          </a:p>
        </p:txBody>
      </p:sp>
      <p:sp>
        <p:nvSpPr>
          <p:cNvPr id="5" name="Tijdelijke aanduiding voor notiti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12ECD43-08E5-4945-BC4F-4857758E978F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5635155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2ECD43-08E5-4945-BC4F-4857758E978F}" type="slidenum">
              <a:rPr lang="nl-NL" smtClean="0"/>
              <a:pPr/>
              <a:t>0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55453441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jdelijke aanduiding voor tekst 5"/>
          <p:cNvSpPr>
            <a:spLocks noGrp="1"/>
          </p:cNvSpPr>
          <p:nvPr>
            <p:ph type="body" sz="quarter" idx="13" hasCustomPrompt="1"/>
          </p:nvPr>
        </p:nvSpPr>
        <p:spPr>
          <a:xfrm>
            <a:off x="0" y="-1"/>
            <a:ext cx="12198349" cy="4521941"/>
          </a:xfrm>
          <a:solidFill>
            <a:srgbClr val="8592BC"/>
          </a:solidFill>
        </p:spPr>
        <p:txBody>
          <a:bodyPr>
            <a:normAutofit/>
          </a:bodyPr>
          <a:lstStyle>
            <a:lvl1pPr marL="0" indent="0">
              <a:buNone/>
              <a:defRPr sz="100">
                <a:solidFill>
                  <a:schemeClr val="bg2"/>
                </a:solidFill>
              </a:defRPr>
            </a:lvl1pPr>
          </a:lstStyle>
          <a:p>
            <a:pPr lvl="0"/>
            <a:r>
              <a:rPr lang="en-GB" noProof="0" dirty="0"/>
              <a:t>..</a:t>
            </a:r>
          </a:p>
        </p:txBody>
      </p:sp>
      <p:sp>
        <p:nvSpPr>
          <p:cNvPr id="6" name="Tijdelijke aanduiding voor tekst 5"/>
          <p:cNvSpPr>
            <a:spLocks noGrp="1"/>
          </p:cNvSpPr>
          <p:nvPr>
            <p:ph type="body" sz="quarter" idx="12" hasCustomPrompt="1"/>
          </p:nvPr>
        </p:nvSpPr>
        <p:spPr>
          <a:xfrm>
            <a:off x="1" y="1"/>
            <a:ext cx="12198350" cy="3719335"/>
          </a:xfrm>
          <a:solidFill>
            <a:schemeClr val="bg2"/>
          </a:solidFill>
        </p:spPr>
        <p:txBody>
          <a:bodyPr>
            <a:normAutofit/>
          </a:bodyPr>
          <a:lstStyle>
            <a:lvl1pPr marL="0" indent="0">
              <a:buNone/>
              <a:defRPr sz="100">
                <a:solidFill>
                  <a:schemeClr val="bg2"/>
                </a:solidFill>
              </a:defRPr>
            </a:lvl1pPr>
          </a:lstStyle>
          <a:p>
            <a:pPr lvl="0"/>
            <a:r>
              <a:rPr lang="en-GB" noProof="0" dirty="0"/>
              <a:t>..</a:t>
            </a:r>
          </a:p>
        </p:txBody>
      </p:sp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>
          <a:xfrm>
            <a:off x="1490663" y="1052736"/>
            <a:ext cx="10225136" cy="1656184"/>
          </a:xfrm>
        </p:spPr>
        <p:txBody>
          <a:bodyPr/>
          <a:lstStyle>
            <a:lvl1pPr algn="l">
              <a:defRPr sz="5400">
                <a:solidFill>
                  <a:schemeClr val="bg1"/>
                </a:solidFill>
              </a:defRPr>
            </a:lvl1pPr>
          </a:lstStyle>
          <a:p>
            <a:r>
              <a:rPr lang="en-GB" noProof="0" dirty="0"/>
              <a:t>Title presentation</a:t>
            </a:r>
          </a:p>
        </p:txBody>
      </p:sp>
      <p:sp>
        <p:nvSpPr>
          <p:cNvPr id="20" name="Tijdelijke aanduiding voor tekst 19"/>
          <p:cNvSpPr>
            <a:spLocks noGrp="1"/>
          </p:cNvSpPr>
          <p:nvPr>
            <p:ph type="body" sz="quarter" idx="14" hasCustomPrompt="1"/>
          </p:nvPr>
        </p:nvSpPr>
        <p:spPr>
          <a:xfrm>
            <a:off x="1490663" y="3934610"/>
            <a:ext cx="6918325" cy="393700"/>
          </a:xfrm>
        </p:spPr>
        <p:txBody>
          <a:bodyPr anchor="ctr">
            <a:normAutofit/>
          </a:bodyPr>
          <a:lstStyle>
            <a:lvl1pPr marL="0" indent="0">
              <a:buNone/>
              <a:defRPr sz="2400">
                <a:solidFill>
                  <a:schemeClr val="bg1"/>
                </a:solidFill>
              </a:defRPr>
            </a:lvl1pPr>
          </a:lstStyle>
          <a:p>
            <a:pPr lvl="0"/>
            <a:r>
              <a:rPr lang="en-GB" noProof="0" dirty="0"/>
              <a:t>Subtitle presentation</a:t>
            </a:r>
          </a:p>
        </p:txBody>
      </p:sp>
      <p:sp>
        <p:nvSpPr>
          <p:cNvPr id="8" name="Tijdelijke aanduiding voor datum 3"/>
          <p:cNvSpPr>
            <a:spLocks noGrp="1"/>
          </p:cNvSpPr>
          <p:nvPr>
            <p:ph type="dt" sz="half" idx="2"/>
          </p:nvPr>
        </p:nvSpPr>
        <p:spPr>
          <a:xfrm>
            <a:off x="7467327" y="3934684"/>
            <a:ext cx="4326359" cy="394127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r">
              <a:defRPr sz="2400">
                <a:solidFill>
                  <a:schemeClr val="bg1"/>
                </a:solidFill>
              </a:defRPr>
            </a:lvl1pPr>
          </a:lstStyle>
          <a:p>
            <a:fld id="{928F9493-D671-4F27-99EF-9D103FC79999}" type="datetime1">
              <a:rPr lang="nl-NL" noProof="0" smtClean="0"/>
              <a:pPr/>
              <a:t>4-2-2026</a:t>
            </a:fld>
            <a:endParaRPr lang="en-GB" noProof="0" dirty="0"/>
          </a:p>
        </p:txBody>
      </p:sp>
      <p:sp>
        <p:nvSpPr>
          <p:cNvPr id="19" name="Rechthoek 18"/>
          <p:cNvSpPr/>
          <p:nvPr userDrawn="1"/>
        </p:nvSpPr>
        <p:spPr bwMode="auto">
          <a:xfrm>
            <a:off x="0" y="6453336"/>
            <a:ext cx="12198350" cy="404664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</a:pPr>
            <a:endParaRPr kumimoji="0" lang="en-GB" sz="2000" b="0" i="0" u="none" strike="noStrike" cap="none" normalizeH="0" baseline="0" noProof="0" dirty="0">
              <a:ln>
                <a:noFill/>
              </a:ln>
              <a:solidFill>
                <a:schemeClr val="bg1"/>
              </a:solidFill>
              <a:effectLst/>
              <a:latin typeface="Minion" pitchFamily="2" charset="0"/>
            </a:endParaRPr>
          </a:p>
        </p:txBody>
      </p:sp>
      <p:grpSp>
        <p:nvGrpSpPr>
          <p:cNvPr id="11" name="Grid" hidden="1"/>
          <p:cNvGrpSpPr/>
          <p:nvPr userDrawn="1"/>
        </p:nvGrpSpPr>
        <p:grpSpPr>
          <a:xfrm>
            <a:off x="-3" y="-1"/>
            <a:ext cx="12198354" cy="6858004"/>
            <a:chOff x="-3" y="-1"/>
            <a:chExt cx="12198354" cy="6858004"/>
          </a:xfrm>
        </p:grpSpPr>
        <p:sp>
          <p:nvSpPr>
            <p:cNvPr id="12" name="Rechthoek 11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-3205847" y="3205844"/>
              <a:ext cx="6858003" cy="446316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4" name="Rechthoek 13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5" name="Rechthoek 14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6" name="Rechthoek 15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8" name="Rechthoek 19"/>
          <p:cNvSpPr/>
          <p:nvPr userDrawn="1"/>
        </p:nvSpPr>
        <p:spPr bwMode="auto">
          <a:xfrm>
            <a:off x="6099174" y="6453336"/>
            <a:ext cx="6099175" cy="404664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</a:pPr>
            <a:endParaRPr kumimoji="0" lang="en-GB" sz="2000" b="0" i="0" u="none" strike="noStrike" cap="none" normalizeH="0" baseline="0" noProof="0" dirty="0">
              <a:ln>
                <a:noFill/>
              </a:ln>
              <a:solidFill>
                <a:schemeClr val="bg1"/>
              </a:solidFill>
              <a:effectLst/>
              <a:latin typeface="Minion" pitchFamily="2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42DA95D-231B-9D44-A78D-0A7A94EB9808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1478713" y="4797152"/>
            <a:ext cx="1668134" cy="1522756"/>
          </a:xfrm>
          <a:prstGeom prst="rect">
            <a:avLst/>
          </a:prstGeom>
        </p:spPr>
      </p:pic>
      <p:sp>
        <p:nvSpPr>
          <p:cNvPr id="22" name="Tijdelijke aanduiding voor tekst 19">
            <a:extLst>
              <a:ext uri="{FF2B5EF4-FFF2-40B4-BE49-F238E27FC236}">
                <a16:creationId xmlns:a16="http://schemas.microsoft.com/office/drawing/2014/main" id="{0E29121B-8495-55E8-780C-49244C24E89D}"/>
              </a:ext>
            </a:extLst>
          </p:cNvPr>
          <p:cNvSpPr txBox="1">
            <a:spLocks/>
          </p:cNvSpPr>
          <p:nvPr userDrawn="1"/>
        </p:nvSpPr>
        <p:spPr>
          <a:xfrm>
            <a:off x="986607" y="6491684"/>
            <a:ext cx="6918325" cy="393700"/>
          </a:xfrm>
          <a:prstGeom prst="rect">
            <a:avLst/>
          </a:prstGeom>
        </p:spPr>
        <p:txBody>
          <a:bodyPr anchor="ctr">
            <a:normAutofit lnSpcReduction="10000"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None/>
              <a:defRPr sz="2400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2pPr>
            <a:lvl3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7pPr>
            <a:lvl8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8pPr>
            <a:lvl9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/>
              <a:t>Discover the world of </a:t>
            </a:r>
            <a:r>
              <a:rPr lang="en-GB" dirty="0" err="1"/>
              <a:t>eiIET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36379758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10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75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75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 animBg="1">
        <p:tmplLst>
          <p:tmpl>
            <p:tnLst>
              <p:par>
                <p:cTn presetID="2" presetClass="entr" presetSubtype="1" decel="10000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1">
            <p:tnLst>
              <p:par>
                <p:cTn presetID="2" presetClass="entr" presetSubtype="1" decel="10000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6" grpId="0" build="p" animBg="1">
        <p:tmplLst>
          <p:tmpl>
            <p:tnLst>
              <p:par>
                <p:cTn presetID="2" presetClass="entr" presetSubtype="1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1">
            <p:tnLst>
              <p:par>
                <p:cTn presetID="2" presetClass="entr" presetSubtype="1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" grpId="0"/>
      <p:bldP spid="20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20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8" grpId="0"/>
      <p:bldP spid="22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22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de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3" y="1252836"/>
            <a:ext cx="6846640" cy="4795836"/>
          </a:xfrm>
          <a:noFill/>
        </p:spPr>
        <p:txBody>
          <a:bodyPr vert="horz" wrap="none" lIns="0" tIns="0" rIns="0" bIns="0"/>
          <a:lstStyle>
            <a:lvl1pPr marL="361950" indent="-361950">
              <a:spcBef>
                <a:spcPts val="800"/>
              </a:spcBef>
              <a:spcAft>
                <a:spcPts val="800"/>
              </a:spcAft>
              <a:buClr>
                <a:schemeClr val="bg2"/>
              </a:buClr>
              <a:buFont typeface="+mj-lt"/>
              <a:buAutoNum type="arabicPeriod"/>
              <a:defRPr sz="2400">
                <a:solidFill>
                  <a:schemeClr val="bg2"/>
                </a:solidFill>
              </a:defRPr>
            </a:lvl1pPr>
            <a:lvl2pPr marL="542925" indent="-180975">
              <a:buClr>
                <a:schemeClr val="bg2"/>
              </a:buClr>
              <a:buFont typeface="Arial" panose="020B0604020202020204" pitchFamily="34" charset="0"/>
              <a:buChar char="•"/>
              <a:defRPr>
                <a:solidFill>
                  <a:schemeClr val="bg2"/>
                </a:solidFill>
              </a:defRPr>
            </a:lvl2pPr>
            <a:lvl3pPr>
              <a:defRPr>
                <a:solidFill>
                  <a:schemeClr val="bg2"/>
                </a:solidFill>
              </a:defRPr>
            </a:lvl3pPr>
            <a:lvl4pPr>
              <a:defRPr>
                <a:solidFill>
                  <a:schemeClr val="bg2"/>
                </a:solidFill>
              </a:defRPr>
            </a:lvl4pPr>
            <a:lvl5pPr>
              <a:defRPr>
                <a:solidFill>
                  <a:schemeClr val="accent1"/>
                </a:solidFill>
              </a:defRPr>
            </a:lvl5pPr>
            <a:lvl6pPr marL="361950" indent="-361950">
              <a:spcBef>
                <a:spcPts val="800"/>
              </a:spcBef>
              <a:spcAft>
                <a:spcPts val="800"/>
              </a:spcAft>
              <a:buClr>
                <a:schemeClr val="bg2"/>
              </a:buClr>
              <a:buFont typeface="+mj-lt"/>
              <a:buAutoNum type="arabicPeriod"/>
              <a:tabLst/>
              <a:defRPr sz="2400">
                <a:solidFill>
                  <a:schemeClr val="bg2"/>
                </a:solidFill>
              </a:defRPr>
            </a:lvl6pPr>
            <a:lvl7pPr marL="542925" indent="-180975">
              <a:buClr>
                <a:schemeClr val="bg2"/>
              </a:buClr>
              <a:buFont typeface="Arial" panose="020B0604020202020204" pitchFamily="34" charset="0"/>
              <a:buChar char="•"/>
              <a:defRPr>
                <a:solidFill>
                  <a:schemeClr val="bg2"/>
                </a:solidFill>
              </a:defRPr>
            </a:lvl7pPr>
            <a:lvl8pPr>
              <a:defRPr>
                <a:solidFill>
                  <a:schemeClr val="bg2"/>
                </a:solidFill>
              </a:defRPr>
            </a:lvl8pPr>
            <a:lvl9pPr>
              <a:defRPr>
                <a:solidFill>
                  <a:schemeClr val="bg2"/>
                </a:solidFill>
              </a:defRPr>
            </a:lvl9pPr>
          </a:lstStyle>
          <a:p>
            <a:pPr lvl="0"/>
            <a:r>
              <a:rPr lang="en-GB" noProof="0" dirty="0"/>
              <a:t>Numbering</a:t>
            </a:r>
          </a:p>
          <a:p>
            <a:pPr lvl="1"/>
            <a:r>
              <a:rPr lang="en-GB" noProof="0" dirty="0"/>
              <a:t>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yellow</a:t>
            </a:r>
          </a:p>
          <a:p>
            <a:pPr lvl="5"/>
            <a:r>
              <a:rPr lang="en-GB" noProof="0" dirty="0"/>
              <a:t>Numbering</a:t>
            </a:r>
          </a:p>
          <a:p>
            <a:pPr lvl="6"/>
            <a:r>
              <a:rPr lang="en-GB" noProof="0" dirty="0"/>
              <a:t>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sp>
        <p:nvSpPr>
          <p:cNvPr id="7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7453634" y="1252538"/>
            <a:ext cx="4339905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grpSp>
        <p:nvGrpSpPr>
          <p:cNvPr id="8" name="Grid" hidden="1"/>
          <p:cNvGrpSpPr/>
          <p:nvPr userDrawn="1"/>
        </p:nvGrpSpPr>
        <p:grpSpPr>
          <a:xfrm>
            <a:off x="0" y="0"/>
            <a:ext cx="12198353" cy="6858004"/>
            <a:chOff x="-2" y="-1"/>
            <a:chExt cx="12198353" cy="6858004"/>
          </a:xfrm>
        </p:grpSpPr>
        <p:sp>
          <p:nvSpPr>
            <p:cNvPr id="9" name="Rechthoek 8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4" name="Rechthoek 13"/>
            <p:cNvSpPr/>
            <p:nvPr userDrawn="1"/>
          </p:nvSpPr>
          <p:spPr bwMode="auto">
            <a:xfrm rot="5400000">
              <a:off x="3923465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5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54426134"/>
      </p:ext>
    </p:extLst>
  </p:cSld>
  <p:clrMapOvr>
    <a:masterClrMapping/>
  </p:clrMapOvr>
  <p:transition spd="slow">
    <p:wipe dir="r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10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/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sp>
        <p:nvSpPr>
          <p:cNvPr id="4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592596851"/>
      </p:ext>
    </p:extLst>
  </p:cSld>
  <p:clrMapOvr>
    <a:masterClrMapping/>
  </p:clrMapOvr>
  <p:transition spd="slow">
    <p:wipe dir="r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75%/25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7926761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0" y="0"/>
            <a:ext cx="12198353" cy="6858004"/>
            <a:chOff x="-2" y="-1"/>
            <a:chExt cx="12198353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5003585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8533755" y="1252538"/>
            <a:ext cx="3259784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5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590302820"/>
      </p:ext>
    </p:extLst>
  </p:cSld>
  <p:clrMapOvr>
    <a:masterClrMapping/>
  </p:clrMapOvr>
  <p:transition spd="slow">
    <p:wipe dir="r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50%/5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 b="1"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5593347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4"/>
            <a:chOff x="-2" y="-1"/>
            <a:chExt cx="12198353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2670173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6200775" y="1252538"/>
            <a:ext cx="5592763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5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682767422"/>
      </p:ext>
    </p:extLst>
  </p:cSld>
  <p:clrMapOvr>
    <a:masterClrMapping/>
  </p:clrMapOvr>
  <p:transition spd="slow">
    <p:wipe dir="r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25%/75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3534273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4"/>
            <a:chOff x="-2" y="-1"/>
            <a:chExt cx="12198353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611099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4141267" y="1252538"/>
            <a:ext cx="7652271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5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4132317621"/>
      </p:ext>
    </p:extLst>
  </p:cSld>
  <p:clrMapOvr>
    <a:masterClrMapping/>
  </p:clrMapOvr>
  <p:transition spd="slow">
    <p:wipe dir="r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 10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3"/>
            <a:chOff x="-2" y="-1"/>
            <a:chExt cx="12198353" cy="6858003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404663" y="1252538"/>
            <a:ext cx="11388876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3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929258224"/>
      </p:ext>
    </p:extLst>
  </p:cSld>
  <p:clrMapOvr>
    <a:masterClrMapping/>
  </p:clrMapOvr>
  <p:transition spd="slow">
    <p:wipe dir="r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4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5593347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218777" cy="6858004"/>
            <a:chOff x="-2" y="-1"/>
            <a:chExt cx="12218777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2670173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5" name="Rechthoek 14"/>
            <p:cNvSpPr/>
            <p:nvPr userDrawn="1"/>
          </p:nvSpPr>
          <p:spPr bwMode="auto">
            <a:xfrm rot="5400000">
              <a:off x="5568012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6" name="Rechthoek 15"/>
            <p:cNvSpPr/>
            <p:nvPr userDrawn="1"/>
          </p:nvSpPr>
          <p:spPr bwMode="auto">
            <a:xfrm rot="10800000">
              <a:off x="5360772" y="3549589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6200776" y="1252538"/>
            <a:ext cx="2695072" cy="2297049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7" name="Tijdelijke aanduiding voor afbeelding 13"/>
          <p:cNvSpPr>
            <a:spLocks noGrp="1"/>
          </p:cNvSpPr>
          <p:nvPr>
            <p:ph type="pic" sz="quarter" idx="14" hasCustomPrompt="1"/>
          </p:nvPr>
        </p:nvSpPr>
        <p:spPr>
          <a:xfrm>
            <a:off x="9098614" y="1252538"/>
            <a:ext cx="2695072" cy="2297049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8" name="Tijdelijke aanduiding voor afbeelding 13"/>
          <p:cNvSpPr>
            <a:spLocks noGrp="1"/>
          </p:cNvSpPr>
          <p:nvPr>
            <p:ph type="pic" sz="quarter" idx="15" hasCustomPrompt="1"/>
          </p:nvPr>
        </p:nvSpPr>
        <p:spPr>
          <a:xfrm>
            <a:off x="6200776" y="3751623"/>
            <a:ext cx="2695072" cy="2297049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9" name="Tijdelijke aanduiding voor afbeelding 13"/>
          <p:cNvSpPr>
            <a:spLocks noGrp="1"/>
          </p:cNvSpPr>
          <p:nvPr>
            <p:ph type="pic" sz="quarter" idx="16" hasCustomPrompt="1"/>
          </p:nvPr>
        </p:nvSpPr>
        <p:spPr>
          <a:xfrm>
            <a:off x="9098614" y="3751623"/>
            <a:ext cx="2695072" cy="2297049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20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673173449"/>
      </p:ext>
    </p:extLst>
  </p:cSld>
  <p:clrMapOvr>
    <a:masterClrMapping/>
  </p:clrMapOvr>
  <p:transition spd="slow">
    <p:wipe dir="r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2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5593347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4"/>
            <a:chOff x="-2" y="-1"/>
            <a:chExt cx="12198353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2670173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5" name="Rechthoek 14"/>
            <p:cNvSpPr/>
            <p:nvPr userDrawn="1"/>
          </p:nvSpPr>
          <p:spPr bwMode="auto">
            <a:xfrm rot="5400000">
              <a:off x="5568012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6200341" y="1252538"/>
            <a:ext cx="2695072" cy="4796134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7" name="Tijdelijke aanduiding voor afbeelding 13"/>
          <p:cNvSpPr>
            <a:spLocks noGrp="1"/>
          </p:cNvSpPr>
          <p:nvPr>
            <p:ph type="pic" sz="quarter" idx="14" hasCustomPrompt="1"/>
          </p:nvPr>
        </p:nvSpPr>
        <p:spPr>
          <a:xfrm>
            <a:off x="9098179" y="1252538"/>
            <a:ext cx="2695072" cy="4796134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6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4146982251"/>
      </p:ext>
    </p:extLst>
  </p:cSld>
  <p:clrMapOvr>
    <a:masterClrMapping/>
  </p:clrMapOvr>
  <p:transition spd="slow">
    <p:wipe dir="r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raph 10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3"/>
            <a:chOff x="-2" y="-1"/>
            <a:chExt cx="12198353" cy="6858003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4" name="Tijdelijke aanduiding voor grafiek 3"/>
          <p:cNvSpPr>
            <a:spLocks noGrp="1"/>
          </p:cNvSpPr>
          <p:nvPr>
            <p:ph type="chart" sz="quarter" idx="13" hasCustomPrompt="1"/>
          </p:nvPr>
        </p:nvSpPr>
        <p:spPr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 graph</a:t>
            </a:r>
          </a:p>
        </p:txBody>
      </p:sp>
      <p:sp>
        <p:nvSpPr>
          <p:cNvPr id="13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702950967"/>
      </p:ext>
    </p:extLst>
  </p:cSld>
  <p:clrMapOvr>
    <a:masterClrMapping/>
  </p:clrMapOvr>
  <p:transition spd="slow">
    <p:wipe dir="r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ideo 10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3"/>
            <a:chOff x="-2" y="-1"/>
            <a:chExt cx="12198353" cy="6858003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3" name="Tijdelijke aanduiding voor media 12"/>
          <p:cNvSpPr>
            <a:spLocks noGrp="1"/>
          </p:cNvSpPr>
          <p:nvPr>
            <p:ph type="media" sz="quarter" idx="13" hasCustomPrompt="1"/>
          </p:nvPr>
        </p:nvSpPr>
        <p:spPr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 video</a:t>
            </a:r>
          </a:p>
        </p:txBody>
      </p:sp>
      <p:sp>
        <p:nvSpPr>
          <p:cNvPr id="14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653170741"/>
      </p:ext>
    </p:extLst>
  </p:cSld>
  <p:clrMapOvr>
    <a:masterClrMapping/>
  </p:clrMapOvr>
  <p:transition spd="slow">
    <p:wipe dir="r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hthoek 18"/>
          <p:cNvSpPr/>
          <p:nvPr userDrawn="1"/>
        </p:nvSpPr>
        <p:spPr bwMode="auto">
          <a:xfrm>
            <a:off x="0" y="6453336"/>
            <a:ext cx="12198350" cy="404664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</a:pPr>
            <a:endParaRPr kumimoji="0" lang="en-GB" sz="2000" b="0" i="0" u="none" strike="noStrike" cap="none" normalizeH="0" baseline="0" noProof="0" dirty="0">
              <a:ln>
                <a:noFill/>
              </a:ln>
              <a:solidFill>
                <a:schemeClr val="bg1"/>
              </a:solidFill>
              <a:effectLst/>
              <a:latin typeface="Minion" pitchFamily="2" charset="0"/>
            </a:endParaRPr>
          </a:p>
        </p:txBody>
      </p:sp>
      <p:sp>
        <p:nvSpPr>
          <p:cNvPr id="6" name="Tijdelijke aanduiding voor tekst 5"/>
          <p:cNvSpPr>
            <a:spLocks noGrp="1"/>
          </p:cNvSpPr>
          <p:nvPr>
            <p:ph type="body" sz="quarter" idx="12" hasCustomPrompt="1"/>
          </p:nvPr>
        </p:nvSpPr>
        <p:spPr>
          <a:xfrm>
            <a:off x="1" y="1"/>
            <a:ext cx="12198350" cy="4521939"/>
          </a:xfrm>
          <a:solidFill>
            <a:schemeClr val="bg2"/>
          </a:solidFill>
        </p:spPr>
        <p:txBody>
          <a:bodyPr>
            <a:normAutofit/>
          </a:bodyPr>
          <a:lstStyle>
            <a:lvl1pPr marL="0" indent="0">
              <a:buNone/>
              <a:defRPr sz="100">
                <a:solidFill>
                  <a:schemeClr val="bg2"/>
                </a:solidFill>
              </a:defRPr>
            </a:lvl1pPr>
          </a:lstStyle>
          <a:p>
            <a:pPr lvl="0"/>
            <a:r>
              <a:rPr lang="en-GB" noProof="0" dirty="0"/>
              <a:t>..</a:t>
            </a:r>
          </a:p>
        </p:txBody>
      </p:sp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>
          <a:xfrm>
            <a:off x="1490663" y="1052736"/>
            <a:ext cx="10225136" cy="1656184"/>
          </a:xfrm>
        </p:spPr>
        <p:txBody>
          <a:bodyPr/>
          <a:lstStyle>
            <a:lvl1pPr algn="l">
              <a:defRPr sz="5400">
                <a:solidFill>
                  <a:schemeClr val="bg1"/>
                </a:solidFill>
              </a:defRPr>
            </a:lvl1pPr>
          </a:lstStyle>
          <a:p>
            <a:r>
              <a:rPr lang="en-GB" noProof="0" dirty="0"/>
              <a:t>Title closure</a:t>
            </a:r>
          </a:p>
        </p:txBody>
      </p:sp>
      <p:grpSp>
        <p:nvGrpSpPr>
          <p:cNvPr id="11" name="Grid" hidden="1"/>
          <p:cNvGrpSpPr/>
          <p:nvPr userDrawn="1"/>
        </p:nvGrpSpPr>
        <p:grpSpPr>
          <a:xfrm>
            <a:off x="-3" y="-1"/>
            <a:ext cx="12198354" cy="6858004"/>
            <a:chOff x="-3" y="-1"/>
            <a:chExt cx="12198354" cy="6858004"/>
          </a:xfrm>
        </p:grpSpPr>
        <p:sp>
          <p:nvSpPr>
            <p:cNvPr id="12" name="Rechthoek 11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-3205847" y="3205844"/>
              <a:ext cx="6858003" cy="446316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4" name="Rechthoek 13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5" name="Rechthoek 14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6" name="Rechthoek 15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pic>
        <p:nvPicPr>
          <p:cNvPr id="4" name="Picture 3">
            <a:extLst>
              <a:ext uri="{FF2B5EF4-FFF2-40B4-BE49-F238E27FC236}">
                <a16:creationId xmlns:a16="http://schemas.microsoft.com/office/drawing/2014/main" id="{18048538-D4AE-5088-18C8-E4973733DB01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1478713" y="4797152"/>
            <a:ext cx="1668134" cy="1522756"/>
          </a:xfrm>
          <a:prstGeom prst="rect">
            <a:avLst/>
          </a:prstGeom>
        </p:spPr>
      </p:pic>
      <p:sp>
        <p:nvSpPr>
          <p:cNvPr id="5" name="Tijdelijke aanduiding voor tekst 19">
            <a:extLst>
              <a:ext uri="{FF2B5EF4-FFF2-40B4-BE49-F238E27FC236}">
                <a16:creationId xmlns:a16="http://schemas.microsoft.com/office/drawing/2014/main" id="{A5FD0683-31F6-0964-643E-E91B64949CFB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1053058" y="6491684"/>
            <a:ext cx="6918325" cy="393700"/>
          </a:xfrm>
        </p:spPr>
        <p:txBody>
          <a:bodyPr anchor="ctr">
            <a:normAutofit/>
          </a:bodyPr>
          <a:lstStyle>
            <a:lvl1pPr marL="0" indent="0">
              <a:buNone/>
              <a:defRPr sz="2400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en-GB" noProof="0" dirty="0"/>
              <a:t>Discover the world of </a:t>
            </a:r>
            <a:r>
              <a:rPr lang="en-GB" noProof="0" dirty="0" err="1"/>
              <a:t>eiIET</a:t>
            </a:r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3613011367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10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75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 animBg="1">
        <p:tmplLst>
          <p:tmpl>
            <p:tnLst>
              <p:par>
                <p:cTn presetID="2" presetClass="entr" presetSubtype="1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1">
            <p:tnLst>
              <p:par>
                <p:cTn presetID="2" presetClass="entr" presetSubtype="1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" grpId="0"/>
      <p:bldP spid="5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5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itel 1"/>
          <p:cNvSpPr>
            <a:spLocks noGrp="1"/>
          </p:cNvSpPr>
          <p:nvPr>
            <p:ph type="title"/>
          </p:nvPr>
        </p:nvSpPr>
        <p:spPr>
          <a:xfrm>
            <a:off x="404662" y="404664"/>
            <a:ext cx="11389024" cy="432048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/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404662" y="1252836"/>
            <a:ext cx="11389023" cy="4795836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11" name="Grid" hidden="1"/>
          <p:cNvGrpSpPr/>
          <p:nvPr userDrawn="1"/>
        </p:nvGrpSpPr>
        <p:grpSpPr>
          <a:xfrm>
            <a:off x="-2" y="-1"/>
            <a:ext cx="12198353" cy="6858003"/>
            <a:chOff x="-2" y="-1"/>
            <a:chExt cx="12198353" cy="6858003"/>
          </a:xfrm>
        </p:grpSpPr>
        <p:sp>
          <p:nvSpPr>
            <p:cNvPr id="7" name="Rechthoek 6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8" name="Rechthoek 7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20" name="Rechthoek 19"/>
          <p:cNvSpPr/>
          <p:nvPr userDrawn="1"/>
        </p:nvSpPr>
        <p:spPr bwMode="auto">
          <a:xfrm>
            <a:off x="0" y="6453336"/>
            <a:ext cx="12198350" cy="404664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</a:pPr>
            <a:endParaRPr kumimoji="0" lang="en-GB" sz="2000" b="0" i="0" u="none" strike="noStrike" cap="none" normalizeH="0" baseline="0" noProof="0" dirty="0">
              <a:ln>
                <a:noFill/>
              </a:ln>
              <a:solidFill>
                <a:schemeClr val="bg1"/>
              </a:solidFill>
              <a:effectLst/>
              <a:latin typeface="Minion" pitchFamily="2" charset="0"/>
            </a:endParaRPr>
          </a:p>
        </p:txBody>
      </p:sp>
      <p:sp>
        <p:nvSpPr>
          <p:cNvPr id="4" name="Tijdelijke aanduiding voor tekst 19">
            <a:extLst>
              <a:ext uri="{FF2B5EF4-FFF2-40B4-BE49-F238E27FC236}">
                <a16:creationId xmlns:a16="http://schemas.microsoft.com/office/drawing/2014/main" id="{530CFE0E-CEE1-AF16-0319-72803FFD8BDB}"/>
              </a:ext>
            </a:extLst>
          </p:cNvPr>
          <p:cNvSpPr txBox="1">
            <a:spLocks/>
          </p:cNvSpPr>
          <p:nvPr userDrawn="1"/>
        </p:nvSpPr>
        <p:spPr>
          <a:xfrm>
            <a:off x="986607" y="6491684"/>
            <a:ext cx="6918325" cy="393700"/>
          </a:xfrm>
          <a:prstGeom prst="rect">
            <a:avLst/>
          </a:prstGeom>
        </p:spPr>
        <p:txBody>
          <a:bodyPr anchor="ctr">
            <a:normAutofit lnSpcReduction="10000"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None/>
              <a:defRPr sz="2400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2pPr>
            <a:lvl3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7pPr>
            <a:lvl8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8pPr>
            <a:lvl9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/>
              <a:t>Discover the world of </a:t>
            </a:r>
            <a:r>
              <a:rPr lang="en-GB" dirty="0" err="1"/>
              <a:t>eiIET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398035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60" r:id="rId2"/>
    <p:sldLayoutId id="2147483658" r:id="rId3"/>
    <p:sldLayoutId id="2147483665" r:id="rId4"/>
    <p:sldLayoutId id="2147483661" r:id="rId5"/>
    <p:sldLayoutId id="2147483664" r:id="rId6"/>
    <p:sldLayoutId id="2147483666" r:id="rId7"/>
    <p:sldLayoutId id="2147483662" r:id="rId8"/>
    <p:sldLayoutId id="2147483663" r:id="rId9"/>
    <p:sldLayoutId id="2147483667" r:id="rId10"/>
    <p:sldLayoutId id="2147483668" r:id="rId11"/>
    <p:sldLayoutId id="2147483670" r:id="rId12"/>
  </p:sldLayoutIdLs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4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  <p:hf hdr="0" ftr="0" dt="0"/>
  <p:txStyles>
    <p:titleStyle>
      <a:lvl1pPr algn="l" defTabSz="914400" rtl="0" eaLnBrk="1" latinLnBrk="0" hangingPunct="1">
        <a:spcBef>
          <a:spcPct val="0"/>
        </a:spcBef>
        <a:buNone/>
        <a:defRPr sz="4000" b="1" i="0" kern="1200">
          <a:solidFill>
            <a:schemeClr val="bg2"/>
          </a:solidFill>
          <a:latin typeface="+mj-lt"/>
          <a:ea typeface="+mj-ea"/>
          <a:cs typeface="+mj-cs"/>
        </a:defRPr>
      </a:lvl1pPr>
    </p:titleStyle>
    <p:bodyStyle>
      <a:lvl1pPr marL="180975" indent="-180975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Clr>
          <a:schemeClr val="bg2"/>
        </a:buClr>
        <a:buFont typeface="Arial" panose="020B0604020202020204" pitchFamily="34" charset="0"/>
        <a:buChar char="•"/>
        <a:defRPr sz="1800" kern="1200">
          <a:solidFill>
            <a:schemeClr val="bg2"/>
          </a:solidFill>
          <a:latin typeface="+mn-lt"/>
          <a:ea typeface="+mn-ea"/>
          <a:cs typeface="+mn-cs"/>
        </a:defRPr>
      </a:lvl1pPr>
      <a:lvl2pPr marL="361950" indent="-180975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Clr>
          <a:schemeClr val="bg2"/>
        </a:buClr>
        <a:buFont typeface="Arial" panose="020B0604020202020204" pitchFamily="34" charset="0"/>
        <a:buChar char="-"/>
        <a:defRPr sz="1600" kern="1200">
          <a:solidFill>
            <a:schemeClr val="bg2"/>
          </a:solidFill>
          <a:latin typeface="+mn-lt"/>
          <a:ea typeface="+mn-ea"/>
          <a:cs typeface="+mn-cs"/>
        </a:defRPr>
      </a:lvl2pPr>
      <a:lvl3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800" kern="1200">
          <a:solidFill>
            <a:schemeClr val="bg2"/>
          </a:solidFill>
          <a:latin typeface="+mn-lt"/>
          <a:ea typeface="+mn-ea"/>
          <a:cs typeface="+mn-cs"/>
        </a:defRPr>
      </a:lvl3pPr>
      <a:lvl4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800" b="1" kern="1200">
          <a:solidFill>
            <a:schemeClr val="bg2"/>
          </a:solidFill>
          <a:latin typeface="+mn-lt"/>
          <a:ea typeface="+mn-ea"/>
          <a:cs typeface="+mn-cs"/>
        </a:defRPr>
      </a:lvl4pPr>
      <a:lvl5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800" b="1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80975" indent="-180975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Clr>
          <a:schemeClr val="bg2"/>
        </a:buClr>
        <a:buFont typeface="Arial" panose="020B0604020202020204" pitchFamily="34" charset="0"/>
        <a:buChar char="•"/>
        <a:defRPr sz="1800" kern="1200">
          <a:solidFill>
            <a:schemeClr val="bg2"/>
          </a:solidFill>
          <a:latin typeface="+mn-lt"/>
          <a:ea typeface="+mn-ea"/>
          <a:cs typeface="+mn-cs"/>
        </a:defRPr>
      </a:lvl6pPr>
      <a:lvl7pPr marL="361950" indent="-180975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Clr>
          <a:schemeClr val="bg2"/>
        </a:buClr>
        <a:buFont typeface="Arial" panose="020B0604020202020204" pitchFamily="34" charset="0"/>
        <a:buChar char="-"/>
        <a:defRPr sz="1600" kern="1200">
          <a:solidFill>
            <a:schemeClr val="bg2"/>
          </a:solidFill>
          <a:latin typeface="+mn-lt"/>
          <a:ea typeface="+mn-ea"/>
          <a:cs typeface="+mn-cs"/>
        </a:defRPr>
      </a:lvl7pPr>
      <a:lvl8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600" kern="1200">
          <a:solidFill>
            <a:schemeClr val="bg2"/>
          </a:solidFill>
          <a:latin typeface="+mn-lt"/>
          <a:ea typeface="+mn-ea"/>
          <a:cs typeface="+mn-cs"/>
        </a:defRPr>
      </a:lvl8pPr>
      <a:lvl9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800" b="1" kern="1200" baseline="0">
          <a:solidFill>
            <a:schemeClr val="bg2"/>
          </a:solidFill>
          <a:latin typeface="+mn-lt"/>
          <a:ea typeface="+mn-ea"/>
          <a:cs typeface="+mn-cs"/>
        </a:defRPr>
      </a:lvl9pPr>
    </p:bodyStyle>
    <p:otherStyle>
      <a:defPPr>
        <a:defRPr lang="nl-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jdelijke aanduiding voor tekst 12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Tijdelijke aanduiding voor tekst 11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endParaRPr lang="en-US" b="1" dirty="0"/>
          </a:p>
          <a:p>
            <a:endParaRPr lang="en-US" b="1" dirty="0"/>
          </a:p>
        </p:txBody>
      </p:sp>
      <p:sp>
        <p:nvSpPr>
          <p:cNvPr id="4" name="Titel 3"/>
          <p:cNvSpPr>
            <a:spLocks noGrp="1"/>
          </p:cNvSpPr>
          <p:nvPr>
            <p:ph type="title"/>
          </p:nvPr>
        </p:nvSpPr>
        <p:spPr>
          <a:xfrm>
            <a:off x="312771" y="457200"/>
            <a:ext cx="11577604" cy="2459581"/>
          </a:xfrm>
        </p:spPr>
        <p:txBody>
          <a:bodyPr/>
          <a:lstStyle/>
          <a:p>
            <a:r>
              <a:rPr lang="en-US" sz="6000" dirty="0"/>
              <a:t>Accounting Fundamentals</a:t>
            </a:r>
            <a:br>
              <a:rPr lang="en-US" sz="4800" dirty="0"/>
            </a:br>
            <a:br>
              <a:rPr lang="nl-NL" dirty="0"/>
            </a:br>
            <a:r>
              <a:rPr lang="en-GB" sz="2500" dirty="0"/>
              <a:t>European Institute of Innovation, Entrepreneurship and Technology</a:t>
            </a:r>
            <a:br>
              <a:rPr lang="en-GB" sz="2000" dirty="0"/>
            </a:br>
            <a:r>
              <a:rPr lang="it-IT" sz="1800" dirty="0" err="1"/>
              <a:t>Lessingstraße</a:t>
            </a:r>
            <a:r>
              <a:rPr lang="it-IT" sz="1800" dirty="0"/>
              <a:t> 79, 13158 </a:t>
            </a:r>
            <a:r>
              <a:rPr lang="it-IT" sz="1800" dirty="0" err="1"/>
              <a:t>Berlin</a:t>
            </a:r>
            <a:r>
              <a:rPr lang="it-IT" sz="1800" dirty="0"/>
              <a:t>, Germany</a:t>
            </a:r>
            <a:br>
              <a:rPr lang="it-IT" sz="1600" dirty="0"/>
            </a:br>
            <a:endParaRPr lang="nl-NL" sz="1600" dirty="0"/>
          </a:p>
        </p:txBody>
      </p:sp>
      <p:sp>
        <p:nvSpPr>
          <p:cNvPr id="5" name="Tijdelijke aanduiding voor tekst 4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nl-NL" dirty="0"/>
              <a:t>Presenter Vaibhav Sai Sri| Berlin</a:t>
            </a:r>
          </a:p>
        </p:txBody>
      </p:sp>
      <p:sp>
        <p:nvSpPr>
          <p:cNvPr id="6" name="Tijdelijke aanduiding voor verticale tekst 6">
            <a:extLst>
              <a:ext uri="{FF2B5EF4-FFF2-40B4-BE49-F238E27FC236}">
                <a16:creationId xmlns:a16="http://schemas.microsoft.com/office/drawing/2014/main" id="{52305461-B21F-48B3-AB30-6DE069F98C3A}"/>
              </a:ext>
            </a:extLst>
          </p:cNvPr>
          <p:cNvSpPr txBox="1">
            <a:spLocks/>
          </p:cNvSpPr>
          <p:nvPr/>
        </p:nvSpPr>
        <p:spPr>
          <a:xfrm>
            <a:off x="8979495" y="4581128"/>
            <a:ext cx="3168353" cy="1728192"/>
          </a:xfrm>
          <a:prstGeom prst="rect">
            <a:avLst/>
          </a:prstGeom>
        </p:spPr>
        <p:txBody>
          <a:bodyPr/>
          <a:lstStyle>
            <a:lvl1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1pPr>
            <a:lvl2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2pPr>
            <a:lvl3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7pPr>
            <a:lvl8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8pPr>
            <a:lvl9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9pPr>
          </a:lstStyle>
          <a:p>
            <a:pPr lvl="3"/>
            <a:r>
              <a:rPr lang="en-GB" sz="1600" dirty="0" err="1"/>
              <a:t>Lessingstraße</a:t>
            </a:r>
            <a:r>
              <a:rPr lang="en-GB" sz="1600" dirty="0"/>
              <a:t> 79,</a:t>
            </a:r>
          </a:p>
          <a:p>
            <a:pPr lvl="3"/>
            <a:r>
              <a:rPr lang="en-GB" sz="1600" dirty="0"/>
              <a:t>13158 Berlin, Germany</a:t>
            </a:r>
          </a:p>
          <a:p>
            <a:pPr lvl="3"/>
            <a:r>
              <a:rPr lang="en-GB" sz="1600" dirty="0"/>
              <a:t>Phone: +49 30 233618555</a:t>
            </a:r>
          </a:p>
          <a:p>
            <a:pPr lvl="3"/>
            <a:r>
              <a:rPr lang="en-GB" sz="1600" dirty="0"/>
              <a:t>Fax: +49 30 233618556</a:t>
            </a:r>
          </a:p>
          <a:p>
            <a:pPr lvl="3"/>
            <a:r>
              <a:rPr lang="en-GB" sz="1600" dirty="0"/>
              <a:t>Email: info@eiiet.com</a:t>
            </a:r>
            <a:endParaRPr lang="nl-NL" sz="1600" b="0" dirty="0"/>
          </a:p>
        </p:txBody>
      </p:sp>
    </p:spTree>
    <p:extLst>
      <p:ext uri="{BB962C8B-B14F-4D97-AF65-F5344CB8AC3E}">
        <p14:creationId xmlns:p14="http://schemas.microsoft.com/office/powerpoint/2010/main" val="2977814846"/>
      </p:ext>
    </p:extLst>
  </p:cSld>
  <p:clrMapOvr>
    <a:masterClrMapping/>
  </p:clrMapOvr>
  <p:transition spd="slow">
    <p:wipe dir="r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INDEX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04663" y="1252836"/>
            <a:ext cx="8513912" cy="4795836"/>
          </a:xfrm>
        </p:spPr>
        <p:txBody>
          <a:bodyPr/>
          <a:lstStyle/>
          <a:p>
            <a:pPr>
              <a:buFont typeface="Arial" pitchFamily="34" charset="0"/>
              <a:buChar char="•"/>
            </a:pPr>
            <a:r>
              <a:rPr lang="en-US" dirty="0"/>
              <a:t>Journey Entry, Trial Balance, Balance sheet, Depreciation</a:t>
            </a:r>
          </a:p>
          <a:p>
            <a:pPr>
              <a:buFont typeface="Arial" pitchFamily="34" charset="0"/>
              <a:buChar char="•"/>
            </a:pPr>
            <a:r>
              <a:rPr lang="en-US" dirty="0"/>
              <a:t>Closing Entry, Adjusted entries, Cash Flow, Trading A/c</a:t>
            </a:r>
          </a:p>
          <a:p>
            <a:pPr>
              <a:buFont typeface="Arial" pitchFamily="34" charset="0"/>
              <a:buChar char="•"/>
            </a:pPr>
            <a:r>
              <a:rPr lang="en-US" dirty="0"/>
              <a:t>Rectification, Sales, Bank Reconciliation, Ledger A/C</a:t>
            </a:r>
          </a:p>
          <a:p>
            <a:pPr>
              <a:buFont typeface="Arial" pitchFamily="34" charset="0"/>
              <a:buChar char="•"/>
            </a:pPr>
            <a:r>
              <a:rPr lang="en-US" dirty="0"/>
              <a:t>Profit &amp; Loss; Provisions and Reserves, Depreciation</a:t>
            </a:r>
          </a:p>
          <a:p>
            <a:pPr>
              <a:buFont typeface="Arial" pitchFamily="34" charset="0"/>
              <a:buChar char="•"/>
            </a:pPr>
            <a:r>
              <a:rPr lang="en-US" dirty="0"/>
              <a:t>Cash Flows, Balance Sheet, Gross Profit, Net Profit</a:t>
            </a:r>
          </a:p>
          <a:p>
            <a:pPr>
              <a:buFont typeface="Arial" pitchFamily="34" charset="0"/>
              <a:buChar char="•"/>
            </a:pPr>
            <a:r>
              <a:rPr lang="en-US" dirty="0"/>
              <a:t>Balance Sheet Adjustments, Gross Profit, Financial Positions</a:t>
            </a:r>
          </a:p>
        </p:txBody>
      </p:sp>
      <p:pic>
        <p:nvPicPr>
          <p:cNvPr id="11268" name="Picture 4" descr="3+ Million Accounting Royalty-Free Images, Stock Photos &amp; Pictures |  Shutterstock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766175" y="1143000"/>
            <a:ext cx="3271520" cy="26289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Journal Entry Practice</a:t>
            </a:r>
            <a:endParaRPr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/>
          <a:lstStyle/>
          <a:p>
            <a:pPr>
              <a:buNone/>
            </a:pPr>
            <a:r>
              <a:rPr lang="en-GB" dirty="0"/>
              <a:t>The company purchased inventory worth €10,000 on credit.</a:t>
            </a:r>
          </a:p>
          <a:p>
            <a:pPr>
              <a:buNone/>
            </a:pPr>
            <a:r>
              <a:rPr lang="en-GB" dirty="0"/>
              <a:t>Make the necessary journal entries for the transaction.</a:t>
            </a:r>
            <a:endParaRPr lang="en-US" b="1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Trial Balance Preparation</a:t>
            </a:r>
            <a:endParaRPr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/>
          <a:lstStyle/>
          <a:p>
            <a:r>
              <a:rPr lang="en-GB" dirty="0"/>
              <a:t>Prepare a trial balance using the following data:</a:t>
            </a:r>
          </a:p>
          <a:p>
            <a:r>
              <a:rPr lang="en-GB" dirty="0"/>
              <a:t>Cash: €5,000</a:t>
            </a:r>
          </a:p>
          <a:p>
            <a:r>
              <a:rPr lang="en-GB" dirty="0"/>
              <a:t>Accounts Receivable: €3,000</a:t>
            </a:r>
          </a:p>
          <a:p>
            <a:r>
              <a:rPr lang="en-GB" dirty="0"/>
              <a:t>Accounts Payable: €2,000</a:t>
            </a:r>
          </a:p>
          <a:p>
            <a:r>
              <a:rPr lang="en-GB" dirty="0"/>
              <a:t>Capital: €4,000</a:t>
            </a:r>
          </a:p>
          <a:p>
            <a:r>
              <a:rPr lang="en-GB" dirty="0"/>
              <a:t>Sales Revenue: €8,000</a:t>
            </a:r>
          </a:p>
          <a:p>
            <a:r>
              <a:rPr lang="en-GB" dirty="0"/>
              <a:t>Expenses: €4,000</a:t>
            </a:r>
          </a:p>
          <a:p>
            <a:pPr>
              <a:buNone/>
            </a:pPr>
            <a:endParaRPr lang="en-US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Balance Sheet Preparation</a:t>
            </a:r>
            <a:endParaRPr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04663" y="1252836"/>
            <a:ext cx="11485712" cy="5147964"/>
          </a:xfrm>
        </p:spPr>
        <p:txBody>
          <a:bodyPr>
            <a:normAutofit/>
          </a:bodyPr>
          <a:lstStyle/>
          <a:p>
            <a:r>
              <a:rPr lang="en-GB" dirty="0"/>
              <a:t>Prepare a Balance Sheet with the following data:</a:t>
            </a:r>
          </a:p>
          <a:p>
            <a:r>
              <a:rPr lang="en-GB" dirty="0"/>
              <a:t>Assets: Cash €3,000, Accounts Receivable €7,000, Equipment €5,000</a:t>
            </a:r>
          </a:p>
          <a:p>
            <a:r>
              <a:rPr lang="en-GB" dirty="0"/>
              <a:t>Liabilities: Accounts Payable €2,000</a:t>
            </a:r>
          </a:p>
          <a:p>
            <a:r>
              <a:rPr lang="en-GB" dirty="0"/>
              <a:t>Equity: Capital €10,000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Depreciation Calculation</a:t>
            </a:r>
            <a:endParaRPr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/>
          <a:lstStyle/>
          <a:p>
            <a:pPr>
              <a:buNone/>
            </a:pPr>
            <a:r>
              <a:rPr lang="en-GB" dirty="0"/>
              <a:t>A machine was purchased for €20,000 and is expected to last for 5 years with no </a:t>
            </a:r>
          </a:p>
          <a:p>
            <a:pPr>
              <a:buNone/>
            </a:pPr>
            <a:r>
              <a:rPr lang="en-GB" dirty="0"/>
              <a:t>salvage value. </a:t>
            </a:r>
          </a:p>
          <a:p>
            <a:pPr>
              <a:buNone/>
            </a:pPr>
            <a:r>
              <a:rPr lang="en-GB" dirty="0"/>
              <a:t>Calculate the annual depreciation using the Straight-Line Method (SLM).</a:t>
            </a:r>
            <a:endParaRPr lang="en-US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Recording a Closing Entry</a:t>
            </a:r>
            <a:endParaRPr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/>
          <a:lstStyle/>
          <a:p>
            <a:pPr>
              <a:buNone/>
            </a:pPr>
            <a:r>
              <a:rPr lang="en-GB" dirty="0"/>
              <a:t>At the end of the accounting period, the company had earned €5,000 in revenue and </a:t>
            </a:r>
          </a:p>
          <a:p>
            <a:pPr>
              <a:buNone/>
            </a:pPr>
            <a:r>
              <a:rPr lang="en-GB" dirty="0"/>
              <a:t>incurred €3,000 in expenses. </a:t>
            </a:r>
          </a:p>
          <a:p>
            <a:pPr>
              <a:buNone/>
            </a:pPr>
            <a:r>
              <a:rPr lang="en-GB" dirty="0"/>
              <a:t>Record the closing entry to transfer the balances to the Profit &amp; Loss account.</a:t>
            </a:r>
            <a:endParaRPr lang="en-US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Adjusting Entries for Year-End</a:t>
            </a:r>
            <a:endParaRPr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/>
          <a:lstStyle/>
          <a:p>
            <a:pPr>
              <a:buNone/>
            </a:pPr>
            <a:r>
              <a:rPr lang="en-GB" dirty="0"/>
              <a:t>The company prepaid €1,200 for insurance. As of the year-end, </a:t>
            </a:r>
          </a:p>
          <a:p>
            <a:pPr>
              <a:buNone/>
            </a:pPr>
            <a:r>
              <a:rPr lang="en-GB" dirty="0"/>
              <a:t>only €600 of the insurance has been used. Prepare the necessary adjusting journal entry.</a:t>
            </a:r>
            <a:endParaRPr lang="en-US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Cash Flow Statement</a:t>
            </a:r>
            <a:endParaRPr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>
            <a:normAutofit/>
          </a:bodyPr>
          <a:lstStyle/>
          <a:p>
            <a:r>
              <a:rPr lang="en-GB" dirty="0"/>
              <a:t>Using the following information, prepare a simplified Cash Flow Statement:</a:t>
            </a:r>
          </a:p>
          <a:p>
            <a:r>
              <a:rPr lang="en-GB" dirty="0"/>
              <a:t>Operating Activities: €10,000 inflow</a:t>
            </a:r>
          </a:p>
          <a:p>
            <a:r>
              <a:rPr lang="en-GB" dirty="0"/>
              <a:t>Investing Activities: €2,000 outflow</a:t>
            </a:r>
          </a:p>
          <a:p>
            <a:r>
              <a:rPr lang="en-GB" dirty="0"/>
              <a:t>Financing Activities: €3,000 inflow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Prepare a Trading Account</a:t>
            </a:r>
            <a:endParaRPr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/>
          <a:lstStyle/>
          <a:p>
            <a:r>
              <a:rPr lang="en-GB" dirty="0"/>
              <a:t>A business has the following details for the year:</a:t>
            </a:r>
          </a:p>
          <a:p>
            <a:r>
              <a:rPr lang="en-GB" dirty="0"/>
              <a:t>Sales: €50,000</a:t>
            </a:r>
          </a:p>
          <a:p>
            <a:r>
              <a:rPr lang="en-GB" dirty="0"/>
              <a:t>Cost of Goods Sold (COGS): €30,000</a:t>
            </a:r>
          </a:p>
          <a:p>
            <a:r>
              <a:rPr lang="en-GB" dirty="0"/>
              <a:t>Purchases: €20,000</a:t>
            </a:r>
          </a:p>
          <a:p>
            <a:r>
              <a:rPr lang="en-GB" dirty="0"/>
              <a:t>Closing Stock: €10,000</a:t>
            </a:r>
            <a:br>
              <a:rPr lang="en-GB" dirty="0"/>
            </a:br>
            <a:r>
              <a:rPr lang="en-GB" dirty="0"/>
              <a:t>Prepare the Trading Account.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882162B-9830-6B56-81CF-C047426134B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53B031-EF69-4863-52DB-B4DAC0567D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Rectification of Errors</a:t>
            </a:r>
            <a:endParaRPr dirty="0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E29E759-F65E-A981-779B-37926E5F816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404663" y="1252836"/>
            <a:ext cx="7218512" cy="4795836"/>
          </a:xfrm>
        </p:spPr>
        <p:txBody>
          <a:bodyPr/>
          <a:lstStyle/>
          <a:p>
            <a:r>
              <a:rPr lang="en-GB" dirty="0"/>
              <a:t>An entry of €2,000 was recorded as purchases instead of sales. </a:t>
            </a:r>
          </a:p>
          <a:p>
            <a:r>
              <a:rPr lang="en-GB" dirty="0"/>
              <a:t>Prepare the necessary journal entry to rectify the error.</a:t>
            </a:r>
          </a:p>
        </p:txBody>
      </p:sp>
    </p:spTree>
    <p:extLst>
      <p:ext uri="{BB962C8B-B14F-4D97-AF65-F5344CB8AC3E}">
        <p14:creationId xmlns:p14="http://schemas.microsoft.com/office/powerpoint/2010/main" val="225661256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9BA0C75-20F4-E3AC-9A63-8FB9290C7B7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85D5DF1-6AD6-D63D-00DC-40B8C78752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Sales Ledger and Control Account</a:t>
            </a:r>
            <a:endParaRPr dirty="0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33ED928-1E5F-A30A-7F06-C7D0AF4E016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/>
          <a:lstStyle/>
          <a:p>
            <a:r>
              <a:rPr lang="en-GB" dirty="0"/>
              <a:t>The Sales Ledger contains the following balances:</a:t>
            </a:r>
          </a:p>
          <a:p>
            <a:r>
              <a:rPr lang="en-GB" dirty="0"/>
              <a:t>A Ltd: €5,000</a:t>
            </a:r>
          </a:p>
          <a:p>
            <a:r>
              <a:rPr lang="en-GB" dirty="0"/>
              <a:t>B Ltd: €3,000</a:t>
            </a:r>
          </a:p>
          <a:p>
            <a:r>
              <a:rPr lang="en-GB" dirty="0"/>
              <a:t>C Ltd: €7,000</a:t>
            </a:r>
            <a:br>
              <a:rPr lang="en-GB" dirty="0"/>
            </a:br>
            <a:r>
              <a:rPr lang="en-GB" dirty="0"/>
              <a:t>Prepare the Sales Control Account.</a:t>
            </a:r>
          </a:p>
        </p:txBody>
      </p:sp>
    </p:spTree>
    <p:extLst>
      <p:ext uri="{BB962C8B-B14F-4D97-AF65-F5344CB8AC3E}">
        <p14:creationId xmlns:p14="http://schemas.microsoft.com/office/powerpoint/2010/main" val="370513472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89EFA55-E516-D480-2B34-DED861A7D36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A108B4-CD64-0164-C1CA-AB9751076B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Bank Reconciliation Statement</a:t>
            </a:r>
            <a:endParaRPr dirty="0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E5190B2-FB7B-92F4-CF3E-A36FCAF49F6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/>
          <a:lstStyle/>
          <a:p>
            <a:r>
              <a:rPr lang="en-GB" dirty="0"/>
              <a:t>The balance in the cash book is €2,000, but the bank statement shows €1,800. </a:t>
            </a:r>
          </a:p>
          <a:p>
            <a:r>
              <a:rPr lang="en-GB" dirty="0"/>
              <a:t>The following transactions have not been recorded by the bank:</a:t>
            </a:r>
          </a:p>
          <a:p>
            <a:r>
              <a:rPr lang="en-GB" dirty="0"/>
              <a:t>A cheque of €500 issued but not yet presented</a:t>
            </a:r>
          </a:p>
          <a:p>
            <a:r>
              <a:rPr lang="en-GB" dirty="0"/>
              <a:t>Bank charges of €50</a:t>
            </a:r>
            <a:br>
              <a:rPr lang="en-GB" dirty="0"/>
            </a:br>
            <a:r>
              <a:rPr lang="en-GB" dirty="0"/>
              <a:t>Prepare a Bank Reconciliation Statement.</a:t>
            </a:r>
          </a:p>
        </p:txBody>
      </p:sp>
    </p:spTree>
    <p:extLst>
      <p:ext uri="{BB962C8B-B14F-4D97-AF65-F5344CB8AC3E}">
        <p14:creationId xmlns:p14="http://schemas.microsoft.com/office/powerpoint/2010/main" val="84961199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5D74FE6-DC3C-32ED-C74E-F5E9AB65A3F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5C349FA-27EE-C949-1ABE-94665D5234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Posting to Ledger Accounts</a:t>
            </a:r>
            <a:br>
              <a:rPr lang="en-GB" dirty="0"/>
            </a:br>
            <a:endParaRPr dirty="0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9A26A7A-93AC-7ED6-7563-B712F24E1CF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/>
          <a:lstStyle/>
          <a:p>
            <a:r>
              <a:rPr lang="en-GB" dirty="0"/>
              <a:t>You are given the following transactions:</a:t>
            </a:r>
          </a:p>
          <a:p>
            <a:r>
              <a:rPr lang="en-GB" dirty="0"/>
              <a:t>Sold goods to A Ltd. on credit for €3,000</a:t>
            </a:r>
          </a:p>
          <a:p>
            <a:r>
              <a:rPr lang="en-GB" dirty="0"/>
              <a:t>Purchased goods from B Ltd. on credit for €2,000</a:t>
            </a:r>
            <a:br>
              <a:rPr lang="en-GB" dirty="0"/>
            </a:br>
            <a:r>
              <a:rPr lang="en-GB" dirty="0"/>
              <a:t>Post these transactions to the Sales and Purchase Ledger.</a:t>
            </a:r>
          </a:p>
        </p:txBody>
      </p:sp>
    </p:spTree>
    <p:extLst>
      <p:ext uri="{BB962C8B-B14F-4D97-AF65-F5344CB8AC3E}">
        <p14:creationId xmlns:p14="http://schemas.microsoft.com/office/powerpoint/2010/main" val="149956778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483AD81-753A-6646-8F22-24FA6004CD8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BA01FA0-6C1B-F9E4-5DF9-FFEF81FAEA7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Prepare a Profit and Loss Account</a:t>
            </a:r>
            <a:endParaRPr dirty="0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4A30797-1162-4CD9-0936-3CF92E9D73B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/>
          <a:lstStyle/>
          <a:p>
            <a:r>
              <a:rPr lang="en-GB" dirty="0"/>
              <a:t>You are given the following details:</a:t>
            </a:r>
          </a:p>
          <a:p>
            <a:r>
              <a:rPr lang="en-GB" dirty="0"/>
              <a:t>Sales: €40,000</a:t>
            </a:r>
          </a:p>
          <a:p>
            <a:r>
              <a:rPr lang="en-GB" dirty="0"/>
              <a:t>Cost of Goods Sold: €25,000</a:t>
            </a:r>
          </a:p>
          <a:p>
            <a:r>
              <a:rPr lang="en-GB" dirty="0"/>
              <a:t>Operating Expenses: €7,000</a:t>
            </a:r>
          </a:p>
          <a:p>
            <a:r>
              <a:rPr lang="en-GB" dirty="0"/>
              <a:t>Interest Expense: €1,000</a:t>
            </a:r>
            <a:br>
              <a:rPr lang="en-GB" dirty="0"/>
            </a:br>
            <a:r>
              <a:rPr lang="en-GB" dirty="0"/>
              <a:t>Prepare the Profit and Loss Account for the year.</a:t>
            </a:r>
          </a:p>
        </p:txBody>
      </p:sp>
    </p:spTree>
    <p:extLst>
      <p:ext uri="{BB962C8B-B14F-4D97-AF65-F5344CB8AC3E}">
        <p14:creationId xmlns:p14="http://schemas.microsoft.com/office/powerpoint/2010/main" val="54510199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B9A0234-9DD5-49AA-5BEF-376BE149BE6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089FCA-FC2D-6536-5A88-B410069C0A9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Depreciation Using Different Methods</a:t>
            </a:r>
            <a:br>
              <a:rPr lang="en-GB" dirty="0"/>
            </a:br>
            <a:endParaRPr dirty="0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12BBE5E-A884-C86E-2A04-91092A409F6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/>
          <a:lstStyle/>
          <a:p>
            <a:r>
              <a:rPr lang="en-GB" dirty="0"/>
              <a:t>The same machine is depreciated using:</a:t>
            </a:r>
          </a:p>
          <a:p>
            <a:r>
              <a:rPr lang="en-GB" dirty="0"/>
              <a:t>Straight-Line Method (SLM)</a:t>
            </a:r>
          </a:p>
          <a:p>
            <a:r>
              <a:rPr lang="en-GB" dirty="0"/>
              <a:t>Written Down Value (WDV) at 20%</a:t>
            </a:r>
            <a:br>
              <a:rPr lang="en-GB" dirty="0"/>
            </a:br>
            <a:r>
              <a:rPr lang="en-GB" dirty="0"/>
              <a:t>Calculate the depreciation for the first year using both methods.</a:t>
            </a:r>
          </a:p>
        </p:txBody>
      </p:sp>
    </p:spTree>
    <p:extLst>
      <p:ext uri="{BB962C8B-B14F-4D97-AF65-F5344CB8AC3E}">
        <p14:creationId xmlns:p14="http://schemas.microsoft.com/office/powerpoint/2010/main" val="221447534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45E569B-D76F-8196-1748-C082F15C732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DEC7C2-DCCA-7519-46D5-F817A690E8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Classification of Cash Flows</a:t>
            </a:r>
            <a:endParaRPr dirty="0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74D0777-36BF-B303-AFBA-BF777217025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/>
          <a:lstStyle/>
          <a:p>
            <a:r>
              <a:rPr lang="en-GB" dirty="0"/>
              <a:t>Classify the following transactions as Operating, Investing, or </a:t>
            </a:r>
          </a:p>
          <a:p>
            <a:r>
              <a:rPr lang="en-GB" dirty="0"/>
              <a:t>Financing Activities in a Cash Flow Statement:</a:t>
            </a:r>
          </a:p>
          <a:p>
            <a:r>
              <a:rPr lang="en-GB" dirty="0"/>
              <a:t>Borrowed €10,000 from the bank</a:t>
            </a:r>
          </a:p>
          <a:p>
            <a:r>
              <a:rPr lang="en-GB" dirty="0"/>
              <a:t>Purchased machinery for €5,000</a:t>
            </a:r>
          </a:p>
          <a:p>
            <a:r>
              <a:rPr lang="en-GB" dirty="0"/>
              <a:t>Paid rent of €1,000</a:t>
            </a:r>
          </a:p>
        </p:txBody>
      </p:sp>
    </p:spTree>
    <p:extLst>
      <p:ext uri="{BB962C8B-B14F-4D97-AF65-F5344CB8AC3E}">
        <p14:creationId xmlns:p14="http://schemas.microsoft.com/office/powerpoint/2010/main" val="32164610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2358A03-C7D4-CEA1-FF36-71C0C5A64EE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BE31945-0D76-8D6B-888B-5B04038B14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Depreciation Using Different Methods</a:t>
            </a:r>
            <a:br>
              <a:rPr lang="en-GB" dirty="0"/>
            </a:br>
            <a:endParaRPr dirty="0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FE8ED1A-8034-F20D-68AE-8F9A4FFC785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/>
          <a:lstStyle/>
          <a:p>
            <a:r>
              <a:rPr lang="en-GB" dirty="0"/>
              <a:t>The same machine is depreciated using:</a:t>
            </a:r>
          </a:p>
          <a:p>
            <a:r>
              <a:rPr lang="en-GB" dirty="0"/>
              <a:t>Straight-Line Method (SLM)</a:t>
            </a:r>
          </a:p>
          <a:p>
            <a:r>
              <a:rPr lang="en-GB" dirty="0"/>
              <a:t>Written Down Value (WDV) at 20%</a:t>
            </a:r>
            <a:br>
              <a:rPr lang="en-GB" dirty="0"/>
            </a:br>
            <a:r>
              <a:rPr lang="en-GB" dirty="0"/>
              <a:t>Calculate the depreciation for the first year using both methods.</a:t>
            </a:r>
          </a:p>
        </p:txBody>
      </p:sp>
    </p:spTree>
    <p:extLst>
      <p:ext uri="{BB962C8B-B14F-4D97-AF65-F5344CB8AC3E}">
        <p14:creationId xmlns:p14="http://schemas.microsoft.com/office/powerpoint/2010/main" val="285562999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113DDB1-F87B-4B81-C834-D0C625BC953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D877495-D30F-D74C-F47C-7DD65A9A86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Depreciation Using Different Methods</a:t>
            </a:r>
            <a:br>
              <a:rPr lang="en-GB" dirty="0"/>
            </a:br>
            <a:endParaRPr dirty="0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7C84539-3DE9-672B-F120-8C0C3DC99D8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/>
          <a:lstStyle/>
          <a:p>
            <a:r>
              <a:rPr lang="en-GB" dirty="0"/>
              <a:t>The same machine is depreciated using:</a:t>
            </a:r>
          </a:p>
          <a:p>
            <a:r>
              <a:rPr lang="en-GB" dirty="0"/>
              <a:t>Straight-Line Method (SLM)</a:t>
            </a:r>
          </a:p>
          <a:p>
            <a:r>
              <a:rPr lang="en-GB" dirty="0"/>
              <a:t>Written Down Value (WDV) at 20%</a:t>
            </a:r>
            <a:br>
              <a:rPr lang="en-GB" dirty="0"/>
            </a:br>
            <a:r>
              <a:rPr lang="en-GB" dirty="0"/>
              <a:t>Calculate the depreciation for the first year using both methods.</a:t>
            </a:r>
          </a:p>
        </p:txBody>
      </p:sp>
    </p:spTree>
    <p:extLst>
      <p:ext uri="{BB962C8B-B14F-4D97-AF65-F5344CB8AC3E}">
        <p14:creationId xmlns:p14="http://schemas.microsoft.com/office/powerpoint/2010/main" val="195086267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84143F9-A3A1-F7AF-C085-2EAB55A5529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2D0E88-45C7-19C8-68EA-63B791205F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Balance Sheet </a:t>
            </a:r>
            <a:r>
              <a:rPr lang="en-GB" dirty="0" err="1"/>
              <a:t>Adjustement</a:t>
            </a:r>
            <a:endParaRPr dirty="0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BF5E231-8EAF-1D06-FC62-423C931FB27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/>
          <a:lstStyle/>
          <a:p>
            <a:r>
              <a:rPr lang="en-GB" dirty="0"/>
              <a:t>Adjust the following items in the balance sheet:</a:t>
            </a:r>
          </a:p>
          <a:p>
            <a:r>
              <a:rPr lang="en-GB" dirty="0"/>
              <a:t>Accounts Receivable increased by €2,000</a:t>
            </a:r>
          </a:p>
          <a:p>
            <a:r>
              <a:rPr lang="en-GB" dirty="0"/>
              <a:t>The company paid €1,000 in dividends</a:t>
            </a:r>
          </a:p>
          <a:p>
            <a:r>
              <a:rPr lang="en-GB" dirty="0"/>
              <a:t>Fixed assets increased by €5,000 due to new purchases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9897816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61270D5-5BA7-715B-142D-D8BC96EDC89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2039BD4-2F19-8D13-C81F-5A938F7DB4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Gross Profit Calculation</a:t>
            </a:r>
            <a:endParaRPr dirty="0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813DF82-DA7B-FCD1-ABF1-F09BD6EDBBE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/>
          <a:lstStyle/>
          <a:p>
            <a:r>
              <a:rPr lang="en-GB" dirty="0"/>
              <a:t>A business has the following:</a:t>
            </a:r>
          </a:p>
          <a:p>
            <a:r>
              <a:rPr lang="en-GB" dirty="0"/>
              <a:t>Sales: €60,000</a:t>
            </a:r>
          </a:p>
          <a:p>
            <a:r>
              <a:rPr lang="en-GB" dirty="0"/>
              <a:t>Cost of Goods Sold: €40,000</a:t>
            </a:r>
            <a:br>
              <a:rPr lang="en-GB" dirty="0"/>
            </a:br>
            <a:r>
              <a:rPr lang="en-GB" dirty="0"/>
              <a:t>Calculate the Gross Profit and Gross Profit Margin.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9256212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7CFC81F-E3CD-C76B-9292-D7C1902E838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6D60A5-BA37-583F-43E5-5580D1B552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Statement of Financial Position</a:t>
            </a:r>
            <a:endParaRPr dirty="0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0D9EFAA-94BD-3D1A-A8E9-D1AC106777D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/>
          <a:lstStyle/>
          <a:p>
            <a:r>
              <a:rPr lang="en-GB" dirty="0"/>
              <a:t>Prepare a Statement of Financial Position using the following data:</a:t>
            </a:r>
          </a:p>
          <a:p>
            <a:r>
              <a:rPr lang="en-GB" dirty="0"/>
              <a:t>Assets: Cash €10,000, Equipment €30,000, Inventory €5,000</a:t>
            </a:r>
          </a:p>
          <a:p>
            <a:r>
              <a:rPr lang="en-GB" dirty="0"/>
              <a:t>Liabilities: Accounts Payable €8,000</a:t>
            </a:r>
          </a:p>
          <a:p>
            <a:r>
              <a:rPr lang="en-GB" dirty="0"/>
              <a:t>Owner’s Equity: €37,000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7325821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84B3B7E-EF80-7DE5-C0DE-44DE3DB041F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045E2F3-19D6-FB57-5826-5E797B82B69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Net Profit and Capital Adjustment</a:t>
            </a:r>
            <a:endParaRPr dirty="0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DA1DD42-739A-5C01-6A6B-7F385BBDD0A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/>
          <a:lstStyle/>
          <a:p>
            <a:r>
              <a:rPr lang="en-GB" dirty="0"/>
              <a:t>The business had a net profit of €15,000. The owner withdrew €3,000 for </a:t>
            </a:r>
          </a:p>
          <a:p>
            <a:pPr marL="0" indent="0">
              <a:buNone/>
            </a:pPr>
            <a:r>
              <a:rPr lang="en-GB" dirty="0"/>
              <a:t>personal use. Prepare the necessary journal entries for the net profit and </a:t>
            </a:r>
          </a:p>
          <a:p>
            <a:pPr marL="0" indent="0">
              <a:buNone/>
            </a:pPr>
            <a:r>
              <a:rPr lang="en-GB" dirty="0"/>
              <a:t>capital adjustment.</a:t>
            </a:r>
          </a:p>
        </p:txBody>
      </p:sp>
    </p:spTree>
    <p:extLst>
      <p:ext uri="{BB962C8B-B14F-4D97-AF65-F5344CB8AC3E}">
        <p14:creationId xmlns:p14="http://schemas.microsoft.com/office/powerpoint/2010/main" val="2213990122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_PRESENTER" val="abce83e47c546ff6ac1b4b362eaa37f0f7a52c"/>
</p:tagLst>
</file>

<file path=ppt/theme/theme1.xml><?xml version="1.0" encoding="utf-8"?>
<a:theme xmlns:a="http://schemas.openxmlformats.org/drawingml/2006/main" name="Corporate template-set Universiteit Leiden">
  <a:themeElements>
    <a:clrScheme name="Universiteit Leiden">
      <a:dk1>
        <a:srgbClr val="000000"/>
      </a:dk1>
      <a:lt1>
        <a:srgbClr val="FFFFFF"/>
      </a:lt1>
      <a:dk2>
        <a:srgbClr val="8592BC"/>
      </a:dk2>
      <a:lt2>
        <a:srgbClr val="001158"/>
      </a:lt2>
      <a:accent1>
        <a:srgbClr val="9EBA2E"/>
      </a:accent1>
      <a:accent2>
        <a:srgbClr val="5CB1EB"/>
      </a:accent2>
      <a:accent3>
        <a:srgbClr val="34A3A9"/>
      </a:accent3>
      <a:accent4>
        <a:srgbClr val="F46E32"/>
      </a:accent4>
      <a:accent5>
        <a:srgbClr val="2C712D"/>
      </a:accent5>
      <a:accent6>
        <a:srgbClr val="B02079"/>
      </a:accent6>
      <a:hlink>
        <a:srgbClr val="0033CC"/>
      </a:hlink>
      <a:folHlink>
        <a:srgbClr val="7030A0"/>
      </a:folHlink>
    </a:clrScheme>
    <a:fontScheme name="Universiteit Leiden">
      <a:majorFont>
        <a:latin typeface="Georgia"/>
        <a:ea typeface=""/>
        <a:cs typeface=""/>
      </a:majorFont>
      <a:minorFont>
        <a:latin typeface="Georgia"/>
        <a:ea typeface=""/>
        <a:cs typeface="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bg2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 w="12700">
          <a:solidFill>
            <a:schemeClr val="bg2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square" lIns="108000" tIns="108000" rIns="108000" bIns="108000" rtlCol="0">
        <a:noAutofit/>
      </a:bodyPr>
      <a:lstStyle>
        <a:defPPr>
          <a:defRPr noProof="0" dirty="0" err="1" smtClean="0">
            <a:solidFill>
              <a:schemeClr val="bg2"/>
            </a:solidFill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16-9-windows-en-met-slidenr.potx" id="{AFEA357D-D7A1-4093-8F37-2903EA1E32B4}" vid="{CE1BFD01-A7D4-4F03-8ED9-8F286D333555}"/>
    </a:ext>
  </a:extLst>
</a:theme>
</file>

<file path=ppt/theme/theme2.xml><?xml version="1.0" encoding="utf-8"?>
<a:theme xmlns:a="http://schemas.openxmlformats.org/drawingml/2006/main" name="Kantoorthema">
  <a:themeElements>
    <a:clrScheme name="Kantoor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toor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8E77E9BB20574C88F1A51905EBD0AF" ma:contentTypeVersion="2" ma:contentTypeDescription="Create a new document." ma:contentTypeScope="" ma:versionID="2fd0fa924a9e82cd60e1feff1e189b11">
  <xsd:schema xmlns:xsd="http://www.w3.org/2001/XMLSchema" xmlns:xs="http://www.w3.org/2001/XMLSchema" xmlns:p="http://schemas.microsoft.com/office/2006/metadata/properties" xmlns:ns2="01a1795b-c314-4f6e-9e61-ae7877c66689" targetNamespace="http://schemas.microsoft.com/office/2006/metadata/properties" ma:root="true" ma:fieldsID="312e5ddb972235c6e69e0cbbfcd395b3" ns2:_="">
    <xsd:import namespace="01a1795b-c314-4f6e-9e61-ae7877c66689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1a1795b-c314-4f6e-9e61-ae7877c6668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0589FBFB-9829-4960-B574-BA25F32F5311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01a1795b-c314-4f6e-9e61-ae7877c66689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D52D4775-B13D-4BD4-89B1-2E5B7CFBB179}">
  <ds:schemaRefs>
    <ds:schemaRef ds:uri="http://schemas.openxmlformats.org/package/2006/metadata/core-properties"/>
    <ds:schemaRef ds:uri="http://purl.org/dc/terms/"/>
    <ds:schemaRef ds:uri="http://schemas.microsoft.com/office/infopath/2007/PartnerControls"/>
    <ds:schemaRef ds:uri="http://purl.org/dc/dcmitype/"/>
    <ds:schemaRef ds:uri="http://schemas.microsoft.com/office/2006/documentManagement/types"/>
    <ds:schemaRef ds:uri="http://www.w3.org/XML/1998/namespace"/>
    <ds:schemaRef ds:uri="http://purl.org/dc/elements/1.1/"/>
    <ds:schemaRef ds:uri="01a1795b-c314-4f6e-9e61-ae7877c66689"/>
    <ds:schemaRef ds:uri="http://schemas.microsoft.com/office/2006/metadata/properties"/>
  </ds:schemaRefs>
</ds:datastoreItem>
</file>

<file path=customXml/itemProps3.xml><?xml version="1.0" encoding="utf-8"?>
<ds:datastoreItem xmlns:ds="http://schemas.openxmlformats.org/officeDocument/2006/customXml" ds:itemID="{46ABCAEF-D5A0-4535-AD83-587F03E189BF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16-9-windows-en-met-slidenr</Template>
  <TotalTime>0</TotalTime>
  <Words>898</Words>
  <Application>Microsoft Office PowerPoint</Application>
  <PresentationFormat>Custom</PresentationFormat>
  <Paragraphs>112</Paragraphs>
  <Slides>23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23</vt:i4>
      </vt:variant>
    </vt:vector>
  </HeadingPairs>
  <TitlesOfParts>
    <vt:vector size="28" baseType="lpstr">
      <vt:lpstr>Georgia</vt:lpstr>
      <vt:lpstr>Calibri</vt:lpstr>
      <vt:lpstr>Minion</vt:lpstr>
      <vt:lpstr>Arial</vt:lpstr>
      <vt:lpstr>Corporate template-set Universiteit Leiden</vt:lpstr>
      <vt:lpstr>Accounting Fundamentals  European Institute of Innovation, Entrepreneurship and Technology Lessingstraße 79, 13158 Berlin, Germany </vt:lpstr>
      <vt:lpstr>INDEX</vt:lpstr>
      <vt:lpstr>Journal Entry Practice</vt:lpstr>
      <vt:lpstr>Trial Balance Preparation</vt:lpstr>
      <vt:lpstr>Balance Sheet Preparation</vt:lpstr>
      <vt:lpstr>Depreciation Calculation</vt:lpstr>
      <vt:lpstr>Recording a Closing Entry</vt:lpstr>
      <vt:lpstr>Adjusting Entries for Year-End</vt:lpstr>
      <vt:lpstr>Cash Flow Statement</vt:lpstr>
      <vt:lpstr>Prepare a Trading Account</vt:lpstr>
      <vt:lpstr>Rectification of Errors</vt:lpstr>
      <vt:lpstr>Sales Ledger and Control Account</vt:lpstr>
      <vt:lpstr>Bank Reconciliation Statement</vt:lpstr>
      <vt:lpstr>Posting to Ledger Accounts </vt:lpstr>
      <vt:lpstr>Prepare a Profit and Loss Account</vt:lpstr>
      <vt:lpstr>Depreciation Using Different Methods </vt:lpstr>
      <vt:lpstr>Classification of Cash Flows</vt:lpstr>
      <vt:lpstr>Depreciation Using Different Methods </vt:lpstr>
      <vt:lpstr>Depreciation Using Different Methods </vt:lpstr>
      <vt:lpstr>Balance Sheet Adjustement</vt:lpstr>
      <vt:lpstr>Gross Profit Calculation</vt:lpstr>
      <vt:lpstr>Statement of Financial Position</vt:lpstr>
      <vt:lpstr>Net Profit and Capital Adjustment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Title presentation</dc:title>
  <dc:creator>vaclavlalik1968@gmail.com</dc:creator>
  <cp:lastModifiedBy>Jay Thakur</cp:lastModifiedBy>
  <cp:revision>283</cp:revision>
  <dcterms:created xsi:type="dcterms:W3CDTF">2023-10-18T00:40:52Z</dcterms:created>
  <dcterms:modified xsi:type="dcterms:W3CDTF">2026-02-04T11:12:31Z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0x010100798E77E9BB20574C88F1A51905EBD0AF</vt:lpwstr>
  </property>
</Properties>
</file>