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7"/>
  </p:notesMasterIdLst>
  <p:handoutMasterIdLst>
    <p:handoutMasterId r:id="rId38"/>
  </p:handoutMasterIdLst>
  <p:sldIdLst>
    <p:sldId id="256" r:id="rId5"/>
    <p:sldId id="257" r:id="rId6"/>
    <p:sldId id="279" r:id="rId7"/>
    <p:sldId id="273" r:id="rId8"/>
    <p:sldId id="278" r:id="rId9"/>
    <p:sldId id="303" r:id="rId10"/>
    <p:sldId id="304" r:id="rId11"/>
    <p:sldId id="305" r:id="rId12"/>
    <p:sldId id="306" r:id="rId13"/>
    <p:sldId id="307" r:id="rId14"/>
    <p:sldId id="308" r:id="rId15"/>
    <p:sldId id="356" r:id="rId16"/>
    <p:sldId id="369" r:id="rId17"/>
    <p:sldId id="368" r:id="rId18"/>
    <p:sldId id="359" r:id="rId19"/>
    <p:sldId id="370" r:id="rId20"/>
    <p:sldId id="371" r:id="rId21"/>
    <p:sldId id="360" r:id="rId22"/>
    <p:sldId id="361" r:id="rId23"/>
    <p:sldId id="363" r:id="rId24"/>
    <p:sldId id="362" r:id="rId25"/>
    <p:sldId id="372" r:id="rId26"/>
    <p:sldId id="373" r:id="rId27"/>
    <p:sldId id="374" r:id="rId28"/>
    <p:sldId id="375" r:id="rId29"/>
    <p:sldId id="376" r:id="rId30"/>
    <p:sldId id="377" r:id="rId31"/>
    <p:sldId id="378" r:id="rId32"/>
    <p:sldId id="379" r:id="rId33"/>
    <p:sldId id="380" r:id="rId34"/>
    <p:sldId id="302" r:id="rId35"/>
    <p:sldId id="269" r:id="rId36"/>
  </p:sldIdLst>
  <p:sldSz cx="12198350" cy="6858000"/>
  <p:notesSz cx="6858000" cy="9144000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Georgia" panose="02040502050405020303" pitchFamily="18" charset="0"/>
      <p:regular r:id="rId43"/>
      <p:bold r:id="rId44"/>
      <p:italic r:id="rId45"/>
      <p:boldItalic r:id="rId46"/>
    </p:embeddedFont>
    <p:embeddedFont>
      <p:font typeface="Minion" panose="02000503070000020003" pitchFamily="2" charset="0"/>
      <p:regular r:id="rId47"/>
      <p:bold r:id="rId48"/>
      <p:italic r:id="rId49"/>
      <p:boldItalic r:id="rId50"/>
    </p:embeddedFont>
  </p:embeddedFontLst>
  <p:custDataLst>
    <p:tags r:id="rId51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>
      <p:cViewPr>
        <p:scale>
          <a:sx n="117" d="100"/>
          <a:sy n="117" d="100"/>
        </p:scale>
        <p:origin x="344" y="14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.fntdata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6.fntdata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8" Type="http://schemas.openxmlformats.org/officeDocument/2006/relationships/slide" Target="slides/slide4.xml"/><Relationship Id="rId51" Type="http://schemas.openxmlformats.org/officeDocument/2006/relationships/tags" Target="tags/tag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Relationship Id="rId46" Type="http://schemas.openxmlformats.org/officeDocument/2006/relationships/font" Target="fonts/font8.fntdata"/><Relationship Id="rId20" Type="http://schemas.openxmlformats.org/officeDocument/2006/relationships/slide" Target="slides/slide16.xml"/><Relationship Id="rId41" Type="http://schemas.openxmlformats.org/officeDocument/2006/relationships/font" Target="fonts/font3.fntdata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11-09-2025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11-09-2025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11-09-2025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Planning </a:t>
            </a:r>
            <a:r>
              <a:rPr lang="nl-NL" sz="4400" dirty="0" err="1"/>
              <a:t>and</a:t>
            </a:r>
            <a:r>
              <a:rPr lang="nl-NL" sz="4400" dirty="0"/>
              <a:t> Management of </a:t>
            </a:r>
            <a:r>
              <a:rPr lang="nl-NL" sz="4400" dirty="0" err="1"/>
              <a:t>Sustainable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Development</a:t>
            </a:r>
          </a:p>
          <a:p>
            <a:r>
              <a:rPr lang="nl-NL" dirty="0" err="1"/>
              <a:t>Challenges</a:t>
            </a:r>
            <a:r>
              <a:rPr lang="nl-NL" dirty="0"/>
              <a:t> of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Spatial</a:t>
            </a:r>
            <a:r>
              <a:rPr lang="nl-NL" dirty="0"/>
              <a:t> Planning</a:t>
            </a:r>
          </a:p>
          <a:p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5" name="Picture 2" descr="An estimated 30 million people visit Venice each year, dwarfing the dwindling resident population, which is now less than 50,000.">
            <a:extLst>
              <a:ext uri="{FF2B5EF4-FFF2-40B4-BE49-F238E27FC236}">
                <a16:creationId xmlns:a16="http://schemas.microsoft.com/office/drawing/2014/main" id="{832D86AF-206D-572B-9126-09D7057A67C3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28" r="19928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iatu">
            <a:extLst>
              <a:ext uri="{FF2B5EF4-FFF2-40B4-BE49-F238E27FC236}">
                <a16:creationId xmlns:a16="http://schemas.microsoft.com/office/drawing/2014/main" id="{65F23759-E154-0CF0-9884-AD6464E99D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50" r="-69"/>
          <a:stretch/>
        </p:blipFill>
        <p:spPr bwMode="auto">
          <a:xfrm>
            <a:off x="0" y="19771"/>
            <a:ext cx="12198350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  <a:noFill/>
        </p:spPr>
        <p:txBody>
          <a:bodyPr>
            <a:normAutofit/>
          </a:bodyPr>
          <a:lstStyle/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2" algn="ctr"/>
            <a:endParaRPr lang="en-GB" sz="2400" b="1" dirty="0">
              <a:solidFill>
                <a:schemeClr val="bg1"/>
              </a:solidFill>
            </a:endParaRPr>
          </a:p>
          <a:p>
            <a:pPr lvl="2" algn="ctr"/>
            <a:endParaRPr lang="nl-NL" sz="2400" b="1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A7DBFC-030A-7AC5-7DFE-FFB68FC349D8}"/>
              </a:ext>
            </a:extLst>
          </p:cNvPr>
          <p:cNvSpPr txBox="1"/>
          <p:nvPr/>
        </p:nvSpPr>
        <p:spPr>
          <a:xfrm>
            <a:off x="3252486" y="157415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00CD84-A0CA-E0BE-4FB3-365DEE003FB0}"/>
              </a:ext>
            </a:extLst>
          </p:cNvPr>
          <p:cNvSpPr txBox="1"/>
          <p:nvPr/>
        </p:nvSpPr>
        <p:spPr>
          <a:xfrm>
            <a:off x="194519" y="859185"/>
            <a:ext cx="915089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GB" sz="3200" b="1" dirty="0">
                <a:solidFill>
                  <a:srgbClr val="FFC000"/>
                </a:solidFill>
              </a:rPr>
              <a:t>1- Sustainable Tourism Development</a:t>
            </a:r>
          </a:p>
        </p:txBody>
      </p:sp>
    </p:spTree>
    <p:extLst>
      <p:ext uri="{BB962C8B-B14F-4D97-AF65-F5344CB8AC3E}">
        <p14:creationId xmlns:p14="http://schemas.microsoft.com/office/powerpoint/2010/main" val="235674014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What</a:t>
            </a:r>
            <a:r>
              <a:rPr lang="nl-NL" sz="3200" dirty="0"/>
              <a:t> is </a:t>
            </a:r>
            <a:r>
              <a:rPr lang="nl-NL" sz="3200" dirty="0" err="1"/>
              <a:t>Sustainable</a:t>
            </a:r>
            <a:r>
              <a:rPr lang="nl-NL" sz="3200" dirty="0"/>
              <a:t> Development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 err="1"/>
              <a:t>Sustainable</a:t>
            </a:r>
            <a:r>
              <a:rPr lang="nl-NL" b="0" dirty="0"/>
              <a:t> Development is </a:t>
            </a:r>
            <a:r>
              <a:rPr lang="nl-NL" b="0" dirty="0" err="1"/>
              <a:t>understood</a:t>
            </a:r>
            <a:r>
              <a:rPr lang="nl-NL" b="0" dirty="0"/>
              <a:t> as:</a:t>
            </a:r>
          </a:p>
          <a:p>
            <a:pPr lvl="3"/>
            <a:r>
              <a:rPr lang="nl-NL" b="0" dirty="0"/>
              <a:t>- “development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meets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present without </a:t>
            </a:r>
            <a:r>
              <a:rPr lang="nl-NL" b="0" dirty="0" err="1"/>
              <a:t>compromising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ability</a:t>
            </a:r>
            <a:r>
              <a:rPr lang="nl-NL" b="0" dirty="0"/>
              <a:t> of </a:t>
            </a:r>
            <a:r>
              <a:rPr lang="nl-NL" b="0" dirty="0" err="1"/>
              <a:t>future</a:t>
            </a:r>
            <a:r>
              <a:rPr lang="nl-NL" b="0" dirty="0"/>
              <a:t> </a:t>
            </a:r>
            <a:r>
              <a:rPr lang="nl-NL" b="0" dirty="0" err="1"/>
              <a:t>generations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meet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own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”.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Sustainable</a:t>
            </a:r>
            <a:r>
              <a:rPr lang="nl-NL" dirty="0"/>
              <a:t> Development has 3 </a:t>
            </a:r>
            <a:r>
              <a:rPr lang="nl-NL" dirty="0" err="1"/>
              <a:t>dimensions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lvl="3"/>
            <a:endParaRPr lang="nl-NL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1028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35CEF051-276A-3F9E-5ACC-5EF8C13873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7179295" y="2992140"/>
            <a:ext cx="4248473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90019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800" dirty="0"/>
            </a:br>
            <a:r>
              <a:rPr lang="nl-NL" sz="2800" dirty="0"/>
              <a:t>1-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Development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 err="1"/>
              <a:t>Sustainable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aims</a:t>
            </a:r>
            <a:r>
              <a:rPr lang="nl-NL" b="1" dirty="0"/>
              <a:t> </a:t>
            </a:r>
            <a:r>
              <a:rPr lang="nl-NL" b="1" dirty="0" err="1"/>
              <a:t>to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Meet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needs</a:t>
            </a:r>
            <a:r>
              <a:rPr lang="nl-NL" dirty="0"/>
              <a:t> of </a:t>
            </a:r>
            <a:r>
              <a:rPr lang="nl-NL" dirty="0" err="1"/>
              <a:t>current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host </a:t>
            </a:r>
            <a:r>
              <a:rPr lang="nl-NL" dirty="0" err="1"/>
              <a:t>regions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Protect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enhance</a:t>
            </a:r>
            <a:r>
              <a:rPr lang="nl-NL" dirty="0"/>
              <a:t> </a:t>
            </a:r>
            <a:r>
              <a:rPr lang="nl-NL" dirty="0" err="1"/>
              <a:t>future</a:t>
            </a:r>
            <a:r>
              <a:rPr lang="nl-NL" dirty="0"/>
              <a:t> </a:t>
            </a:r>
            <a:r>
              <a:rPr lang="nl-NL" dirty="0" err="1"/>
              <a:t>opportunities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Focus </a:t>
            </a:r>
            <a:r>
              <a:rPr lang="nl-NL" b="1" dirty="0" err="1"/>
              <a:t>Areas</a:t>
            </a:r>
            <a:r>
              <a:rPr lang="nl-NL" b="1" dirty="0"/>
              <a:t>: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5166333-F4E0-5229-C12F-A6D92ACAAC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0136"/>
              </p:ext>
            </p:extLst>
          </p:nvPr>
        </p:nvGraphicFramePr>
        <p:xfrm>
          <a:off x="310428" y="3663728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805617882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6310864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Social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equity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Economic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viability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303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Environmental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protection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851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2324386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800" dirty="0"/>
            </a:br>
            <a:r>
              <a:rPr lang="nl-NL" sz="2800" dirty="0"/>
              <a:t>1-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Development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Key</a:t>
            </a:r>
            <a:r>
              <a:rPr lang="nl-NL" b="1" dirty="0"/>
              <a:t> </a:t>
            </a:r>
            <a:r>
              <a:rPr lang="nl-NL" b="1" dirty="0" err="1"/>
              <a:t>Principles</a:t>
            </a:r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3216DC7-5F66-C087-8349-C12AE0FC49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208541"/>
              </p:ext>
            </p:extLst>
          </p:nvPr>
        </p:nvGraphicFramePr>
        <p:xfrm>
          <a:off x="285207" y="2872740"/>
          <a:ext cx="813223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805617882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6310864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Socio-cultural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respect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Economic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sustainability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303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Environmental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integrity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Stakeholder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collaboration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851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Responsible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tourism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behavior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497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0247730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800" dirty="0"/>
            </a:br>
            <a:r>
              <a:rPr lang="nl-NL" sz="2800" dirty="0"/>
              <a:t>1-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Development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A- UN </a:t>
            </a:r>
            <a:r>
              <a:rPr lang="nl-NL" b="1" dirty="0" err="1"/>
              <a:t>Sustainable</a:t>
            </a:r>
            <a:r>
              <a:rPr lang="nl-NL" b="1" dirty="0"/>
              <a:t> Development Goals: </a:t>
            </a:r>
          </a:p>
          <a:p>
            <a:pPr lvl="2"/>
            <a:r>
              <a:rPr lang="nl-NL" dirty="0"/>
              <a:t>-17 </a:t>
            </a:r>
            <a:r>
              <a:rPr lang="nl-NL" dirty="0" err="1"/>
              <a:t>global</a:t>
            </a:r>
            <a:r>
              <a:rPr lang="nl-NL" dirty="0"/>
              <a:t> goals </a:t>
            </a:r>
            <a:r>
              <a:rPr lang="nl-NL" dirty="0" err="1"/>
              <a:t>adopted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UN in 2015 </a:t>
            </a:r>
            <a:r>
              <a:rPr lang="nl-NL" dirty="0" err="1"/>
              <a:t>to</a:t>
            </a:r>
            <a:r>
              <a:rPr lang="nl-NL" dirty="0"/>
              <a:t> tackle </a:t>
            </a:r>
            <a:r>
              <a:rPr lang="nl-NL" dirty="0" err="1"/>
              <a:t>various</a:t>
            </a:r>
            <a:r>
              <a:rPr lang="nl-NL" dirty="0"/>
              <a:t> </a:t>
            </a:r>
            <a:r>
              <a:rPr lang="nl-NL" dirty="0" err="1"/>
              <a:t>aspects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2030,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isntance</a:t>
            </a:r>
            <a:r>
              <a:rPr lang="nl-NL" dirty="0"/>
              <a:t>: </a:t>
            </a:r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7587FF-26AE-2001-65F2-BBCB78B16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76872"/>
            <a:ext cx="12198350" cy="41879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733580-353C-CE31-1F4E-906D6CA4E322}"/>
              </a:ext>
            </a:extLst>
          </p:cNvPr>
          <p:cNvSpPr txBox="1"/>
          <p:nvPr/>
        </p:nvSpPr>
        <p:spPr>
          <a:xfrm>
            <a:off x="2489812" y="209320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72736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800" dirty="0"/>
            </a:br>
            <a:r>
              <a:rPr lang="nl-NL" sz="2800" dirty="0"/>
              <a:t>1-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Development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A- UN </a:t>
            </a:r>
            <a:r>
              <a:rPr lang="nl-NL" b="1" dirty="0" err="1"/>
              <a:t>Sustainable</a:t>
            </a:r>
            <a:r>
              <a:rPr lang="nl-NL" b="1" dirty="0"/>
              <a:t> Development Goals:</a:t>
            </a:r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733580-353C-CE31-1F4E-906D6CA4E322}"/>
              </a:ext>
            </a:extLst>
          </p:cNvPr>
          <p:cNvSpPr txBox="1"/>
          <p:nvPr/>
        </p:nvSpPr>
        <p:spPr>
          <a:xfrm>
            <a:off x="2489812" y="209320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62CD87-7F73-0275-2BBA-2FEDC102B7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76873"/>
            <a:ext cx="12198350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30280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800" dirty="0"/>
            </a:br>
            <a:r>
              <a:rPr lang="nl-NL" sz="2800" dirty="0"/>
              <a:t>1-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Development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A- UN </a:t>
            </a:r>
            <a:r>
              <a:rPr lang="nl-NL" b="1" dirty="0" err="1"/>
              <a:t>Sustainable</a:t>
            </a:r>
            <a:r>
              <a:rPr lang="nl-NL" b="1" dirty="0"/>
              <a:t> Development Goals</a:t>
            </a:r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733580-353C-CE31-1F4E-906D6CA4E322}"/>
              </a:ext>
            </a:extLst>
          </p:cNvPr>
          <p:cNvSpPr txBox="1"/>
          <p:nvPr/>
        </p:nvSpPr>
        <p:spPr>
          <a:xfrm>
            <a:off x="2489812" y="209320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D1FDDC-6DEC-71FE-C356-F7544221BE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76872"/>
            <a:ext cx="12198350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412308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800" dirty="0"/>
            </a:br>
            <a:r>
              <a:rPr lang="nl-NL" sz="2800" dirty="0"/>
              <a:t>1-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Development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B- UN </a:t>
            </a:r>
            <a:r>
              <a:rPr lang="nl-NL" b="1" dirty="0" err="1"/>
              <a:t>SDGs</a:t>
            </a:r>
            <a:r>
              <a:rPr lang="nl-NL" b="1" dirty="0"/>
              <a:t> </a:t>
            </a:r>
            <a:r>
              <a:rPr lang="nl-NL" b="1" dirty="0" err="1"/>
              <a:t>Related</a:t>
            </a:r>
            <a:r>
              <a:rPr lang="nl-NL" b="1" dirty="0"/>
              <a:t> </a:t>
            </a:r>
            <a:r>
              <a:rPr lang="nl-NL" b="1" dirty="0" err="1"/>
              <a:t>to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directly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indirectly</a:t>
            </a:r>
            <a:r>
              <a:rPr lang="nl-NL" dirty="0"/>
              <a:t> </a:t>
            </a:r>
            <a:r>
              <a:rPr lang="nl-NL" dirty="0" err="1"/>
              <a:t>contributes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several</a:t>
            </a:r>
            <a:r>
              <a:rPr lang="nl-NL" dirty="0"/>
              <a:t> </a:t>
            </a:r>
            <a:r>
              <a:rPr lang="nl-NL" dirty="0" err="1"/>
              <a:t>SDGs</a:t>
            </a:r>
            <a:r>
              <a:rPr lang="nl-NL" dirty="0"/>
              <a:t>.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Key</a:t>
            </a:r>
            <a:r>
              <a:rPr lang="nl-NL" b="1" dirty="0"/>
              <a:t> </a:t>
            </a:r>
            <a:r>
              <a:rPr lang="nl-NL" b="1" dirty="0" err="1"/>
              <a:t>ones</a:t>
            </a:r>
            <a:r>
              <a:rPr lang="nl-NL" b="1" dirty="0"/>
              <a:t> </a:t>
            </a:r>
            <a:r>
              <a:rPr lang="nl-NL" b="1" dirty="0" err="1"/>
              <a:t>include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SDG 8: Decent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Growth</a:t>
            </a:r>
            <a:endParaRPr lang="nl-NL" dirty="0"/>
          </a:p>
          <a:p>
            <a:pPr lvl="2"/>
            <a:r>
              <a:rPr lang="nl-NL" dirty="0"/>
              <a:t>- SDG 11: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Cities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Communities</a:t>
            </a:r>
            <a:endParaRPr lang="nl-NL" dirty="0"/>
          </a:p>
          <a:p>
            <a:pPr lvl="2"/>
            <a:r>
              <a:rPr lang="nl-NL" dirty="0"/>
              <a:t>- SDG 12: </a:t>
            </a:r>
            <a:r>
              <a:rPr lang="nl-NL" dirty="0" err="1"/>
              <a:t>Responsible</a:t>
            </a:r>
            <a:r>
              <a:rPr lang="nl-NL" dirty="0"/>
              <a:t> </a:t>
            </a:r>
            <a:r>
              <a:rPr lang="nl-NL" dirty="0" err="1"/>
              <a:t>Consumption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Production</a:t>
            </a:r>
            <a:endParaRPr lang="nl-NL" dirty="0"/>
          </a:p>
          <a:p>
            <a:pPr lvl="2"/>
            <a:r>
              <a:rPr lang="nl-NL" dirty="0"/>
              <a:t>- SDG 13: </a:t>
            </a:r>
            <a:r>
              <a:rPr lang="nl-NL" dirty="0" err="1"/>
              <a:t>Climate</a:t>
            </a:r>
            <a:r>
              <a:rPr lang="nl-NL" dirty="0"/>
              <a:t> Action:</a:t>
            </a:r>
          </a:p>
          <a:p>
            <a:pPr lvl="2"/>
            <a:r>
              <a:rPr lang="nl-NL" dirty="0"/>
              <a:t>- SDG 14 </a:t>
            </a:r>
            <a:r>
              <a:rPr lang="nl-NL" dirty="0" err="1"/>
              <a:t>and</a:t>
            </a:r>
            <a:r>
              <a:rPr lang="nl-NL" dirty="0"/>
              <a:t> 15: Life Below Water / Life on Land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733580-353C-CE31-1F4E-906D6CA4E322}"/>
              </a:ext>
            </a:extLst>
          </p:cNvPr>
          <p:cNvSpPr txBox="1"/>
          <p:nvPr/>
        </p:nvSpPr>
        <p:spPr>
          <a:xfrm>
            <a:off x="2489812" y="209320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494776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800" dirty="0"/>
            </a:br>
            <a:r>
              <a:rPr lang="nl-NL" sz="2800" dirty="0"/>
              <a:t>1-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Development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b="1" dirty="0"/>
              <a:t>C- Agenda 2030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endParaRPr lang="nl-NL" dirty="0"/>
          </a:p>
          <a:p>
            <a:pPr lvl="2"/>
            <a:r>
              <a:rPr lang="nl-NL" b="1" dirty="0"/>
              <a:t>Framework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Integrates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</a:t>
            </a:r>
            <a:r>
              <a:rPr lang="nl-NL" dirty="0" err="1"/>
              <a:t>national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global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development </a:t>
            </a:r>
            <a:r>
              <a:rPr lang="nl-NL" dirty="0" err="1"/>
              <a:t>plans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Key</a:t>
            </a:r>
            <a:r>
              <a:rPr lang="nl-NL" b="1" dirty="0"/>
              <a:t> </a:t>
            </a:r>
            <a:r>
              <a:rPr lang="nl-NL" b="1" dirty="0" err="1"/>
              <a:t>Objectives</a:t>
            </a:r>
            <a:endParaRPr lang="nl-NL" b="1" dirty="0"/>
          </a:p>
          <a:p>
            <a:pPr lvl="2"/>
            <a:r>
              <a:rPr lang="nl-NL" dirty="0"/>
              <a:t>- Support </a:t>
            </a:r>
            <a:r>
              <a:rPr lang="nl-NL" dirty="0" err="1"/>
              <a:t>poverty</a:t>
            </a:r>
            <a:r>
              <a:rPr lang="nl-NL" dirty="0"/>
              <a:t> </a:t>
            </a:r>
            <a:r>
              <a:rPr lang="nl-NL" dirty="0" err="1"/>
              <a:t>reduction</a:t>
            </a:r>
            <a:r>
              <a:rPr lang="nl-NL" dirty="0"/>
              <a:t>, </a:t>
            </a:r>
            <a:r>
              <a:rPr lang="nl-NL" dirty="0" err="1"/>
              <a:t>employment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growth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Encourage</a:t>
            </a:r>
            <a:r>
              <a:rPr lang="nl-NL" dirty="0"/>
              <a:t> resource efficiency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stewardship</a:t>
            </a:r>
            <a:endParaRPr lang="nl-NL" dirty="0"/>
          </a:p>
          <a:p>
            <a:pPr lvl="2"/>
            <a:r>
              <a:rPr lang="nl-NL" dirty="0"/>
              <a:t>- Ensure </a:t>
            </a:r>
            <a:r>
              <a:rPr lang="nl-NL" dirty="0" err="1"/>
              <a:t>inclusive</a:t>
            </a:r>
            <a:r>
              <a:rPr lang="nl-NL" dirty="0"/>
              <a:t>, </a:t>
            </a:r>
            <a:r>
              <a:rPr lang="nl-NL" dirty="0" err="1"/>
              <a:t>participatory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equitable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planning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Promote</a:t>
            </a:r>
            <a:r>
              <a:rPr lang="nl-NL" dirty="0"/>
              <a:t> </a:t>
            </a:r>
            <a:r>
              <a:rPr lang="nl-NL" dirty="0" err="1"/>
              <a:t>resilient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systems </a:t>
            </a:r>
            <a:r>
              <a:rPr lang="nl-NL" dirty="0" err="1"/>
              <a:t>capable</a:t>
            </a:r>
            <a:r>
              <a:rPr lang="nl-NL" dirty="0"/>
              <a:t> of </a:t>
            </a:r>
            <a:r>
              <a:rPr lang="nl-NL" dirty="0" err="1"/>
              <a:t>adapting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crises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733580-353C-CE31-1F4E-906D6CA4E322}"/>
              </a:ext>
            </a:extLst>
          </p:cNvPr>
          <p:cNvSpPr txBox="1"/>
          <p:nvPr/>
        </p:nvSpPr>
        <p:spPr>
          <a:xfrm>
            <a:off x="2489812" y="209320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902392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rcelona protesters spray visitors with water: Why has Europe fallen out  of love with tourism? | Euronews">
            <a:extLst>
              <a:ext uri="{FF2B5EF4-FFF2-40B4-BE49-F238E27FC236}">
                <a16:creationId xmlns:a16="http://schemas.microsoft.com/office/drawing/2014/main" id="{ADCFFB47-AC77-D00E-F0B4-8DCB4F002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19770"/>
            <a:ext cx="12192000" cy="636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5192FC7-4DA6-BC54-0B0B-017099562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381" y="908720"/>
            <a:ext cx="11389024" cy="432048"/>
          </a:xfrm>
        </p:spPr>
        <p:txBody>
          <a:bodyPr/>
          <a:lstStyle/>
          <a:p>
            <a:r>
              <a:rPr lang="en-US" sz="4400" dirty="0">
                <a:solidFill>
                  <a:schemeClr val="bg1"/>
                </a:solidFill>
              </a:rPr>
              <a:t>2- Challenges of Sustainable Tourism</a:t>
            </a:r>
            <a:endParaRPr lang="en-DE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243003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2.1- </a:t>
            </a:r>
            <a:r>
              <a:rPr lang="en-GB" dirty="0" err="1"/>
              <a:t>Overtourism</a:t>
            </a:r>
            <a:endParaRPr lang="en-GB" dirty="0"/>
          </a:p>
          <a:p>
            <a:pPr lvl="3"/>
            <a:endParaRPr lang="en-GB" b="0" dirty="0"/>
          </a:p>
          <a:p>
            <a:pPr lvl="3"/>
            <a:r>
              <a:rPr lang="en-GB" b="0" dirty="0"/>
              <a:t>- Protests in Spain in Barcelo, Mallorca, Canaries against over - tourism: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Negative economic impacts (prices and rents).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Extensive pressure on infrastructure and environment. 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Cultural Impact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C00A77-8B49-8891-F067-19E0E498EA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6456" y="2488617"/>
            <a:ext cx="6264000" cy="387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ECCBA0-77B2-6C33-7366-046E2EC016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456" y="3106711"/>
            <a:ext cx="5688000" cy="326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14455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7170" name="Picture 2" descr="What is Overtourism? And what Greeneration Foundation has done to overcome unsustainable  tourism? - Green Info">
            <a:extLst>
              <a:ext uri="{FF2B5EF4-FFF2-40B4-BE49-F238E27FC236}">
                <a16:creationId xmlns:a16="http://schemas.microsoft.com/office/drawing/2014/main" id="{98907C9B-A2ED-7846-7D56-390267810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6" y="3556668"/>
            <a:ext cx="4972935" cy="279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Unsustainable Tourism ...">
            <a:extLst>
              <a:ext uri="{FF2B5EF4-FFF2-40B4-BE49-F238E27FC236}">
                <a16:creationId xmlns:a16="http://schemas.microsoft.com/office/drawing/2014/main" id="{8FF8EEE8-E74C-9D3A-3CB9-5D6D4C3FB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739" y="1051076"/>
            <a:ext cx="4963244" cy="288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Unsustainable tourism and carrying ...">
            <a:extLst>
              <a:ext uri="{FF2B5EF4-FFF2-40B4-BE49-F238E27FC236}">
                <a16:creationId xmlns:a16="http://schemas.microsoft.com/office/drawing/2014/main" id="{A2AF512D-A0BE-E402-3552-EE02F9E86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768" y="4119176"/>
            <a:ext cx="34925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urrent Themes: Unsustainable Tourism ...">
            <a:extLst>
              <a:ext uri="{FF2B5EF4-FFF2-40B4-BE49-F238E27FC236}">
                <a16:creationId xmlns:a16="http://schemas.microsoft.com/office/drawing/2014/main" id="{18AD2F5F-083E-E8FA-3EF8-4F20661BB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7268"/>
            <a:ext cx="4638337" cy="2423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Sustainable tourism: Is it possible?">
            <a:extLst>
              <a:ext uri="{FF2B5EF4-FFF2-40B4-BE49-F238E27FC236}">
                <a16:creationId xmlns:a16="http://schemas.microsoft.com/office/drawing/2014/main" id="{401A8C92-FB19-5A92-278B-592D8A1A6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755" y="291124"/>
            <a:ext cx="6138842" cy="257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The environmental impact of mass tourism - Thegreensideofpink">
            <a:extLst>
              <a:ext uri="{FF2B5EF4-FFF2-40B4-BE49-F238E27FC236}">
                <a16:creationId xmlns:a16="http://schemas.microsoft.com/office/drawing/2014/main" id="{70ACE18C-8642-2F85-EBB6-FD152F41F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979" y="3792461"/>
            <a:ext cx="4553747" cy="256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86918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r>
              <a:rPr lang="en-GB" dirty="0"/>
              <a:t>2.1- </a:t>
            </a:r>
            <a:r>
              <a:rPr lang="en-GB" dirty="0" err="1"/>
              <a:t>Overtourism</a:t>
            </a:r>
            <a:endParaRPr lang="en-GB" dirty="0"/>
          </a:p>
          <a:p>
            <a:pPr lvl="3"/>
            <a:endParaRPr lang="de-DE" dirty="0"/>
          </a:p>
          <a:p>
            <a:pPr lvl="3"/>
            <a:r>
              <a:rPr lang="de-DE" dirty="0"/>
              <a:t>The Case </a:t>
            </a:r>
            <a:r>
              <a:rPr lang="de-DE" dirty="0" err="1"/>
              <a:t>of</a:t>
            </a:r>
            <a:r>
              <a:rPr lang="de-DE" dirty="0"/>
              <a:t> Canary Islands :</a:t>
            </a:r>
          </a:p>
          <a:p>
            <a:pPr lvl="3"/>
            <a:endParaRPr lang="de-DE" b="0" dirty="0"/>
          </a:p>
          <a:p>
            <a:pPr lvl="3"/>
            <a:r>
              <a:rPr lang="de-DE" b="0" dirty="0"/>
              <a:t>The </a:t>
            </a:r>
            <a:r>
              <a:rPr lang="de-DE" b="0" dirty="0" err="1"/>
              <a:t>inappropriate</a:t>
            </a:r>
            <a:r>
              <a:rPr lang="de-DE" b="0" dirty="0"/>
              <a:t> </a:t>
            </a:r>
            <a:r>
              <a:rPr lang="de-DE" b="0" dirty="0" err="1"/>
              <a:t>tourist</a:t>
            </a:r>
            <a:r>
              <a:rPr lang="de-DE" b="0" dirty="0"/>
              <a:t> </a:t>
            </a:r>
            <a:r>
              <a:rPr lang="de-DE" b="0" dirty="0" err="1"/>
              <a:t>beavious</a:t>
            </a:r>
            <a:r>
              <a:rPr lang="de-DE" b="0" dirty="0"/>
              <a:t>:</a:t>
            </a:r>
          </a:p>
          <a:p>
            <a:pPr lvl="3"/>
            <a:r>
              <a:rPr lang="de-DE" b="0" dirty="0"/>
              <a:t>- The </a:t>
            </a:r>
            <a:r>
              <a:rPr lang="de-DE" b="0" dirty="0" err="1"/>
              <a:t>local</a:t>
            </a:r>
            <a:r>
              <a:rPr lang="de-DE" b="0" dirty="0"/>
              <a:t> </a:t>
            </a:r>
            <a:r>
              <a:rPr lang="de-DE" b="0" dirty="0" err="1"/>
              <a:t>community</a:t>
            </a:r>
            <a:r>
              <a:rPr lang="de-DE" b="0" dirty="0"/>
              <a:t> </a:t>
            </a:r>
            <a:r>
              <a:rPr lang="de-DE" b="0" dirty="0" err="1"/>
              <a:t>started</a:t>
            </a:r>
            <a:r>
              <a:rPr lang="de-DE" b="0" dirty="0"/>
              <a:t> </a:t>
            </a:r>
          </a:p>
          <a:p>
            <a:pPr lvl="3"/>
            <a:r>
              <a:rPr lang="de-DE" b="0" dirty="0" err="1"/>
              <a:t>demonstrations</a:t>
            </a:r>
            <a:r>
              <a:rPr lang="de-DE" b="0" dirty="0"/>
              <a:t> </a:t>
            </a:r>
            <a:r>
              <a:rPr lang="de-DE" b="0" dirty="0" err="1"/>
              <a:t>against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</a:p>
          <a:p>
            <a:pPr lvl="3"/>
            <a:r>
              <a:rPr lang="de-DE" b="0" dirty="0" err="1"/>
              <a:t>irresponsible</a:t>
            </a:r>
            <a:r>
              <a:rPr lang="de-DE" b="0" dirty="0"/>
              <a:t> </a:t>
            </a:r>
            <a:r>
              <a:rPr lang="de-DE" b="0" dirty="0" err="1"/>
              <a:t>tourist</a:t>
            </a:r>
            <a:r>
              <a:rPr lang="de-DE" b="0" dirty="0"/>
              <a:t> </a:t>
            </a:r>
            <a:r>
              <a:rPr lang="de-DE" b="0" dirty="0" err="1"/>
              <a:t>activities</a:t>
            </a:r>
            <a:r>
              <a:rPr lang="de-DE" b="0" dirty="0"/>
              <a:t> such </a:t>
            </a:r>
          </a:p>
          <a:p>
            <a:pPr lvl="3"/>
            <a:r>
              <a:rPr lang="de-DE" b="0" dirty="0" err="1"/>
              <a:t>as</a:t>
            </a:r>
            <a:r>
              <a:rPr lang="de-DE" b="0" dirty="0"/>
              <a:t> </a:t>
            </a:r>
            <a:r>
              <a:rPr lang="de-DE" b="0" dirty="0" err="1"/>
              <a:t>over</a:t>
            </a:r>
            <a:r>
              <a:rPr lang="de-DE" b="0" dirty="0"/>
              <a:t> </a:t>
            </a:r>
            <a:r>
              <a:rPr lang="de-DE" b="0" dirty="0" err="1"/>
              <a:t>drinking</a:t>
            </a:r>
            <a:r>
              <a:rPr lang="de-DE" b="0" dirty="0"/>
              <a:t> and </a:t>
            </a:r>
            <a:r>
              <a:rPr lang="de-DE" b="0" dirty="0" err="1"/>
              <a:t>violence</a:t>
            </a:r>
            <a:r>
              <a:rPr lang="de-DE" b="0" dirty="0"/>
              <a:t> </a:t>
            </a:r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5" name="AutoShape 2" descr="Tens of thousands protest against Canary Islands' 'unsustainable' tourism  model | Spain | The Guardian">
            <a:extLst>
              <a:ext uri="{FF2B5EF4-FFF2-40B4-BE49-F238E27FC236}">
                <a16:creationId xmlns:a16="http://schemas.microsoft.com/office/drawing/2014/main" id="{711E4440-6439-80A2-6469-B913A194D29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sp>
        <p:nvSpPr>
          <p:cNvPr id="9" name="AutoShape 4" descr="Canary Islands against mass tourism">
            <a:extLst>
              <a:ext uri="{FF2B5EF4-FFF2-40B4-BE49-F238E27FC236}">
                <a16:creationId xmlns:a16="http://schemas.microsoft.com/office/drawing/2014/main" id="{3A81878E-89AB-7015-785F-F0EC6BED77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94175" y="2362200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pic>
        <p:nvPicPr>
          <p:cNvPr id="8200" name="Picture 8" descr="Thousands protest in Spain's Canary Islands over mass tourism | RNZ News">
            <a:extLst>
              <a:ext uri="{FF2B5EF4-FFF2-40B4-BE49-F238E27FC236}">
                <a16:creationId xmlns:a16="http://schemas.microsoft.com/office/drawing/2014/main" id="{35E6C953-D08B-8BD1-DE35-FE35D72BE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983" y="1281320"/>
            <a:ext cx="7663367" cy="478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84230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r>
              <a:rPr lang="en-GB" dirty="0"/>
              <a:t>2.1- </a:t>
            </a:r>
            <a:r>
              <a:rPr lang="en-GB" dirty="0" err="1"/>
              <a:t>Overtourism</a:t>
            </a:r>
            <a:endParaRPr lang="en-GB" dirty="0"/>
          </a:p>
          <a:p>
            <a:pPr lvl="3"/>
            <a:endParaRPr lang="de-DE" dirty="0"/>
          </a:p>
          <a:p>
            <a:pPr lvl="3"/>
            <a:r>
              <a:rPr lang="de-DE" dirty="0"/>
              <a:t>The Case </a:t>
            </a:r>
            <a:r>
              <a:rPr lang="de-DE" dirty="0" err="1"/>
              <a:t>of</a:t>
            </a:r>
            <a:r>
              <a:rPr lang="de-DE" dirty="0"/>
              <a:t> Venice:</a:t>
            </a:r>
          </a:p>
          <a:p>
            <a:pPr lvl="3"/>
            <a:endParaRPr lang="de-DE" b="0" dirty="0"/>
          </a:p>
          <a:p>
            <a:pPr lvl="3"/>
            <a:r>
              <a:rPr lang="de-DE" b="0" dirty="0"/>
              <a:t>- </a:t>
            </a:r>
            <a:r>
              <a:rPr lang="de-DE" b="0" dirty="0" err="1"/>
              <a:t>Fewer</a:t>
            </a:r>
            <a:r>
              <a:rPr lang="de-DE" b="0" dirty="0"/>
              <a:t> </a:t>
            </a:r>
            <a:r>
              <a:rPr lang="de-DE" b="0" dirty="0" err="1"/>
              <a:t>homes</a:t>
            </a:r>
            <a:r>
              <a:rPr lang="de-DE" b="0" dirty="0"/>
              <a:t> and </a:t>
            </a:r>
            <a:r>
              <a:rPr lang="de-DE" b="0" dirty="0" err="1"/>
              <a:t>businesses</a:t>
            </a:r>
            <a:endParaRPr lang="de-DE" b="0" dirty="0"/>
          </a:p>
          <a:p>
            <a:pPr lvl="3"/>
            <a:r>
              <a:rPr lang="de-DE" b="0" dirty="0"/>
              <a:t>- </a:t>
            </a:r>
            <a:r>
              <a:rPr lang="de-DE" b="0" dirty="0" err="1"/>
              <a:t>Crowding</a:t>
            </a:r>
            <a:endParaRPr lang="de-DE" b="0" dirty="0"/>
          </a:p>
          <a:p>
            <a:pPr lvl="3"/>
            <a:r>
              <a:rPr lang="de-DE" b="0" dirty="0"/>
              <a:t>- Noise and </a:t>
            </a:r>
            <a:r>
              <a:rPr lang="de-DE" b="0" dirty="0" err="1"/>
              <a:t>disturbance</a:t>
            </a:r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5" name="AutoShape 2" descr="Tens of thousands protest against Canary Islands' 'unsustainable' tourism  model | Spain | The Guardian">
            <a:extLst>
              <a:ext uri="{FF2B5EF4-FFF2-40B4-BE49-F238E27FC236}">
                <a16:creationId xmlns:a16="http://schemas.microsoft.com/office/drawing/2014/main" id="{711E4440-6439-80A2-6469-B913A194D29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sp>
        <p:nvSpPr>
          <p:cNvPr id="9" name="AutoShape 4" descr="Canary Islands against mass tourism">
            <a:extLst>
              <a:ext uri="{FF2B5EF4-FFF2-40B4-BE49-F238E27FC236}">
                <a16:creationId xmlns:a16="http://schemas.microsoft.com/office/drawing/2014/main" id="{3A81878E-89AB-7015-785F-F0EC6BED77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94175" y="2362200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pic>
        <p:nvPicPr>
          <p:cNvPr id="7" name="Picture 2" descr="An estimated 30 million people visit Venice each year, dwarfing the dwindling resident population, which is now less than 50,000.">
            <a:extLst>
              <a:ext uri="{FF2B5EF4-FFF2-40B4-BE49-F238E27FC236}">
                <a16:creationId xmlns:a16="http://schemas.microsoft.com/office/drawing/2014/main" id="{8198715A-6031-C7DA-FAFC-6EDAEDCD00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050" y="451164"/>
            <a:ext cx="5734876" cy="382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6D845DA-083E-3C9C-BC09-198471B8D6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1505" y="3866635"/>
            <a:ext cx="6459215" cy="2540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397399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5" name="AutoShape 2" descr="Tens of thousands protest against Canary Islands' 'unsustainable' tourism  model | Spain | The Guardian">
            <a:extLst>
              <a:ext uri="{FF2B5EF4-FFF2-40B4-BE49-F238E27FC236}">
                <a16:creationId xmlns:a16="http://schemas.microsoft.com/office/drawing/2014/main" id="{711E4440-6439-80A2-6469-B913A194D29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sp>
        <p:nvSpPr>
          <p:cNvPr id="9" name="AutoShape 4" descr="Canary Islands against mass tourism">
            <a:extLst>
              <a:ext uri="{FF2B5EF4-FFF2-40B4-BE49-F238E27FC236}">
                <a16:creationId xmlns:a16="http://schemas.microsoft.com/office/drawing/2014/main" id="{3A81878E-89AB-7015-785F-F0EC6BED77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94175" y="2362200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AE660C-1BE9-3E59-EB13-761B668A0CD6}"/>
              </a:ext>
            </a:extLst>
          </p:cNvPr>
          <p:cNvSpPr txBox="1"/>
          <p:nvPr/>
        </p:nvSpPr>
        <p:spPr>
          <a:xfrm>
            <a:off x="3712029" y="241662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84" name="Picture 12" descr="Is The Age Of Overtourism Finally Over?">
            <a:extLst>
              <a:ext uri="{FF2B5EF4-FFF2-40B4-BE49-F238E27FC236}">
                <a16:creationId xmlns:a16="http://schemas.microsoft.com/office/drawing/2014/main" id="{309C70FA-D54E-843E-72A9-3DB563D35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FF70F13-6790-77A8-C59A-92695B941D5B}"/>
              </a:ext>
            </a:extLst>
          </p:cNvPr>
          <p:cNvSpPr txBox="1"/>
          <p:nvPr/>
        </p:nvSpPr>
        <p:spPr>
          <a:xfrm>
            <a:off x="1634679" y="1268760"/>
            <a:ext cx="6188528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DE" sz="2400" b="1" dirty="0"/>
              <a:t>How can overtourism be controlled and managed?</a:t>
            </a:r>
          </a:p>
        </p:txBody>
      </p:sp>
    </p:spTree>
    <p:extLst>
      <p:ext uri="{BB962C8B-B14F-4D97-AF65-F5344CB8AC3E}">
        <p14:creationId xmlns:p14="http://schemas.microsoft.com/office/powerpoint/2010/main" val="3775025221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r>
              <a:rPr lang="en-GB" dirty="0"/>
              <a:t>2.2- Irresponsible Urban Development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The case study of Luxor, Egypt:</a:t>
            </a:r>
          </a:p>
          <a:p>
            <a:pPr lvl="3"/>
            <a:r>
              <a:rPr lang="en-GB" b="0" dirty="0"/>
              <a:t>- The city witnessed different development plans since 1990.</a:t>
            </a:r>
          </a:p>
          <a:p>
            <a:pPr lvl="3"/>
            <a:r>
              <a:rPr lang="en-GB" b="0" dirty="0"/>
              <a:t>- The development plans sought to improve the city's infrastructure </a:t>
            </a:r>
          </a:p>
          <a:p>
            <a:pPr lvl="3"/>
            <a:r>
              <a:rPr lang="en-GB" b="0" dirty="0"/>
              <a:t>by expanding roads and demolishing certain residential buildings, </a:t>
            </a:r>
          </a:p>
          <a:p>
            <a:pPr lvl="3"/>
            <a:r>
              <a:rPr lang="en-GB" b="0" dirty="0"/>
              <a:t>restaurants, cafes, bazaars, and etc.   </a:t>
            </a:r>
            <a:endParaRPr lang="nl-NL" b="0" dirty="0"/>
          </a:p>
          <a:p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D7693D-824C-2524-A277-A5E79FB8F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4939" y="847739"/>
            <a:ext cx="4078628" cy="2905689"/>
          </a:xfrm>
          <a:prstGeom prst="rect">
            <a:avLst/>
          </a:prstGeom>
        </p:spPr>
      </p:pic>
      <p:pic>
        <p:nvPicPr>
          <p:cNvPr id="1028" name="Picture 4" descr="Luxor: A Modern City with Ancient Names ...">
            <a:extLst>
              <a:ext uri="{FF2B5EF4-FFF2-40B4-BE49-F238E27FC236}">
                <a16:creationId xmlns:a16="http://schemas.microsoft.com/office/drawing/2014/main" id="{5073A08E-0977-D0D6-41FE-417387E41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969" y="3810465"/>
            <a:ext cx="3985598" cy="264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736401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pic>
        <p:nvPicPr>
          <p:cNvPr id="3074" name="Picture 2" descr="Luxor|AERA">
            <a:extLst>
              <a:ext uri="{FF2B5EF4-FFF2-40B4-BE49-F238E27FC236}">
                <a16:creationId xmlns:a16="http://schemas.microsoft.com/office/drawing/2014/main" id="{DA5A4BAD-5719-276F-5E38-67E578990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639" y="3496636"/>
            <a:ext cx="4672558" cy="297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EBC56C76-6EFF-8011-C03C-A3297C415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106" y="652457"/>
            <a:ext cx="4248472" cy="315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D4F39785-3315-C90D-2FA6-EC629E94E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664" y="652457"/>
            <a:ext cx="4672558" cy="430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D213055-713A-22F6-FF45-B1B05DBE9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3" y="220409"/>
            <a:ext cx="11389024" cy="432048"/>
          </a:xfrm>
        </p:spPr>
        <p:txBody>
          <a:bodyPr/>
          <a:lstStyle/>
          <a:p>
            <a:r>
              <a:rPr lang="en-US" sz="2800" dirty="0"/>
              <a:t>2.2- Irresponsible Urban Development</a:t>
            </a:r>
            <a:endParaRPr lang="en-DE" sz="2800" dirty="0"/>
          </a:p>
        </p:txBody>
      </p:sp>
    </p:spTree>
    <p:extLst>
      <p:ext uri="{BB962C8B-B14F-4D97-AF65-F5344CB8AC3E}">
        <p14:creationId xmlns:p14="http://schemas.microsoft.com/office/powerpoint/2010/main" val="1584996520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692" y="980728"/>
            <a:ext cx="11389024" cy="432048"/>
          </a:xfrm>
        </p:spPr>
        <p:txBody>
          <a:bodyPr/>
          <a:lstStyle/>
          <a:p>
            <a:r>
              <a:rPr lang="nl-NL" sz="2800" dirty="0"/>
              <a:t>2.2- </a:t>
            </a:r>
            <a:r>
              <a:rPr lang="nl-NL" sz="2800" dirty="0" err="1"/>
              <a:t>Irresponsible</a:t>
            </a:r>
            <a:r>
              <a:rPr lang="nl-NL" sz="2800" dirty="0"/>
              <a:t> Urban Development</a:t>
            </a:r>
            <a:endParaRPr lang="en-DE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pic>
        <p:nvPicPr>
          <p:cNvPr id="3074" name="Picture 2" descr="Luxor|AERA">
            <a:extLst>
              <a:ext uri="{FF2B5EF4-FFF2-40B4-BE49-F238E27FC236}">
                <a16:creationId xmlns:a16="http://schemas.microsoft.com/office/drawing/2014/main" id="{DA5A4BAD-5719-276F-5E38-67E578990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15" y="1988840"/>
            <a:ext cx="4672558" cy="297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Avenue of Sphinxes, Luxor">
            <a:extLst>
              <a:ext uri="{FF2B5EF4-FFF2-40B4-BE49-F238E27FC236}">
                <a16:creationId xmlns:a16="http://schemas.microsoft.com/office/drawing/2014/main" id="{D2CC56EF-B083-34FB-6A73-5071F0B2F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087" y="2348880"/>
            <a:ext cx="6751915" cy="375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4810710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523" y="593304"/>
            <a:ext cx="11389024" cy="432048"/>
          </a:xfrm>
        </p:spPr>
        <p:txBody>
          <a:bodyPr/>
          <a:lstStyle/>
          <a:p>
            <a:r>
              <a:rPr lang="nl-NL" sz="2800" dirty="0"/>
              <a:t>2.2- </a:t>
            </a:r>
            <a:r>
              <a:rPr lang="nl-NL" sz="2800" dirty="0" err="1"/>
              <a:t>Irresponsible</a:t>
            </a:r>
            <a:r>
              <a:rPr lang="nl-NL" sz="2800" dirty="0"/>
              <a:t> Urban Development</a:t>
            </a:r>
            <a:endParaRPr lang="en-DE" sz="28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b="1" dirty="0"/>
              <a:t>- The destruction of a 120-years old Andraos Palace in Luxor.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pic>
        <p:nvPicPr>
          <p:cNvPr id="5122" name="Picture 2" descr="Tawfic Pasha Andraos Palace">
            <a:extLst>
              <a:ext uri="{FF2B5EF4-FFF2-40B4-BE49-F238E27FC236}">
                <a16:creationId xmlns:a16="http://schemas.microsoft.com/office/drawing/2014/main" id="{C0CB6F9A-E7DA-CF75-4CB6-D4EBB60EA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513" y="1615136"/>
            <a:ext cx="6821264" cy="4385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96EC64D-B4E5-6BCF-BFE0-62AD71138C5F}"/>
              </a:ext>
            </a:extLst>
          </p:cNvPr>
          <p:cNvSpPr txBox="1"/>
          <p:nvPr/>
        </p:nvSpPr>
        <p:spPr>
          <a:xfrm>
            <a:off x="7326351" y="167268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A514905-9A42-E758-0D94-21215FC0C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164" y="1585423"/>
            <a:ext cx="4869936" cy="486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034694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6EC64D-B4E5-6BCF-BFE0-62AD71138C5F}"/>
              </a:ext>
            </a:extLst>
          </p:cNvPr>
          <p:cNvSpPr txBox="1"/>
          <p:nvPr/>
        </p:nvSpPr>
        <p:spPr>
          <a:xfrm>
            <a:off x="7326351" y="167268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A514905-9A42-E758-0D94-21215FC0C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164" y="1585423"/>
            <a:ext cx="4869936" cy="4869936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B44BA3A-4CFC-608B-D046-55A6695603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DE" dirty="0"/>
          </a:p>
          <a:p>
            <a:pPr marL="0" indent="0">
              <a:buNone/>
            </a:pPr>
            <a:r>
              <a:rPr lang="en-US" dirty="0"/>
              <a:t>- </a:t>
            </a:r>
            <a:r>
              <a:rPr lang="en-US" b="1" dirty="0"/>
              <a:t>How can we make urban tourism destination</a:t>
            </a:r>
          </a:p>
          <a:p>
            <a:pPr marL="0" indent="0">
              <a:buNone/>
            </a:pPr>
            <a:r>
              <a:rPr lang="en-US" b="1" dirty="0"/>
              <a:t> rehabilitation projects more effective?</a:t>
            </a:r>
            <a:endParaRPr lang="en-DE" b="1" dirty="0"/>
          </a:p>
        </p:txBody>
      </p:sp>
    </p:spTree>
    <p:extLst>
      <p:ext uri="{BB962C8B-B14F-4D97-AF65-F5344CB8AC3E}">
        <p14:creationId xmlns:p14="http://schemas.microsoft.com/office/powerpoint/2010/main" val="378337810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nSETE: Greek Spatial Planning Strategies for Tourism Lagging | GTP  Headlines">
            <a:extLst>
              <a:ext uri="{FF2B5EF4-FFF2-40B4-BE49-F238E27FC236}">
                <a16:creationId xmlns:a16="http://schemas.microsoft.com/office/drawing/2014/main" id="{C35E5F53-D8AE-91EC-8535-5B944BBB81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49436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99D23A-CCA9-8794-B472-14E9A837C5A3}"/>
              </a:ext>
            </a:extLst>
          </p:cNvPr>
          <p:cNvSpPr txBox="1"/>
          <p:nvPr/>
        </p:nvSpPr>
        <p:spPr>
          <a:xfrm>
            <a:off x="1274639" y="1412776"/>
            <a:ext cx="61613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3200" b="1" dirty="0">
                <a:solidFill>
                  <a:schemeClr val="bg1"/>
                </a:solidFill>
              </a:rPr>
              <a:t>3- Tourism Spatial Planning</a:t>
            </a:r>
          </a:p>
        </p:txBody>
      </p:sp>
    </p:spTree>
    <p:extLst>
      <p:ext uri="{BB962C8B-B14F-4D97-AF65-F5344CB8AC3E}">
        <p14:creationId xmlns:p14="http://schemas.microsoft.com/office/powerpoint/2010/main" val="37744939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Spatial</a:t>
            </a:r>
            <a:r>
              <a:rPr lang="nl-NL" sz="3600" dirty="0"/>
              <a:t> Planning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process</a:t>
            </a:r>
            <a:r>
              <a:rPr lang="nl-NL" b="0" dirty="0"/>
              <a:t> of </a:t>
            </a:r>
            <a:r>
              <a:rPr lang="nl-NL" b="0" dirty="0" err="1"/>
              <a:t>organizing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managing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development of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It </a:t>
            </a:r>
            <a:r>
              <a:rPr lang="nl-NL" dirty="0" err="1"/>
              <a:t>seeks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Benefits: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686B8AE-4874-5E7D-970C-E2BAFDE86C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635251"/>
              </p:ext>
            </p:extLst>
          </p:nvPr>
        </p:nvGraphicFramePr>
        <p:xfrm>
          <a:off x="404662" y="2909074"/>
          <a:ext cx="8132234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497778793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7524293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Ensure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sustainable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growth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Maintain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balanced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land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use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51065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Protect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cultural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natural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resources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033997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0CA91C6-729D-C16A-AB88-4A7F5847E0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264108"/>
              </p:ext>
            </p:extLst>
          </p:nvPr>
        </p:nvGraphicFramePr>
        <p:xfrm>
          <a:off x="404662" y="4509120"/>
          <a:ext cx="8132234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497778793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7524293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Prevent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overcrowding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Reduce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environmental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degradation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51065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Avoid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conflicts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with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local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communities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033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0981193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Spatial</a:t>
            </a:r>
            <a:r>
              <a:rPr lang="nl-NL" sz="3600" dirty="0"/>
              <a:t> Planning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endParaRPr lang="nl-NL" dirty="0"/>
          </a:p>
          <a:p>
            <a:pPr lvl="3"/>
            <a:r>
              <a:rPr lang="nl-NL" dirty="0"/>
              <a:t>National, </a:t>
            </a:r>
            <a:r>
              <a:rPr lang="nl-NL" dirty="0" err="1"/>
              <a:t>Regional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Planning Approaches</a:t>
            </a:r>
          </a:p>
          <a:p>
            <a:pPr lvl="3"/>
            <a:r>
              <a:rPr lang="nl-NL" dirty="0"/>
              <a:t>A- National </a:t>
            </a:r>
            <a:r>
              <a:rPr lang="nl-NL" dirty="0" err="1"/>
              <a:t>Tourism</a:t>
            </a:r>
            <a:r>
              <a:rPr lang="nl-NL" dirty="0"/>
              <a:t> Planning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Focus: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Broad</a:t>
            </a:r>
            <a:r>
              <a:rPr lang="nl-NL" b="0" dirty="0"/>
              <a:t> policy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strategy</a:t>
            </a:r>
            <a:r>
              <a:rPr lang="nl-NL" b="0" dirty="0"/>
              <a:t> development.</a:t>
            </a:r>
          </a:p>
          <a:p>
            <a:pPr lvl="3"/>
            <a:r>
              <a:rPr lang="nl-NL" b="0" dirty="0"/>
              <a:t>- Integration of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national</a:t>
            </a:r>
            <a:r>
              <a:rPr lang="nl-NL" b="0" dirty="0"/>
              <a:t> development goals.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Approach</a:t>
            </a:r>
          </a:p>
          <a:p>
            <a:pPr lvl="3"/>
            <a:r>
              <a:rPr lang="nl-NL" dirty="0"/>
              <a:t>Top-down </a:t>
            </a:r>
            <a:r>
              <a:rPr lang="nl-NL" dirty="0" err="1"/>
              <a:t>method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Government</a:t>
            </a:r>
            <a:r>
              <a:rPr lang="nl-NL" b="0" dirty="0"/>
              <a:t> </a:t>
            </a:r>
            <a:r>
              <a:rPr lang="nl-NL" b="0" dirty="0" err="1"/>
              <a:t>bodies</a:t>
            </a:r>
            <a:r>
              <a:rPr lang="nl-NL" b="0" dirty="0"/>
              <a:t> set </a:t>
            </a:r>
            <a:r>
              <a:rPr lang="nl-NL" b="0" dirty="0" err="1"/>
              <a:t>overarching</a:t>
            </a:r>
            <a:r>
              <a:rPr lang="nl-NL" b="0" dirty="0"/>
              <a:t> </a:t>
            </a:r>
            <a:r>
              <a:rPr lang="nl-NL" b="0" dirty="0" err="1"/>
              <a:t>frameworks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policies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entire</a:t>
            </a:r>
            <a:r>
              <a:rPr lang="nl-NL" b="0" dirty="0"/>
              <a:t> country.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4073990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Spatial</a:t>
            </a:r>
            <a:r>
              <a:rPr lang="nl-NL" sz="3600" dirty="0"/>
              <a:t> Planning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National </a:t>
            </a:r>
            <a:r>
              <a:rPr lang="nl-NL" dirty="0" err="1"/>
              <a:t>Tourism</a:t>
            </a:r>
            <a:r>
              <a:rPr lang="nl-NL" dirty="0"/>
              <a:t> Planning</a:t>
            </a:r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r>
              <a:rPr lang="nl-NL" dirty="0"/>
              <a:t>Integration: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Align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, land-</a:t>
            </a:r>
            <a:r>
              <a:rPr lang="nl-NL" b="0" dirty="0" err="1"/>
              <a:t>use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plans</a:t>
            </a:r>
            <a:r>
              <a:rPr lang="nl-NL" b="0" dirty="0"/>
              <a:t>.</a:t>
            </a:r>
          </a:p>
          <a:p>
            <a:pPr lvl="3"/>
            <a:r>
              <a:rPr lang="nl-NL" dirty="0"/>
              <a:t>Market Analysis: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Study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markets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enhance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competitiveness</a:t>
            </a:r>
            <a:r>
              <a:rPr lang="nl-NL" b="0" dirty="0"/>
              <a:t>.</a:t>
            </a:r>
          </a:p>
          <a:p>
            <a:pPr lvl="3"/>
            <a:r>
              <a:rPr lang="nl-NL" dirty="0"/>
              <a:t>Strategic </a:t>
            </a:r>
            <a:r>
              <a:rPr lang="nl-NL" dirty="0" err="1"/>
              <a:t>Vision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Define</a:t>
            </a:r>
            <a:r>
              <a:rPr lang="nl-NL" b="0" dirty="0"/>
              <a:t> </a:t>
            </a:r>
            <a:r>
              <a:rPr lang="nl-NL" b="0" dirty="0" err="1"/>
              <a:t>tourism’s</a:t>
            </a:r>
            <a:r>
              <a:rPr lang="nl-NL" b="0" dirty="0"/>
              <a:t> </a:t>
            </a:r>
            <a:r>
              <a:rPr lang="nl-NL" b="0" dirty="0" err="1"/>
              <a:t>role</a:t>
            </a:r>
            <a:r>
              <a:rPr lang="nl-NL" b="0" dirty="0"/>
              <a:t> in </a:t>
            </a:r>
            <a:r>
              <a:rPr lang="nl-NL" b="0" dirty="0" err="1"/>
              <a:t>employment</a:t>
            </a:r>
            <a:r>
              <a:rPr lang="nl-NL" b="0" dirty="0"/>
              <a:t> </a:t>
            </a:r>
            <a:r>
              <a:rPr lang="nl-NL" b="0" dirty="0" err="1"/>
              <a:t>creation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foreign</a:t>
            </a:r>
            <a:r>
              <a:rPr lang="nl-NL" b="0" dirty="0"/>
              <a:t> exchange </a:t>
            </a:r>
            <a:r>
              <a:rPr lang="nl-NL" b="0" dirty="0" err="1"/>
              <a:t>earnings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</a:t>
            </a:r>
            <a:r>
              <a:rPr lang="nl-NL" dirty="0"/>
              <a:t>: </a:t>
            </a:r>
            <a:r>
              <a:rPr lang="nl-NL" dirty="0" err="1"/>
              <a:t>Egypt’s</a:t>
            </a:r>
            <a:r>
              <a:rPr lang="nl-NL" dirty="0"/>
              <a:t> </a:t>
            </a:r>
            <a:r>
              <a:rPr lang="nl-NL" dirty="0" err="1"/>
              <a:t>Vision</a:t>
            </a:r>
            <a:r>
              <a:rPr lang="nl-NL" dirty="0"/>
              <a:t> 2030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Integrates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</a:t>
            </a:r>
            <a:r>
              <a:rPr lang="nl-NL" b="0" dirty="0" err="1"/>
              <a:t>preservation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diversification</a:t>
            </a:r>
            <a:r>
              <a:rPr lang="nl-NL" b="0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81944716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Spatial</a:t>
            </a:r>
            <a:r>
              <a:rPr lang="nl-NL" sz="3600" dirty="0"/>
              <a:t> Planning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endParaRPr lang="nl-NL" b="0" dirty="0"/>
          </a:p>
          <a:p>
            <a:pPr lvl="3"/>
            <a:r>
              <a:rPr lang="nl-NL" dirty="0"/>
              <a:t>B- </a:t>
            </a:r>
            <a:r>
              <a:rPr lang="nl-NL" dirty="0" err="1"/>
              <a:t>Regional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Planning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Focus</a:t>
            </a:r>
          </a:p>
          <a:p>
            <a:pPr lvl="3"/>
            <a:r>
              <a:rPr lang="nl-NL" b="0" dirty="0"/>
              <a:t>- More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than</a:t>
            </a:r>
            <a:r>
              <a:rPr lang="nl-NL" b="0" dirty="0"/>
              <a:t> </a:t>
            </a:r>
            <a:r>
              <a:rPr lang="nl-NL" b="0" dirty="0" err="1"/>
              <a:t>national</a:t>
            </a:r>
            <a:r>
              <a:rPr lang="nl-NL" b="0" dirty="0"/>
              <a:t> planning.</a:t>
            </a:r>
          </a:p>
          <a:p>
            <a:pPr lvl="3"/>
            <a:r>
              <a:rPr lang="nl-NL" b="0" dirty="0"/>
              <a:t>- Targets </a:t>
            </a:r>
            <a:r>
              <a:rPr lang="nl-NL" b="0" dirty="0" err="1"/>
              <a:t>logical</a:t>
            </a:r>
            <a:r>
              <a:rPr lang="nl-NL" b="0" dirty="0"/>
              <a:t> development </a:t>
            </a:r>
            <a:r>
              <a:rPr lang="nl-NL" b="0" dirty="0" err="1"/>
              <a:t>regions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Approach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Intermediate</a:t>
            </a:r>
            <a:r>
              <a:rPr lang="nl-NL" b="0" dirty="0"/>
              <a:t> level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national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planning.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Uses</a:t>
            </a:r>
            <a:r>
              <a:rPr lang="nl-NL" b="0" dirty="0"/>
              <a:t> a mix of top-down </a:t>
            </a:r>
            <a:r>
              <a:rPr lang="nl-NL" b="0" dirty="0" err="1"/>
              <a:t>and</a:t>
            </a:r>
            <a:r>
              <a:rPr lang="nl-NL" b="0" dirty="0"/>
              <a:t> bottom-up </a:t>
            </a:r>
            <a:r>
              <a:rPr lang="nl-NL" b="0" dirty="0" err="1"/>
              <a:t>methods</a:t>
            </a:r>
            <a:r>
              <a:rPr lang="nl-NL" b="0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55971808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Spatial</a:t>
            </a:r>
            <a:r>
              <a:rPr lang="nl-NL" sz="3600" dirty="0"/>
              <a:t> Planning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Regional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Planning</a:t>
            </a:r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r>
              <a:rPr lang="nl-NL" dirty="0"/>
              <a:t>Resource Management: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Develop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manage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regional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attractions</a:t>
            </a:r>
            <a:r>
              <a:rPr lang="nl-NL" b="0" dirty="0"/>
              <a:t>.</a:t>
            </a:r>
          </a:p>
          <a:p>
            <a:pPr lvl="3"/>
            <a:r>
              <a:rPr lang="nl-NL" dirty="0" err="1"/>
              <a:t>Infrastructure</a:t>
            </a:r>
            <a:r>
              <a:rPr lang="nl-NL" dirty="0"/>
              <a:t> Development: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support </a:t>
            </a:r>
            <a:r>
              <a:rPr lang="nl-NL" b="0" dirty="0" err="1"/>
              <a:t>tourism</a:t>
            </a:r>
            <a:r>
              <a:rPr lang="nl-NL" b="0" dirty="0"/>
              <a:t>.</a:t>
            </a:r>
          </a:p>
          <a:p>
            <a:pPr lvl="3"/>
            <a:r>
              <a:rPr lang="nl-NL" dirty="0" err="1"/>
              <a:t>Inter</a:t>
            </a:r>
            <a:r>
              <a:rPr lang="nl-NL" dirty="0"/>
              <a:t>- </a:t>
            </a:r>
            <a:r>
              <a:rPr lang="nl-NL" dirty="0" err="1"/>
              <a:t>and</a:t>
            </a:r>
            <a:r>
              <a:rPr lang="nl-NL" dirty="0"/>
              <a:t> Intra-</a:t>
            </a:r>
            <a:r>
              <a:rPr lang="nl-NL" dirty="0" err="1"/>
              <a:t>Regional</a:t>
            </a:r>
            <a:r>
              <a:rPr lang="nl-NL" dirty="0"/>
              <a:t> </a:t>
            </a:r>
            <a:r>
              <a:rPr lang="nl-NL" dirty="0" err="1"/>
              <a:t>Coordination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Plan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coordinate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development </a:t>
            </a:r>
            <a:r>
              <a:rPr lang="nl-NL" b="0" dirty="0" err="1"/>
              <a:t>between</a:t>
            </a:r>
            <a:r>
              <a:rPr lang="nl-NL" b="0" dirty="0"/>
              <a:t> or </a:t>
            </a:r>
            <a:r>
              <a:rPr lang="nl-NL" b="0" dirty="0" err="1"/>
              <a:t>within</a:t>
            </a:r>
            <a:r>
              <a:rPr lang="nl-NL" b="0" dirty="0"/>
              <a:t> </a:t>
            </a:r>
            <a:r>
              <a:rPr lang="nl-NL" b="0" dirty="0" err="1"/>
              <a:t>regions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Examples</a:t>
            </a:r>
            <a:r>
              <a:rPr lang="nl-NL" dirty="0"/>
              <a:t>: The European </a:t>
            </a:r>
            <a:r>
              <a:rPr lang="nl-NL" dirty="0" err="1"/>
              <a:t>Alps</a:t>
            </a:r>
            <a:r>
              <a:rPr lang="nl-NL" dirty="0"/>
              <a:t> (Alpine </a:t>
            </a:r>
            <a:r>
              <a:rPr lang="nl-NL" dirty="0" err="1"/>
              <a:t>Convention</a:t>
            </a:r>
            <a:r>
              <a:rPr lang="nl-NL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Several</a:t>
            </a:r>
            <a:r>
              <a:rPr lang="nl-NL" b="0" dirty="0"/>
              <a:t> </a:t>
            </a:r>
            <a:r>
              <a:rPr lang="nl-NL" b="0" dirty="0" err="1"/>
              <a:t>countries</a:t>
            </a:r>
            <a:r>
              <a:rPr lang="nl-NL" b="0" dirty="0"/>
              <a:t> </a:t>
            </a:r>
            <a:r>
              <a:rPr lang="nl-NL" b="0" dirty="0" err="1"/>
              <a:t>coordinate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balance</a:t>
            </a:r>
            <a:r>
              <a:rPr lang="nl-NL" b="0" dirty="0"/>
              <a:t> ski </a:t>
            </a:r>
            <a:r>
              <a:rPr lang="nl-NL" b="0" dirty="0" err="1"/>
              <a:t>tourism</a:t>
            </a:r>
            <a:r>
              <a:rPr lang="nl-NL" b="0" dirty="0"/>
              <a:t>,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protection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economies</a:t>
            </a:r>
            <a:r>
              <a:rPr lang="nl-NL" b="0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28644583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Spatial</a:t>
            </a:r>
            <a:r>
              <a:rPr lang="nl-NL" sz="3600" dirty="0"/>
              <a:t> Planning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Planning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Focus</a:t>
            </a:r>
          </a:p>
          <a:p>
            <a:pPr lvl="3"/>
            <a:r>
              <a:rPr lang="nl-NL" b="0" dirty="0"/>
              <a:t>- On-</a:t>
            </a:r>
            <a:r>
              <a:rPr lang="nl-NL" b="0" dirty="0" err="1"/>
              <a:t>the</a:t>
            </a:r>
            <a:r>
              <a:rPr lang="nl-NL" b="0" dirty="0"/>
              <a:t>-</a:t>
            </a:r>
            <a:r>
              <a:rPr lang="nl-NL" b="0" dirty="0" err="1"/>
              <a:t>ground</a:t>
            </a:r>
            <a:r>
              <a:rPr lang="nl-NL" b="0" dirty="0"/>
              <a:t> details of a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, site, or community.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Approach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Driven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community </a:t>
            </a:r>
            <a:r>
              <a:rPr lang="nl-NL" b="0" dirty="0" err="1"/>
              <a:t>needs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attitudes.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align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broader</a:t>
            </a:r>
            <a:r>
              <a:rPr lang="nl-NL" b="0" dirty="0"/>
              <a:t> </a:t>
            </a:r>
            <a:r>
              <a:rPr lang="nl-NL" b="0" dirty="0" err="1"/>
              <a:t>national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regional</a:t>
            </a:r>
            <a:r>
              <a:rPr lang="nl-NL" b="0" dirty="0"/>
              <a:t> </a:t>
            </a:r>
            <a:r>
              <a:rPr lang="nl-NL" b="0" dirty="0" err="1"/>
              <a:t>plans</a:t>
            </a:r>
            <a:r>
              <a:rPr lang="nl-NL" b="0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65743005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Spatial</a:t>
            </a:r>
            <a:r>
              <a:rPr lang="nl-NL" sz="3600" dirty="0"/>
              <a:t> Planning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Planning</a:t>
            </a:r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r>
              <a:rPr lang="nl-NL" dirty="0"/>
              <a:t>Community </a:t>
            </a:r>
            <a:r>
              <a:rPr lang="nl-NL" dirty="0" err="1"/>
              <a:t>Involvement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locals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consultative</a:t>
            </a:r>
            <a:r>
              <a:rPr lang="nl-NL" b="0" dirty="0"/>
              <a:t> planning.</a:t>
            </a:r>
          </a:p>
          <a:p>
            <a:pPr lvl="3"/>
            <a:r>
              <a:rPr lang="nl-NL" dirty="0"/>
              <a:t>Site-</a:t>
            </a:r>
            <a:r>
              <a:rPr lang="nl-NL" dirty="0" err="1"/>
              <a:t>Specific</a:t>
            </a:r>
            <a:r>
              <a:rPr lang="nl-NL" dirty="0"/>
              <a:t> Planning: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Address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socio-cultural</a:t>
            </a:r>
            <a:r>
              <a:rPr lang="nl-NL" b="0" dirty="0"/>
              <a:t> factors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individual</a:t>
            </a:r>
            <a:r>
              <a:rPr lang="nl-NL" b="0" dirty="0"/>
              <a:t> sites.</a:t>
            </a:r>
          </a:p>
          <a:p>
            <a:pPr lvl="3"/>
            <a:r>
              <a:rPr lang="nl-NL" dirty="0" err="1"/>
              <a:t>Sustainability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Preserve </a:t>
            </a:r>
            <a:r>
              <a:rPr lang="nl-NL" b="0" dirty="0" err="1"/>
              <a:t>local</a:t>
            </a:r>
            <a:r>
              <a:rPr lang="nl-NL" b="0" dirty="0"/>
              <a:t> resources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authentic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Example</a:t>
            </a:r>
            <a:r>
              <a:rPr lang="nl-NL" dirty="0"/>
              <a:t>: </a:t>
            </a:r>
            <a:r>
              <a:rPr lang="nl-NL" dirty="0" err="1"/>
              <a:t>Venice</a:t>
            </a:r>
            <a:r>
              <a:rPr lang="nl-NL" dirty="0"/>
              <a:t>, Italy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authorities</a:t>
            </a:r>
            <a:r>
              <a:rPr lang="nl-NL" b="0" dirty="0"/>
              <a:t> </a:t>
            </a:r>
            <a:r>
              <a:rPr lang="nl-NL" b="0" dirty="0" err="1"/>
              <a:t>introduced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caps, entry </a:t>
            </a:r>
            <a:r>
              <a:rPr lang="nl-NL" b="0" dirty="0" err="1"/>
              <a:t>fees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designated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routes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overcrowding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protect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6917293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 algn="ctr"/>
            <a:r>
              <a:rPr lang="nl-NL" sz="3200" dirty="0" err="1"/>
              <a:t>Discussion</a:t>
            </a:r>
            <a:endParaRPr lang="nl-NL" sz="3200" dirty="0"/>
          </a:p>
          <a:p>
            <a:pPr lvl="3" algn="ctr">
              <a:lnSpc>
                <a:spcPct val="150000"/>
              </a:lnSpc>
            </a:pPr>
            <a:endParaRPr lang="nl-NL" sz="3200" b="0" dirty="0"/>
          </a:p>
          <a:p>
            <a:pPr lvl="3" algn="ctr">
              <a:lnSpc>
                <a:spcPct val="150000"/>
              </a:lnSpc>
            </a:pPr>
            <a:r>
              <a:rPr lang="nl-NL" sz="2400" b="0" dirty="0" err="1"/>
              <a:t>What</a:t>
            </a:r>
            <a:r>
              <a:rPr lang="nl-NL" sz="2400" b="0" dirty="0"/>
              <a:t> are </a:t>
            </a:r>
            <a:r>
              <a:rPr lang="nl-NL" sz="2400" b="0" dirty="0" err="1"/>
              <a:t>some</a:t>
            </a:r>
            <a:r>
              <a:rPr lang="nl-NL" sz="2400" b="0" dirty="0"/>
              <a:t> </a:t>
            </a:r>
            <a:r>
              <a:rPr lang="nl-NL" sz="2400" b="0" dirty="0" err="1"/>
              <a:t>other</a:t>
            </a:r>
            <a:r>
              <a:rPr lang="nl-NL" sz="2400" b="0" dirty="0"/>
              <a:t> </a:t>
            </a:r>
            <a:r>
              <a:rPr lang="nl-NL" sz="2400" b="0" dirty="0" err="1"/>
              <a:t>challenges</a:t>
            </a:r>
            <a:r>
              <a:rPr lang="nl-NL" sz="2400" b="0" dirty="0"/>
              <a:t> </a:t>
            </a:r>
            <a:r>
              <a:rPr lang="nl-NL" sz="2400" b="0" dirty="0" err="1"/>
              <a:t>facing</a:t>
            </a:r>
            <a:r>
              <a:rPr lang="nl-NL" sz="2400" b="0" dirty="0"/>
              <a:t> </a:t>
            </a:r>
            <a:r>
              <a:rPr lang="nl-NL" sz="2400" b="0" dirty="0" err="1"/>
              <a:t>sustainable</a:t>
            </a:r>
            <a:r>
              <a:rPr lang="nl-NL" sz="2400" b="0" dirty="0"/>
              <a:t> </a:t>
            </a:r>
            <a:r>
              <a:rPr lang="nl-NL" sz="2400" b="0" dirty="0" err="1"/>
              <a:t>tourism</a:t>
            </a:r>
            <a:r>
              <a:rPr lang="nl-NL" sz="2400" b="0" dirty="0"/>
              <a:t>?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897805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344</TotalTime>
  <Words>1022</Words>
  <Application>Microsoft Macintosh PowerPoint</Application>
  <PresentationFormat>Custom</PresentationFormat>
  <Paragraphs>248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Minion</vt:lpstr>
      <vt:lpstr>Georgia</vt:lpstr>
      <vt:lpstr>Calibri</vt:lpstr>
      <vt:lpstr>Wingdings</vt:lpstr>
      <vt:lpstr>Corporate template-set Universiteit Leiden</vt:lpstr>
      <vt:lpstr>Planning and Management of Sustainable  European Institute of Innovation, Entrepreneurship and Technology Lessingstraße 79, 13158 Berlin, Germany </vt:lpstr>
      <vt:lpstr>Index</vt:lpstr>
      <vt:lpstr>PowerPoint Presentation</vt:lpstr>
      <vt:lpstr>1- What is Sustainable Development</vt:lpstr>
      <vt:lpstr> 1- Sustainable Tourism Development </vt:lpstr>
      <vt:lpstr> 1- Sustainable Tourism Development </vt:lpstr>
      <vt:lpstr> 1- Sustainable Tourism Development </vt:lpstr>
      <vt:lpstr> 1- Sustainable Tourism Development </vt:lpstr>
      <vt:lpstr> 1- Sustainable Tourism Development </vt:lpstr>
      <vt:lpstr> 1- Sustainable Tourism Development </vt:lpstr>
      <vt:lpstr> 1- Sustainable Tourism Development </vt:lpstr>
      <vt:lpstr>2- Challenges of Sustainable Tourism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2.2- Irresponsible Urban Development</vt:lpstr>
      <vt:lpstr>2.2- Irresponsible Urban Development</vt:lpstr>
      <vt:lpstr>2.2- Irresponsible Urban Development</vt:lpstr>
      <vt:lpstr>PowerPoint Presentation</vt:lpstr>
      <vt:lpstr>PowerPoint Presentation</vt:lpstr>
      <vt:lpstr>3- Tourism Spatial Planning</vt:lpstr>
      <vt:lpstr>3- Tourism Spatial Planning</vt:lpstr>
      <vt:lpstr>3- Tourism Spatial Planning</vt:lpstr>
      <vt:lpstr>3- Tourism Spatial Planning</vt:lpstr>
      <vt:lpstr>- Tourism Spatial Planning</vt:lpstr>
      <vt:lpstr>3- Tourism Spatial Planning</vt:lpstr>
      <vt:lpstr>3- Tourism Spatial Planning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196</cp:revision>
  <dcterms:created xsi:type="dcterms:W3CDTF">2023-10-18T00:40:52Z</dcterms:created>
  <dcterms:modified xsi:type="dcterms:W3CDTF">2025-09-11T20:01:17Z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