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B5F4D"/>
    <a:srgbClr val="80897F"/>
    <a:srgbClr val="3CCC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14" autoAdjust="0"/>
    <p:restoredTop sz="94660"/>
  </p:normalViewPr>
  <p:slideViewPr>
    <p:cSldViewPr snapToGrid="0">
      <p:cViewPr varScale="1">
        <p:scale>
          <a:sx n="78" d="100"/>
          <a:sy n="78" d="100"/>
        </p:scale>
        <p:origin x="86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5DCC1E01-8661-461C-AB44-46B586A22E83}" type="datetimeFigureOut">
              <a:rPr lang="en-IN" smtClean="0"/>
              <a:t>30-04-2025</a:t>
            </a:fld>
            <a:endParaRPr lang="en-IN"/>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IN"/>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34CF7779-98D7-4293-A9A3-3F821C80E275}" type="slidenum">
              <a:rPr lang="en-IN" smtClean="0"/>
              <a:t>‹#›</a:t>
            </a:fld>
            <a:endParaRPr lang="en-IN"/>
          </a:p>
        </p:txBody>
      </p:sp>
    </p:spTree>
    <p:extLst>
      <p:ext uri="{BB962C8B-B14F-4D97-AF65-F5344CB8AC3E}">
        <p14:creationId xmlns:p14="http://schemas.microsoft.com/office/powerpoint/2010/main" val="2977730377"/>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DCC1E01-8661-461C-AB44-46B586A22E83}" type="datetimeFigureOut">
              <a:rPr lang="en-IN" smtClean="0"/>
              <a:t>30-04-2025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4CF7779-98D7-4293-A9A3-3F821C80E275}" type="slidenum">
              <a:rPr lang="en-IN" smtClean="0"/>
              <a:t>‹#›</a:t>
            </a:fld>
            <a:endParaRPr lang="en-IN"/>
          </a:p>
        </p:txBody>
      </p:sp>
    </p:spTree>
    <p:extLst>
      <p:ext uri="{BB962C8B-B14F-4D97-AF65-F5344CB8AC3E}">
        <p14:creationId xmlns:p14="http://schemas.microsoft.com/office/powerpoint/2010/main" val="3087126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5DCC1E01-8661-461C-AB44-46B586A22E83}" type="datetimeFigureOut">
              <a:rPr lang="en-IN" smtClean="0"/>
              <a:t>30-04-2025</a:t>
            </a:fld>
            <a:endParaRPr lang="en-IN"/>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IN"/>
          </a:p>
        </p:txBody>
      </p:sp>
      <p:sp>
        <p:nvSpPr>
          <p:cNvPr id="6" name="Slide Number Placeholder 5"/>
          <p:cNvSpPr>
            <a:spLocks noGrp="1"/>
          </p:cNvSpPr>
          <p:nvPr>
            <p:ph type="sldNum" sz="quarter" idx="12"/>
          </p:nvPr>
        </p:nvSpPr>
        <p:spPr>
          <a:xfrm>
            <a:off x="8604504" y="5211060"/>
            <a:ext cx="2112264" cy="228600"/>
          </a:xfrm>
        </p:spPr>
        <p:txBody>
          <a:bodyPr/>
          <a:lstStyle/>
          <a:p>
            <a:fld id="{34CF7779-98D7-4293-A9A3-3F821C80E275}" type="slidenum">
              <a:rPr lang="en-IN" smtClean="0"/>
              <a:t>‹#›</a:t>
            </a:fld>
            <a:endParaRPr lang="en-IN"/>
          </a:p>
        </p:txBody>
      </p:sp>
    </p:spTree>
    <p:extLst>
      <p:ext uri="{BB962C8B-B14F-4D97-AF65-F5344CB8AC3E}">
        <p14:creationId xmlns:p14="http://schemas.microsoft.com/office/powerpoint/2010/main" val="3216651236"/>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DCC1E01-8661-461C-AB44-46B586A22E83}" type="datetimeFigureOut">
              <a:rPr lang="en-IN" smtClean="0"/>
              <a:t>30-04-2025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4CF7779-98D7-4293-A9A3-3F821C80E275}" type="slidenum">
              <a:rPr lang="en-IN" smtClean="0"/>
              <a:t>‹#›</a:t>
            </a:fld>
            <a:endParaRPr lang="en-IN"/>
          </a:p>
        </p:txBody>
      </p:sp>
    </p:spTree>
    <p:extLst>
      <p:ext uri="{BB962C8B-B14F-4D97-AF65-F5344CB8AC3E}">
        <p14:creationId xmlns:p14="http://schemas.microsoft.com/office/powerpoint/2010/main" val="1084454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DCC1E01-8661-461C-AB44-46B586A22E83}" type="datetimeFigureOut">
              <a:rPr lang="en-IN" smtClean="0"/>
              <a:t>30-04-2025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4CF7779-98D7-4293-A9A3-3F821C80E275}" type="slidenum">
              <a:rPr lang="en-IN" smtClean="0"/>
              <a:t>‹#›</a:t>
            </a:fld>
            <a:endParaRPr lang="en-IN"/>
          </a:p>
        </p:txBody>
      </p:sp>
    </p:spTree>
    <p:extLst>
      <p:ext uri="{BB962C8B-B14F-4D97-AF65-F5344CB8AC3E}">
        <p14:creationId xmlns:p14="http://schemas.microsoft.com/office/powerpoint/2010/main" val="15242943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CC1E01-8661-461C-AB44-46B586A22E83}" type="datetimeFigureOut">
              <a:rPr lang="en-IN" smtClean="0"/>
              <a:t>30-04-2025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4CF7779-98D7-4293-A9A3-3F821C80E275}" type="slidenum">
              <a:rPr lang="en-IN" smtClean="0"/>
              <a:t>‹#›</a:t>
            </a:fld>
            <a:endParaRPr lang="en-IN"/>
          </a:p>
        </p:txBody>
      </p:sp>
    </p:spTree>
    <p:extLst>
      <p:ext uri="{BB962C8B-B14F-4D97-AF65-F5344CB8AC3E}">
        <p14:creationId xmlns:p14="http://schemas.microsoft.com/office/powerpoint/2010/main" val="3784882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CC1E01-8661-461C-AB44-46B586A22E83}" type="datetimeFigureOut">
              <a:rPr lang="en-IN" smtClean="0"/>
              <a:t>30-04-2025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4CF7779-98D7-4293-A9A3-3F821C80E275}" type="slidenum">
              <a:rPr lang="en-IN" smtClean="0"/>
              <a:t>‹#›</a:t>
            </a:fld>
            <a:endParaRPr lang="en-IN"/>
          </a:p>
        </p:txBody>
      </p:sp>
    </p:spTree>
    <p:extLst>
      <p:ext uri="{BB962C8B-B14F-4D97-AF65-F5344CB8AC3E}">
        <p14:creationId xmlns:p14="http://schemas.microsoft.com/office/powerpoint/2010/main" val="36825431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DCC1E01-8661-461C-AB44-46B586A22E83}" type="datetimeFigureOut">
              <a:rPr lang="en-IN" smtClean="0"/>
              <a:t>30-04-2025</a:t>
            </a:fld>
            <a:endParaRPr lang="en-IN"/>
          </a:p>
        </p:txBody>
      </p:sp>
      <p:sp>
        <p:nvSpPr>
          <p:cNvPr id="9" name="Footer Placeholder 8"/>
          <p:cNvSpPr>
            <a:spLocks noGrp="1"/>
          </p:cNvSpPr>
          <p:nvPr>
            <p:ph type="ftr" sz="quarter" idx="11"/>
          </p:nvPr>
        </p:nvSpPr>
        <p:spPr/>
        <p:txBody>
          <a:bodyPr/>
          <a:lstStyle>
            <a:lvl1pPr algn="r">
              <a:defRPr/>
            </a:lvl1pPr>
          </a:lstStyle>
          <a:p>
            <a:endParaRPr lang="en-IN"/>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34CF7779-98D7-4293-A9A3-3F821C80E275}" type="slidenum">
              <a:rPr lang="en-IN" smtClean="0"/>
              <a:t>‹#›</a:t>
            </a:fld>
            <a:endParaRPr lang="en-IN"/>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8697972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5DCC1E01-8661-461C-AB44-46B586A22E83}" type="datetimeFigureOut">
              <a:rPr lang="en-IN" smtClean="0"/>
              <a:t>30-04-2025</a:t>
            </a:fld>
            <a:endParaRPr lang="en-IN"/>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IN"/>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34CF7779-98D7-4293-A9A3-3F821C80E275}" type="slidenum">
              <a:rPr lang="en-IN" smtClean="0"/>
              <a:t>‹#›</a:t>
            </a:fld>
            <a:endParaRPr lang="en-IN"/>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0639266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DCC1E01-8661-461C-AB44-46B586A22E83}" type="datetimeFigureOut">
              <a:rPr lang="en-IN" smtClean="0"/>
              <a:t>30-04-2025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CF7779-98D7-4293-A9A3-3F821C80E275}" type="slidenum">
              <a:rPr lang="en-IN" smtClean="0"/>
              <a:t>‹#›</a:t>
            </a:fld>
            <a:endParaRPr lang="en-IN"/>
          </a:p>
        </p:txBody>
      </p:sp>
    </p:spTree>
    <p:extLst>
      <p:ext uri="{BB962C8B-B14F-4D97-AF65-F5344CB8AC3E}">
        <p14:creationId xmlns:p14="http://schemas.microsoft.com/office/powerpoint/2010/main" val="1476087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DCC1E01-8661-461C-AB44-46B586A22E83}" type="datetimeFigureOut">
              <a:rPr lang="en-IN" smtClean="0"/>
              <a:t>30-04-2025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CF7779-98D7-4293-A9A3-3F821C80E275}" type="slidenum">
              <a:rPr lang="en-IN" smtClean="0"/>
              <a:t>‹#›</a:t>
            </a:fld>
            <a:endParaRPr lang="en-IN"/>
          </a:p>
        </p:txBody>
      </p:sp>
    </p:spTree>
    <p:extLst>
      <p:ext uri="{BB962C8B-B14F-4D97-AF65-F5344CB8AC3E}">
        <p14:creationId xmlns:p14="http://schemas.microsoft.com/office/powerpoint/2010/main" val="39412153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5DCC1E01-8661-461C-AB44-46B586A22E83}" type="datetimeFigureOut">
              <a:rPr lang="en-IN" smtClean="0"/>
              <a:t>30-04-2025</a:t>
            </a:fld>
            <a:endParaRPr lang="en-IN"/>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IN"/>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CF7779-98D7-4293-A9A3-3F821C80E275}" type="slidenum">
              <a:rPr lang="en-IN" smtClean="0"/>
              <a:t>‹#›</a:t>
            </a:fld>
            <a:endParaRPr lang="en-IN"/>
          </a:p>
        </p:txBody>
      </p:sp>
    </p:spTree>
    <p:extLst>
      <p:ext uri="{BB962C8B-B14F-4D97-AF65-F5344CB8AC3E}">
        <p14:creationId xmlns:p14="http://schemas.microsoft.com/office/powerpoint/2010/main" val="21132684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Tourism Industry | Importance, Sectors &amp; Examples - Video | Study.com">
            <a:extLst>
              <a:ext uri="{FF2B5EF4-FFF2-40B4-BE49-F238E27FC236}">
                <a16:creationId xmlns:a16="http://schemas.microsoft.com/office/drawing/2014/main" id="{1BFBE737-7C79-69DA-9A43-3C5FB5D06822}"/>
              </a:ext>
            </a:extLst>
          </p:cNvPr>
          <p:cNvPicPr>
            <a:picLocks noGrp="1" noRot="1" noChangeAspect="1" noMove="1" noResize="1" noEditPoints="1" noAdjustHandles="1" noChangeArrowheads="1" noChangeShapeType="1" noCrop="1"/>
          </p:cNvPicPr>
          <p:nvPr/>
        </p:nvPicPr>
        <p:blipFill rotWithShape="1">
          <a:blip r:embed="rId2">
            <a:alphaModFix amt="20000"/>
            <a:extLst>
              <a:ext uri="{BEBA8EAE-BF5A-486C-A8C5-ECC9F3942E4B}">
                <a14:imgProps xmlns:a14="http://schemas.microsoft.com/office/drawing/2010/main">
                  <a14:imgLayer r:embed="rId3">
                    <a14:imgEffect>
                      <a14:colorTemperature colorTemp="11200"/>
                    </a14:imgEffect>
                    <a14:imgEffect>
                      <a14:saturation sat="200000"/>
                    </a14:imgEffect>
                  </a14:imgLayer>
                </a14:imgProps>
              </a:ext>
              <a:ext uri="{28A0092B-C50C-407E-A947-70E740481C1C}">
                <a14:useLocalDpi xmlns:a14="http://schemas.microsoft.com/office/drawing/2010/main" val="0"/>
              </a:ext>
            </a:extLst>
          </a:blip>
          <a:srcRect l="-4397" t="7335" r="1382" b="10733"/>
          <a:stretch/>
        </p:blipFill>
        <p:spPr bwMode="auto">
          <a:xfrm>
            <a:off x="-571500" y="0"/>
            <a:ext cx="127635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E463D32-81DA-5DCD-41AC-9A5703EB87E8}"/>
              </a:ext>
            </a:extLst>
          </p:cNvPr>
          <p:cNvSpPr>
            <a:spLocks noGrp="1" noRot="1" noMove="1" noResize="1" noEditPoints="1" noAdjustHandles="1" noChangeArrowheads="1" noChangeShapeType="1"/>
          </p:cNvSpPr>
          <p:nvPr>
            <p:ph type="ctrTitle"/>
          </p:nvPr>
        </p:nvSpPr>
        <p:spPr>
          <a:xfrm>
            <a:off x="1561707" y="3134033"/>
            <a:ext cx="9068586" cy="2590800"/>
          </a:xfrm>
        </p:spPr>
        <p:txBody>
          <a:bodyPr/>
          <a:lstStyle/>
          <a:p>
            <a:pPr algn="l"/>
            <a:r>
              <a:rPr lang="en-US" sz="2000" dirty="0">
                <a:latin typeface="Times New Roman" panose="02020603050405020304" pitchFamily="18" charset="0"/>
                <a:cs typeface="Times New Roman" panose="02020603050405020304" pitchFamily="18" charset="0"/>
              </a:rPr>
              <a:t>Smart Tourism Communication Blueprint</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leveraging 5g, AR/VR, and multilingual AI</a:t>
            </a:r>
            <a:br>
              <a:rPr lang="en-US" sz="20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monika</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de240057</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European Institute of Innovation, Entrepreneurship, and technology</a:t>
            </a:r>
            <a:br>
              <a:rPr lang="en-US" sz="1800" dirty="0">
                <a:latin typeface="Times New Roman" panose="02020603050405020304" pitchFamily="18" charset="0"/>
                <a:cs typeface="Times New Roman" panose="02020603050405020304" pitchFamily="18" charset="0"/>
              </a:rPr>
            </a:br>
            <a:br>
              <a:rPr lang="en-US" sz="1800" dirty="0">
                <a:latin typeface="Times New Roman" panose="02020603050405020304" pitchFamily="18" charset="0"/>
                <a:cs typeface="Times New Roman" panose="02020603050405020304" pitchFamily="18" charset="0"/>
              </a:rPr>
            </a:b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294512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New tourism policy to handhold tourism MSMEs in digital transformation, ET  HospitalityWorld">
            <a:extLst>
              <a:ext uri="{FF2B5EF4-FFF2-40B4-BE49-F238E27FC236}">
                <a16:creationId xmlns:a16="http://schemas.microsoft.com/office/drawing/2014/main" id="{BC54F5DD-704C-AB9A-450B-D6D8A4C9B370}"/>
              </a:ext>
            </a:extLst>
          </p:cNvPr>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186813" y="233516"/>
            <a:ext cx="11818373" cy="639096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6560E2A-B5E7-8D03-22A4-356E7C003543}"/>
              </a:ext>
            </a:extLst>
          </p:cNvPr>
          <p:cNvSpPr/>
          <p:nvPr/>
        </p:nvSpPr>
        <p:spPr>
          <a:xfrm>
            <a:off x="186813" y="442452"/>
            <a:ext cx="2163097" cy="452283"/>
          </a:xfrm>
          <a:prstGeom prst="rect">
            <a:avLst/>
          </a:prstGeom>
          <a:solidFill>
            <a:srgbClr val="BB5F4D"/>
          </a:solidFill>
          <a:effectLst>
            <a:outerShdw blurRad="50800" dist="38100" dir="2700000" algn="tl" rotWithShape="0">
              <a:prstClr val="black">
                <a:alpha val="40000"/>
              </a:prstClr>
            </a:outerShdw>
            <a:softEdge rad="12700"/>
          </a:effectLst>
          <a:scene3d>
            <a:camera prst="obliqueTopLeft"/>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3" name="TextBox 2">
            <a:extLst>
              <a:ext uri="{FF2B5EF4-FFF2-40B4-BE49-F238E27FC236}">
                <a16:creationId xmlns:a16="http://schemas.microsoft.com/office/drawing/2014/main" id="{515D46A0-D933-EC0D-18B6-E0DA132DC326}"/>
              </a:ext>
            </a:extLst>
          </p:cNvPr>
          <p:cNvSpPr txBox="1">
            <a:spLocks noGrp="1" noRot="1" noMove="1" noResize="1" noEditPoints="1" noAdjustHandles="1" noChangeArrowheads="1" noChangeShapeType="1"/>
          </p:cNvSpPr>
          <p:nvPr/>
        </p:nvSpPr>
        <p:spPr>
          <a:xfrm>
            <a:off x="186814" y="442452"/>
            <a:ext cx="2349910" cy="400110"/>
          </a:xfrm>
          <a:prstGeom prst="rect">
            <a:avLst/>
          </a:prstGeom>
          <a:noFill/>
        </p:spPr>
        <p:txBody>
          <a:bodyPr wrap="square" rtlCol="0">
            <a:spAutoFit/>
          </a:bodyPr>
          <a:lstStyle/>
          <a:p>
            <a:r>
              <a:rPr lang="en-US" sz="2000" dirty="0">
                <a:solidFill>
                  <a:schemeClr val="bg1"/>
                </a:solidFill>
                <a:latin typeface="Times New Roman" panose="02020603050405020304" pitchFamily="18" charset="0"/>
                <a:cs typeface="Times New Roman" panose="02020603050405020304" pitchFamily="18" charset="0"/>
              </a:rPr>
              <a:t>INTRODUCTION</a:t>
            </a:r>
            <a:endParaRPr lang="en-IN" sz="20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DBC863BF-C3E6-7BEA-E183-2588A05FE607}"/>
              </a:ext>
            </a:extLst>
          </p:cNvPr>
          <p:cNvSpPr txBox="1"/>
          <p:nvPr/>
        </p:nvSpPr>
        <p:spPr>
          <a:xfrm>
            <a:off x="1140542" y="1673478"/>
            <a:ext cx="9379974" cy="3785652"/>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rtlCol="0">
            <a:spAutoFit/>
          </a:bodyPr>
          <a:lstStyle/>
          <a:p>
            <a:pPr>
              <a:buFont typeface="Arial" panose="020B0604020202020204" pitchFamily="34" charset="0"/>
              <a:buChar char="•"/>
            </a:pPr>
            <a:r>
              <a:rPr lang="en-IN" sz="2400" b="1" dirty="0">
                <a:solidFill>
                  <a:schemeClr val="tx1">
                    <a:lumMod val="95000"/>
                    <a:lumOff val="5000"/>
                  </a:schemeClr>
                </a:solidFill>
                <a:latin typeface="Times New Roman" panose="02020603050405020304" pitchFamily="18" charset="0"/>
                <a:cs typeface="Times New Roman" panose="02020603050405020304" pitchFamily="18" charset="0"/>
              </a:rPr>
              <a:t>Background:</a:t>
            </a:r>
            <a:endParaRPr lang="en-IN"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742950" lvl="1" indent="-285750">
              <a:buFont typeface="Arial" panose="020B0604020202020204" pitchFamily="34" charset="0"/>
              <a:buChar char="•"/>
            </a:pPr>
            <a:r>
              <a:rPr lang="en-IN" sz="2400" dirty="0">
                <a:solidFill>
                  <a:schemeClr val="tx1">
                    <a:lumMod val="95000"/>
                    <a:lumOff val="5000"/>
                  </a:schemeClr>
                </a:solidFill>
                <a:latin typeface="Times New Roman" panose="02020603050405020304" pitchFamily="18" charset="0"/>
                <a:cs typeface="Times New Roman" panose="02020603050405020304" pitchFamily="18" charset="0"/>
              </a:rPr>
              <a:t>Tourism is rapidly transforming through digital technologies.</a:t>
            </a:r>
          </a:p>
          <a:p>
            <a:pPr marL="742950" lvl="1" indent="-285750">
              <a:buFont typeface="Arial" panose="020B0604020202020204" pitchFamily="34" charset="0"/>
              <a:buChar char="•"/>
            </a:pPr>
            <a:r>
              <a:rPr lang="en-IN" sz="2400" dirty="0">
                <a:solidFill>
                  <a:schemeClr val="tx1">
                    <a:lumMod val="95000"/>
                    <a:lumOff val="5000"/>
                  </a:schemeClr>
                </a:solidFill>
                <a:latin typeface="Times New Roman" panose="02020603050405020304" pitchFamily="18" charset="0"/>
                <a:cs typeface="Times New Roman" panose="02020603050405020304" pitchFamily="18" charset="0"/>
              </a:rPr>
              <a:t>Travelers expect real-time, personalized, and accessible information.</a:t>
            </a:r>
          </a:p>
          <a:p>
            <a:pPr>
              <a:buFont typeface="Arial" panose="020B0604020202020204" pitchFamily="34" charset="0"/>
              <a:buChar char="•"/>
            </a:pPr>
            <a:r>
              <a:rPr lang="en-IN" sz="2400" b="1" dirty="0">
                <a:solidFill>
                  <a:schemeClr val="tx1">
                    <a:lumMod val="95000"/>
                    <a:lumOff val="5000"/>
                  </a:schemeClr>
                </a:solidFill>
                <a:latin typeface="Times New Roman" panose="02020603050405020304" pitchFamily="18" charset="0"/>
                <a:cs typeface="Times New Roman" panose="02020603050405020304" pitchFamily="18" charset="0"/>
              </a:rPr>
              <a:t>Goal:</a:t>
            </a:r>
            <a:endParaRPr lang="en-IN"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742950" lvl="1" indent="-285750">
              <a:buFont typeface="Arial" panose="020B0604020202020204" pitchFamily="34" charset="0"/>
              <a:buChar char="•"/>
            </a:pPr>
            <a:r>
              <a:rPr lang="en-IN" sz="2400" dirty="0">
                <a:solidFill>
                  <a:schemeClr val="tx1">
                    <a:lumMod val="95000"/>
                    <a:lumOff val="5000"/>
                  </a:schemeClr>
                </a:solidFill>
                <a:latin typeface="Times New Roman" panose="02020603050405020304" pitchFamily="18" charset="0"/>
                <a:cs typeface="Times New Roman" panose="02020603050405020304" pitchFamily="18" charset="0"/>
              </a:rPr>
              <a:t>Develop a smart, inclusive, and responsive communication system.</a:t>
            </a:r>
          </a:p>
          <a:p>
            <a:pPr>
              <a:buFont typeface="Arial" panose="020B0604020202020204" pitchFamily="34" charset="0"/>
              <a:buChar char="•"/>
            </a:pPr>
            <a:r>
              <a:rPr lang="en-IN" sz="2400" b="1" dirty="0">
                <a:solidFill>
                  <a:schemeClr val="tx1">
                    <a:lumMod val="95000"/>
                    <a:lumOff val="5000"/>
                  </a:schemeClr>
                </a:solidFill>
                <a:latin typeface="Times New Roman" panose="02020603050405020304" pitchFamily="18" charset="0"/>
                <a:cs typeface="Times New Roman" panose="02020603050405020304" pitchFamily="18" charset="0"/>
              </a:rPr>
              <a:t>Scope:</a:t>
            </a:r>
            <a:endParaRPr lang="en-IN"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742950" lvl="1" indent="-285750">
              <a:buFont typeface="Arial" panose="020B0604020202020204" pitchFamily="34" charset="0"/>
              <a:buChar char="•"/>
            </a:pPr>
            <a:r>
              <a:rPr lang="en-IN" sz="2400" dirty="0">
                <a:solidFill>
                  <a:schemeClr val="tx1">
                    <a:lumMod val="95000"/>
                    <a:lumOff val="5000"/>
                  </a:schemeClr>
                </a:solidFill>
                <a:latin typeface="Times New Roman" panose="02020603050405020304" pitchFamily="18" charset="0"/>
                <a:cs typeface="Times New Roman" panose="02020603050405020304" pitchFamily="18" charset="0"/>
              </a:rPr>
              <a:t>Tourist Information </a:t>
            </a:r>
            <a:r>
              <a:rPr lang="en-IN" sz="2400" dirty="0" err="1">
                <a:solidFill>
                  <a:schemeClr val="tx1">
                    <a:lumMod val="95000"/>
                    <a:lumOff val="5000"/>
                  </a:schemeClr>
                </a:solidFill>
                <a:latin typeface="Times New Roman" panose="02020603050405020304" pitchFamily="18" charset="0"/>
                <a:cs typeface="Times New Roman" panose="02020603050405020304" pitchFamily="18" charset="0"/>
              </a:rPr>
              <a:t>Centers</a:t>
            </a:r>
            <a:r>
              <a:rPr lang="en-IN" sz="2400" b="1" dirty="0">
                <a:solidFill>
                  <a:schemeClr val="tx1">
                    <a:lumMod val="95000"/>
                    <a:lumOff val="5000"/>
                  </a:schemeClr>
                </a:solidFill>
                <a:latin typeface="Times New Roman" panose="02020603050405020304" pitchFamily="18" charset="0"/>
                <a:cs typeface="Times New Roman" panose="02020603050405020304" pitchFamily="18" charset="0"/>
              </a:rPr>
              <a:t>:</a:t>
            </a:r>
            <a:r>
              <a:rPr lang="en-IN" sz="2400" dirty="0">
                <a:solidFill>
                  <a:schemeClr val="tx1">
                    <a:lumMod val="95000"/>
                    <a:lumOff val="5000"/>
                  </a:schemeClr>
                </a:solidFill>
                <a:latin typeface="Times New Roman" panose="02020603050405020304" pitchFamily="18" charset="0"/>
                <a:cs typeface="Times New Roman" panose="02020603050405020304" pitchFamily="18" charset="0"/>
              </a:rPr>
              <a:t> Digital kiosks, AR maps, AI support.</a:t>
            </a:r>
          </a:p>
          <a:p>
            <a:pPr marL="742950" lvl="1" indent="-285750">
              <a:buFont typeface="Arial" panose="020B0604020202020204" pitchFamily="34" charset="0"/>
              <a:buChar char="•"/>
            </a:pPr>
            <a:r>
              <a:rPr lang="en-IN" sz="2400" dirty="0">
                <a:solidFill>
                  <a:schemeClr val="tx1">
                    <a:lumMod val="95000"/>
                    <a:lumOff val="5000"/>
                  </a:schemeClr>
                </a:solidFill>
                <a:latin typeface="Times New Roman" panose="02020603050405020304" pitchFamily="18" charset="0"/>
                <a:cs typeface="Times New Roman" panose="02020603050405020304" pitchFamily="18" charset="0"/>
              </a:rPr>
              <a:t>Mobile Apps &amp; Virtual Guides: AR tours, multilingual AI, smart itineraries.</a:t>
            </a:r>
          </a:p>
          <a:p>
            <a:pPr marL="742950" lvl="1" indent="-285750">
              <a:buFont typeface="Arial" panose="020B0604020202020204" pitchFamily="34" charset="0"/>
              <a:buChar char="•"/>
            </a:pPr>
            <a:r>
              <a:rPr lang="en-IN" sz="2400" dirty="0">
                <a:solidFill>
                  <a:schemeClr val="tx1">
                    <a:lumMod val="95000"/>
                    <a:lumOff val="5000"/>
                  </a:schemeClr>
                </a:solidFill>
                <a:latin typeface="Times New Roman" panose="02020603050405020304" pitchFamily="18" charset="0"/>
                <a:cs typeface="Times New Roman" panose="02020603050405020304" pitchFamily="18" charset="0"/>
              </a:rPr>
              <a:t>Emergency Alert Systems: Real-time, multilingual alerts for safety.</a:t>
            </a:r>
          </a:p>
        </p:txBody>
      </p:sp>
    </p:spTree>
    <p:extLst>
      <p:ext uri="{BB962C8B-B14F-4D97-AF65-F5344CB8AC3E}">
        <p14:creationId xmlns:p14="http://schemas.microsoft.com/office/powerpoint/2010/main" val="405273864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E0F625D-3FF3-6A79-11A6-5F0BA1760AAC}"/>
              </a:ext>
            </a:extLst>
          </p:cNvPr>
          <p:cNvSpPr/>
          <p:nvPr/>
        </p:nvSpPr>
        <p:spPr>
          <a:xfrm>
            <a:off x="108156" y="462115"/>
            <a:ext cx="2743200" cy="432619"/>
          </a:xfrm>
          <a:prstGeom prst="rect">
            <a:avLst/>
          </a:prstGeom>
          <a:solidFill>
            <a:srgbClr val="BB5F4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atin typeface="Times New Roman" panose="02020603050405020304" pitchFamily="18" charset="0"/>
                <a:cs typeface="Times New Roman" panose="02020603050405020304" pitchFamily="18" charset="0"/>
              </a:rPr>
              <a:t>Smart tourism trends</a:t>
            </a:r>
            <a:endParaRPr lang="en-IN" b="1"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8220B36E-27CB-D9C4-033E-B8EB8F7604C6}"/>
              </a:ext>
            </a:extLst>
          </p:cNvPr>
          <p:cNvSpPr>
            <a:spLocks noGrp="1" noRot="1" noMove="1" noResize="1" noEditPoints="1" noAdjustHandles="1" noChangeArrowheads="1" noChangeShapeType="1"/>
          </p:cNvSpPr>
          <p:nvPr/>
        </p:nvSpPr>
        <p:spPr>
          <a:xfrm>
            <a:off x="1519083" y="1255882"/>
            <a:ext cx="9153833" cy="4530402"/>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endParaRPr lang="en-IN"/>
          </a:p>
        </p:txBody>
      </p:sp>
      <p:sp>
        <p:nvSpPr>
          <p:cNvPr id="6" name="Rectangle 2">
            <a:extLst>
              <a:ext uri="{FF2B5EF4-FFF2-40B4-BE49-F238E27FC236}">
                <a16:creationId xmlns:a16="http://schemas.microsoft.com/office/drawing/2014/main" id="{2CE98589-DE1C-34B0-9EEC-045CE198D9A7}"/>
              </a:ext>
            </a:extLst>
          </p:cNvPr>
          <p:cNvSpPr>
            <a:spLocks noGrp="1" noRot="1" noMove="1" noResize="1" noEditPoints="1" noAdjustHandles="1" noChangeArrowheads="1" noChangeShapeType="1"/>
          </p:cNvSpPr>
          <p:nvPr/>
        </p:nvSpPr>
        <p:spPr bwMode="auto">
          <a:xfrm>
            <a:off x="1901312" y="1382286"/>
            <a:ext cx="8389374"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High-speed data transfer made possible by 5G technology enables responsive digital interactions across platforms, real-time updates, and more seamless virtual content streaming.</a:t>
            </a:r>
            <a:b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Through gamified exploration experiences, digital overlays on landmarks, and immersive virtual tours, AR/VR integration improves user engagement.</a:t>
            </a:r>
            <a:b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Artificial Intelligence: Enables real-time multilingual translations, voice assistants, and intelligent chatbots to customize travel services.</a:t>
            </a:r>
            <a:b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Accessibility and Inclusivity: Ensuring cultural sensitivity, linguistic diversity, and equal digital access are all important aspects of tourism that are becoming more and more important globally.</a:t>
            </a:r>
          </a:p>
        </p:txBody>
      </p:sp>
    </p:spTree>
    <p:extLst>
      <p:ext uri="{BB962C8B-B14F-4D97-AF65-F5344CB8AC3E}">
        <p14:creationId xmlns:p14="http://schemas.microsoft.com/office/powerpoint/2010/main" val="4081908745"/>
      </p:ext>
    </p:extLst>
  </p:cSld>
  <p:clrMapOvr>
    <a:masterClrMapping/>
  </p:clrMapOvr>
  <p:transition spd="slow">
    <p:randomBar dir="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ersona Face Avatar-Symbole — Band 01 , Icons Einschließlich: persona &amp;  gesicht - Envato">
            <a:extLst>
              <a:ext uri="{FF2B5EF4-FFF2-40B4-BE49-F238E27FC236}">
                <a16:creationId xmlns:a16="http://schemas.microsoft.com/office/drawing/2014/main" id="{FFF936B3-9F92-4332-BDC9-29753D26FC98}"/>
              </a:ext>
            </a:extLst>
          </p:cNvPr>
          <p:cNvPicPr>
            <a:picLocks noChangeAspect="1" noChangeArrowheads="1"/>
          </p:cNvPicPr>
          <p:nvPr/>
        </p:nvPicPr>
        <p:blipFill>
          <a:blip r:embed="rId2">
            <a:alphaModFix amt="34000"/>
            <a:extLst>
              <a:ext uri="{28A0092B-C50C-407E-A947-70E740481C1C}">
                <a14:useLocalDpi xmlns:a14="http://schemas.microsoft.com/office/drawing/2010/main" val="0"/>
              </a:ext>
            </a:extLst>
          </a:blip>
          <a:srcRect/>
          <a:stretch>
            <a:fillRect/>
          </a:stretch>
        </p:blipFill>
        <p:spPr bwMode="auto">
          <a:xfrm>
            <a:off x="88490" y="167148"/>
            <a:ext cx="11975691" cy="647945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3517A5A4-EADA-CB60-88A6-D069A4409E73}"/>
              </a:ext>
            </a:extLst>
          </p:cNvPr>
          <p:cNvSpPr/>
          <p:nvPr/>
        </p:nvSpPr>
        <p:spPr>
          <a:xfrm>
            <a:off x="196645" y="481781"/>
            <a:ext cx="1927123" cy="442451"/>
          </a:xfrm>
          <a:prstGeom prst="rect">
            <a:avLst/>
          </a:prstGeom>
          <a:solidFill>
            <a:srgbClr val="BB5F4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User personas</a:t>
            </a:r>
            <a:endParaRPr lang="en-IN" sz="20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109F9D66-5B43-8BBE-261E-6C36E0E5C009}"/>
              </a:ext>
            </a:extLst>
          </p:cNvPr>
          <p:cNvSpPr txBox="1">
            <a:spLocks noGrp="1" noRot="1" noMove="1" noResize="1" noEditPoints="1" noAdjustHandles="1" noChangeArrowheads="1" noChangeShapeType="1"/>
          </p:cNvSpPr>
          <p:nvPr/>
        </p:nvSpPr>
        <p:spPr>
          <a:xfrm>
            <a:off x="1995947" y="1892593"/>
            <a:ext cx="8160775" cy="3268652"/>
          </a:xfrm>
          <a:prstGeom prst="rect">
            <a:avLst/>
          </a:prstGeom>
          <a:noFill/>
        </p:spPr>
        <p:txBody>
          <a:bodyPr wrap="square" rtlCol="0">
            <a:spAutoFit/>
          </a:bodyPr>
          <a:lstStyle/>
          <a:p>
            <a:pPr>
              <a:lnSpc>
                <a:spcPct val="150000"/>
              </a:lnSpc>
              <a:buFont typeface="Arial" panose="020B0604020202020204" pitchFamily="34" charset="0"/>
              <a:buChar char="•"/>
            </a:pPr>
            <a:r>
              <a:rPr lang="en-US" sz="2000" b="1" dirty="0">
                <a:solidFill>
                  <a:schemeClr val="tx1">
                    <a:lumMod val="95000"/>
                    <a:lumOff val="5000"/>
                  </a:schemeClr>
                </a:solidFill>
                <a:latin typeface="Times New Roman" panose="02020603050405020304" pitchFamily="18" charset="0"/>
                <a:cs typeface="Times New Roman" panose="02020603050405020304" pitchFamily="18" charset="0"/>
              </a:rPr>
              <a:t>Global Solo Traveler:</a:t>
            </a:r>
            <a:r>
              <a:rPr lang="en-US" sz="2000" dirty="0">
                <a:solidFill>
                  <a:schemeClr val="tx1">
                    <a:lumMod val="95000"/>
                    <a:lumOff val="5000"/>
                  </a:schemeClr>
                </a:solidFill>
                <a:latin typeface="Times New Roman" panose="02020603050405020304" pitchFamily="18" charset="0"/>
                <a:cs typeface="Times New Roman" panose="02020603050405020304" pitchFamily="18" charset="0"/>
              </a:rPr>
              <a:t> Needs tech-savvy, multilingual tools for independent exploration.</a:t>
            </a:r>
          </a:p>
          <a:p>
            <a:pPr>
              <a:lnSpc>
                <a:spcPct val="150000"/>
              </a:lnSpc>
              <a:buFont typeface="Arial" panose="020B0604020202020204" pitchFamily="34" charset="0"/>
              <a:buChar char="•"/>
            </a:pPr>
            <a:r>
              <a:rPr lang="en-US" sz="2000" b="1" dirty="0">
                <a:solidFill>
                  <a:schemeClr val="tx1">
                    <a:lumMod val="95000"/>
                    <a:lumOff val="5000"/>
                  </a:schemeClr>
                </a:solidFill>
                <a:latin typeface="Times New Roman" panose="02020603050405020304" pitchFamily="18" charset="0"/>
                <a:cs typeface="Times New Roman" panose="02020603050405020304" pitchFamily="18" charset="0"/>
              </a:rPr>
              <a:t>Elderly Couple:</a:t>
            </a:r>
            <a:r>
              <a:rPr lang="en-US" sz="2000" dirty="0">
                <a:solidFill>
                  <a:schemeClr val="tx1">
                    <a:lumMod val="95000"/>
                    <a:lumOff val="5000"/>
                  </a:schemeClr>
                </a:solidFill>
                <a:latin typeface="Times New Roman" panose="02020603050405020304" pitchFamily="18" charset="0"/>
                <a:cs typeface="Times New Roman" panose="02020603050405020304" pitchFamily="18" charset="0"/>
              </a:rPr>
              <a:t> Requires accessible design and safety-focused communication.</a:t>
            </a:r>
          </a:p>
          <a:p>
            <a:pPr>
              <a:lnSpc>
                <a:spcPct val="150000"/>
              </a:lnSpc>
              <a:buFont typeface="Arial" panose="020B0604020202020204" pitchFamily="34" charset="0"/>
              <a:buChar char="•"/>
            </a:pPr>
            <a:r>
              <a:rPr lang="en-US" sz="2000" b="1" dirty="0">
                <a:solidFill>
                  <a:schemeClr val="tx1">
                    <a:lumMod val="95000"/>
                    <a:lumOff val="5000"/>
                  </a:schemeClr>
                </a:solidFill>
                <a:latin typeface="Times New Roman" panose="02020603050405020304" pitchFamily="18" charset="0"/>
                <a:cs typeface="Times New Roman" panose="02020603050405020304" pitchFamily="18" charset="0"/>
              </a:rPr>
              <a:t>Family with Kids:</a:t>
            </a:r>
            <a:r>
              <a:rPr lang="en-US" sz="2000" dirty="0">
                <a:solidFill>
                  <a:schemeClr val="tx1">
                    <a:lumMod val="95000"/>
                    <a:lumOff val="5000"/>
                  </a:schemeClr>
                </a:solidFill>
                <a:latin typeface="Times New Roman" panose="02020603050405020304" pitchFamily="18" charset="0"/>
                <a:cs typeface="Times New Roman" panose="02020603050405020304" pitchFamily="18" charset="0"/>
              </a:rPr>
              <a:t> Looks for interactive and entertaining digital experiences.</a:t>
            </a:r>
          </a:p>
          <a:p>
            <a:pPr>
              <a:lnSpc>
                <a:spcPct val="150000"/>
              </a:lnSpc>
              <a:buFont typeface="Arial" panose="020B0604020202020204" pitchFamily="34" charset="0"/>
              <a:buChar char="•"/>
            </a:pPr>
            <a:r>
              <a:rPr lang="en-US" sz="2000" b="1" dirty="0">
                <a:solidFill>
                  <a:schemeClr val="tx1">
                    <a:lumMod val="95000"/>
                    <a:lumOff val="5000"/>
                  </a:schemeClr>
                </a:solidFill>
                <a:latin typeface="Times New Roman" panose="02020603050405020304" pitchFamily="18" charset="0"/>
                <a:cs typeface="Times New Roman" panose="02020603050405020304" pitchFamily="18" charset="0"/>
              </a:rPr>
              <a:t>Business Tourist:</a:t>
            </a:r>
            <a:r>
              <a:rPr lang="en-US" sz="2000" dirty="0">
                <a:solidFill>
                  <a:schemeClr val="tx1">
                    <a:lumMod val="95000"/>
                    <a:lumOff val="5000"/>
                  </a:schemeClr>
                </a:solidFill>
                <a:latin typeface="Times New Roman" panose="02020603050405020304" pitchFamily="18" charset="0"/>
                <a:cs typeface="Times New Roman" panose="02020603050405020304" pitchFamily="18" charset="0"/>
              </a:rPr>
              <a:t> Prioritizes real-time updates and efficient service integration.</a:t>
            </a:r>
          </a:p>
        </p:txBody>
      </p:sp>
    </p:spTree>
    <p:extLst>
      <p:ext uri="{BB962C8B-B14F-4D97-AF65-F5344CB8AC3E}">
        <p14:creationId xmlns:p14="http://schemas.microsoft.com/office/powerpoint/2010/main" val="29338564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0CF1C22-F62F-461D-08BC-E6B556B8BD85}"/>
              </a:ext>
            </a:extLst>
          </p:cNvPr>
          <p:cNvSpPr/>
          <p:nvPr/>
        </p:nvSpPr>
        <p:spPr>
          <a:xfrm>
            <a:off x="117988" y="412955"/>
            <a:ext cx="3392129" cy="481781"/>
          </a:xfrm>
          <a:prstGeom prst="rect">
            <a:avLst/>
          </a:prstGeom>
          <a:solidFill>
            <a:srgbClr val="BB5F4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Tourist information </a:t>
            </a:r>
            <a:r>
              <a:rPr lang="en-US" sz="2000" dirty="0" err="1">
                <a:latin typeface="Times New Roman" panose="02020603050405020304" pitchFamily="18" charset="0"/>
                <a:cs typeface="Times New Roman" panose="02020603050405020304" pitchFamily="18" charset="0"/>
              </a:rPr>
              <a:t>centres</a:t>
            </a:r>
            <a:r>
              <a:rPr lang="en-US" sz="2000" dirty="0">
                <a:latin typeface="Times New Roman" panose="02020603050405020304" pitchFamily="18" charset="0"/>
                <a:cs typeface="Times New Roman" panose="02020603050405020304" pitchFamily="18" charset="0"/>
              </a:rPr>
              <a:t> </a:t>
            </a:r>
            <a:endParaRPr lang="en-IN" sz="2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72972B24-6BDE-8C17-C9CF-92852EEE7ECF}"/>
              </a:ext>
            </a:extLst>
          </p:cNvPr>
          <p:cNvSpPr/>
          <p:nvPr/>
        </p:nvSpPr>
        <p:spPr>
          <a:xfrm>
            <a:off x="943897" y="1396181"/>
            <a:ext cx="10304206" cy="4198375"/>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endParaRPr lang="en-IN"/>
          </a:p>
        </p:txBody>
      </p:sp>
      <p:sp>
        <p:nvSpPr>
          <p:cNvPr id="5" name="Rectangle 2">
            <a:extLst>
              <a:ext uri="{FF2B5EF4-FFF2-40B4-BE49-F238E27FC236}">
                <a16:creationId xmlns:a16="http://schemas.microsoft.com/office/drawing/2014/main" id="{750FF406-4DA7-4219-74C3-04FCF67FAA88}"/>
              </a:ext>
            </a:extLst>
          </p:cNvPr>
          <p:cNvSpPr>
            <a:spLocks noGrp="1" noRot="1" noMove="1" noResize="1" noEditPoints="1" noAdjustHandles="1" noChangeArrowheads="1" noChangeShapeType="1"/>
          </p:cNvSpPr>
          <p:nvPr/>
        </p:nvSpPr>
        <p:spPr bwMode="auto">
          <a:xfrm>
            <a:off x="1133987" y="1790513"/>
            <a:ext cx="10114116"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Interactive digital kiosks: </a:t>
            </a: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Travelers can scan QR codes and AR maps on smart kiosks to obtain comprehensive local information, directions, and suggestions right away.</a:t>
            </a:r>
            <a:b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AI chatbots: AI-driven virtual assistants provide real-time responses in a variety of languages, assisting travelers with their questions whenever they arise without requiring staff assistance.</a:t>
            </a:r>
            <a:b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Tourists can download brochures, guides, or coupons instantly by tapping their phones on NFC tags. This eliminates the need for paper and promotes eco-friendly travel.</a:t>
            </a:r>
            <a:b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Visual: </a:t>
            </a: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Add a straightforward diagram or illustration of a TIC that includes an NFC zone, chatbot screen, and smart kiosk.</a:t>
            </a:r>
          </a:p>
        </p:txBody>
      </p:sp>
    </p:spTree>
    <p:extLst>
      <p:ext uri="{BB962C8B-B14F-4D97-AF65-F5344CB8AC3E}">
        <p14:creationId xmlns:p14="http://schemas.microsoft.com/office/powerpoint/2010/main" val="1149068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Artificial Intelligence Machine Learning Symbol Brain Light Bulb Stock  Photos - Free &amp; Royalty-Free Stock Photos from Dreamstime">
            <a:extLst>
              <a:ext uri="{FF2B5EF4-FFF2-40B4-BE49-F238E27FC236}">
                <a16:creationId xmlns:a16="http://schemas.microsoft.com/office/drawing/2014/main" id="{CD959751-3F1D-D9C9-DA8F-A8AA65DAB4AA}"/>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55639" y="238433"/>
            <a:ext cx="11670890" cy="638113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745499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299763D-6512-22D3-CA84-A8936CC86643}"/>
              </a:ext>
            </a:extLst>
          </p:cNvPr>
          <p:cNvSpPr/>
          <p:nvPr/>
        </p:nvSpPr>
        <p:spPr>
          <a:xfrm>
            <a:off x="216310" y="442452"/>
            <a:ext cx="4296696" cy="452283"/>
          </a:xfrm>
          <a:prstGeom prst="rect">
            <a:avLst/>
          </a:prstGeom>
          <a:solidFill>
            <a:srgbClr val="BB5F4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atin typeface="Times New Roman" panose="02020603050405020304" pitchFamily="18" charset="0"/>
                <a:cs typeface="Times New Roman" panose="02020603050405020304" pitchFamily="18" charset="0"/>
              </a:rPr>
              <a:t>Mobile apps and virtual tour guides</a:t>
            </a:r>
            <a:endParaRPr lang="en-IN" b="1" dirty="0">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EADCDC9B-2E39-BFF7-04E9-14851EC0878F}"/>
              </a:ext>
            </a:extLst>
          </p:cNvPr>
          <p:cNvSpPr>
            <a:spLocks noGrp="1" noRot="1" noMove="1" noResize="1" noEditPoints="1" noAdjustHandles="1" noChangeArrowheads="1" noChangeShapeType="1"/>
          </p:cNvSpPr>
          <p:nvPr/>
        </p:nvSpPr>
        <p:spPr>
          <a:xfrm>
            <a:off x="5973097" y="189271"/>
            <a:ext cx="245806" cy="6479458"/>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4" name="Rectangle 3">
            <a:extLst>
              <a:ext uri="{FF2B5EF4-FFF2-40B4-BE49-F238E27FC236}">
                <a16:creationId xmlns:a16="http://schemas.microsoft.com/office/drawing/2014/main" id="{6C1FBE80-52D3-96BD-A5F0-FAD68410C17E}"/>
              </a:ext>
            </a:extLst>
          </p:cNvPr>
          <p:cNvSpPr/>
          <p:nvPr/>
        </p:nvSpPr>
        <p:spPr>
          <a:xfrm>
            <a:off x="6218903" y="442452"/>
            <a:ext cx="3868994" cy="452282"/>
          </a:xfrm>
          <a:prstGeom prst="rect">
            <a:avLst/>
          </a:prstGeom>
          <a:solidFill>
            <a:srgbClr val="BB5F4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atin typeface="Times New Roman" panose="02020603050405020304" pitchFamily="18" charset="0"/>
                <a:cs typeface="Times New Roman" panose="02020603050405020304" pitchFamily="18" charset="0"/>
              </a:rPr>
              <a:t>Multilingual emergency alert system</a:t>
            </a:r>
            <a:endParaRPr lang="en-IN" b="1" dirty="0">
              <a:latin typeface="Times New Roman" panose="02020603050405020304" pitchFamily="18" charset="0"/>
              <a:cs typeface="Times New Roman" panose="02020603050405020304" pitchFamily="18" charset="0"/>
            </a:endParaRPr>
          </a:p>
        </p:txBody>
      </p:sp>
      <p:sp>
        <p:nvSpPr>
          <p:cNvPr id="6" name="Rectangle 1">
            <a:extLst>
              <a:ext uri="{FF2B5EF4-FFF2-40B4-BE49-F238E27FC236}">
                <a16:creationId xmlns:a16="http://schemas.microsoft.com/office/drawing/2014/main" id="{96B4CC2D-7A81-9BFA-9D48-F90778D445AF}"/>
              </a:ext>
            </a:extLst>
          </p:cNvPr>
          <p:cNvSpPr>
            <a:spLocks noGrp="1" noRot="1" noMove="1" noResize="1" noEditPoints="1" noAdjustHandles="1" noChangeArrowheads="1" noChangeShapeType="1"/>
          </p:cNvSpPr>
          <p:nvPr/>
        </p:nvSpPr>
        <p:spPr bwMode="auto">
          <a:xfrm>
            <a:off x="393290" y="1097540"/>
            <a:ext cx="5486400"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tabLst/>
            </a:pPr>
            <a: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Features of virtual tour guides and mobile apps:</a:t>
            </a:r>
            <a:endParaRPr lang="en-US" altLang="en-US" sz="2000" b="1" dirty="0">
              <a:latin typeface="Times New Roman" panose="02020603050405020304" pitchFamily="18" charset="0"/>
              <a:cs typeface="Times New Roman" panose="02020603050405020304" pitchFamily="18" charset="0"/>
            </a:endParaRPr>
          </a:p>
          <a:p>
            <a:pPr marR="0" lvl="0" algn="l" defTabSz="914400" rtl="0" eaLnBrk="0" fontAlgn="base" latinLnBrk="0" hangingPunct="0">
              <a:lnSpc>
                <a:spcPct val="100000"/>
              </a:lnSpc>
              <a:spcBef>
                <a:spcPct val="0"/>
              </a:spcBef>
              <a:spcAft>
                <a:spcPct val="0"/>
              </a:spcAft>
              <a:buClrTx/>
              <a:buSzTx/>
              <a:tabLst/>
            </a:pPr>
            <a:endPar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Walking tours of AR</a:t>
            </a:r>
            <a:br>
              <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Artificial intelligence-driven language translation</a:t>
            </a:r>
            <a:br>
              <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lang="en-US" altLang="en-US" sz="2000" dirty="0">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Personalized travel recommendations</a:t>
            </a:r>
            <a:br>
              <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5G integration for real-time information</a:t>
            </a:r>
            <a:br>
              <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Visual:</a:t>
            </a:r>
            <a:r>
              <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 mock-up of an app's wireframe (a simple sketch or placeholders)</a:t>
            </a:r>
          </a:p>
        </p:txBody>
      </p:sp>
      <p:sp>
        <p:nvSpPr>
          <p:cNvPr id="7" name="TextBox 6">
            <a:extLst>
              <a:ext uri="{FF2B5EF4-FFF2-40B4-BE49-F238E27FC236}">
                <a16:creationId xmlns:a16="http://schemas.microsoft.com/office/drawing/2014/main" id="{3039DA53-DC3D-3616-7971-ACF2122C781E}"/>
              </a:ext>
            </a:extLst>
          </p:cNvPr>
          <p:cNvSpPr txBox="1"/>
          <p:nvPr/>
        </p:nvSpPr>
        <p:spPr>
          <a:xfrm flipV="1">
            <a:off x="12663950" y="3393113"/>
            <a:ext cx="2442676" cy="45719"/>
          </a:xfrm>
          <a:prstGeom prst="rect">
            <a:avLst/>
          </a:prstGeom>
          <a:noFill/>
        </p:spPr>
        <p:txBody>
          <a:bodyPr wrap="square" rtlCol="0">
            <a:spAutoFit/>
          </a:bodyPr>
          <a:lstStyle/>
          <a:p>
            <a:endParaRPr lang="en-IN" dirty="0"/>
          </a:p>
        </p:txBody>
      </p:sp>
      <p:sp>
        <p:nvSpPr>
          <p:cNvPr id="8" name="Rectangle 2">
            <a:extLst>
              <a:ext uri="{FF2B5EF4-FFF2-40B4-BE49-F238E27FC236}">
                <a16:creationId xmlns:a16="http://schemas.microsoft.com/office/drawing/2014/main" id="{EA798956-C2D3-0FED-A243-EAD446965B80}"/>
              </a:ext>
            </a:extLst>
          </p:cNvPr>
          <p:cNvSpPr>
            <a:spLocks noGrp="1" noRot="1" noMove="1" noResize="1" noEditPoints="1" noAdjustHandles="1" noChangeArrowheads="1" noChangeShapeType="1"/>
          </p:cNvSpPr>
          <p:nvPr/>
        </p:nvSpPr>
        <p:spPr bwMode="auto">
          <a:xfrm>
            <a:off x="6457992" y="1405316"/>
            <a:ext cx="4524641" cy="34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Push alerts in the user's native language based on location</a:t>
            </a:r>
            <a:b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Alerts in real time (weather, health, transportation)</a:t>
            </a:r>
            <a:b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incorporated local services and embassy contacts</a:t>
            </a:r>
            <a:b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Travelers with hearing or vision impairments can access</a:t>
            </a:r>
          </a:p>
        </p:txBody>
      </p:sp>
    </p:spTree>
    <p:extLst>
      <p:ext uri="{BB962C8B-B14F-4D97-AF65-F5344CB8AC3E}">
        <p14:creationId xmlns:p14="http://schemas.microsoft.com/office/powerpoint/2010/main" val="3657682791"/>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050B06-C210-C3D3-1A4F-CC6BB36816F5}"/>
              </a:ext>
            </a:extLst>
          </p:cNvPr>
          <p:cNvSpPr>
            <a:spLocks noGrp="1" noRot="1" noMove="1" noResize="1" noEditPoints="1" noAdjustHandles="1" noChangeArrowheads="1" noChangeShapeType="1"/>
          </p:cNvSpPr>
          <p:nvPr/>
        </p:nvSpPr>
        <p:spPr>
          <a:xfrm>
            <a:off x="196645" y="432619"/>
            <a:ext cx="3156155" cy="521110"/>
          </a:xfrm>
          <a:prstGeom prst="rect">
            <a:avLst/>
          </a:prstGeom>
          <a:solidFill>
            <a:srgbClr val="BB5F4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Sample chatbot interaction</a:t>
            </a:r>
            <a:endParaRPr lang="en-IN" sz="2000"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C65ABFBC-F160-E454-8FEF-74D8E705C97A}"/>
              </a:ext>
            </a:extLst>
          </p:cNvPr>
          <p:cNvSpPr txBox="1">
            <a:spLocks noGrp="1" noRot="1" noMove="1" noResize="1" noEditPoints="1" noAdjustHandles="1" noChangeArrowheads="1" noChangeShapeType="1"/>
          </p:cNvSpPr>
          <p:nvPr/>
        </p:nvSpPr>
        <p:spPr>
          <a:xfrm>
            <a:off x="496530" y="1450825"/>
            <a:ext cx="4960374" cy="4653646"/>
          </a:xfrm>
          <a:prstGeom prst="rect">
            <a:avLst/>
          </a:prstGeom>
          <a:noFill/>
        </p:spPr>
        <p:txBody>
          <a:bodyPr wrap="square" rtlCol="0">
            <a:spAutoFit/>
          </a:bodyPr>
          <a:lstStyle/>
          <a:p>
            <a:pPr>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User:</a:t>
            </a:r>
            <a:r>
              <a:rPr lang="en-US" sz="2000" dirty="0">
                <a:latin typeface="Times New Roman" panose="02020603050405020304" pitchFamily="18" charset="0"/>
                <a:cs typeface="Times New Roman" panose="02020603050405020304" pitchFamily="18" charset="0"/>
              </a:rPr>
              <a:t> “Show me nearby restaurants with vegetarian options.”</a:t>
            </a:r>
          </a:p>
          <a:p>
            <a:pPr>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Bot:</a:t>
            </a:r>
            <a:r>
              <a:rPr lang="en-US" sz="2000" dirty="0">
                <a:latin typeface="Times New Roman" panose="02020603050405020304" pitchFamily="18" charset="0"/>
                <a:cs typeface="Times New Roman" panose="02020603050405020304" pitchFamily="18" charset="0"/>
              </a:rPr>
              <a:t> “Here are 5 vegetarian restaurants within 1 km. Would you like walking directions or AR navigation?”</a:t>
            </a:r>
          </a:p>
          <a:p>
            <a:pPr>
              <a:lnSpc>
                <a:spcPct val="150000"/>
              </a:lnSpc>
              <a:buNone/>
            </a:pPr>
            <a:r>
              <a:rPr lang="en-US" sz="2000" b="1" dirty="0">
                <a:latin typeface="Times New Roman" panose="02020603050405020304" pitchFamily="18" charset="0"/>
                <a:cs typeface="Times New Roman" panose="02020603050405020304" pitchFamily="18" charset="0"/>
              </a:rPr>
              <a:t>Purpose:</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Demonstrates how the chatbot uses location, preferences, and multilingual support to deliver instant, personalized recommendations.</a:t>
            </a:r>
          </a:p>
        </p:txBody>
      </p:sp>
      <p:cxnSp>
        <p:nvCxnSpPr>
          <p:cNvPr id="5" name="Straight Arrow Connector 4">
            <a:extLst>
              <a:ext uri="{FF2B5EF4-FFF2-40B4-BE49-F238E27FC236}">
                <a16:creationId xmlns:a16="http://schemas.microsoft.com/office/drawing/2014/main" id="{72A72FEA-C2B9-D2B6-D3E9-002304D3604E}"/>
              </a:ext>
            </a:extLst>
          </p:cNvPr>
          <p:cNvCxnSpPr/>
          <p:nvPr/>
        </p:nvCxnSpPr>
        <p:spPr>
          <a:xfrm>
            <a:off x="6076336" y="0"/>
            <a:ext cx="0" cy="6631858"/>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9EBAF4EC-9FE4-8AEC-0019-EEADC3449F44}"/>
              </a:ext>
            </a:extLst>
          </p:cNvPr>
          <p:cNvSpPr txBox="1">
            <a:spLocks noGrp="1" noRot="1" noMove="1" noResize="1" noEditPoints="1" noAdjustHandles="1" noChangeArrowheads="1" noChangeShapeType="1"/>
          </p:cNvSpPr>
          <p:nvPr/>
        </p:nvSpPr>
        <p:spPr>
          <a:xfrm>
            <a:off x="5122607" y="493119"/>
            <a:ext cx="953728" cy="400110"/>
          </a:xfrm>
          <a:prstGeom prst="rect">
            <a:avLst/>
          </a:prstGeom>
          <a:solidFill>
            <a:srgbClr val="BB5F4D"/>
          </a:solidFill>
        </p:spPr>
        <p:txBody>
          <a:bodyPr wrap="square" rtlCol="0">
            <a:spAutoFit/>
          </a:bodyPr>
          <a:lstStyle/>
          <a:p>
            <a:r>
              <a:rPr lang="en-US" sz="2000" dirty="0">
                <a:solidFill>
                  <a:schemeClr val="bg1"/>
                </a:solidFill>
                <a:latin typeface="Times New Roman" panose="02020603050405020304" pitchFamily="18" charset="0"/>
                <a:cs typeface="Times New Roman" panose="02020603050405020304" pitchFamily="18" charset="0"/>
              </a:rPr>
              <a:t>Visuals</a:t>
            </a:r>
            <a:endParaRPr lang="en-IN" sz="2000" dirty="0">
              <a:solidFill>
                <a:schemeClr val="bg1"/>
              </a:solidFill>
              <a:latin typeface="Times New Roman" panose="02020603050405020304" pitchFamily="18" charset="0"/>
              <a:cs typeface="Times New Roman" panose="02020603050405020304" pitchFamily="18" charset="0"/>
            </a:endParaRPr>
          </a:p>
        </p:txBody>
      </p:sp>
      <p:pic>
        <p:nvPicPr>
          <p:cNvPr id="8194" name="Picture 2" descr="Generated image">
            <a:extLst>
              <a:ext uri="{FF2B5EF4-FFF2-40B4-BE49-F238E27FC236}">
                <a16:creationId xmlns:a16="http://schemas.microsoft.com/office/drawing/2014/main" id="{B0D3482F-DE8E-AC32-377A-FC3D2164C223}"/>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076336" y="4916"/>
            <a:ext cx="604192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8152240"/>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4286EC0-A487-AFD3-BED5-F6814D92E1FE}"/>
              </a:ext>
            </a:extLst>
          </p:cNvPr>
          <p:cNvSpPr/>
          <p:nvPr/>
        </p:nvSpPr>
        <p:spPr>
          <a:xfrm>
            <a:off x="219038" y="245806"/>
            <a:ext cx="11736987" cy="6390968"/>
          </a:xfrm>
          <a:prstGeom prst="rect">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IN"/>
          </a:p>
        </p:txBody>
      </p:sp>
      <p:pic>
        <p:nvPicPr>
          <p:cNvPr id="9218" name="Picture 2" descr="Smart Tourism Destination in Smart Cities Paradigm: A Model for Antalya |  SpringerLink">
            <a:extLst>
              <a:ext uri="{FF2B5EF4-FFF2-40B4-BE49-F238E27FC236}">
                <a16:creationId xmlns:a16="http://schemas.microsoft.com/office/drawing/2014/main" id="{7C9865B7-9CA9-CCA2-CDE3-1DCF0C7412AC}"/>
              </a:ext>
            </a:extLst>
          </p:cNvPr>
          <p:cNvPicPr>
            <a:picLocks noChangeAspect="1"/>
          </p:cNvPicPr>
          <p:nvPr/>
        </p:nvPicPr>
        <p:blipFill>
          <a:blip r:embed="rId2">
            <a:alphaModFix amt="20000"/>
            <a:grayscl/>
            <a:extLst>
              <a:ext uri="{BEBA8EAE-BF5A-486C-A8C5-ECC9F3942E4B}">
                <a14:imgProps xmlns:a14="http://schemas.microsoft.com/office/drawing/2010/main">
                  <a14:imgLayer r:embed="rId3">
                    <a14:imgEffect>
                      <a14:saturation sat="156000"/>
                    </a14:imgEffect>
                  </a14:imgLayer>
                </a14:imgProps>
              </a:ext>
              <a:ext uri="{28A0092B-C50C-407E-A947-70E740481C1C}">
                <a14:useLocalDpi xmlns:a14="http://schemas.microsoft.com/office/drawing/2010/main" val="0"/>
              </a:ext>
            </a:extLst>
          </a:blip>
          <a:srcRect/>
          <a:stretch>
            <a:fillRect/>
          </a:stretch>
        </p:blipFill>
        <p:spPr bwMode="auto">
          <a:xfrm>
            <a:off x="219037" y="121502"/>
            <a:ext cx="11736987" cy="6736498"/>
          </a:xfrm>
          <a:prstGeom prst="rect">
            <a:avLst/>
          </a:prstGeom>
        </p:spPr>
        <p:style>
          <a:lnRef idx="1">
            <a:schemeClr val="accent6"/>
          </a:lnRef>
          <a:fillRef idx="2">
            <a:schemeClr val="accent6"/>
          </a:fillRef>
          <a:effectRef idx="1">
            <a:schemeClr val="accent6"/>
          </a:effectRef>
          <a:fontRef idx="minor">
            <a:schemeClr val="dk1"/>
          </a:fontRef>
        </p:style>
      </p:pic>
      <p:sp>
        <p:nvSpPr>
          <p:cNvPr id="2" name="Rectangle 1">
            <a:extLst>
              <a:ext uri="{FF2B5EF4-FFF2-40B4-BE49-F238E27FC236}">
                <a16:creationId xmlns:a16="http://schemas.microsoft.com/office/drawing/2014/main" id="{046CA54D-661E-BBDF-E1CB-7C1B3C95E0EB}"/>
              </a:ext>
            </a:extLst>
          </p:cNvPr>
          <p:cNvSpPr>
            <a:spLocks noGrp="1" noRot="1" noMove="1" noResize="1" noEditPoints="1" noAdjustHandles="1" noChangeArrowheads="1" noChangeShapeType="1"/>
          </p:cNvSpPr>
          <p:nvPr/>
        </p:nvSpPr>
        <p:spPr>
          <a:xfrm>
            <a:off x="147484" y="452284"/>
            <a:ext cx="4345858" cy="491613"/>
          </a:xfrm>
          <a:prstGeom prst="rect">
            <a:avLst/>
          </a:prstGeom>
          <a:solidFill>
            <a:srgbClr val="BB5F4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Inclusivity and accessibility qualities</a:t>
            </a:r>
            <a:endParaRPr lang="en-IN" dirty="0"/>
          </a:p>
        </p:txBody>
      </p:sp>
      <p:sp>
        <p:nvSpPr>
          <p:cNvPr id="6" name="Rectangle 4">
            <a:extLst>
              <a:ext uri="{FF2B5EF4-FFF2-40B4-BE49-F238E27FC236}">
                <a16:creationId xmlns:a16="http://schemas.microsoft.com/office/drawing/2014/main" id="{1B6A01F4-28DC-0C2B-736D-946C55D0CB7C}"/>
              </a:ext>
            </a:extLst>
          </p:cNvPr>
          <p:cNvSpPr>
            <a:spLocks noGrp="1" noRot="1" noMove="1" noResize="1" noEditPoints="1" noAdjustHandles="1" noChangeArrowheads="1" noChangeShapeType="1"/>
          </p:cNvSpPr>
          <p:nvPr/>
        </p:nvSpPr>
        <p:spPr bwMode="auto">
          <a:xfrm>
            <a:off x="668594" y="831719"/>
            <a:ext cx="10294374" cy="50285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b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 system's multi-sensory design allows users with a range of abilities to interact comfortably and successfully by combining voice, visuals, and haptic (touch-based) feedback.</a:t>
            </a:r>
            <a:br>
              <a:rPr kumimoji="0" lang="en-US" altLang="en-US"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Users with visual or hearing impairments can communicate using their preferred method—speaking instead of typing or listening to spoken output—thanks to text-to-speech and speech-to-text.</a:t>
            </a:r>
            <a:br>
              <a:rPr kumimoji="0" lang="en-US" altLang="en-US"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Culturally Appropriate Design: Icons, language, and visuals are all adapted to honor cultural variances and prevent misunderstandings, making foreign visitors more comfortable.</a:t>
            </a:r>
            <a:br>
              <a:rPr kumimoji="0" lang="en-US" altLang="en-US"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Standards Compliance: To guarantee equal access for all, all tools are made to comply with the Americans with Disabilities Act (ADA) and Web Content Accessibility Guidelines (WCAG).</a:t>
            </a:r>
          </a:p>
        </p:txBody>
      </p:sp>
    </p:spTree>
    <p:extLst>
      <p:ext uri="{BB962C8B-B14F-4D97-AF65-F5344CB8AC3E}">
        <p14:creationId xmlns:p14="http://schemas.microsoft.com/office/powerpoint/2010/main" val="3534594739"/>
      </p:ext>
    </p:extLst>
  </p:cSld>
  <p:clrMapOvr>
    <a:masterClrMapping/>
  </p:clrMapOvr>
  <p:transition spd="slow">
    <p:wheel spokes="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178021E-4CBF-A72E-685B-B08B78D9055E}"/>
              </a:ext>
            </a:extLst>
          </p:cNvPr>
          <p:cNvSpPr>
            <a:spLocks noGrp="1" noRot="1" noMove="1" noResize="1" noEditPoints="1" noAdjustHandles="1" noChangeArrowheads="1" noChangeShapeType="1"/>
          </p:cNvSpPr>
          <p:nvPr/>
        </p:nvSpPr>
        <p:spPr>
          <a:xfrm>
            <a:off x="147484" y="481781"/>
            <a:ext cx="3460955" cy="432619"/>
          </a:xfrm>
          <a:prstGeom prst="rect">
            <a:avLst/>
          </a:prstGeom>
          <a:solidFill>
            <a:srgbClr val="BB5F4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Data privacy and regulations</a:t>
            </a:r>
            <a:endParaRPr lang="en-IN" sz="20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0FA4674-12E4-0861-4E88-9424B733D5E4}"/>
              </a:ext>
            </a:extLst>
          </p:cNvPr>
          <p:cNvSpPr txBox="1">
            <a:spLocks noGrp="1" noRot="1" noMove="1" noResize="1" noEditPoints="1" noAdjustHandles="1" noChangeArrowheads="1" noChangeShapeType="1"/>
          </p:cNvSpPr>
          <p:nvPr/>
        </p:nvSpPr>
        <p:spPr>
          <a:xfrm>
            <a:off x="2074606" y="1794674"/>
            <a:ext cx="8042787" cy="3268652"/>
          </a:xfrm>
          <a:prstGeom prst="rect">
            <a:avLst/>
          </a:prstGeom>
          <a:noFill/>
        </p:spPr>
        <p:txBody>
          <a:bodyPr wrap="square" rtlCol="0">
            <a:spAutoFit/>
          </a:bodyPr>
          <a:lstStyle/>
          <a:p>
            <a:pPr>
              <a:lnSpc>
                <a:spcPct val="150000"/>
              </a:lnSpc>
            </a:pPr>
            <a:r>
              <a:rPr lang="en-US" sz="2000" dirty="0">
                <a:latin typeface="Times New Roman" panose="02020603050405020304" pitchFamily="18" charset="0"/>
                <a:cs typeface="Times New Roman" panose="02020603050405020304" pitchFamily="18" charset="0"/>
              </a:rPr>
              <a:t>Smart tourism systems prioritize user trust through strong data privacy measures. All user data is handled in compliance with GDPR, ensuring transparency and protection. Consent-based sharing empowers users to control their information. End-to-end encryption secures all communications. Additionally, local data hosting ensures adherence to regional and national data laws, supporting legal compliance while respecting user privacy across different jurisdictions.</a:t>
            </a:r>
          </a:p>
        </p:txBody>
      </p:sp>
    </p:spTree>
    <p:extLst>
      <p:ext uri="{BB962C8B-B14F-4D97-AF65-F5344CB8AC3E}">
        <p14:creationId xmlns:p14="http://schemas.microsoft.com/office/powerpoint/2010/main" val="114593843"/>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875591-4A41-B6BD-2AB4-68AF717CEDD7}"/>
              </a:ext>
            </a:extLst>
          </p:cNvPr>
          <p:cNvSpPr>
            <a:spLocks noGrp="1" noRot="1" noMove="1" noResize="1" noEditPoints="1" noAdjustHandles="1" noChangeArrowheads="1" noChangeShapeType="1"/>
          </p:cNvSpPr>
          <p:nvPr/>
        </p:nvSpPr>
        <p:spPr>
          <a:xfrm>
            <a:off x="127821" y="412955"/>
            <a:ext cx="2133598" cy="491613"/>
          </a:xfrm>
          <a:prstGeom prst="rect">
            <a:avLst/>
          </a:prstGeom>
          <a:solidFill>
            <a:srgbClr val="BB5F4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KPI’s for success</a:t>
            </a:r>
            <a:endParaRPr lang="en-IN" sz="2000"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EC455FBB-1263-16A5-EC9B-50C8CC849C3D}"/>
              </a:ext>
            </a:extLst>
          </p:cNvPr>
          <p:cNvSpPr txBox="1"/>
          <p:nvPr/>
        </p:nvSpPr>
        <p:spPr>
          <a:xfrm>
            <a:off x="550606" y="1170038"/>
            <a:ext cx="8396748" cy="4277033"/>
          </a:xfrm>
          <a:prstGeom prst="rect">
            <a:avLst/>
          </a:prstGeom>
          <a:noFill/>
        </p:spPr>
        <p:txBody>
          <a:bodyPr wrap="square" rtlCol="0">
            <a:spAutoFit/>
          </a:bodyPr>
          <a:lstStyle/>
          <a:p>
            <a:endParaRPr lang="en-IN" dirty="0"/>
          </a:p>
        </p:txBody>
      </p:sp>
      <p:sp>
        <p:nvSpPr>
          <p:cNvPr id="5" name="Rectangle 2">
            <a:extLst>
              <a:ext uri="{FF2B5EF4-FFF2-40B4-BE49-F238E27FC236}">
                <a16:creationId xmlns:a16="http://schemas.microsoft.com/office/drawing/2014/main" id="{8D9234D7-28F2-BCFF-5A08-BD26679440A5}"/>
              </a:ext>
            </a:extLst>
          </p:cNvPr>
          <p:cNvSpPr>
            <a:spLocks noGrp="1" noRot="1" noMove="1" noResize="1" noEditPoints="1" noAdjustHandles="1" noChangeArrowheads="1" noChangeShapeType="1"/>
          </p:cNvSpPr>
          <p:nvPr/>
        </p:nvSpPr>
        <p:spPr bwMode="auto">
          <a:xfrm rot="10800000" flipV="1">
            <a:off x="1194620" y="914722"/>
            <a:ext cx="10530349" cy="50285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l" defTabSz="914400" rtl="0" eaLnBrk="0" fontAlgn="base" latinLnBrk="0" hangingPunct="0">
              <a:lnSpc>
                <a:spcPct val="150000"/>
              </a:lnSpc>
              <a:spcBef>
                <a:spcPct val="0"/>
              </a:spcBef>
              <a:spcAft>
                <a:spcPct val="0"/>
              </a:spcAft>
              <a:buClrTx/>
              <a:buSzTx/>
              <a:tabLst/>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 following key performance indicators are used to gauge how well the smart communication system is working:</a:t>
            </a:r>
            <a:b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App Engagement Rates: Monitor the frequency and duration of user interaction with the app.</a:t>
            </a:r>
            <a:b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Surveys of visitor satisfaction: Get input to evaluate system value and user experience.</a:t>
            </a:r>
            <a:b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Emergency Alert Response Time: Calculate the speed at which alerts are sent and received.</a:t>
            </a:r>
            <a:b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Multilingual Usage Analytics: Examine the frequency of use of translation tools.</a:t>
            </a:r>
            <a:b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Decreased Inquiries at Physical Centers: Shows that offering digital self-service options is working.</a:t>
            </a:r>
          </a:p>
        </p:txBody>
      </p:sp>
    </p:spTree>
    <p:extLst>
      <p:ext uri="{BB962C8B-B14F-4D97-AF65-F5344CB8AC3E}">
        <p14:creationId xmlns:p14="http://schemas.microsoft.com/office/powerpoint/2010/main" val="1131377851"/>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505B72B-3E04-A803-6955-550EF79578FA}"/>
              </a:ext>
            </a:extLst>
          </p:cNvPr>
          <p:cNvSpPr>
            <a:spLocks noGrp="1" noRot="1" noMove="1" noResize="1" noEditPoints="1" noAdjustHandles="1" noChangeArrowheads="1" noChangeShapeType="1"/>
          </p:cNvSpPr>
          <p:nvPr/>
        </p:nvSpPr>
        <p:spPr>
          <a:xfrm>
            <a:off x="127819" y="422787"/>
            <a:ext cx="2861187" cy="511278"/>
          </a:xfrm>
          <a:prstGeom prst="rect">
            <a:avLst/>
          </a:prstGeom>
          <a:solidFill>
            <a:srgbClr val="BB5F4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atin typeface="Times New Roman" panose="02020603050405020304" pitchFamily="18" charset="0"/>
                <a:cs typeface="Times New Roman" panose="02020603050405020304" pitchFamily="18" charset="0"/>
              </a:rPr>
              <a:t>Platform integration plan</a:t>
            </a:r>
            <a:endParaRPr lang="en-IN" b="1" dirty="0">
              <a:latin typeface="Times New Roman" panose="02020603050405020304" pitchFamily="18" charset="0"/>
              <a:cs typeface="Times New Roman" panose="02020603050405020304" pitchFamily="18" charset="0"/>
            </a:endParaRPr>
          </a:p>
        </p:txBody>
      </p:sp>
      <p:sp>
        <p:nvSpPr>
          <p:cNvPr id="4" name="Rectangle 1">
            <a:extLst>
              <a:ext uri="{FF2B5EF4-FFF2-40B4-BE49-F238E27FC236}">
                <a16:creationId xmlns:a16="http://schemas.microsoft.com/office/drawing/2014/main" id="{B2DA1964-99EC-21F6-5250-A95E5B48C478}"/>
              </a:ext>
            </a:extLst>
          </p:cNvPr>
          <p:cNvSpPr>
            <a:spLocks noGrp="1" noRot="1" noMove="1" noResize="1" noEditPoints="1" noAdjustHandles="1" noChangeArrowheads="1" noChangeShapeType="1"/>
          </p:cNvSpPr>
          <p:nvPr/>
        </p:nvSpPr>
        <p:spPr bwMode="auto">
          <a:xfrm>
            <a:off x="1026159" y="1031841"/>
            <a:ext cx="10485121" cy="46130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l" defTabSz="914400" rtl="0" eaLnBrk="0" fontAlgn="base" latinLnBrk="0" hangingPunct="0">
              <a:lnSpc>
                <a:spcPct val="150000"/>
              </a:lnSpc>
              <a:spcBef>
                <a:spcPct val="0"/>
              </a:spcBef>
              <a:spcAft>
                <a:spcPct val="0"/>
              </a:spcAft>
              <a:buClrTx/>
              <a:buSzTx/>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 smooth user experience will be guaranteed by the smart communication system's integration with several platforms:</a:t>
            </a:r>
            <a:b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Travel websites: Coordinate services and content, such as reservations, maps, and suggestions.</a:t>
            </a:r>
            <a:b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Local transport apps provide route planning, ticketing, and real-time transit updates.</a:t>
            </a:r>
            <a:b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Health and safety portals: Offer alerts, medical services, and emergency updates.</a:t>
            </a:r>
            <a:b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 unified experience guarantees seamless communication between desktops, kiosks, smart wearables, and mobile devices for reliable service delivery.</a:t>
            </a:r>
          </a:p>
        </p:txBody>
      </p:sp>
    </p:spTree>
    <p:extLst>
      <p:ext uri="{BB962C8B-B14F-4D97-AF65-F5344CB8AC3E}">
        <p14:creationId xmlns:p14="http://schemas.microsoft.com/office/powerpoint/2010/main" val="406504598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descr="Free Metal Logo Mockup | Mockuptree">
            <a:extLst>
              <a:ext uri="{FF2B5EF4-FFF2-40B4-BE49-F238E27FC236}">
                <a16:creationId xmlns:a16="http://schemas.microsoft.com/office/drawing/2014/main" id="{A24787CF-E8C2-88CF-6136-20547E6CC0DF}"/>
              </a:ext>
            </a:extLst>
          </p:cNvPr>
          <p:cNvPicPr>
            <a:picLocks noGrp="1" noRot="1" noChangeAspect="1" noMove="1" noResize="1" noEditPoints="1" noAdjustHandles="1" noChangeArrowheads="1" noChangeShapeType="1" noCrop="1"/>
          </p:cNvPicPr>
          <p:nvPr/>
        </p:nvPicPr>
        <p:blipFill>
          <a:blip r:embed="rId2">
            <a:alphaModFix amt="27000"/>
            <a:extLst>
              <a:ext uri="{28A0092B-C50C-407E-A947-70E740481C1C}">
                <a14:useLocalDpi xmlns:a14="http://schemas.microsoft.com/office/drawing/2010/main" val="0"/>
              </a:ext>
            </a:extLst>
          </a:blip>
          <a:srcRect/>
          <a:stretch>
            <a:fillRect/>
          </a:stretch>
        </p:blipFill>
        <p:spPr bwMode="auto">
          <a:xfrm>
            <a:off x="265471" y="216310"/>
            <a:ext cx="11680723" cy="642046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40E6C9FE-A06B-1054-503E-BB51CD30A0A9}"/>
              </a:ext>
            </a:extLst>
          </p:cNvPr>
          <p:cNvSpPr>
            <a:spLocks noGrp="1" noRot="1" noMove="1" noResize="1" noEditPoints="1" noAdjustHandles="1" noChangeArrowheads="1" noChangeShapeType="1"/>
          </p:cNvSpPr>
          <p:nvPr/>
        </p:nvSpPr>
        <p:spPr>
          <a:xfrm>
            <a:off x="167149" y="452284"/>
            <a:ext cx="2104104" cy="462116"/>
          </a:xfrm>
          <a:prstGeom prst="rect">
            <a:avLst/>
          </a:prstGeom>
          <a:solidFill>
            <a:srgbClr val="BB5F4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Visual mock-ups</a:t>
            </a:r>
            <a:endParaRPr lang="en-IN" sz="2000" dirty="0">
              <a:latin typeface="Times New Roman" panose="02020603050405020304" pitchFamily="18" charset="0"/>
              <a:cs typeface="Times New Roman" panose="02020603050405020304" pitchFamily="18" charset="0"/>
            </a:endParaRPr>
          </a:p>
        </p:txBody>
      </p:sp>
      <p:sp>
        <p:nvSpPr>
          <p:cNvPr id="4" name="Rectangle 1">
            <a:extLst>
              <a:ext uri="{FF2B5EF4-FFF2-40B4-BE49-F238E27FC236}">
                <a16:creationId xmlns:a16="http://schemas.microsoft.com/office/drawing/2014/main" id="{108A8181-4DC8-F231-1D4A-34272604B567}"/>
              </a:ext>
            </a:extLst>
          </p:cNvPr>
          <p:cNvSpPr>
            <a:spLocks noGrp="1" noRot="1" noMove="1" noResize="1" noEditPoints="1" noAdjustHandles="1" noChangeArrowheads="1" noChangeShapeType="1"/>
          </p:cNvSpPr>
          <p:nvPr/>
        </p:nvSpPr>
        <p:spPr bwMode="auto">
          <a:xfrm>
            <a:off x="1082040" y="1108522"/>
            <a:ext cx="10027920"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To demonstrate user interface concepts and functionality, this slide displays sample visual designs of smart tourism communication tools.</a:t>
            </a:r>
            <a:b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 home screen of the app has a clear, user-friendly interface that provides easy access to important features like chatbot support, AR tours, local highlights, and emergency information. By default, it is accessible and available in multiple languages.</a:t>
            </a:r>
            <a:b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Digital Kiosk Layout: The kiosk's layout features voice assistance capabilities, an AR map projection, an interactive touch screen, and an NFC brochure section. It enables travelers to download customized content, navigate attractions, and get updates.</a:t>
            </a:r>
            <a:b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Emergency Alert Pop-Up: An instantaneous notification window with multilingual, easily comprehensible instructions that shows up on all devices. It contains links for quick action or help and is color-coded by the type of alert (health, weather, security, etc.).</a:t>
            </a:r>
            <a:b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These mock-ups demonstrate how the system sets priorities.</a:t>
            </a:r>
          </a:p>
        </p:txBody>
      </p:sp>
    </p:spTree>
    <p:extLst>
      <p:ext uri="{BB962C8B-B14F-4D97-AF65-F5344CB8AC3E}">
        <p14:creationId xmlns:p14="http://schemas.microsoft.com/office/powerpoint/2010/main" val="1378592649"/>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A1D352-7CF9-55F1-2CFB-08A4C3D31BE4}"/>
              </a:ext>
            </a:extLst>
          </p:cNvPr>
          <p:cNvSpPr>
            <a:spLocks noGrp="1" noRot="1" noMove="1" noResize="1" noEditPoints="1" noAdjustHandles="1" noChangeArrowheads="1" noChangeShapeType="1"/>
          </p:cNvSpPr>
          <p:nvPr/>
        </p:nvSpPr>
        <p:spPr>
          <a:xfrm>
            <a:off x="186813" y="471948"/>
            <a:ext cx="1661652" cy="462117"/>
          </a:xfrm>
          <a:prstGeom prst="rect">
            <a:avLst/>
          </a:prstGeom>
          <a:solidFill>
            <a:srgbClr val="BB5F4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Conclusion</a:t>
            </a:r>
            <a:endParaRPr lang="en-IN" sz="2000" dirty="0">
              <a:latin typeface="Times New Roman" panose="02020603050405020304" pitchFamily="18" charset="0"/>
              <a:cs typeface="Times New Roman" panose="02020603050405020304" pitchFamily="18" charset="0"/>
            </a:endParaRPr>
          </a:p>
        </p:txBody>
      </p:sp>
      <p:sp>
        <p:nvSpPr>
          <p:cNvPr id="4" name="Rectangle 1">
            <a:extLst>
              <a:ext uri="{FF2B5EF4-FFF2-40B4-BE49-F238E27FC236}">
                <a16:creationId xmlns:a16="http://schemas.microsoft.com/office/drawing/2014/main" id="{6B37E9E0-EF6E-B40C-1501-8001836E6DA7}"/>
              </a:ext>
            </a:extLst>
          </p:cNvPr>
          <p:cNvSpPr>
            <a:spLocks noGrp="1" noRot="1" noMove="1" noResize="1" noEditPoints="1" noAdjustHandles="1" noChangeArrowheads="1" noChangeShapeType="1"/>
          </p:cNvSpPr>
          <p:nvPr/>
        </p:nvSpPr>
        <p:spPr bwMode="auto">
          <a:xfrm>
            <a:off x="349045" y="1507155"/>
            <a:ext cx="11493910"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By increasing safety, satisfaction, and inclusivity, smart communication systems are revolutionizing the travel experience. Along the way, travelers can access personalized, easily accessible, and culturally relevant information thanks to real-time updates, multilingual support, and immersive digital tools like AR/VR and AI. In addition to making travel easier, these technologies enable confident exploration for tourists of all ages, backgrounds, and skill levels.</a:t>
            </a:r>
            <a:b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For smart communication to be truly effective, it must be tailored to the various needs of today's international tourists, including business, family, senior, and solo travelers. All systems must continue to prioritize user-centered design, privacy, and accessibility.</a:t>
            </a:r>
            <a:b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Overseeing the effective integration, standardization, and governance of these technologies is a critical responsibility of national tourism boards. By making investments in digital infrastructure that is ready for the future and making sure that it works on multiple platforms,</a:t>
            </a:r>
          </a:p>
        </p:txBody>
      </p:sp>
    </p:spTree>
    <p:extLst>
      <p:ext uri="{BB962C8B-B14F-4D97-AF65-F5344CB8AC3E}">
        <p14:creationId xmlns:p14="http://schemas.microsoft.com/office/powerpoint/2010/main" val="2573192074"/>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139EA37-09EF-3EAD-B98D-33D97CAB7146}"/>
              </a:ext>
            </a:extLst>
          </p:cNvPr>
          <p:cNvSpPr>
            <a:spLocks noGrp="1" noRot="1" noMove="1" noResize="1" noEditPoints="1" noAdjustHandles="1" noChangeArrowheads="1" noChangeShapeType="1"/>
          </p:cNvSpPr>
          <p:nvPr/>
        </p:nvSpPr>
        <p:spPr>
          <a:xfrm>
            <a:off x="127819" y="403122"/>
            <a:ext cx="1553497" cy="462116"/>
          </a:xfrm>
          <a:prstGeom prst="rect">
            <a:avLst/>
          </a:prstGeom>
          <a:solidFill>
            <a:srgbClr val="BB5F4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err="1">
                <a:latin typeface="Times New Roman" panose="02020603050405020304" pitchFamily="18" charset="0"/>
                <a:cs typeface="Times New Roman" panose="02020603050405020304" pitchFamily="18" charset="0"/>
              </a:rPr>
              <a:t>Refrences</a:t>
            </a:r>
            <a:endParaRPr lang="en-IN" sz="2000" dirty="0">
              <a:latin typeface="Times New Roman" panose="02020603050405020304" pitchFamily="18" charset="0"/>
              <a:cs typeface="Times New Roman" panose="02020603050405020304" pitchFamily="18" charset="0"/>
            </a:endParaRPr>
          </a:p>
        </p:txBody>
      </p:sp>
      <p:sp>
        <p:nvSpPr>
          <p:cNvPr id="4" name="Rectangle 1">
            <a:extLst>
              <a:ext uri="{FF2B5EF4-FFF2-40B4-BE49-F238E27FC236}">
                <a16:creationId xmlns:a16="http://schemas.microsoft.com/office/drawing/2014/main" id="{209727D8-8AFA-63F0-E015-C46D3BD83E46}"/>
              </a:ext>
            </a:extLst>
          </p:cNvPr>
          <p:cNvSpPr>
            <a:spLocks noGrp="1" noRot="1" noMove="1" noResize="1" noEditPoints="1" noAdjustHandles="1" noChangeArrowheads="1" noChangeShapeType="1"/>
          </p:cNvSpPr>
          <p:nvPr/>
        </p:nvSpPr>
        <p:spPr bwMode="auto">
          <a:xfrm>
            <a:off x="1445342" y="1247849"/>
            <a:ext cx="9358180"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7056" tIns="0" rIns="91440" bIns="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Gretzel, U., &amp; Koo, C. (2021). Smart tourism cities: a duality of place where technology supports the convergence of touristic and residential experiences.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Asia Pacific Journal of Tourism Research</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https://doi.org/10.1080/10941665.2021.1897636</a:t>
            </a:r>
          </a:p>
        </p:txBody>
      </p:sp>
      <p:sp>
        <p:nvSpPr>
          <p:cNvPr id="5" name="Rectangle 2">
            <a:extLst>
              <a:ext uri="{FF2B5EF4-FFF2-40B4-BE49-F238E27FC236}">
                <a16:creationId xmlns:a16="http://schemas.microsoft.com/office/drawing/2014/main" id="{89749837-587C-4DE0-42F3-518014A96A5D}"/>
              </a:ext>
            </a:extLst>
          </p:cNvPr>
          <p:cNvSpPr>
            <a:spLocks noGrp="1" noRot="1" noMove="1" noResize="1" noEditPoints="1" noAdjustHandles="1" noChangeArrowheads="1" noChangeShapeType="1"/>
          </p:cNvSpPr>
          <p:nvPr/>
        </p:nvSpPr>
        <p:spPr bwMode="auto">
          <a:xfrm>
            <a:off x="1445342" y="2499437"/>
            <a:ext cx="9684774"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7056" tIns="0" rIns="91440" bIns="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Leung, R. (2022). Development of Information and Communication Technology: From e-Tourism to Smart Tourism. In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Springer eBooks.</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https://doi.org/10.1007/978-3-030-05324-6_2-1</a:t>
            </a:r>
          </a:p>
        </p:txBody>
      </p:sp>
      <p:sp>
        <p:nvSpPr>
          <p:cNvPr id="6" name="Rectangle 3">
            <a:extLst>
              <a:ext uri="{FF2B5EF4-FFF2-40B4-BE49-F238E27FC236}">
                <a16:creationId xmlns:a16="http://schemas.microsoft.com/office/drawing/2014/main" id="{E0BB60A3-3379-DCA2-6F76-9A8E0C930374}"/>
              </a:ext>
            </a:extLst>
          </p:cNvPr>
          <p:cNvSpPr>
            <a:spLocks noGrp="1" noRot="1" noMove="1" noResize="1" noEditPoints="1" noAdjustHandles="1" noChangeArrowheads="1" noChangeShapeType="1"/>
          </p:cNvSpPr>
          <p:nvPr/>
        </p:nvSpPr>
        <p:spPr bwMode="auto">
          <a:xfrm>
            <a:off x="1445342" y="3799339"/>
            <a:ext cx="9409471"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7056" tIns="0" rIns="91440" bIns="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Russell, S. J., &amp; Norvig, P. (1995). Artificial intelligence: a modern approach.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Choice Reviews Online</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33</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(03), 33–1577. https://doi.org/10.5860/choice.33-1577</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667486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Savon</Template>
  <TotalTime>5492</TotalTime>
  <Words>1387</Words>
  <Application>Microsoft Office PowerPoint</Application>
  <PresentationFormat>Widescreen</PresentationFormat>
  <Paragraphs>58</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Century Gothic</vt:lpstr>
      <vt:lpstr>Garamond</vt:lpstr>
      <vt:lpstr>Times New Roman</vt:lpstr>
      <vt:lpstr>Savon</vt:lpstr>
      <vt:lpstr>Smart Tourism Communication Blueprint leveraging 5g, AR/VR, and multilingual AI monika de240057 European Institute of Innovation, Entrepreneurship, and technology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Monika</dc:creator>
  <cp:lastModifiedBy>Monika</cp:lastModifiedBy>
  <cp:revision>1</cp:revision>
  <dcterms:created xsi:type="dcterms:W3CDTF">2025-04-30T22:05:06Z</dcterms:created>
  <dcterms:modified xsi:type="dcterms:W3CDTF">2025-05-04T17:37:30Z</dcterms:modified>
</cp:coreProperties>
</file>