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73" r:id="rId6"/>
    <p:sldId id="274" r:id="rId7"/>
    <p:sldId id="275" r:id="rId8"/>
    <p:sldId id="276" r:id="rId9"/>
    <p:sldId id="277" r:id="rId10"/>
    <p:sldId id="278" r:id="rId11"/>
    <p:sldId id="282" r:id="rId12"/>
    <p:sldId id="283" r:id="rId13"/>
    <p:sldId id="284" r:id="rId14"/>
    <p:sldId id="285" r:id="rId15"/>
    <p:sldId id="286" r:id="rId16"/>
    <p:sldId id="269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 varScale="1">
        <p:scale>
          <a:sx n="55" d="100"/>
          <a:sy n="55" d="100"/>
        </p:scale>
        <p:origin x="-78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80/19368623.2020.1788231" TargetMode="External"/><Relationship Id="rId2" Type="http://schemas.openxmlformats.org/officeDocument/2006/relationships/hyperlink" Target="https://doi.org/10.1108/IJCHM-04-2020-0314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doi.org/10.1108/ER-11-2020-0510" TargetMode="External"/><Relationship Id="rId4" Type="http://schemas.openxmlformats.org/officeDocument/2006/relationships/hyperlink" Target="https://www.unwto.org/tourism-dat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9562" y="1759789"/>
            <a:ext cx="8298612" cy="1840661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Talent Development Strategy for Post-COVID Boutique Heritage Hotels in Peru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Student Name: </a:t>
            </a:r>
            <a:r>
              <a:rPr lang="en-US" dirty="0" err="1" smtClean="0"/>
              <a:t>Aman</a:t>
            </a:r>
            <a:r>
              <a:rPr lang="en-US" dirty="0" smtClean="0"/>
              <a:t> Sharma</a:t>
            </a:r>
          </a:p>
          <a:p>
            <a:r>
              <a:rPr lang="en-US" smtClean="0"/>
              <a:t>Student ID: DE240090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Index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lvl="0"/>
            <a:r>
              <a:rPr lang="en-US" dirty="0" smtClean="0"/>
              <a:t>Introduction</a:t>
            </a:r>
          </a:p>
          <a:p>
            <a:pPr lvl="0"/>
            <a:r>
              <a:rPr lang="en-US" dirty="0" smtClean="0"/>
              <a:t>COVID-19’s Disruption of Peru’s Heritage Tourism Sector</a:t>
            </a:r>
          </a:p>
          <a:p>
            <a:pPr lvl="0"/>
            <a:r>
              <a:rPr lang="en-US" dirty="0" smtClean="0"/>
              <a:t>Talent Rebuilding Goals and Priorities</a:t>
            </a:r>
          </a:p>
          <a:p>
            <a:pPr lvl="0"/>
            <a:r>
              <a:rPr lang="en-US" dirty="0" smtClean="0"/>
              <a:t>Gig Worker Integration Plan for Historic Properties</a:t>
            </a:r>
          </a:p>
          <a:p>
            <a:pPr lvl="0"/>
            <a:r>
              <a:rPr lang="en-US" dirty="0" smtClean="0"/>
              <a:t>Hybrid Roles in Heritage Hospitality Operations</a:t>
            </a:r>
          </a:p>
          <a:p>
            <a:pPr lvl="0"/>
            <a:r>
              <a:rPr lang="en-US" dirty="0" smtClean="0"/>
              <a:t>Digital </a:t>
            </a:r>
            <a:r>
              <a:rPr lang="en-US" dirty="0" err="1" smtClean="0"/>
              <a:t>Onboarding</a:t>
            </a:r>
            <a:r>
              <a:rPr lang="en-US" dirty="0" smtClean="0"/>
              <a:t> and Heritage Culture Training</a:t>
            </a:r>
          </a:p>
          <a:p>
            <a:pPr lvl="0"/>
            <a:r>
              <a:rPr lang="en-US" dirty="0" smtClean="0"/>
              <a:t>Social Media Recruitment Campaign Samples</a:t>
            </a:r>
          </a:p>
          <a:p>
            <a:pPr lvl="0"/>
            <a:r>
              <a:rPr lang="en-US" dirty="0" smtClean="0"/>
              <a:t>EVP (Employee Value Proposition) Redesign</a:t>
            </a:r>
          </a:p>
          <a:p>
            <a:pPr lvl="0"/>
            <a:r>
              <a:rPr lang="en-US" dirty="0" smtClean="0"/>
              <a:t>AI-Based Talent Performance and Wellness Analytics</a:t>
            </a:r>
          </a:p>
          <a:p>
            <a:pPr lvl="0"/>
            <a:r>
              <a:rPr lang="en-US" dirty="0" smtClean="0"/>
              <a:t>Resilience and Digital Crisis Preparedness</a:t>
            </a:r>
          </a:p>
          <a:p>
            <a:pPr lvl="0"/>
            <a:r>
              <a:rPr lang="en-US" dirty="0" smtClean="0"/>
              <a:t>Employee Wellness and Retention Programs</a:t>
            </a:r>
          </a:p>
          <a:p>
            <a:pPr lvl="0"/>
            <a:r>
              <a:rPr lang="en-US" dirty="0" smtClean="0"/>
              <a:t>Cross-Training and </a:t>
            </a:r>
            <a:r>
              <a:rPr lang="en-US" dirty="0" err="1" smtClean="0"/>
              <a:t>Upskilling</a:t>
            </a:r>
            <a:r>
              <a:rPr lang="en-US" dirty="0" smtClean="0"/>
              <a:t> Initiatives</a:t>
            </a:r>
          </a:p>
          <a:p>
            <a:pPr lvl="0"/>
            <a:r>
              <a:rPr lang="en-US" dirty="0" smtClean="0"/>
              <a:t>Sustainability-Focused Workforce Initiatives</a:t>
            </a:r>
          </a:p>
          <a:p>
            <a:pPr lvl="0"/>
            <a:r>
              <a:rPr lang="en-US" dirty="0" smtClean="0"/>
              <a:t>Conclusion</a:t>
            </a:r>
          </a:p>
          <a:p>
            <a:pPr lvl="0"/>
            <a:r>
              <a:rPr lang="en-US" dirty="0" smtClean="0"/>
              <a:t>References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Peru’s boutique heritage hotels — nestled in ancient cities like Cusco and Arequipa — faced extreme operational challenges during the COVID-19 pandemic. To reopen sustainably and competitively, these properties must attract a digitally capable, wellness-focused, and resilient workforce. This strategy outlines a customized post-pandemic talent rebuilding model emphasizing gig employment, hybrid roles, AI tools, and a strong EVP rooted in cultural authenticity (Baum et al., 2020).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COVID-19’s Disruption of Peru’s Heritage Tourism Sector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dirty="0" smtClean="0"/>
              <a:t>	According to the UNWTO (2021), Peru saw an 82% decline in international visitors in 2020. Heritage hotels encountered: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Historic staff shortages and financial losses.</a:t>
            </a:r>
          </a:p>
          <a:p>
            <a:pPr lvl="0"/>
            <a:r>
              <a:rPr lang="en-US" dirty="0" smtClean="0"/>
              <a:t>Evolving guest preferences for private, digitally supported services.</a:t>
            </a:r>
          </a:p>
          <a:p>
            <a:pPr lvl="0"/>
            <a:r>
              <a:rPr lang="en-US" dirty="0" smtClean="0"/>
              <a:t>A heightened demand for wellness-centered experiences (</a:t>
            </a:r>
            <a:r>
              <a:rPr lang="en-US" dirty="0" err="1" smtClean="0"/>
              <a:t>Gössling</a:t>
            </a:r>
            <a:r>
              <a:rPr lang="en-US" dirty="0" smtClean="0"/>
              <a:t> et al., 2020).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	A digitally adaptive, flexible workforce model is essential for revival.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Talent Rebuilding Goals and Priorities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b="1" dirty="0" smtClean="0"/>
              <a:t>Main Goals:</a:t>
            </a:r>
            <a:endParaRPr lang="en-US" dirty="0" smtClean="0"/>
          </a:p>
          <a:p>
            <a:pPr lvl="0"/>
            <a:r>
              <a:rPr lang="en-US" dirty="0" smtClean="0"/>
              <a:t>Integrate a gig workforce model for heritage tours, digital guest services, and wellness roles.</a:t>
            </a:r>
          </a:p>
          <a:p>
            <a:pPr lvl="0"/>
            <a:r>
              <a:rPr lang="en-US" dirty="0" smtClean="0"/>
              <a:t>Implement AI-driven staff performance and guest satisfaction monitoring tools.</a:t>
            </a:r>
          </a:p>
          <a:p>
            <a:pPr lvl="0"/>
            <a:r>
              <a:rPr lang="en-US" dirty="0" smtClean="0"/>
              <a:t>Design a digital </a:t>
            </a:r>
            <a:r>
              <a:rPr lang="en-US" dirty="0" err="1" smtClean="0"/>
              <a:t>onboarding</a:t>
            </a:r>
            <a:r>
              <a:rPr lang="en-US" dirty="0" smtClean="0"/>
              <a:t> and cultural immersion platform for new hires.</a:t>
            </a:r>
          </a:p>
          <a:p>
            <a:endParaRPr lang="en-US" b="1" dirty="0" smtClean="0"/>
          </a:p>
          <a:p>
            <a:r>
              <a:rPr lang="en-US" b="1" dirty="0" smtClean="0"/>
              <a:t>Key Objectives:</a:t>
            </a:r>
            <a:endParaRPr lang="en-US" dirty="0" smtClean="0"/>
          </a:p>
          <a:p>
            <a:pPr lvl="0"/>
            <a:r>
              <a:rPr lang="en-US" dirty="0" smtClean="0"/>
              <a:t>Engage 50% of operational staff via flexible gig contracts by 2025.</a:t>
            </a:r>
          </a:p>
          <a:p>
            <a:pPr lvl="0"/>
            <a:r>
              <a:rPr lang="en-US" dirty="0" smtClean="0"/>
              <a:t>Launch heritage culture and hospitality e-learning modules.</a:t>
            </a:r>
          </a:p>
          <a:p>
            <a:pPr lvl="0"/>
            <a:r>
              <a:rPr lang="en-US" dirty="0" smtClean="0"/>
              <a:t>Rebrand the EVP highlighting digital innovation and cultural stewardship.</a:t>
            </a:r>
          </a:p>
          <a:p>
            <a:pPr lvl="0"/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Gig Worker Integration Plan for Historic Properties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b="1" dirty="0" smtClean="0"/>
              <a:t>Roles Targeted:</a:t>
            </a:r>
            <a:endParaRPr lang="en-US" dirty="0" smtClean="0"/>
          </a:p>
          <a:p>
            <a:pPr lvl="0"/>
            <a:r>
              <a:rPr lang="en-US" dirty="0" smtClean="0"/>
              <a:t>Cultural storytellers and tour hosts.</a:t>
            </a:r>
          </a:p>
          <a:p>
            <a:pPr lvl="0"/>
            <a:r>
              <a:rPr lang="en-US" dirty="0" smtClean="0"/>
              <a:t>Digital guest service agents.</a:t>
            </a:r>
          </a:p>
          <a:p>
            <a:pPr lvl="0"/>
            <a:r>
              <a:rPr lang="en-US" dirty="0" smtClean="0"/>
              <a:t>Virtual wellness coaches.</a:t>
            </a:r>
          </a:p>
          <a:p>
            <a:endParaRPr lang="en-US" b="1" dirty="0" smtClean="0"/>
          </a:p>
          <a:p>
            <a:r>
              <a:rPr lang="en-US" b="1" dirty="0" smtClean="0"/>
              <a:t>Recruitment Platforms:</a:t>
            </a:r>
            <a:endParaRPr lang="en-US" dirty="0" smtClean="0"/>
          </a:p>
          <a:p>
            <a:pPr lvl="0"/>
            <a:r>
              <a:rPr lang="en-US" dirty="0" err="1" smtClean="0"/>
              <a:t>UpWork</a:t>
            </a:r>
            <a:r>
              <a:rPr lang="en-US" dirty="0" smtClean="0"/>
              <a:t>, </a:t>
            </a:r>
            <a:r>
              <a:rPr lang="en-US" dirty="0" err="1" smtClean="0"/>
              <a:t>Workana</a:t>
            </a:r>
            <a:r>
              <a:rPr lang="en-US" dirty="0" smtClean="0"/>
              <a:t>, Peruvian tourism associations, cultural centers.</a:t>
            </a:r>
          </a:p>
          <a:p>
            <a:endParaRPr lang="en-US" b="1" dirty="0" smtClean="0"/>
          </a:p>
          <a:p>
            <a:r>
              <a:rPr lang="en-US" b="1" dirty="0" smtClean="0"/>
              <a:t>Advantages:</a:t>
            </a:r>
            <a:endParaRPr lang="en-US" dirty="0" smtClean="0"/>
          </a:p>
          <a:p>
            <a:pPr lvl="0"/>
            <a:r>
              <a:rPr lang="en-US" dirty="0" smtClean="0"/>
              <a:t>Seasonal scalability.</a:t>
            </a:r>
          </a:p>
          <a:p>
            <a:pPr lvl="0"/>
            <a:r>
              <a:rPr lang="en-US" dirty="0" smtClean="0"/>
              <a:t>Specialized cultural and wellness expertise.</a:t>
            </a:r>
          </a:p>
          <a:p>
            <a:pPr lvl="0"/>
            <a:r>
              <a:rPr lang="en-US" dirty="0" smtClean="0"/>
              <a:t>Lower long-term payroll costs (Baum et al., 2020).</a:t>
            </a:r>
          </a:p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Hybrid Roles in Heritage Hospitality Operations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3128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 smtClean="0"/>
              <a:t>Examples:</a:t>
            </a:r>
            <a:endParaRPr lang="en-US" dirty="0" smtClean="0"/>
          </a:p>
          <a:p>
            <a:pPr lvl="0"/>
            <a:r>
              <a:rPr lang="en-US" dirty="0" smtClean="0"/>
              <a:t>Concierge &amp; Cultural Interpreter.</a:t>
            </a:r>
          </a:p>
          <a:p>
            <a:pPr lvl="0"/>
            <a:r>
              <a:rPr lang="en-US" dirty="0" smtClean="0"/>
              <a:t>Wellness Manager &amp; Virtual Host.</a:t>
            </a:r>
          </a:p>
          <a:p>
            <a:pPr lvl="0"/>
            <a:r>
              <a:rPr lang="en-US" dirty="0" smtClean="0"/>
              <a:t>Social Media &amp; Heritage Event Coordinator.</a:t>
            </a:r>
          </a:p>
          <a:p>
            <a:endParaRPr lang="en-US" b="1" dirty="0" smtClean="0"/>
          </a:p>
          <a:p>
            <a:r>
              <a:rPr lang="en-US" b="1" dirty="0" smtClean="0"/>
              <a:t>Benefits:</a:t>
            </a:r>
            <a:endParaRPr lang="en-US" dirty="0" smtClean="0"/>
          </a:p>
          <a:p>
            <a:pPr lvl="0"/>
            <a:r>
              <a:rPr lang="en-US" dirty="0" smtClean="0"/>
              <a:t>Workforce flexibility and resilience.</a:t>
            </a:r>
          </a:p>
          <a:p>
            <a:pPr lvl="0"/>
            <a:r>
              <a:rPr lang="en-US" dirty="0" smtClean="0"/>
              <a:t>Enhanced guest experiences blending in-person and digital services (</a:t>
            </a:r>
            <a:r>
              <a:rPr lang="en-US" dirty="0" err="1" smtClean="0"/>
              <a:t>Gursoy</a:t>
            </a:r>
            <a:r>
              <a:rPr lang="en-US" dirty="0" smtClean="0"/>
              <a:t> &amp; Chi, 2020).</a:t>
            </a:r>
          </a:p>
          <a:p>
            <a:pPr lvl="0"/>
            <a:r>
              <a:rPr lang="en-US" dirty="0" smtClean="0"/>
              <a:t>Broader candidate reach.</a:t>
            </a:r>
          </a:p>
          <a:p>
            <a:pPr lvl="0"/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Digital </a:t>
            </a:r>
            <a:r>
              <a:rPr lang="en-US" b="1" dirty="0" err="1" smtClean="0"/>
              <a:t>Onboarding</a:t>
            </a:r>
            <a:r>
              <a:rPr lang="en-US" b="1" dirty="0" smtClean="0"/>
              <a:t> and Heritage Culture Training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b="1" dirty="0" smtClean="0"/>
              <a:t>Components:</a:t>
            </a:r>
            <a:endParaRPr lang="en-US" dirty="0" smtClean="0"/>
          </a:p>
          <a:p>
            <a:pPr lvl="0"/>
            <a:r>
              <a:rPr lang="en-US" dirty="0" smtClean="0"/>
              <a:t>Virtual site tours of the hotel’s history and architecture.</a:t>
            </a:r>
          </a:p>
          <a:p>
            <a:pPr lvl="0"/>
            <a:r>
              <a:rPr lang="en-US" dirty="0" smtClean="0"/>
              <a:t>AI-based </a:t>
            </a:r>
            <a:r>
              <a:rPr lang="en-US" dirty="0" err="1" smtClean="0"/>
              <a:t>onboarding</a:t>
            </a:r>
            <a:r>
              <a:rPr lang="en-US" dirty="0" smtClean="0"/>
              <a:t> </a:t>
            </a:r>
            <a:r>
              <a:rPr lang="en-US" dirty="0" err="1" smtClean="0"/>
              <a:t>chatbots</a:t>
            </a:r>
            <a:r>
              <a:rPr lang="en-US" dirty="0" smtClean="0"/>
              <a:t>.</a:t>
            </a:r>
          </a:p>
          <a:p>
            <a:pPr lvl="0"/>
            <a:r>
              <a:rPr lang="en-US" dirty="0" smtClean="0"/>
              <a:t>E-learning on local heritage, sustainability, and COVID-19 protocols.</a:t>
            </a:r>
          </a:p>
          <a:p>
            <a:endParaRPr lang="en-US" b="1" dirty="0" smtClean="0"/>
          </a:p>
          <a:p>
            <a:r>
              <a:rPr lang="en-US" b="1" dirty="0" smtClean="0"/>
              <a:t>Expected Results:</a:t>
            </a:r>
            <a:endParaRPr lang="en-US" dirty="0" smtClean="0"/>
          </a:p>
          <a:p>
            <a:pPr lvl="0"/>
            <a:r>
              <a:rPr lang="en-US" dirty="0" smtClean="0"/>
              <a:t>Reduced </a:t>
            </a:r>
            <a:r>
              <a:rPr lang="en-US" dirty="0" err="1" smtClean="0"/>
              <a:t>onboarding</a:t>
            </a:r>
            <a:r>
              <a:rPr lang="en-US" dirty="0" smtClean="0"/>
              <a:t> time.</a:t>
            </a:r>
          </a:p>
          <a:p>
            <a:pPr lvl="0"/>
            <a:r>
              <a:rPr lang="en-US" dirty="0" smtClean="0"/>
              <a:t>Consistent, culture-appropriate guest services.</a:t>
            </a:r>
          </a:p>
          <a:p>
            <a:pPr lvl="0"/>
            <a:r>
              <a:rPr lang="en-US" dirty="0" smtClean="0"/>
              <a:t>Improved staff cultural engagement.</a:t>
            </a:r>
          </a:p>
          <a:p>
            <a:pPr lvl="0"/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Social Media Recruitment Campaign Samples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b="1" dirty="0" err="1" smtClean="0"/>
              <a:t>Instagram</a:t>
            </a:r>
            <a:r>
              <a:rPr lang="en-US" b="1" dirty="0" smtClean="0"/>
              <a:t>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“Work with history and make history. Join Cusco’s premier boutique heritage hotels as a digital concierge, cultural host, or wellness coach. Flexible gigs. Apply today! #</a:t>
            </a:r>
            <a:r>
              <a:rPr lang="en-US" dirty="0" err="1" smtClean="0"/>
              <a:t>HeritageJobs</a:t>
            </a:r>
            <a:r>
              <a:rPr lang="en-US" dirty="0" smtClean="0"/>
              <a:t> #</a:t>
            </a:r>
            <a:r>
              <a:rPr lang="en-US" dirty="0" err="1" smtClean="0"/>
              <a:t>RemoteTourism</a:t>
            </a:r>
            <a:r>
              <a:rPr lang="en-US" dirty="0" smtClean="0"/>
              <a:t>”</a:t>
            </a:r>
          </a:p>
          <a:p>
            <a:endParaRPr lang="en-US" b="1" dirty="0" smtClean="0"/>
          </a:p>
          <a:p>
            <a:r>
              <a:rPr lang="en-US" b="1" dirty="0" err="1" smtClean="0"/>
              <a:t>Facebook</a:t>
            </a:r>
            <a:r>
              <a:rPr lang="en-US" b="1" dirty="0" smtClean="0"/>
              <a:t>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“Dream gig for culture lovers! Heritage interpreters, virtual guest hosts, and remote wellness experts needed. Join Peru’s iconic hotels. DM for details  #</a:t>
            </a:r>
            <a:r>
              <a:rPr lang="en-US" dirty="0" err="1" smtClean="0"/>
              <a:t>GigWork</a:t>
            </a:r>
            <a:r>
              <a:rPr lang="en-US" dirty="0" smtClean="0"/>
              <a:t> #</a:t>
            </a:r>
            <a:r>
              <a:rPr lang="en-US" dirty="0" err="1" smtClean="0"/>
              <a:t>TourismJobs</a:t>
            </a:r>
            <a:r>
              <a:rPr lang="en-US" dirty="0" smtClean="0"/>
              <a:t>”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EVP (Employee Value Proposition) Redesign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 smtClean="0"/>
              <a:t>Old EVP:</a:t>
            </a:r>
            <a:r>
              <a:rPr lang="en-US" dirty="0" smtClean="0"/>
              <a:t> “Live history. Serve with pride.”</a:t>
            </a:r>
          </a:p>
          <a:p>
            <a:r>
              <a:rPr lang="en-US" b="1" dirty="0" smtClean="0"/>
              <a:t>New EVP: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“Curate history for the digital age. Our heritage hotels offer:</a:t>
            </a:r>
          </a:p>
          <a:p>
            <a:pPr lvl="0"/>
            <a:r>
              <a:rPr lang="en-US" dirty="0" smtClean="0"/>
              <a:t>Flexible hybrid and gig roles.</a:t>
            </a:r>
          </a:p>
          <a:p>
            <a:pPr lvl="0"/>
            <a:r>
              <a:rPr lang="en-US" dirty="0" smtClean="0"/>
              <a:t>AI-driven wellness and career development tools.</a:t>
            </a:r>
          </a:p>
          <a:p>
            <a:pPr lvl="0"/>
            <a:r>
              <a:rPr lang="en-US" dirty="0" smtClean="0"/>
              <a:t>Heritage wellness retreats for employees.</a:t>
            </a:r>
          </a:p>
          <a:p>
            <a:pPr lvl="0"/>
            <a:r>
              <a:rPr lang="en-US" dirty="0" smtClean="0"/>
              <a:t>A role in preserving Peru’s history.”</a:t>
            </a:r>
          </a:p>
          <a:p>
            <a:r>
              <a:rPr lang="en-US" b="1" dirty="0" smtClean="0"/>
              <a:t>Impact:</a:t>
            </a:r>
            <a:endParaRPr lang="en-US" dirty="0" smtClean="0"/>
          </a:p>
          <a:p>
            <a:pPr lvl="0"/>
            <a:r>
              <a:rPr lang="en-US" dirty="0" smtClean="0"/>
              <a:t>Boosts appeal among cultural enthusiasts, gig workers, and digital nomads (Baum et al., 2020).</a:t>
            </a:r>
          </a:p>
          <a:p>
            <a:pPr lvl="0"/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AI-Based Talent Performance and Wellness Analytics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 smtClean="0"/>
              <a:t>Recommended Tools:</a:t>
            </a:r>
            <a:endParaRPr lang="en-US" dirty="0" smtClean="0"/>
          </a:p>
          <a:p>
            <a:pPr lvl="0"/>
            <a:r>
              <a:rPr lang="en-US" dirty="0" err="1" smtClean="0"/>
              <a:t>Zoho</a:t>
            </a:r>
            <a:r>
              <a:rPr lang="en-US" dirty="0" smtClean="0"/>
              <a:t> People</a:t>
            </a:r>
          </a:p>
          <a:p>
            <a:pPr lvl="0"/>
            <a:r>
              <a:rPr lang="en-US" dirty="0" err="1" smtClean="0"/>
              <a:t>BambooHR</a:t>
            </a:r>
            <a:endParaRPr lang="en-US" dirty="0" smtClean="0"/>
          </a:p>
          <a:p>
            <a:pPr lvl="0"/>
            <a:r>
              <a:rPr lang="en-US" dirty="0" smtClean="0"/>
              <a:t>AI-powered guest feedback and sentiment analysis</a:t>
            </a:r>
          </a:p>
          <a:p>
            <a:endParaRPr lang="en-US" b="1" dirty="0" smtClean="0"/>
          </a:p>
          <a:p>
            <a:r>
              <a:rPr lang="en-US" b="1" dirty="0" smtClean="0"/>
              <a:t>Functions:</a:t>
            </a:r>
            <a:endParaRPr lang="en-US" dirty="0" smtClean="0"/>
          </a:p>
          <a:p>
            <a:pPr lvl="0"/>
            <a:r>
              <a:rPr lang="en-US" dirty="0" smtClean="0"/>
              <a:t>Monitor staff workload, guest satisfaction, and cultural program success rates.</a:t>
            </a:r>
          </a:p>
          <a:p>
            <a:pPr lvl="0"/>
            <a:r>
              <a:rPr lang="en-US" dirty="0" smtClean="0"/>
              <a:t>AI-based performance reviews and scheduling.</a:t>
            </a:r>
          </a:p>
          <a:p>
            <a:pPr lvl="0"/>
            <a:r>
              <a:rPr lang="en-US" dirty="0" smtClean="0"/>
              <a:t>Predictive staffing for high-traffic seasons (Yong et al., 2021).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Resilience and Digital Crisis Preparedness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b="1" dirty="0" smtClean="0"/>
              <a:t>Strategies:</a:t>
            </a:r>
            <a:endParaRPr lang="en-US" dirty="0" smtClean="0"/>
          </a:p>
          <a:p>
            <a:pPr lvl="0"/>
            <a:r>
              <a:rPr lang="en-US" dirty="0" smtClean="0"/>
              <a:t>Cloud-based reservation, HR, and cultural activity management.</a:t>
            </a:r>
          </a:p>
          <a:p>
            <a:pPr lvl="0"/>
            <a:r>
              <a:rPr lang="en-US" dirty="0" smtClean="0"/>
              <a:t>Cross-training for pandemic safety, emergency guest evacuation, and virtual guest hosting.</a:t>
            </a:r>
          </a:p>
          <a:p>
            <a:pPr lvl="0"/>
            <a:r>
              <a:rPr lang="en-US" dirty="0" smtClean="0"/>
              <a:t>AI-backed guest trend monitoring.</a:t>
            </a:r>
          </a:p>
          <a:p>
            <a:endParaRPr lang="en-US" b="1" dirty="0" smtClean="0"/>
          </a:p>
          <a:p>
            <a:r>
              <a:rPr lang="en-US" b="1" dirty="0" smtClean="0"/>
              <a:t>Benefits:</a:t>
            </a:r>
            <a:endParaRPr lang="en-US" dirty="0" smtClean="0"/>
          </a:p>
          <a:p>
            <a:pPr lvl="0"/>
            <a:r>
              <a:rPr lang="en-US" dirty="0" smtClean="0"/>
              <a:t>Business continuity during disruptions.</a:t>
            </a:r>
          </a:p>
          <a:p>
            <a:pPr lvl="0"/>
            <a:r>
              <a:rPr lang="en-US" dirty="0" smtClean="0"/>
              <a:t>Safe, guest-focused experiences (</a:t>
            </a:r>
            <a:r>
              <a:rPr lang="en-US" dirty="0" err="1" smtClean="0"/>
              <a:t>Gössling</a:t>
            </a:r>
            <a:r>
              <a:rPr lang="en-US" dirty="0" smtClean="0"/>
              <a:t> et al., 2020).</a:t>
            </a:r>
          </a:p>
          <a:p>
            <a:pPr lvl="0"/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Employee Wellness and Retention Programs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 smtClean="0"/>
              <a:t>Programs:</a:t>
            </a:r>
            <a:endParaRPr lang="en-US" dirty="0" smtClean="0"/>
          </a:p>
          <a:p>
            <a:pPr lvl="0"/>
            <a:r>
              <a:rPr lang="en-US" dirty="0" smtClean="0"/>
              <a:t>Free guided cultural tours for staff.</a:t>
            </a:r>
          </a:p>
          <a:p>
            <a:pPr lvl="0"/>
            <a:r>
              <a:rPr lang="en-US" dirty="0" smtClean="0"/>
              <a:t>Flexible schedules and work-from-anywhere policies.</a:t>
            </a:r>
          </a:p>
          <a:p>
            <a:pPr lvl="0"/>
            <a:r>
              <a:rPr lang="en-US" dirty="0" smtClean="0"/>
              <a:t>Mental wellness check-ins and retreats.</a:t>
            </a:r>
          </a:p>
          <a:p>
            <a:pPr lvl="0"/>
            <a:r>
              <a:rPr lang="en-US" dirty="0" smtClean="0"/>
              <a:t>Monthly wellness stipends.</a:t>
            </a:r>
          </a:p>
          <a:p>
            <a:endParaRPr lang="en-US" b="1" dirty="0" smtClean="0"/>
          </a:p>
          <a:p>
            <a:r>
              <a:rPr lang="en-US" b="1" dirty="0" smtClean="0"/>
              <a:t>Expected Impact:</a:t>
            </a:r>
            <a:endParaRPr lang="en-US" dirty="0" smtClean="0"/>
          </a:p>
          <a:p>
            <a:pPr lvl="0"/>
            <a:r>
              <a:rPr lang="en-US" dirty="0" smtClean="0"/>
              <a:t>Higher employee morale and job satisfaction.</a:t>
            </a:r>
          </a:p>
          <a:p>
            <a:pPr lvl="0"/>
            <a:r>
              <a:rPr lang="en-US" dirty="0" smtClean="0"/>
              <a:t>Improved guest service quality.</a:t>
            </a:r>
          </a:p>
          <a:p>
            <a:pPr lvl="0"/>
            <a:r>
              <a:rPr lang="en-US" dirty="0" smtClean="0"/>
              <a:t>Stronger employer brand.</a:t>
            </a:r>
          </a:p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Cross-Training and </a:t>
            </a:r>
            <a:r>
              <a:rPr lang="en-US" b="1" dirty="0" err="1" smtClean="0"/>
              <a:t>Upskilling</a:t>
            </a:r>
            <a:r>
              <a:rPr lang="en-US" b="1" dirty="0" smtClean="0"/>
              <a:t> Initiatives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3128"/>
          </a:xfrm>
        </p:spPr>
        <p:txBody>
          <a:bodyPr>
            <a:normAutofit lnSpcReduction="10000"/>
          </a:bodyPr>
          <a:lstStyle/>
          <a:p>
            <a:r>
              <a:rPr lang="en-US" b="1" dirty="0" smtClean="0"/>
              <a:t>Training Areas:</a:t>
            </a:r>
            <a:endParaRPr lang="en-US" dirty="0" smtClean="0"/>
          </a:p>
          <a:p>
            <a:pPr lvl="0"/>
            <a:r>
              <a:rPr lang="en-US" dirty="0" smtClean="0"/>
              <a:t>Digital guest services and AI platform usage.</a:t>
            </a:r>
          </a:p>
          <a:p>
            <a:pPr lvl="0"/>
            <a:r>
              <a:rPr lang="en-US" dirty="0" smtClean="0"/>
              <a:t>Heritage interpretation and storytelling.</a:t>
            </a:r>
          </a:p>
          <a:p>
            <a:pPr lvl="0"/>
            <a:r>
              <a:rPr lang="en-US" dirty="0" smtClean="0"/>
              <a:t>COVID-19 health and safety certifications.</a:t>
            </a:r>
          </a:p>
          <a:p>
            <a:endParaRPr lang="en-US" b="1" dirty="0" smtClean="0"/>
          </a:p>
          <a:p>
            <a:r>
              <a:rPr lang="en-US" b="1" dirty="0" smtClean="0"/>
              <a:t>Outcomes:</a:t>
            </a:r>
            <a:endParaRPr lang="en-US" dirty="0" smtClean="0"/>
          </a:p>
          <a:p>
            <a:pPr lvl="0"/>
            <a:r>
              <a:rPr lang="en-US" dirty="0" smtClean="0"/>
              <a:t>Multi-skilled, resilient staff.</a:t>
            </a:r>
          </a:p>
          <a:p>
            <a:pPr lvl="0"/>
            <a:r>
              <a:rPr lang="en-US" dirty="0" smtClean="0"/>
              <a:t>Higher operational efficiency and guest engagement (Baum et al., 2020).</a:t>
            </a:r>
          </a:p>
          <a:p>
            <a:pPr lvl="0"/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Conclusion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Peru’s boutique heritage hotels can successfully recover by implementing a hybrid, wellness-driven, and AI-supported talent management framework. Integrating gig and hybrid roles, digital </a:t>
            </a:r>
            <a:r>
              <a:rPr lang="en-US" dirty="0" err="1" smtClean="0"/>
              <a:t>onboarding</a:t>
            </a:r>
            <a:r>
              <a:rPr lang="en-US" dirty="0" smtClean="0"/>
              <a:t> systems, cultural training, and employee wellness initiatives ensures operational resilience and world-class guest experiences.</a:t>
            </a:r>
          </a:p>
          <a:p>
            <a:pPr lvl="0"/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5106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/>
              <a:t>Baum, T., Mooney, S. K. K., Robinson, R. N. S., &amp; </a:t>
            </a:r>
            <a:r>
              <a:rPr lang="en-US" dirty="0" err="1" smtClean="0"/>
              <a:t>Solnet</a:t>
            </a:r>
            <a:r>
              <a:rPr lang="en-US" dirty="0" smtClean="0"/>
              <a:t>, D. (2020). COVID-19’s impact on the hospitality workforce – New crisis or amplification of the norm? </a:t>
            </a:r>
            <a:r>
              <a:rPr lang="en-US" i="1" dirty="0" smtClean="0"/>
              <a:t>International Journal of Contemporary Hospitality Management</a:t>
            </a:r>
            <a:r>
              <a:rPr lang="en-US" dirty="0" smtClean="0"/>
              <a:t>, 32(9), 2813–2829. </a:t>
            </a:r>
            <a:r>
              <a:rPr lang="en-US" dirty="0" smtClean="0">
                <a:hlinkClick r:id="rId2"/>
              </a:rPr>
              <a:t>https://doi.org/10.1108/IJCHM-04-2020-0314</a:t>
            </a:r>
            <a:endParaRPr lang="en-US" dirty="0" smtClean="0"/>
          </a:p>
          <a:p>
            <a:r>
              <a:rPr lang="en-US" dirty="0" err="1" smtClean="0"/>
              <a:t>Gössling</a:t>
            </a:r>
            <a:r>
              <a:rPr lang="en-US" dirty="0" smtClean="0"/>
              <a:t>, S., Scott, D., &amp; Hall, C. M. (2020). Pandemics, tourism and global change: A rapid assessment of COVID-19. </a:t>
            </a:r>
            <a:r>
              <a:rPr lang="en-US" i="1" dirty="0" smtClean="0"/>
              <a:t>Journal of Sustainable Tourism</a:t>
            </a:r>
            <a:r>
              <a:rPr lang="en-US" dirty="0" smtClean="0"/>
              <a:t>, 29(1), 1–20. https://doi.org/10.1080/09669582.2020.1758708</a:t>
            </a:r>
          </a:p>
          <a:p>
            <a:r>
              <a:rPr lang="en-US" dirty="0" err="1" smtClean="0"/>
              <a:t>Gursoy</a:t>
            </a:r>
            <a:r>
              <a:rPr lang="en-US" dirty="0" smtClean="0"/>
              <a:t>, D., &amp; Chi, C. G. (2020). Effects of COVID-19 pandemic on hospitality industry: Review of current situations and a research agenda. </a:t>
            </a:r>
            <a:r>
              <a:rPr lang="en-US" i="1" dirty="0" smtClean="0"/>
              <a:t>Journal of Hospitality Marketing &amp; Management</a:t>
            </a:r>
            <a:r>
              <a:rPr lang="en-US" dirty="0" smtClean="0"/>
              <a:t>, 29(5), 527–529. </a:t>
            </a:r>
            <a:r>
              <a:rPr lang="en-US" dirty="0" smtClean="0">
                <a:hlinkClick r:id="rId3"/>
              </a:rPr>
              <a:t>https://doi.org/10.1080/19368623.2020.1788231</a:t>
            </a:r>
            <a:endParaRPr lang="en-US" dirty="0" smtClean="0"/>
          </a:p>
          <a:p>
            <a:r>
              <a:rPr lang="en-US" dirty="0" smtClean="0"/>
              <a:t>UNWTO. (2021). </a:t>
            </a:r>
            <a:r>
              <a:rPr lang="en-US" i="1" dirty="0" smtClean="0"/>
              <a:t>Tourism and COVID-19: Peru tourism recovery data 2021</a:t>
            </a:r>
            <a:r>
              <a:rPr lang="en-US" dirty="0" smtClean="0"/>
              <a:t>. United Nations World Tourism Organization. </a:t>
            </a:r>
            <a:r>
              <a:rPr lang="en-US" dirty="0" smtClean="0">
                <a:hlinkClick r:id="rId4"/>
              </a:rPr>
              <a:t>https://www.unwto.org/tourism-data</a:t>
            </a:r>
            <a:endParaRPr lang="en-US" dirty="0" smtClean="0"/>
          </a:p>
          <a:p>
            <a:r>
              <a:rPr lang="en-US" dirty="0" smtClean="0"/>
              <a:t>Yong, J. Y., </a:t>
            </a:r>
            <a:r>
              <a:rPr lang="en-US" dirty="0" err="1" smtClean="0"/>
              <a:t>Yusliza</a:t>
            </a:r>
            <a:r>
              <a:rPr lang="en-US" dirty="0" smtClean="0"/>
              <a:t>, M. Y., </a:t>
            </a:r>
            <a:r>
              <a:rPr lang="en-US" dirty="0" err="1" smtClean="0"/>
              <a:t>Ramayah</a:t>
            </a:r>
            <a:r>
              <a:rPr lang="en-US" dirty="0" smtClean="0"/>
              <a:t>, T., &amp; </a:t>
            </a:r>
            <a:r>
              <a:rPr lang="en-US" dirty="0" err="1" smtClean="0"/>
              <a:t>Faezah</a:t>
            </a:r>
            <a:r>
              <a:rPr lang="en-US" dirty="0" smtClean="0"/>
              <a:t>, J. N. (2021). Digital HRM and gig workers in hospitality: Managing agility in post-pandemic recovery. </a:t>
            </a:r>
            <a:r>
              <a:rPr lang="en-US" i="1" dirty="0" smtClean="0"/>
              <a:t>Employee Relations</a:t>
            </a:r>
            <a:r>
              <a:rPr lang="en-US" dirty="0" smtClean="0"/>
              <a:t>, 43(6), 1265–1281. </a:t>
            </a:r>
            <a:r>
              <a:rPr lang="en-US" dirty="0" smtClean="0">
                <a:hlinkClick r:id="rId5"/>
              </a:rPr>
              <a:t>https://doi.org/10.1108/ER-11-2020-0510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726</Words>
  <Application>Microsoft Macintosh PowerPoint</Application>
  <PresentationFormat>On-screen Show (4:3)</PresentationFormat>
  <Paragraphs>132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Talent Development Strategy for Post-COVID Boutique Heritage Hotels in Peru</vt:lpstr>
      <vt:lpstr>Index</vt:lpstr>
      <vt:lpstr>Introduction</vt:lpstr>
      <vt:lpstr>COVID-19’s Disruption of Peru’s Heritage Tourism Sector</vt:lpstr>
      <vt:lpstr>Talent Rebuilding Goals and Priorities</vt:lpstr>
      <vt:lpstr>Gig Worker Integration Plan for Historic Properties</vt:lpstr>
      <vt:lpstr>Hybrid Roles in Heritage Hospitality Operations</vt:lpstr>
      <vt:lpstr>Digital Onboarding and Heritage Culture Training</vt:lpstr>
      <vt:lpstr>Social Media Recruitment Campaign Samples</vt:lpstr>
      <vt:lpstr>EVP (Employee Value Proposition) Redesign</vt:lpstr>
      <vt:lpstr>AI-Based Talent Performance and Wellness Analytics</vt:lpstr>
      <vt:lpstr>Resilience and Digital Crisis Preparedness</vt:lpstr>
      <vt:lpstr>Employee Wellness and Retention Programs</vt:lpstr>
      <vt:lpstr>Cross-Training and Upskilling Initiatives</vt:lpstr>
      <vt:lpstr>Conclusion</vt:lpstr>
      <vt:lpstr>References</vt:lpstr>
    </vt:vector>
  </TitlesOfParts>
  <Manager/>
  <Company/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Hydration, Calorie Control &amp; Psychological Wellness in Short-Term Space Tourism</dc:title>
  <dc:subject/>
  <dc:creator/>
  <cp:keywords/>
  <dc:description>generated using python-pptx</dc:description>
  <cp:lastModifiedBy>ANCHALIKA</cp:lastModifiedBy>
  <cp:revision>24</cp:revision>
  <dcterms:created xsi:type="dcterms:W3CDTF">2013-01-27T09:14:16Z</dcterms:created>
  <dcterms:modified xsi:type="dcterms:W3CDTF">2025-05-25T11:16:19Z</dcterms:modified>
  <cp:category/>
</cp:coreProperties>
</file>