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3"/>
  </p:notesMasterIdLst>
  <p:handoutMasterIdLst>
    <p:handoutMasterId r:id="rId34"/>
  </p:handoutMasterIdLst>
  <p:sldIdLst>
    <p:sldId id="256" r:id="rId5"/>
    <p:sldId id="257" r:id="rId6"/>
    <p:sldId id="268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8" r:id="rId15"/>
    <p:sldId id="280" r:id="rId16"/>
    <p:sldId id="27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69" r:id="rId32"/>
  </p:sldIdLst>
  <p:sldSz cx="12198350" cy="6858000"/>
  <p:notesSz cx="6858000" cy="9144000"/>
  <p:embeddedFontLs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Georgia" panose="02040502050405020303" pitchFamily="18" charset="0"/>
      <p:regular r:id="rId39"/>
      <p:bold r:id="rId40"/>
      <p:italic r:id="rId41"/>
      <p:boldItalic r:id="rId42"/>
    </p:embeddedFont>
    <p:embeddedFont>
      <p:font typeface="Minion" panose="02000503070000020003" pitchFamily="2" charset="0"/>
      <p:regular r:id="rId43"/>
      <p:bold r:id="rId44"/>
      <p:italic r:id="rId45"/>
      <p:boldItalic r:id="rId46"/>
    </p:embeddedFont>
  </p:embeddedFontLst>
  <p:custDataLst>
    <p:tags r:id="rId47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5.fntdata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42" Type="http://schemas.openxmlformats.org/officeDocument/2006/relationships/font" Target="fonts/font8.fntdata"/><Relationship Id="rId47" Type="http://schemas.openxmlformats.org/officeDocument/2006/relationships/tags" Target="tags/tag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2.fntdata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0" Type="http://schemas.openxmlformats.org/officeDocument/2006/relationships/slide" Target="slides/slide16.xml"/><Relationship Id="rId41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tour operator types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domestic tour operators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inbound tour operators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/>
            <a:t>outbound tour operators</a:t>
          </a:r>
          <a:endParaRPr lang="en-DE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specialist tour operators</a:t>
          </a:r>
          <a:endParaRPr lang="en-DE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/>
            <a:t>mass market operators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tour operator types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domestic tour operators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inbound tour operators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/>
            <a:t>outbound tour operators</a:t>
          </a:r>
          <a:endParaRPr lang="en-DE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specialist tour operators</a:t>
          </a:r>
          <a:endParaRPr lang="en-DE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/>
            <a:t>mass market operators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tour operator types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domestic tour operators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inbound tour operators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/>
            <a:t>outbound tour operators</a:t>
          </a:r>
          <a:endParaRPr lang="en-DE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specialist tour operators</a:t>
          </a:r>
          <a:endParaRPr lang="en-DE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/>
            <a:t>mass market operators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tour operator types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domestic tour operators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inbound tour operators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/>
            <a:t>outbound tour operators</a:t>
          </a:r>
          <a:endParaRPr lang="en-DE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specialist tour operators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/>
            <a:t>mass market operators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tour operator types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domestic tour operators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inbound tour operators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/>
            <a:t>outbound tour operators</a:t>
          </a:r>
          <a:endParaRPr lang="en-DE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specialist tour operators</a:t>
          </a:r>
          <a:endParaRPr lang="en-DE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/>
            <a:t>mass market operators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/>
            <a:t>The Tour Packaging Process</a:t>
          </a:r>
          <a:endParaRPr lang="en-DE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dirty="0"/>
            <a:t>Market Research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dirty="0" err="1"/>
            <a:t>Supplier</a:t>
          </a:r>
          <a:r>
            <a:rPr lang="nl-NL" dirty="0"/>
            <a:t> </a:t>
          </a:r>
          <a:r>
            <a:rPr lang="nl-NL" dirty="0" err="1"/>
            <a:t>Contracting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/>
            <a:t>Itinerary Planning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/>
            <a:t>Costing and Pricing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nl-NL" dirty="0"/>
            <a:t>Marketing </a:t>
          </a:r>
          <a:r>
            <a:rPr lang="nl-NL" dirty="0" err="1"/>
            <a:t>and</a:t>
          </a:r>
          <a:r>
            <a:rPr lang="nl-NL" dirty="0"/>
            <a:t> Sales</a:t>
          </a:r>
          <a:endParaRPr lang="en-DE" dirty="0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/>
            <a:t>The Tour Packaging Process</a:t>
          </a:r>
          <a:endParaRPr lang="en-DE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dirty="0"/>
            <a:t>Market Research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dirty="0" err="1"/>
            <a:t>Supplier</a:t>
          </a:r>
          <a:r>
            <a:rPr lang="nl-NL" dirty="0"/>
            <a:t> </a:t>
          </a:r>
          <a:r>
            <a:rPr lang="nl-NL" dirty="0" err="1"/>
            <a:t>Contracting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/>
            <a:t>Itinerary Planning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/>
            <a:t>Costing and Pricing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nl-NL" dirty="0"/>
            <a:t>Marketing </a:t>
          </a:r>
          <a:r>
            <a:rPr lang="nl-NL" dirty="0" err="1"/>
            <a:t>and</a:t>
          </a:r>
          <a:r>
            <a:rPr lang="nl-NL" dirty="0"/>
            <a:t> Sales</a:t>
          </a:r>
          <a:endParaRPr lang="en-DE" dirty="0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/>
            <a:t>The Tour Packaging Process</a:t>
          </a:r>
          <a:endParaRPr lang="en-DE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dirty="0"/>
            <a:t>Market Research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dirty="0" err="1"/>
            <a:t>Supplier</a:t>
          </a:r>
          <a:r>
            <a:rPr lang="nl-NL" dirty="0"/>
            <a:t> </a:t>
          </a:r>
          <a:r>
            <a:rPr lang="nl-NL" dirty="0" err="1"/>
            <a:t>Contracting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/>
            <a:t>Itinerary Planning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/>
            <a:t>Costing and Pricing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nl-NL" dirty="0"/>
            <a:t>Marketing </a:t>
          </a:r>
          <a:r>
            <a:rPr lang="nl-NL" dirty="0" err="1"/>
            <a:t>and</a:t>
          </a:r>
          <a:r>
            <a:rPr lang="nl-NL" dirty="0"/>
            <a:t> Sales</a:t>
          </a:r>
          <a:endParaRPr lang="en-DE" dirty="0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/>
            <a:t>The Tour Packaging Process</a:t>
          </a:r>
          <a:endParaRPr lang="en-DE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dirty="0"/>
            <a:t>Market Research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dirty="0" err="1"/>
            <a:t>Supplier</a:t>
          </a:r>
          <a:r>
            <a:rPr lang="nl-NL" dirty="0"/>
            <a:t> </a:t>
          </a:r>
          <a:r>
            <a:rPr lang="nl-NL" dirty="0" err="1"/>
            <a:t>Contracting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/>
            <a:t>Itinerary Planning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/>
            <a:t>Costing and Pricing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nl-NL" dirty="0"/>
            <a:t>Marketing </a:t>
          </a:r>
          <a:r>
            <a:rPr lang="nl-NL" dirty="0" err="1"/>
            <a:t>and</a:t>
          </a:r>
          <a:r>
            <a:rPr lang="nl-NL" dirty="0"/>
            <a:t> Sales</a:t>
          </a:r>
          <a:endParaRPr lang="en-DE" dirty="0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/>
            <a:t>The Tour Packaging Process</a:t>
          </a:r>
          <a:endParaRPr lang="en-DE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dirty="0"/>
            <a:t>Market Research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dirty="0" err="1"/>
            <a:t>Supplier</a:t>
          </a:r>
          <a:r>
            <a:rPr lang="nl-NL" dirty="0"/>
            <a:t> </a:t>
          </a:r>
          <a:r>
            <a:rPr lang="nl-NL" dirty="0" err="1"/>
            <a:t>Contracting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/>
            <a:t>Itinerary Planning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/>
            <a:t>Costing and Pricing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nl-NL" dirty="0"/>
            <a:t>Marketing </a:t>
          </a:r>
          <a:r>
            <a:rPr lang="nl-NL" dirty="0" err="1"/>
            <a:t>and</a:t>
          </a:r>
          <a:r>
            <a:rPr lang="nl-NL" dirty="0"/>
            <a:t> Sales</a:t>
          </a:r>
          <a:endParaRPr lang="en-DE" dirty="0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/>
            <a:t>The Tour Packaging Process</a:t>
          </a:r>
          <a:endParaRPr lang="en-DE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DE" dirty="0"/>
            <a:t>Escorted Tour Package</a:t>
          </a: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/>
            <a:t>Independent Tour Packages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DE" dirty="0"/>
            <a:t>Hosted Tour package</a:t>
          </a: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 dirty="0" err="1"/>
            <a:t>Incentivized</a:t>
          </a:r>
          <a:r>
            <a:rPr lang="nl-NL" dirty="0"/>
            <a:t> Tour Packages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/>
            <a:t>The Tour Packaging Process</a:t>
          </a:r>
          <a:endParaRPr lang="en-DE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DE" dirty="0"/>
            <a:t>Escorted Tour Package</a:t>
          </a: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/>
            <a:t>Independent Tour Packages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DE" dirty="0"/>
            <a:t>Hosted Tur package</a:t>
          </a: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 dirty="0" err="1"/>
            <a:t>Incentivized</a:t>
          </a:r>
          <a:r>
            <a:rPr lang="nl-NL" dirty="0"/>
            <a:t> Tour Packages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/>
            <a:t>The Tour Packaging Process</a:t>
          </a:r>
          <a:endParaRPr lang="en-DE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DE" dirty="0"/>
            <a:t>Escorted Tour Package</a:t>
          </a: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/>
            <a:t>Independent Tour Packages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DE" dirty="0"/>
            <a:t>Hosted Tur package</a:t>
          </a: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 dirty="0" err="1"/>
            <a:t>Incentivized</a:t>
          </a:r>
          <a:r>
            <a:rPr lang="nl-NL" dirty="0"/>
            <a:t> Tour Packages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/>
            <a:t>The Tour Packaging Process</a:t>
          </a:r>
          <a:endParaRPr lang="en-DE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DE" dirty="0"/>
            <a:t>Escorted Tour Package</a:t>
          </a: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/>
            <a:t>Independent Tour Packages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/>
            <a:t>Itinerary Planning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 dirty="0" err="1"/>
            <a:t>Incentivized</a:t>
          </a:r>
          <a:r>
            <a:rPr lang="nl-NL" dirty="0"/>
            <a:t> Tour Packages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93004" y="1994994"/>
          <a:ext cx="1008210" cy="100821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400" kern="1200"/>
            <a:t>tour operator types</a:t>
          </a:r>
        </a:p>
      </dsp:txBody>
      <dsp:txXfrm>
        <a:off x="1740653" y="2142643"/>
        <a:ext cx="712912" cy="712912"/>
      </dsp:txXfrm>
    </dsp:sp>
    <dsp:sp modelId="{8C189818-31B3-A14C-9F8E-86F8D3516A39}">
      <dsp:nvSpPr>
        <dsp:cNvPr id="0" name=""/>
        <dsp:cNvSpPr/>
      </dsp:nvSpPr>
      <dsp:spPr>
        <a:xfrm rot="16200000">
          <a:off x="1989599" y="1626833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021852" y="1727644"/>
        <a:ext cx="150515" cy="205675"/>
      </dsp:txXfrm>
    </dsp:sp>
    <dsp:sp modelId="{33AE45FE-2802-6A42-ACE8-A7040CED4011}">
      <dsp:nvSpPr>
        <dsp:cNvPr id="0" name=""/>
        <dsp:cNvSpPr/>
      </dsp:nvSpPr>
      <dsp:spPr>
        <a:xfrm>
          <a:off x="1466978" y="329030"/>
          <a:ext cx="1260262" cy="126026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domestic tour operators</a:t>
          </a:r>
          <a:endParaRPr lang="en-DE" sz="1400" kern="1200" dirty="0"/>
        </a:p>
      </dsp:txBody>
      <dsp:txXfrm>
        <a:off x="1651539" y="513591"/>
        <a:ext cx="891140" cy="891140"/>
      </dsp:txXfrm>
    </dsp:sp>
    <dsp:sp modelId="{724178F7-FE35-7B43-B051-717442DEBDBC}">
      <dsp:nvSpPr>
        <dsp:cNvPr id="0" name=""/>
        <dsp:cNvSpPr/>
      </dsp:nvSpPr>
      <dsp:spPr>
        <a:xfrm rot="20520000">
          <a:off x="2656166" y="2111122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657745" y="2189647"/>
        <a:ext cx="150515" cy="205675"/>
      </dsp:txXfrm>
    </dsp:sp>
    <dsp:sp modelId="{2F9AB5B6-8516-954C-929D-9DFBF2DDEBBE}">
      <dsp:nvSpPr>
        <dsp:cNvPr id="0" name=""/>
        <dsp:cNvSpPr/>
      </dsp:nvSpPr>
      <dsp:spPr>
        <a:xfrm>
          <a:off x="2931546" y="1393101"/>
          <a:ext cx="1260262" cy="1260262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inbound tour operators</a:t>
          </a:r>
          <a:endParaRPr lang="en-DE" sz="1400" kern="1200" dirty="0"/>
        </a:p>
      </dsp:txBody>
      <dsp:txXfrm>
        <a:off x="3116107" y="1577662"/>
        <a:ext cx="891140" cy="891140"/>
      </dsp:txXfrm>
    </dsp:sp>
    <dsp:sp modelId="{46425910-43DE-C24E-828A-319CE20202EA}">
      <dsp:nvSpPr>
        <dsp:cNvPr id="0" name=""/>
        <dsp:cNvSpPr/>
      </dsp:nvSpPr>
      <dsp:spPr>
        <a:xfrm rot="3240000">
          <a:off x="2401560" y="2894719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414855" y="2937184"/>
        <a:ext cx="150515" cy="205675"/>
      </dsp:txXfrm>
    </dsp:sp>
    <dsp:sp modelId="{D22A1B1C-5B96-F148-B268-F21156DF5061}">
      <dsp:nvSpPr>
        <dsp:cNvPr id="0" name=""/>
        <dsp:cNvSpPr/>
      </dsp:nvSpPr>
      <dsp:spPr>
        <a:xfrm>
          <a:off x="2372131" y="3114803"/>
          <a:ext cx="1260262" cy="1260262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outbound tour operators</a:t>
          </a:r>
          <a:endParaRPr lang="en-DE" sz="1400" kern="1200"/>
        </a:p>
      </dsp:txBody>
      <dsp:txXfrm>
        <a:off x="2556692" y="3299364"/>
        <a:ext cx="891140" cy="891140"/>
      </dsp:txXfrm>
    </dsp:sp>
    <dsp:sp modelId="{16E317A5-9052-604F-AC96-2C80084197DF}">
      <dsp:nvSpPr>
        <dsp:cNvPr id="0" name=""/>
        <dsp:cNvSpPr/>
      </dsp:nvSpPr>
      <dsp:spPr>
        <a:xfrm rot="7560000">
          <a:off x="1577638" y="2894719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1628849" y="2937184"/>
        <a:ext cx="150515" cy="205675"/>
      </dsp:txXfrm>
    </dsp:sp>
    <dsp:sp modelId="{F9F092CB-0D6B-8E43-A8C0-17DA5DF0C5FF}">
      <dsp:nvSpPr>
        <dsp:cNvPr id="0" name=""/>
        <dsp:cNvSpPr/>
      </dsp:nvSpPr>
      <dsp:spPr>
        <a:xfrm>
          <a:off x="561826" y="3114803"/>
          <a:ext cx="1260262" cy="1260262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specialist tour operators</a:t>
          </a:r>
          <a:endParaRPr lang="en-DE" sz="1400" kern="1200"/>
        </a:p>
      </dsp:txBody>
      <dsp:txXfrm>
        <a:off x="746387" y="3299364"/>
        <a:ext cx="891140" cy="891140"/>
      </dsp:txXfrm>
    </dsp:sp>
    <dsp:sp modelId="{B615B72D-61EF-1644-83A7-353646A01CB8}">
      <dsp:nvSpPr>
        <dsp:cNvPr id="0" name=""/>
        <dsp:cNvSpPr/>
      </dsp:nvSpPr>
      <dsp:spPr>
        <a:xfrm rot="11880000">
          <a:off x="1323032" y="2111122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1385959" y="2189647"/>
        <a:ext cx="150515" cy="205675"/>
      </dsp:txXfrm>
    </dsp:sp>
    <dsp:sp modelId="{AE36BF02-F7E4-2744-8886-A38EEEE8A4A4}">
      <dsp:nvSpPr>
        <dsp:cNvPr id="0" name=""/>
        <dsp:cNvSpPr/>
      </dsp:nvSpPr>
      <dsp:spPr>
        <a:xfrm>
          <a:off x="2411" y="1393101"/>
          <a:ext cx="1260262" cy="1260262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mass market operators</a:t>
          </a:r>
          <a:endParaRPr lang="en-DE" sz="1400" kern="1200" dirty="0"/>
        </a:p>
      </dsp:txBody>
      <dsp:txXfrm>
        <a:off x="186972" y="1577662"/>
        <a:ext cx="891140" cy="8911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93004" y="1994994"/>
          <a:ext cx="1008210" cy="100821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400" kern="1200"/>
            <a:t>tour operator types</a:t>
          </a:r>
        </a:p>
      </dsp:txBody>
      <dsp:txXfrm>
        <a:off x="1740653" y="2142643"/>
        <a:ext cx="712912" cy="712912"/>
      </dsp:txXfrm>
    </dsp:sp>
    <dsp:sp modelId="{8C189818-31B3-A14C-9F8E-86F8D3516A39}">
      <dsp:nvSpPr>
        <dsp:cNvPr id="0" name=""/>
        <dsp:cNvSpPr/>
      </dsp:nvSpPr>
      <dsp:spPr>
        <a:xfrm rot="16200000">
          <a:off x="1989599" y="1626833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021852" y="1727644"/>
        <a:ext cx="150515" cy="205675"/>
      </dsp:txXfrm>
    </dsp:sp>
    <dsp:sp modelId="{33AE45FE-2802-6A42-ACE8-A7040CED4011}">
      <dsp:nvSpPr>
        <dsp:cNvPr id="0" name=""/>
        <dsp:cNvSpPr/>
      </dsp:nvSpPr>
      <dsp:spPr>
        <a:xfrm>
          <a:off x="1466978" y="329030"/>
          <a:ext cx="1260262" cy="126026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domestic tour operators</a:t>
          </a:r>
          <a:endParaRPr lang="en-DE" sz="1400" kern="1200" dirty="0"/>
        </a:p>
      </dsp:txBody>
      <dsp:txXfrm>
        <a:off x="1651539" y="513591"/>
        <a:ext cx="891140" cy="891140"/>
      </dsp:txXfrm>
    </dsp:sp>
    <dsp:sp modelId="{724178F7-FE35-7B43-B051-717442DEBDBC}">
      <dsp:nvSpPr>
        <dsp:cNvPr id="0" name=""/>
        <dsp:cNvSpPr/>
      </dsp:nvSpPr>
      <dsp:spPr>
        <a:xfrm rot="20520000">
          <a:off x="2656166" y="2111122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657745" y="2189647"/>
        <a:ext cx="150515" cy="205675"/>
      </dsp:txXfrm>
    </dsp:sp>
    <dsp:sp modelId="{2F9AB5B6-8516-954C-929D-9DFBF2DDEBBE}">
      <dsp:nvSpPr>
        <dsp:cNvPr id="0" name=""/>
        <dsp:cNvSpPr/>
      </dsp:nvSpPr>
      <dsp:spPr>
        <a:xfrm>
          <a:off x="2931546" y="1393101"/>
          <a:ext cx="1260262" cy="1260262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inbound tour operators</a:t>
          </a:r>
          <a:endParaRPr lang="en-DE" sz="1400" kern="1200" dirty="0"/>
        </a:p>
      </dsp:txBody>
      <dsp:txXfrm>
        <a:off x="3116107" y="1577662"/>
        <a:ext cx="891140" cy="891140"/>
      </dsp:txXfrm>
    </dsp:sp>
    <dsp:sp modelId="{46425910-43DE-C24E-828A-319CE20202EA}">
      <dsp:nvSpPr>
        <dsp:cNvPr id="0" name=""/>
        <dsp:cNvSpPr/>
      </dsp:nvSpPr>
      <dsp:spPr>
        <a:xfrm rot="3240000">
          <a:off x="2401560" y="2894719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414855" y="2937184"/>
        <a:ext cx="150515" cy="205675"/>
      </dsp:txXfrm>
    </dsp:sp>
    <dsp:sp modelId="{D22A1B1C-5B96-F148-B268-F21156DF5061}">
      <dsp:nvSpPr>
        <dsp:cNvPr id="0" name=""/>
        <dsp:cNvSpPr/>
      </dsp:nvSpPr>
      <dsp:spPr>
        <a:xfrm>
          <a:off x="2372131" y="3114803"/>
          <a:ext cx="1260262" cy="1260262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outbound tour operators</a:t>
          </a:r>
          <a:endParaRPr lang="en-DE" sz="1400" kern="1200"/>
        </a:p>
      </dsp:txBody>
      <dsp:txXfrm>
        <a:off x="2556692" y="3299364"/>
        <a:ext cx="891140" cy="891140"/>
      </dsp:txXfrm>
    </dsp:sp>
    <dsp:sp modelId="{16E317A5-9052-604F-AC96-2C80084197DF}">
      <dsp:nvSpPr>
        <dsp:cNvPr id="0" name=""/>
        <dsp:cNvSpPr/>
      </dsp:nvSpPr>
      <dsp:spPr>
        <a:xfrm rot="7560000">
          <a:off x="1577638" y="2894719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1628849" y="2937184"/>
        <a:ext cx="150515" cy="205675"/>
      </dsp:txXfrm>
    </dsp:sp>
    <dsp:sp modelId="{F9F092CB-0D6B-8E43-A8C0-17DA5DF0C5FF}">
      <dsp:nvSpPr>
        <dsp:cNvPr id="0" name=""/>
        <dsp:cNvSpPr/>
      </dsp:nvSpPr>
      <dsp:spPr>
        <a:xfrm>
          <a:off x="561826" y="3114803"/>
          <a:ext cx="1260262" cy="1260262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specialist tour operators</a:t>
          </a:r>
          <a:endParaRPr lang="en-DE" sz="1400" kern="1200"/>
        </a:p>
      </dsp:txBody>
      <dsp:txXfrm>
        <a:off x="746387" y="3299364"/>
        <a:ext cx="891140" cy="891140"/>
      </dsp:txXfrm>
    </dsp:sp>
    <dsp:sp modelId="{B615B72D-61EF-1644-83A7-353646A01CB8}">
      <dsp:nvSpPr>
        <dsp:cNvPr id="0" name=""/>
        <dsp:cNvSpPr/>
      </dsp:nvSpPr>
      <dsp:spPr>
        <a:xfrm rot="11880000">
          <a:off x="1323032" y="2111122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1385959" y="2189647"/>
        <a:ext cx="150515" cy="205675"/>
      </dsp:txXfrm>
    </dsp:sp>
    <dsp:sp modelId="{AE36BF02-F7E4-2744-8886-A38EEEE8A4A4}">
      <dsp:nvSpPr>
        <dsp:cNvPr id="0" name=""/>
        <dsp:cNvSpPr/>
      </dsp:nvSpPr>
      <dsp:spPr>
        <a:xfrm>
          <a:off x="2411" y="1393101"/>
          <a:ext cx="1260262" cy="1260262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mass market operators</a:t>
          </a:r>
          <a:endParaRPr lang="en-DE" sz="1400" kern="1200" dirty="0"/>
        </a:p>
      </dsp:txBody>
      <dsp:txXfrm>
        <a:off x="186972" y="1577662"/>
        <a:ext cx="891140" cy="8911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93004" y="1994994"/>
          <a:ext cx="1008210" cy="100821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400" kern="1200"/>
            <a:t>tour operator types</a:t>
          </a:r>
        </a:p>
      </dsp:txBody>
      <dsp:txXfrm>
        <a:off x="1740653" y="2142643"/>
        <a:ext cx="712912" cy="712912"/>
      </dsp:txXfrm>
    </dsp:sp>
    <dsp:sp modelId="{8C189818-31B3-A14C-9F8E-86F8D3516A39}">
      <dsp:nvSpPr>
        <dsp:cNvPr id="0" name=""/>
        <dsp:cNvSpPr/>
      </dsp:nvSpPr>
      <dsp:spPr>
        <a:xfrm rot="16200000">
          <a:off x="1989599" y="1626833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021852" y="1727644"/>
        <a:ext cx="150515" cy="205675"/>
      </dsp:txXfrm>
    </dsp:sp>
    <dsp:sp modelId="{33AE45FE-2802-6A42-ACE8-A7040CED4011}">
      <dsp:nvSpPr>
        <dsp:cNvPr id="0" name=""/>
        <dsp:cNvSpPr/>
      </dsp:nvSpPr>
      <dsp:spPr>
        <a:xfrm>
          <a:off x="1466978" y="329030"/>
          <a:ext cx="1260262" cy="126026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domestic tour operators</a:t>
          </a:r>
          <a:endParaRPr lang="en-DE" sz="1400" kern="1200" dirty="0"/>
        </a:p>
      </dsp:txBody>
      <dsp:txXfrm>
        <a:off x="1651539" y="513591"/>
        <a:ext cx="891140" cy="891140"/>
      </dsp:txXfrm>
    </dsp:sp>
    <dsp:sp modelId="{724178F7-FE35-7B43-B051-717442DEBDBC}">
      <dsp:nvSpPr>
        <dsp:cNvPr id="0" name=""/>
        <dsp:cNvSpPr/>
      </dsp:nvSpPr>
      <dsp:spPr>
        <a:xfrm rot="20520000">
          <a:off x="2656166" y="2111122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657745" y="2189647"/>
        <a:ext cx="150515" cy="205675"/>
      </dsp:txXfrm>
    </dsp:sp>
    <dsp:sp modelId="{2F9AB5B6-8516-954C-929D-9DFBF2DDEBBE}">
      <dsp:nvSpPr>
        <dsp:cNvPr id="0" name=""/>
        <dsp:cNvSpPr/>
      </dsp:nvSpPr>
      <dsp:spPr>
        <a:xfrm>
          <a:off x="2931546" y="1393101"/>
          <a:ext cx="1260262" cy="1260262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inbound tour operators</a:t>
          </a:r>
          <a:endParaRPr lang="en-DE" sz="1400" kern="1200" dirty="0"/>
        </a:p>
      </dsp:txBody>
      <dsp:txXfrm>
        <a:off x="3116107" y="1577662"/>
        <a:ext cx="891140" cy="891140"/>
      </dsp:txXfrm>
    </dsp:sp>
    <dsp:sp modelId="{46425910-43DE-C24E-828A-319CE20202EA}">
      <dsp:nvSpPr>
        <dsp:cNvPr id="0" name=""/>
        <dsp:cNvSpPr/>
      </dsp:nvSpPr>
      <dsp:spPr>
        <a:xfrm rot="3240000">
          <a:off x="2401560" y="2894719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414855" y="2937184"/>
        <a:ext cx="150515" cy="205675"/>
      </dsp:txXfrm>
    </dsp:sp>
    <dsp:sp modelId="{D22A1B1C-5B96-F148-B268-F21156DF5061}">
      <dsp:nvSpPr>
        <dsp:cNvPr id="0" name=""/>
        <dsp:cNvSpPr/>
      </dsp:nvSpPr>
      <dsp:spPr>
        <a:xfrm>
          <a:off x="2372131" y="3114803"/>
          <a:ext cx="1260262" cy="1260262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outbound tour operators</a:t>
          </a:r>
          <a:endParaRPr lang="en-DE" sz="1400" kern="1200"/>
        </a:p>
      </dsp:txBody>
      <dsp:txXfrm>
        <a:off x="2556692" y="3299364"/>
        <a:ext cx="891140" cy="891140"/>
      </dsp:txXfrm>
    </dsp:sp>
    <dsp:sp modelId="{16E317A5-9052-604F-AC96-2C80084197DF}">
      <dsp:nvSpPr>
        <dsp:cNvPr id="0" name=""/>
        <dsp:cNvSpPr/>
      </dsp:nvSpPr>
      <dsp:spPr>
        <a:xfrm rot="7560000">
          <a:off x="1577638" y="2894719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1628849" y="2937184"/>
        <a:ext cx="150515" cy="205675"/>
      </dsp:txXfrm>
    </dsp:sp>
    <dsp:sp modelId="{F9F092CB-0D6B-8E43-A8C0-17DA5DF0C5FF}">
      <dsp:nvSpPr>
        <dsp:cNvPr id="0" name=""/>
        <dsp:cNvSpPr/>
      </dsp:nvSpPr>
      <dsp:spPr>
        <a:xfrm>
          <a:off x="561826" y="3114803"/>
          <a:ext cx="1260262" cy="1260262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specialist tour operators</a:t>
          </a:r>
          <a:endParaRPr lang="en-DE" sz="1400" kern="1200"/>
        </a:p>
      </dsp:txBody>
      <dsp:txXfrm>
        <a:off x="746387" y="3299364"/>
        <a:ext cx="891140" cy="891140"/>
      </dsp:txXfrm>
    </dsp:sp>
    <dsp:sp modelId="{B615B72D-61EF-1644-83A7-353646A01CB8}">
      <dsp:nvSpPr>
        <dsp:cNvPr id="0" name=""/>
        <dsp:cNvSpPr/>
      </dsp:nvSpPr>
      <dsp:spPr>
        <a:xfrm rot="11880000">
          <a:off x="1323032" y="2111122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1385959" y="2189647"/>
        <a:ext cx="150515" cy="205675"/>
      </dsp:txXfrm>
    </dsp:sp>
    <dsp:sp modelId="{AE36BF02-F7E4-2744-8886-A38EEEE8A4A4}">
      <dsp:nvSpPr>
        <dsp:cNvPr id="0" name=""/>
        <dsp:cNvSpPr/>
      </dsp:nvSpPr>
      <dsp:spPr>
        <a:xfrm>
          <a:off x="2411" y="1393101"/>
          <a:ext cx="1260262" cy="1260262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mass market operators</a:t>
          </a:r>
          <a:endParaRPr lang="en-DE" sz="1400" kern="1200" dirty="0"/>
        </a:p>
      </dsp:txBody>
      <dsp:txXfrm>
        <a:off x="186972" y="1577662"/>
        <a:ext cx="891140" cy="8911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93004" y="1994994"/>
          <a:ext cx="1008210" cy="100821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400" kern="1200"/>
            <a:t>tour operator types</a:t>
          </a:r>
        </a:p>
      </dsp:txBody>
      <dsp:txXfrm>
        <a:off x="1740653" y="2142643"/>
        <a:ext cx="712912" cy="712912"/>
      </dsp:txXfrm>
    </dsp:sp>
    <dsp:sp modelId="{8C189818-31B3-A14C-9F8E-86F8D3516A39}">
      <dsp:nvSpPr>
        <dsp:cNvPr id="0" name=""/>
        <dsp:cNvSpPr/>
      </dsp:nvSpPr>
      <dsp:spPr>
        <a:xfrm rot="16200000">
          <a:off x="1989599" y="1626833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021852" y="1727644"/>
        <a:ext cx="150515" cy="205675"/>
      </dsp:txXfrm>
    </dsp:sp>
    <dsp:sp modelId="{33AE45FE-2802-6A42-ACE8-A7040CED4011}">
      <dsp:nvSpPr>
        <dsp:cNvPr id="0" name=""/>
        <dsp:cNvSpPr/>
      </dsp:nvSpPr>
      <dsp:spPr>
        <a:xfrm>
          <a:off x="1466978" y="329030"/>
          <a:ext cx="1260262" cy="126026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domestic tour operators</a:t>
          </a:r>
          <a:endParaRPr lang="en-DE" sz="1400" kern="1200" dirty="0"/>
        </a:p>
      </dsp:txBody>
      <dsp:txXfrm>
        <a:off x="1651539" y="513591"/>
        <a:ext cx="891140" cy="891140"/>
      </dsp:txXfrm>
    </dsp:sp>
    <dsp:sp modelId="{724178F7-FE35-7B43-B051-717442DEBDBC}">
      <dsp:nvSpPr>
        <dsp:cNvPr id="0" name=""/>
        <dsp:cNvSpPr/>
      </dsp:nvSpPr>
      <dsp:spPr>
        <a:xfrm rot="20520000">
          <a:off x="2656166" y="2111122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657745" y="2189647"/>
        <a:ext cx="150515" cy="205675"/>
      </dsp:txXfrm>
    </dsp:sp>
    <dsp:sp modelId="{2F9AB5B6-8516-954C-929D-9DFBF2DDEBBE}">
      <dsp:nvSpPr>
        <dsp:cNvPr id="0" name=""/>
        <dsp:cNvSpPr/>
      </dsp:nvSpPr>
      <dsp:spPr>
        <a:xfrm>
          <a:off x="2931546" y="1393101"/>
          <a:ext cx="1260262" cy="1260262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inbound tour operators</a:t>
          </a:r>
          <a:endParaRPr lang="en-DE" sz="1400" kern="1200" dirty="0"/>
        </a:p>
      </dsp:txBody>
      <dsp:txXfrm>
        <a:off x="3116107" y="1577662"/>
        <a:ext cx="891140" cy="891140"/>
      </dsp:txXfrm>
    </dsp:sp>
    <dsp:sp modelId="{46425910-43DE-C24E-828A-319CE20202EA}">
      <dsp:nvSpPr>
        <dsp:cNvPr id="0" name=""/>
        <dsp:cNvSpPr/>
      </dsp:nvSpPr>
      <dsp:spPr>
        <a:xfrm rot="3240000">
          <a:off x="2401560" y="2894719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414855" y="2937184"/>
        <a:ext cx="150515" cy="205675"/>
      </dsp:txXfrm>
    </dsp:sp>
    <dsp:sp modelId="{D22A1B1C-5B96-F148-B268-F21156DF5061}">
      <dsp:nvSpPr>
        <dsp:cNvPr id="0" name=""/>
        <dsp:cNvSpPr/>
      </dsp:nvSpPr>
      <dsp:spPr>
        <a:xfrm>
          <a:off x="2372131" y="3114803"/>
          <a:ext cx="1260262" cy="1260262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outbound tour operators</a:t>
          </a:r>
          <a:endParaRPr lang="en-DE" sz="1400" kern="1200"/>
        </a:p>
      </dsp:txBody>
      <dsp:txXfrm>
        <a:off x="2556692" y="3299364"/>
        <a:ext cx="891140" cy="891140"/>
      </dsp:txXfrm>
    </dsp:sp>
    <dsp:sp modelId="{16E317A5-9052-604F-AC96-2C80084197DF}">
      <dsp:nvSpPr>
        <dsp:cNvPr id="0" name=""/>
        <dsp:cNvSpPr/>
      </dsp:nvSpPr>
      <dsp:spPr>
        <a:xfrm rot="7560000">
          <a:off x="1577638" y="2894719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1628849" y="2937184"/>
        <a:ext cx="150515" cy="205675"/>
      </dsp:txXfrm>
    </dsp:sp>
    <dsp:sp modelId="{F9F092CB-0D6B-8E43-A8C0-17DA5DF0C5FF}">
      <dsp:nvSpPr>
        <dsp:cNvPr id="0" name=""/>
        <dsp:cNvSpPr/>
      </dsp:nvSpPr>
      <dsp:spPr>
        <a:xfrm>
          <a:off x="561826" y="3114803"/>
          <a:ext cx="1260262" cy="1260262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specialist tour operators</a:t>
          </a:r>
          <a:endParaRPr lang="en-DE" sz="1400" kern="1200" dirty="0"/>
        </a:p>
      </dsp:txBody>
      <dsp:txXfrm>
        <a:off x="746387" y="3299364"/>
        <a:ext cx="891140" cy="891140"/>
      </dsp:txXfrm>
    </dsp:sp>
    <dsp:sp modelId="{B615B72D-61EF-1644-83A7-353646A01CB8}">
      <dsp:nvSpPr>
        <dsp:cNvPr id="0" name=""/>
        <dsp:cNvSpPr/>
      </dsp:nvSpPr>
      <dsp:spPr>
        <a:xfrm rot="11880000">
          <a:off x="1323032" y="2111122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1385959" y="2189647"/>
        <a:ext cx="150515" cy="205675"/>
      </dsp:txXfrm>
    </dsp:sp>
    <dsp:sp modelId="{AE36BF02-F7E4-2744-8886-A38EEEE8A4A4}">
      <dsp:nvSpPr>
        <dsp:cNvPr id="0" name=""/>
        <dsp:cNvSpPr/>
      </dsp:nvSpPr>
      <dsp:spPr>
        <a:xfrm>
          <a:off x="2411" y="1393101"/>
          <a:ext cx="1260262" cy="1260262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mass market operators</a:t>
          </a:r>
          <a:endParaRPr lang="en-DE" sz="1400" kern="1200" dirty="0"/>
        </a:p>
      </dsp:txBody>
      <dsp:txXfrm>
        <a:off x="186972" y="1577662"/>
        <a:ext cx="891140" cy="8911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93004" y="1994994"/>
          <a:ext cx="1008210" cy="100821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400" kern="1200"/>
            <a:t>tour operator types</a:t>
          </a:r>
        </a:p>
      </dsp:txBody>
      <dsp:txXfrm>
        <a:off x="1740653" y="2142643"/>
        <a:ext cx="712912" cy="712912"/>
      </dsp:txXfrm>
    </dsp:sp>
    <dsp:sp modelId="{8C189818-31B3-A14C-9F8E-86F8D3516A39}">
      <dsp:nvSpPr>
        <dsp:cNvPr id="0" name=""/>
        <dsp:cNvSpPr/>
      </dsp:nvSpPr>
      <dsp:spPr>
        <a:xfrm rot="16200000">
          <a:off x="1989599" y="1626833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021852" y="1727644"/>
        <a:ext cx="150515" cy="205675"/>
      </dsp:txXfrm>
    </dsp:sp>
    <dsp:sp modelId="{33AE45FE-2802-6A42-ACE8-A7040CED4011}">
      <dsp:nvSpPr>
        <dsp:cNvPr id="0" name=""/>
        <dsp:cNvSpPr/>
      </dsp:nvSpPr>
      <dsp:spPr>
        <a:xfrm>
          <a:off x="1466978" y="329030"/>
          <a:ext cx="1260262" cy="126026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domestic tour operators</a:t>
          </a:r>
          <a:endParaRPr lang="en-DE" sz="1400" kern="1200" dirty="0"/>
        </a:p>
      </dsp:txBody>
      <dsp:txXfrm>
        <a:off x="1651539" y="513591"/>
        <a:ext cx="891140" cy="891140"/>
      </dsp:txXfrm>
    </dsp:sp>
    <dsp:sp modelId="{724178F7-FE35-7B43-B051-717442DEBDBC}">
      <dsp:nvSpPr>
        <dsp:cNvPr id="0" name=""/>
        <dsp:cNvSpPr/>
      </dsp:nvSpPr>
      <dsp:spPr>
        <a:xfrm rot="20520000">
          <a:off x="2656166" y="2111122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657745" y="2189647"/>
        <a:ext cx="150515" cy="205675"/>
      </dsp:txXfrm>
    </dsp:sp>
    <dsp:sp modelId="{2F9AB5B6-8516-954C-929D-9DFBF2DDEBBE}">
      <dsp:nvSpPr>
        <dsp:cNvPr id="0" name=""/>
        <dsp:cNvSpPr/>
      </dsp:nvSpPr>
      <dsp:spPr>
        <a:xfrm>
          <a:off x="2931546" y="1393101"/>
          <a:ext cx="1260262" cy="1260262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inbound tour operators</a:t>
          </a:r>
          <a:endParaRPr lang="en-DE" sz="1400" kern="1200" dirty="0"/>
        </a:p>
      </dsp:txBody>
      <dsp:txXfrm>
        <a:off x="3116107" y="1577662"/>
        <a:ext cx="891140" cy="891140"/>
      </dsp:txXfrm>
    </dsp:sp>
    <dsp:sp modelId="{46425910-43DE-C24E-828A-319CE20202EA}">
      <dsp:nvSpPr>
        <dsp:cNvPr id="0" name=""/>
        <dsp:cNvSpPr/>
      </dsp:nvSpPr>
      <dsp:spPr>
        <a:xfrm rot="3240000">
          <a:off x="2401560" y="2894719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414855" y="2937184"/>
        <a:ext cx="150515" cy="205675"/>
      </dsp:txXfrm>
    </dsp:sp>
    <dsp:sp modelId="{D22A1B1C-5B96-F148-B268-F21156DF5061}">
      <dsp:nvSpPr>
        <dsp:cNvPr id="0" name=""/>
        <dsp:cNvSpPr/>
      </dsp:nvSpPr>
      <dsp:spPr>
        <a:xfrm>
          <a:off x="2372131" y="3114803"/>
          <a:ext cx="1260262" cy="1260262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outbound tour operators</a:t>
          </a:r>
          <a:endParaRPr lang="en-DE" sz="1400" kern="1200"/>
        </a:p>
      </dsp:txBody>
      <dsp:txXfrm>
        <a:off x="2556692" y="3299364"/>
        <a:ext cx="891140" cy="891140"/>
      </dsp:txXfrm>
    </dsp:sp>
    <dsp:sp modelId="{16E317A5-9052-604F-AC96-2C80084197DF}">
      <dsp:nvSpPr>
        <dsp:cNvPr id="0" name=""/>
        <dsp:cNvSpPr/>
      </dsp:nvSpPr>
      <dsp:spPr>
        <a:xfrm rot="7560000">
          <a:off x="1577638" y="2894719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1628849" y="2937184"/>
        <a:ext cx="150515" cy="205675"/>
      </dsp:txXfrm>
    </dsp:sp>
    <dsp:sp modelId="{F9F092CB-0D6B-8E43-A8C0-17DA5DF0C5FF}">
      <dsp:nvSpPr>
        <dsp:cNvPr id="0" name=""/>
        <dsp:cNvSpPr/>
      </dsp:nvSpPr>
      <dsp:spPr>
        <a:xfrm>
          <a:off x="561826" y="3114803"/>
          <a:ext cx="1260262" cy="1260262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specialist tour operators</a:t>
          </a:r>
          <a:endParaRPr lang="en-DE" sz="1400" kern="1200"/>
        </a:p>
      </dsp:txBody>
      <dsp:txXfrm>
        <a:off x="746387" y="3299364"/>
        <a:ext cx="891140" cy="891140"/>
      </dsp:txXfrm>
    </dsp:sp>
    <dsp:sp modelId="{B615B72D-61EF-1644-83A7-353646A01CB8}">
      <dsp:nvSpPr>
        <dsp:cNvPr id="0" name=""/>
        <dsp:cNvSpPr/>
      </dsp:nvSpPr>
      <dsp:spPr>
        <a:xfrm rot="11880000">
          <a:off x="1323032" y="2111122"/>
          <a:ext cx="215021" cy="3427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1385959" y="2189647"/>
        <a:ext cx="150515" cy="205675"/>
      </dsp:txXfrm>
    </dsp:sp>
    <dsp:sp modelId="{AE36BF02-F7E4-2744-8886-A38EEEE8A4A4}">
      <dsp:nvSpPr>
        <dsp:cNvPr id="0" name=""/>
        <dsp:cNvSpPr/>
      </dsp:nvSpPr>
      <dsp:spPr>
        <a:xfrm>
          <a:off x="2411" y="1393101"/>
          <a:ext cx="1260262" cy="1260262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mass market operators</a:t>
          </a:r>
          <a:endParaRPr lang="en-DE" sz="1400" kern="1200" dirty="0"/>
        </a:p>
      </dsp:txBody>
      <dsp:txXfrm>
        <a:off x="186972" y="1577662"/>
        <a:ext cx="891140" cy="8911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92262" y="1994186"/>
          <a:ext cx="1009694" cy="10096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The Tour Packaging Process</a:t>
          </a:r>
          <a:endParaRPr lang="en-DE" sz="1100" kern="1200"/>
        </a:p>
      </dsp:txBody>
      <dsp:txXfrm>
        <a:off x="1740128" y="2142052"/>
        <a:ext cx="713962" cy="713962"/>
      </dsp:txXfrm>
    </dsp:sp>
    <dsp:sp modelId="{8C189818-31B3-A14C-9F8E-86F8D3516A39}">
      <dsp:nvSpPr>
        <dsp:cNvPr id="0" name=""/>
        <dsp:cNvSpPr/>
      </dsp:nvSpPr>
      <dsp:spPr>
        <a:xfrm rot="16200000">
          <a:off x="1989177" y="1625001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1557" y="1726040"/>
        <a:ext cx="151106" cy="205978"/>
      </dsp:txXfrm>
    </dsp:sp>
    <dsp:sp modelId="{33AE45FE-2802-6A42-ACE8-A7040CED4011}">
      <dsp:nvSpPr>
        <dsp:cNvPr id="0" name=""/>
        <dsp:cNvSpPr/>
      </dsp:nvSpPr>
      <dsp:spPr>
        <a:xfrm>
          <a:off x="1469994" y="332662"/>
          <a:ext cx="1254230" cy="125423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 Research </a:t>
          </a:r>
          <a:endParaRPr lang="en-DE" sz="1100" kern="1200" dirty="0"/>
        </a:p>
      </dsp:txBody>
      <dsp:txXfrm>
        <a:off x="1653672" y="516340"/>
        <a:ext cx="886874" cy="886874"/>
      </dsp:txXfrm>
    </dsp:sp>
    <dsp:sp modelId="{724178F7-FE35-7B43-B051-717442DEBDBC}">
      <dsp:nvSpPr>
        <dsp:cNvPr id="0" name=""/>
        <dsp:cNvSpPr/>
      </dsp:nvSpPr>
      <dsp:spPr>
        <a:xfrm rot="20520000">
          <a:off x="2657184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58769" y="2189002"/>
        <a:ext cx="151106" cy="205978"/>
      </dsp:txXfrm>
    </dsp:sp>
    <dsp:sp modelId="{2F9AB5B6-8516-954C-929D-9DFBF2DDEBBE}">
      <dsp:nvSpPr>
        <dsp:cNvPr id="0" name=""/>
        <dsp:cNvSpPr/>
      </dsp:nvSpPr>
      <dsp:spPr>
        <a:xfrm>
          <a:off x="2933914" y="1396262"/>
          <a:ext cx="1254230" cy="125423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 err="1"/>
            <a:t>Supplier</a:t>
          </a:r>
          <a:r>
            <a:rPr lang="nl-NL" sz="1100" kern="1200" dirty="0"/>
            <a:t> </a:t>
          </a:r>
          <a:r>
            <a:rPr lang="nl-NL" sz="1100" kern="1200" dirty="0" err="1"/>
            <a:t>Contracting</a:t>
          </a:r>
          <a:endParaRPr lang="en-DE" sz="1100" kern="1200" dirty="0"/>
        </a:p>
      </dsp:txBody>
      <dsp:txXfrm>
        <a:off x="3117592" y="1579940"/>
        <a:ext cx="886874" cy="886874"/>
      </dsp:txXfrm>
    </dsp:sp>
    <dsp:sp modelId="{46425910-43DE-C24E-828A-319CE20202EA}">
      <dsp:nvSpPr>
        <dsp:cNvPr id="0" name=""/>
        <dsp:cNvSpPr/>
      </dsp:nvSpPr>
      <dsp:spPr>
        <a:xfrm rot="3240000">
          <a:off x="2402028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15375" y="2938090"/>
        <a:ext cx="151106" cy="205978"/>
      </dsp:txXfrm>
    </dsp:sp>
    <dsp:sp modelId="{D22A1B1C-5B96-F148-B268-F21156DF5061}">
      <dsp:nvSpPr>
        <dsp:cNvPr id="0" name=""/>
        <dsp:cNvSpPr/>
      </dsp:nvSpPr>
      <dsp:spPr>
        <a:xfrm>
          <a:off x="2374747" y="3117203"/>
          <a:ext cx="1254230" cy="125423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Itinerary Planning</a:t>
          </a:r>
          <a:endParaRPr lang="en-DE" sz="1100" kern="1200" dirty="0"/>
        </a:p>
      </dsp:txBody>
      <dsp:txXfrm>
        <a:off x="2558425" y="3300881"/>
        <a:ext cx="886874" cy="886874"/>
      </dsp:txXfrm>
    </dsp:sp>
    <dsp:sp modelId="{16E317A5-9052-604F-AC96-2C80084197DF}">
      <dsp:nvSpPr>
        <dsp:cNvPr id="0" name=""/>
        <dsp:cNvSpPr/>
      </dsp:nvSpPr>
      <dsp:spPr>
        <a:xfrm rot="7560000">
          <a:off x="1576325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27737" y="2938090"/>
        <a:ext cx="151106" cy="205978"/>
      </dsp:txXfrm>
    </dsp:sp>
    <dsp:sp modelId="{F9F092CB-0D6B-8E43-A8C0-17DA5DF0C5FF}">
      <dsp:nvSpPr>
        <dsp:cNvPr id="0" name=""/>
        <dsp:cNvSpPr/>
      </dsp:nvSpPr>
      <dsp:spPr>
        <a:xfrm>
          <a:off x="565242" y="3117203"/>
          <a:ext cx="1254230" cy="125423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Costing and Pricing</a:t>
          </a:r>
          <a:endParaRPr lang="en-DE" sz="1100" kern="1200" dirty="0"/>
        </a:p>
      </dsp:txBody>
      <dsp:txXfrm>
        <a:off x="748920" y="3300881"/>
        <a:ext cx="886874" cy="886874"/>
      </dsp:txXfrm>
    </dsp:sp>
    <dsp:sp modelId="{B615B72D-61EF-1644-83A7-353646A01CB8}">
      <dsp:nvSpPr>
        <dsp:cNvPr id="0" name=""/>
        <dsp:cNvSpPr/>
      </dsp:nvSpPr>
      <dsp:spPr>
        <a:xfrm rot="11880000">
          <a:off x="1321169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84343" y="2189002"/>
        <a:ext cx="151106" cy="205978"/>
      </dsp:txXfrm>
    </dsp:sp>
    <dsp:sp modelId="{AE36BF02-F7E4-2744-8886-A38EEEE8A4A4}">
      <dsp:nvSpPr>
        <dsp:cNvPr id="0" name=""/>
        <dsp:cNvSpPr/>
      </dsp:nvSpPr>
      <dsp:spPr>
        <a:xfrm>
          <a:off x="6074" y="1396262"/>
          <a:ext cx="1254230" cy="125423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Marketing </a:t>
          </a:r>
          <a:r>
            <a:rPr lang="nl-NL" sz="1100" kern="1200" dirty="0" err="1"/>
            <a:t>and</a:t>
          </a:r>
          <a:r>
            <a:rPr lang="nl-NL" sz="1100" kern="1200" dirty="0"/>
            <a:t> Sales</a:t>
          </a:r>
          <a:endParaRPr lang="en-DE" sz="1100" kern="1200" dirty="0"/>
        </a:p>
      </dsp:txBody>
      <dsp:txXfrm>
        <a:off x="189752" y="1579940"/>
        <a:ext cx="886874" cy="88687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92262" y="1994186"/>
          <a:ext cx="1009694" cy="10096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The Tour Packaging Process</a:t>
          </a:r>
          <a:endParaRPr lang="en-DE" sz="1100" kern="1200"/>
        </a:p>
      </dsp:txBody>
      <dsp:txXfrm>
        <a:off x="1740128" y="2142052"/>
        <a:ext cx="713962" cy="713962"/>
      </dsp:txXfrm>
    </dsp:sp>
    <dsp:sp modelId="{8C189818-31B3-A14C-9F8E-86F8D3516A39}">
      <dsp:nvSpPr>
        <dsp:cNvPr id="0" name=""/>
        <dsp:cNvSpPr/>
      </dsp:nvSpPr>
      <dsp:spPr>
        <a:xfrm rot="16200000">
          <a:off x="1989177" y="1625001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1557" y="1726040"/>
        <a:ext cx="151106" cy="205978"/>
      </dsp:txXfrm>
    </dsp:sp>
    <dsp:sp modelId="{33AE45FE-2802-6A42-ACE8-A7040CED4011}">
      <dsp:nvSpPr>
        <dsp:cNvPr id="0" name=""/>
        <dsp:cNvSpPr/>
      </dsp:nvSpPr>
      <dsp:spPr>
        <a:xfrm>
          <a:off x="1469994" y="332662"/>
          <a:ext cx="1254230" cy="125423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 Research </a:t>
          </a:r>
          <a:endParaRPr lang="en-DE" sz="1100" kern="1200" dirty="0"/>
        </a:p>
      </dsp:txBody>
      <dsp:txXfrm>
        <a:off x="1653672" y="516340"/>
        <a:ext cx="886874" cy="886874"/>
      </dsp:txXfrm>
    </dsp:sp>
    <dsp:sp modelId="{724178F7-FE35-7B43-B051-717442DEBDBC}">
      <dsp:nvSpPr>
        <dsp:cNvPr id="0" name=""/>
        <dsp:cNvSpPr/>
      </dsp:nvSpPr>
      <dsp:spPr>
        <a:xfrm rot="20520000">
          <a:off x="2657184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58769" y="2189002"/>
        <a:ext cx="151106" cy="205978"/>
      </dsp:txXfrm>
    </dsp:sp>
    <dsp:sp modelId="{2F9AB5B6-8516-954C-929D-9DFBF2DDEBBE}">
      <dsp:nvSpPr>
        <dsp:cNvPr id="0" name=""/>
        <dsp:cNvSpPr/>
      </dsp:nvSpPr>
      <dsp:spPr>
        <a:xfrm>
          <a:off x="2933914" y="1396262"/>
          <a:ext cx="1254230" cy="125423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 err="1"/>
            <a:t>Supplier</a:t>
          </a:r>
          <a:r>
            <a:rPr lang="nl-NL" sz="1100" kern="1200" dirty="0"/>
            <a:t> </a:t>
          </a:r>
          <a:r>
            <a:rPr lang="nl-NL" sz="1100" kern="1200" dirty="0" err="1"/>
            <a:t>Contracting</a:t>
          </a:r>
          <a:endParaRPr lang="en-DE" sz="1100" kern="1200" dirty="0"/>
        </a:p>
      </dsp:txBody>
      <dsp:txXfrm>
        <a:off x="3117592" y="1579940"/>
        <a:ext cx="886874" cy="886874"/>
      </dsp:txXfrm>
    </dsp:sp>
    <dsp:sp modelId="{46425910-43DE-C24E-828A-319CE20202EA}">
      <dsp:nvSpPr>
        <dsp:cNvPr id="0" name=""/>
        <dsp:cNvSpPr/>
      </dsp:nvSpPr>
      <dsp:spPr>
        <a:xfrm rot="3240000">
          <a:off x="2402028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15375" y="2938090"/>
        <a:ext cx="151106" cy="205978"/>
      </dsp:txXfrm>
    </dsp:sp>
    <dsp:sp modelId="{D22A1B1C-5B96-F148-B268-F21156DF5061}">
      <dsp:nvSpPr>
        <dsp:cNvPr id="0" name=""/>
        <dsp:cNvSpPr/>
      </dsp:nvSpPr>
      <dsp:spPr>
        <a:xfrm>
          <a:off x="2374747" y="3117203"/>
          <a:ext cx="1254230" cy="125423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Itinerary Planning</a:t>
          </a:r>
          <a:endParaRPr lang="en-DE" sz="1100" kern="1200" dirty="0"/>
        </a:p>
      </dsp:txBody>
      <dsp:txXfrm>
        <a:off x="2558425" y="3300881"/>
        <a:ext cx="886874" cy="886874"/>
      </dsp:txXfrm>
    </dsp:sp>
    <dsp:sp modelId="{16E317A5-9052-604F-AC96-2C80084197DF}">
      <dsp:nvSpPr>
        <dsp:cNvPr id="0" name=""/>
        <dsp:cNvSpPr/>
      </dsp:nvSpPr>
      <dsp:spPr>
        <a:xfrm rot="7560000">
          <a:off x="1576325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27737" y="2938090"/>
        <a:ext cx="151106" cy="205978"/>
      </dsp:txXfrm>
    </dsp:sp>
    <dsp:sp modelId="{F9F092CB-0D6B-8E43-A8C0-17DA5DF0C5FF}">
      <dsp:nvSpPr>
        <dsp:cNvPr id="0" name=""/>
        <dsp:cNvSpPr/>
      </dsp:nvSpPr>
      <dsp:spPr>
        <a:xfrm>
          <a:off x="565242" y="3117203"/>
          <a:ext cx="1254230" cy="125423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Costing and Pricing</a:t>
          </a:r>
          <a:endParaRPr lang="en-DE" sz="1100" kern="1200" dirty="0"/>
        </a:p>
      </dsp:txBody>
      <dsp:txXfrm>
        <a:off x="748920" y="3300881"/>
        <a:ext cx="886874" cy="886874"/>
      </dsp:txXfrm>
    </dsp:sp>
    <dsp:sp modelId="{B615B72D-61EF-1644-83A7-353646A01CB8}">
      <dsp:nvSpPr>
        <dsp:cNvPr id="0" name=""/>
        <dsp:cNvSpPr/>
      </dsp:nvSpPr>
      <dsp:spPr>
        <a:xfrm rot="11880000">
          <a:off x="1321169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84343" y="2189002"/>
        <a:ext cx="151106" cy="205978"/>
      </dsp:txXfrm>
    </dsp:sp>
    <dsp:sp modelId="{AE36BF02-F7E4-2744-8886-A38EEEE8A4A4}">
      <dsp:nvSpPr>
        <dsp:cNvPr id="0" name=""/>
        <dsp:cNvSpPr/>
      </dsp:nvSpPr>
      <dsp:spPr>
        <a:xfrm>
          <a:off x="6074" y="1396262"/>
          <a:ext cx="1254230" cy="125423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Marketing </a:t>
          </a:r>
          <a:r>
            <a:rPr lang="nl-NL" sz="1100" kern="1200" dirty="0" err="1"/>
            <a:t>and</a:t>
          </a:r>
          <a:r>
            <a:rPr lang="nl-NL" sz="1100" kern="1200" dirty="0"/>
            <a:t> Sales</a:t>
          </a:r>
          <a:endParaRPr lang="en-DE" sz="1100" kern="1200" dirty="0"/>
        </a:p>
      </dsp:txBody>
      <dsp:txXfrm>
        <a:off x="189752" y="1579940"/>
        <a:ext cx="886874" cy="88687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92262" y="1994186"/>
          <a:ext cx="1009694" cy="10096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The Tour Packaging Process</a:t>
          </a:r>
          <a:endParaRPr lang="en-DE" sz="1100" kern="1200"/>
        </a:p>
      </dsp:txBody>
      <dsp:txXfrm>
        <a:off x="1740128" y="2142052"/>
        <a:ext cx="713962" cy="713962"/>
      </dsp:txXfrm>
    </dsp:sp>
    <dsp:sp modelId="{8C189818-31B3-A14C-9F8E-86F8D3516A39}">
      <dsp:nvSpPr>
        <dsp:cNvPr id="0" name=""/>
        <dsp:cNvSpPr/>
      </dsp:nvSpPr>
      <dsp:spPr>
        <a:xfrm rot="16200000">
          <a:off x="1989177" y="1625001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1557" y="1726040"/>
        <a:ext cx="151106" cy="205978"/>
      </dsp:txXfrm>
    </dsp:sp>
    <dsp:sp modelId="{33AE45FE-2802-6A42-ACE8-A7040CED4011}">
      <dsp:nvSpPr>
        <dsp:cNvPr id="0" name=""/>
        <dsp:cNvSpPr/>
      </dsp:nvSpPr>
      <dsp:spPr>
        <a:xfrm>
          <a:off x="1469994" y="332662"/>
          <a:ext cx="1254230" cy="125423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 Research </a:t>
          </a:r>
          <a:endParaRPr lang="en-DE" sz="1100" kern="1200" dirty="0"/>
        </a:p>
      </dsp:txBody>
      <dsp:txXfrm>
        <a:off x="1653672" y="516340"/>
        <a:ext cx="886874" cy="886874"/>
      </dsp:txXfrm>
    </dsp:sp>
    <dsp:sp modelId="{724178F7-FE35-7B43-B051-717442DEBDBC}">
      <dsp:nvSpPr>
        <dsp:cNvPr id="0" name=""/>
        <dsp:cNvSpPr/>
      </dsp:nvSpPr>
      <dsp:spPr>
        <a:xfrm rot="20520000">
          <a:off x="2657184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58769" y="2189002"/>
        <a:ext cx="151106" cy="205978"/>
      </dsp:txXfrm>
    </dsp:sp>
    <dsp:sp modelId="{2F9AB5B6-8516-954C-929D-9DFBF2DDEBBE}">
      <dsp:nvSpPr>
        <dsp:cNvPr id="0" name=""/>
        <dsp:cNvSpPr/>
      </dsp:nvSpPr>
      <dsp:spPr>
        <a:xfrm>
          <a:off x="2933914" y="1396262"/>
          <a:ext cx="1254230" cy="125423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 err="1"/>
            <a:t>Supplier</a:t>
          </a:r>
          <a:r>
            <a:rPr lang="nl-NL" sz="1100" kern="1200" dirty="0"/>
            <a:t> </a:t>
          </a:r>
          <a:r>
            <a:rPr lang="nl-NL" sz="1100" kern="1200" dirty="0" err="1"/>
            <a:t>Contracting</a:t>
          </a:r>
          <a:endParaRPr lang="en-DE" sz="1100" kern="1200" dirty="0"/>
        </a:p>
      </dsp:txBody>
      <dsp:txXfrm>
        <a:off x="3117592" y="1579940"/>
        <a:ext cx="886874" cy="886874"/>
      </dsp:txXfrm>
    </dsp:sp>
    <dsp:sp modelId="{46425910-43DE-C24E-828A-319CE20202EA}">
      <dsp:nvSpPr>
        <dsp:cNvPr id="0" name=""/>
        <dsp:cNvSpPr/>
      </dsp:nvSpPr>
      <dsp:spPr>
        <a:xfrm rot="3240000">
          <a:off x="2402028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15375" y="2938090"/>
        <a:ext cx="151106" cy="205978"/>
      </dsp:txXfrm>
    </dsp:sp>
    <dsp:sp modelId="{D22A1B1C-5B96-F148-B268-F21156DF5061}">
      <dsp:nvSpPr>
        <dsp:cNvPr id="0" name=""/>
        <dsp:cNvSpPr/>
      </dsp:nvSpPr>
      <dsp:spPr>
        <a:xfrm>
          <a:off x="2374747" y="3117203"/>
          <a:ext cx="1254230" cy="125423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Itinerary Planning</a:t>
          </a:r>
          <a:endParaRPr lang="en-DE" sz="1100" kern="1200" dirty="0"/>
        </a:p>
      </dsp:txBody>
      <dsp:txXfrm>
        <a:off x="2558425" y="3300881"/>
        <a:ext cx="886874" cy="886874"/>
      </dsp:txXfrm>
    </dsp:sp>
    <dsp:sp modelId="{16E317A5-9052-604F-AC96-2C80084197DF}">
      <dsp:nvSpPr>
        <dsp:cNvPr id="0" name=""/>
        <dsp:cNvSpPr/>
      </dsp:nvSpPr>
      <dsp:spPr>
        <a:xfrm rot="7560000">
          <a:off x="1576325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27737" y="2938090"/>
        <a:ext cx="151106" cy="205978"/>
      </dsp:txXfrm>
    </dsp:sp>
    <dsp:sp modelId="{F9F092CB-0D6B-8E43-A8C0-17DA5DF0C5FF}">
      <dsp:nvSpPr>
        <dsp:cNvPr id="0" name=""/>
        <dsp:cNvSpPr/>
      </dsp:nvSpPr>
      <dsp:spPr>
        <a:xfrm>
          <a:off x="565242" y="3117203"/>
          <a:ext cx="1254230" cy="125423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Costing and Pricing</a:t>
          </a:r>
          <a:endParaRPr lang="en-DE" sz="1100" kern="1200" dirty="0"/>
        </a:p>
      </dsp:txBody>
      <dsp:txXfrm>
        <a:off x="748920" y="3300881"/>
        <a:ext cx="886874" cy="886874"/>
      </dsp:txXfrm>
    </dsp:sp>
    <dsp:sp modelId="{B615B72D-61EF-1644-83A7-353646A01CB8}">
      <dsp:nvSpPr>
        <dsp:cNvPr id="0" name=""/>
        <dsp:cNvSpPr/>
      </dsp:nvSpPr>
      <dsp:spPr>
        <a:xfrm rot="11880000">
          <a:off x="1321169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84343" y="2189002"/>
        <a:ext cx="151106" cy="205978"/>
      </dsp:txXfrm>
    </dsp:sp>
    <dsp:sp modelId="{AE36BF02-F7E4-2744-8886-A38EEEE8A4A4}">
      <dsp:nvSpPr>
        <dsp:cNvPr id="0" name=""/>
        <dsp:cNvSpPr/>
      </dsp:nvSpPr>
      <dsp:spPr>
        <a:xfrm>
          <a:off x="6074" y="1396262"/>
          <a:ext cx="1254230" cy="125423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Marketing </a:t>
          </a:r>
          <a:r>
            <a:rPr lang="nl-NL" sz="1100" kern="1200" dirty="0" err="1"/>
            <a:t>and</a:t>
          </a:r>
          <a:r>
            <a:rPr lang="nl-NL" sz="1100" kern="1200" dirty="0"/>
            <a:t> Sales</a:t>
          </a:r>
          <a:endParaRPr lang="en-DE" sz="1100" kern="1200" dirty="0"/>
        </a:p>
      </dsp:txBody>
      <dsp:txXfrm>
        <a:off x="189752" y="1579940"/>
        <a:ext cx="886874" cy="88687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92262" y="1994186"/>
          <a:ext cx="1009694" cy="10096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The Tour Packaging Process</a:t>
          </a:r>
          <a:endParaRPr lang="en-DE" sz="1100" kern="1200"/>
        </a:p>
      </dsp:txBody>
      <dsp:txXfrm>
        <a:off x="1740128" y="2142052"/>
        <a:ext cx="713962" cy="713962"/>
      </dsp:txXfrm>
    </dsp:sp>
    <dsp:sp modelId="{8C189818-31B3-A14C-9F8E-86F8D3516A39}">
      <dsp:nvSpPr>
        <dsp:cNvPr id="0" name=""/>
        <dsp:cNvSpPr/>
      </dsp:nvSpPr>
      <dsp:spPr>
        <a:xfrm rot="16200000">
          <a:off x="1989177" y="1625001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1557" y="1726040"/>
        <a:ext cx="151106" cy="205978"/>
      </dsp:txXfrm>
    </dsp:sp>
    <dsp:sp modelId="{33AE45FE-2802-6A42-ACE8-A7040CED4011}">
      <dsp:nvSpPr>
        <dsp:cNvPr id="0" name=""/>
        <dsp:cNvSpPr/>
      </dsp:nvSpPr>
      <dsp:spPr>
        <a:xfrm>
          <a:off x="1469994" y="332662"/>
          <a:ext cx="1254230" cy="125423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 Research </a:t>
          </a:r>
          <a:endParaRPr lang="en-DE" sz="1100" kern="1200" dirty="0"/>
        </a:p>
      </dsp:txBody>
      <dsp:txXfrm>
        <a:off x="1653672" y="516340"/>
        <a:ext cx="886874" cy="886874"/>
      </dsp:txXfrm>
    </dsp:sp>
    <dsp:sp modelId="{724178F7-FE35-7B43-B051-717442DEBDBC}">
      <dsp:nvSpPr>
        <dsp:cNvPr id="0" name=""/>
        <dsp:cNvSpPr/>
      </dsp:nvSpPr>
      <dsp:spPr>
        <a:xfrm rot="20520000">
          <a:off x="2657184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58769" y="2189002"/>
        <a:ext cx="151106" cy="205978"/>
      </dsp:txXfrm>
    </dsp:sp>
    <dsp:sp modelId="{2F9AB5B6-8516-954C-929D-9DFBF2DDEBBE}">
      <dsp:nvSpPr>
        <dsp:cNvPr id="0" name=""/>
        <dsp:cNvSpPr/>
      </dsp:nvSpPr>
      <dsp:spPr>
        <a:xfrm>
          <a:off x="2933914" y="1396262"/>
          <a:ext cx="1254230" cy="125423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 err="1"/>
            <a:t>Supplier</a:t>
          </a:r>
          <a:r>
            <a:rPr lang="nl-NL" sz="1100" kern="1200" dirty="0"/>
            <a:t> </a:t>
          </a:r>
          <a:r>
            <a:rPr lang="nl-NL" sz="1100" kern="1200" dirty="0" err="1"/>
            <a:t>Contracting</a:t>
          </a:r>
          <a:endParaRPr lang="en-DE" sz="1100" kern="1200" dirty="0"/>
        </a:p>
      </dsp:txBody>
      <dsp:txXfrm>
        <a:off x="3117592" y="1579940"/>
        <a:ext cx="886874" cy="886874"/>
      </dsp:txXfrm>
    </dsp:sp>
    <dsp:sp modelId="{46425910-43DE-C24E-828A-319CE20202EA}">
      <dsp:nvSpPr>
        <dsp:cNvPr id="0" name=""/>
        <dsp:cNvSpPr/>
      </dsp:nvSpPr>
      <dsp:spPr>
        <a:xfrm rot="3240000">
          <a:off x="2402028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15375" y="2938090"/>
        <a:ext cx="151106" cy="205978"/>
      </dsp:txXfrm>
    </dsp:sp>
    <dsp:sp modelId="{D22A1B1C-5B96-F148-B268-F21156DF5061}">
      <dsp:nvSpPr>
        <dsp:cNvPr id="0" name=""/>
        <dsp:cNvSpPr/>
      </dsp:nvSpPr>
      <dsp:spPr>
        <a:xfrm>
          <a:off x="2374747" y="3117203"/>
          <a:ext cx="1254230" cy="125423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Itinerary Planning</a:t>
          </a:r>
          <a:endParaRPr lang="en-DE" sz="1100" kern="1200" dirty="0"/>
        </a:p>
      </dsp:txBody>
      <dsp:txXfrm>
        <a:off x="2558425" y="3300881"/>
        <a:ext cx="886874" cy="886874"/>
      </dsp:txXfrm>
    </dsp:sp>
    <dsp:sp modelId="{16E317A5-9052-604F-AC96-2C80084197DF}">
      <dsp:nvSpPr>
        <dsp:cNvPr id="0" name=""/>
        <dsp:cNvSpPr/>
      </dsp:nvSpPr>
      <dsp:spPr>
        <a:xfrm rot="7560000">
          <a:off x="1576325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27737" y="2938090"/>
        <a:ext cx="151106" cy="205978"/>
      </dsp:txXfrm>
    </dsp:sp>
    <dsp:sp modelId="{F9F092CB-0D6B-8E43-A8C0-17DA5DF0C5FF}">
      <dsp:nvSpPr>
        <dsp:cNvPr id="0" name=""/>
        <dsp:cNvSpPr/>
      </dsp:nvSpPr>
      <dsp:spPr>
        <a:xfrm>
          <a:off x="565242" y="3117203"/>
          <a:ext cx="1254230" cy="125423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Costing and Pricing</a:t>
          </a:r>
          <a:endParaRPr lang="en-DE" sz="1100" kern="1200" dirty="0"/>
        </a:p>
      </dsp:txBody>
      <dsp:txXfrm>
        <a:off x="748920" y="3300881"/>
        <a:ext cx="886874" cy="886874"/>
      </dsp:txXfrm>
    </dsp:sp>
    <dsp:sp modelId="{B615B72D-61EF-1644-83A7-353646A01CB8}">
      <dsp:nvSpPr>
        <dsp:cNvPr id="0" name=""/>
        <dsp:cNvSpPr/>
      </dsp:nvSpPr>
      <dsp:spPr>
        <a:xfrm rot="11880000">
          <a:off x="1321169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84343" y="2189002"/>
        <a:ext cx="151106" cy="205978"/>
      </dsp:txXfrm>
    </dsp:sp>
    <dsp:sp modelId="{AE36BF02-F7E4-2744-8886-A38EEEE8A4A4}">
      <dsp:nvSpPr>
        <dsp:cNvPr id="0" name=""/>
        <dsp:cNvSpPr/>
      </dsp:nvSpPr>
      <dsp:spPr>
        <a:xfrm>
          <a:off x="6074" y="1396262"/>
          <a:ext cx="1254230" cy="125423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Marketing </a:t>
          </a:r>
          <a:r>
            <a:rPr lang="nl-NL" sz="1100" kern="1200" dirty="0" err="1"/>
            <a:t>and</a:t>
          </a:r>
          <a:r>
            <a:rPr lang="nl-NL" sz="1100" kern="1200" dirty="0"/>
            <a:t> Sales</a:t>
          </a:r>
          <a:endParaRPr lang="en-DE" sz="1100" kern="1200" dirty="0"/>
        </a:p>
      </dsp:txBody>
      <dsp:txXfrm>
        <a:off x="189752" y="1579940"/>
        <a:ext cx="886874" cy="88687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92262" y="1994186"/>
          <a:ext cx="1009694" cy="10096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The Tour Packaging Process</a:t>
          </a:r>
          <a:endParaRPr lang="en-DE" sz="1100" kern="1200"/>
        </a:p>
      </dsp:txBody>
      <dsp:txXfrm>
        <a:off x="1740128" y="2142052"/>
        <a:ext cx="713962" cy="713962"/>
      </dsp:txXfrm>
    </dsp:sp>
    <dsp:sp modelId="{8C189818-31B3-A14C-9F8E-86F8D3516A39}">
      <dsp:nvSpPr>
        <dsp:cNvPr id="0" name=""/>
        <dsp:cNvSpPr/>
      </dsp:nvSpPr>
      <dsp:spPr>
        <a:xfrm rot="16200000">
          <a:off x="1989177" y="1625001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1557" y="1726040"/>
        <a:ext cx="151106" cy="205978"/>
      </dsp:txXfrm>
    </dsp:sp>
    <dsp:sp modelId="{33AE45FE-2802-6A42-ACE8-A7040CED4011}">
      <dsp:nvSpPr>
        <dsp:cNvPr id="0" name=""/>
        <dsp:cNvSpPr/>
      </dsp:nvSpPr>
      <dsp:spPr>
        <a:xfrm>
          <a:off x="1469994" y="332662"/>
          <a:ext cx="1254230" cy="125423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 Research </a:t>
          </a:r>
          <a:endParaRPr lang="en-DE" sz="1100" kern="1200" dirty="0"/>
        </a:p>
      </dsp:txBody>
      <dsp:txXfrm>
        <a:off x="1653672" y="516340"/>
        <a:ext cx="886874" cy="886874"/>
      </dsp:txXfrm>
    </dsp:sp>
    <dsp:sp modelId="{724178F7-FE35-7B43-B051-717442DEBDBC}">
      <dsp:nvSpPr>
        <dsp:cNvPr id="0" name=""/>
        <dsp:cNvSpPr/>
      </dsp:nvSpPr>
      <dsp:spPr>
        <a:xfrm rot="20520000">
          <a:off x="2657184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58769" y="2189002"/>
        <a:ext cx="151106" cy="205978"/>
      </dsp:txXfrm>
    </dsp:sp>
    <dsp:sp modelId="{2F9AB5B6-8516-954C-929D-9DFBF2DDEBBE}">
      <dsp:nvSpPr>
        <dsp:cNvPr id="0" name=""/>
        <dsp:cNvSpPr/>
      </dsp:nvSpPr>
      <dsp:spPr>
        <a:xfrm>
          <a:off x="2933914" y="1396262"/>
          <a:ext cx="1254230" cy="125423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 err="1"/>
            <a:t>Supplier</a:t>
          </a:r>
          <a:r>
            <a:rPr lang="nl-NL" sz="1100" kern="1200" dirty="0"/>
            <a:t> </a:t>
          </a:r>
          <a:r>
            <a:rPr lang="nl-NL" sz="1100" kern="1200" dirty="0" err="1"/>
            <a:t>Contracting</a:t>
          </a:r>
          <a:endParaRPr lang="en-DE" sz="1100" kern="1200" dirty="0"/>
        </a:p>
      </dsp:txBody>
      <dsp:txXfrm>
        <a:off x="3117592" y="1579940"/>
        <a:ext cx="886874" cy="886874"/>
      </dsp:txXfrm>
    </dsp:sp>
    <dsp:sp modelId="{46425910-43DE-C24E-828A-319CE20202EA}">
      <dsp:nvSpPr>
        <dsp:cNvPr id="0" name=""/>
        <dsp:cNvSpPr/>
      </dsp:nvSpPr>
      <dsp:spPr>
        <a:xfrm rot="3240000">
          <a:off x="2402028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15375" y="2938090"/>
        <a:ext cx="151106" cy="205978"/>
      </dsp:txXfrm>
    </dsp:sp>
    <dsp:sp modelId="{D22A1B1C-5B96-F148-B268-F21156DF5061}">
      <dsp:nvSpPr>
        <dsp:cNvPr id="0" name=""/>
        <dsp:cNvSpPr/>
      </dsp:nvSpPr>
      <dsp:spPr>
        <a:xfrm>
          <a:off x="2374747" y="3117203"/>
          <a:ext cx="1254230" cy="125423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Itinerary Planning</a:t>
          </a:r>
          <a:endParaRPr lang="en-DE" sz="1100" kern="1200" dirty="0"/>
        </a:p>
      </dsp:txBody>
      <dsp:txXfrm>
        <a:off x="2558425" y="3300881"/>
        <a:ext cx="886874" cy="886874"/>
      </dsp:txXfrm>
    </dsp:sp>
    <dsp:sp modelId="{16E317A5-9052-604F-AC96-2C80084197DF}">
      <dsp:nvSpPr>
        <dsp:cNvPr id="0" name=""/>
        <dsp:cNvSpPr/>
      </dsp:nvSpPr>
      <dsp:spPr>
        <a:xfrm rot="7560000">
          <a:off x="1576325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27737" y="2938090"/>
        <a:ext cx="151106" cy="205978"/>
      </dsp:txXfrm>
    </dsp:sp>
    <dsp:sp modelId="{F9F092CB-0D6B-8E43-A8C0-17DA5DF0C5FF}">
      <dsp:nvSpPr>
        <dsp:cNvPr id="0" name=""/>
        <dsp:cNvSpPr/>
      </dsp:nvSpPr>
      <dsp:spPr>
        <a:xfrm>
          <a:off x="565242" y="3117203"/>
          <a:ext cx="1254230" cy="125423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Costing and Pricing</a:t>
          </a:r>
          <a:endParaRPr lang="en-DE" sz="1100" kern="1200" dirty="0"/>
        </a:p>
      </dsp:txBody>
      <dsp:txXfrm>
        <a:off x="748920" y="3300881"/>
        <a:ext cx="886874" cy="886874"/>
      </dsp:txXfrm>
    </dsp:sp>
    <dsp:sp modelId="{B615B72D-61EF-1644-83A7-353646A01CB8}">
      <dsp:nvSpPr>
        <dsp:cNvPr id="0" name=""/>
        <dsp:cNvSpPr/>
      </dsp:nvSpPr>
      <dsp:spPr>
        <a:xfrm rot="11880000">
          <a:off x="1321169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84343" y="2189002"/>
        <a:ext cx="151106" cy="205978"/>
      </dsp:txXfrm>
    </dsp:sp>
    <dsp:sp modelId="{AE36BF02-F7E4-2744-8886-A38EEEE8A4A4}">
      <dsp:nvSpPr>
        <dsp:cNvPr id="0" name=""/>
        <dsp:cNvSpPr/>
      </dsp:nvSpPr>
      <dsp:spPr>
        <a:xfrm>
          <a:off x="6074" y="1396262"/>
          <a:ext cx="1254230" cy="125423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Marketing </a:t>
          </a:r>
          <a:r>
            <a:rPr lang="nl-NL" sz="1100" kern="1200" dirty="0" err="1"/>
            <a:t>and</a:t>
          </a:r>
          <a:r>
            <a:rPr lang="nl-NL" sz="1100" kern="1200" dirty="0"/>
            <a:t> Sales</a:t>
          </a:r>
          <a:endParaRPr lang="en-DE" sz="1100" kern="1200" dirty="0"/>
        </a:p>
      </dsp:txBody>
      <dsp:txXfrm>
        <a:off x="189752" y="1579940"/>
        <a:ext cx="886874" cy="88687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09695" y="1864634"/>
          <a:ext cx="974828" cy="97482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The Tour Packaging Process</a:t>
          </a:r>
          <a:endParaRPr lang="en-DE" sz="1100" kern="1200"/>
        </a:p>
      </dsp:txBody>
      <dsp:txXfrm>
        <a:off x="1752455" y="2007394"/>
        <a:ext cx="689308" cy="689308"/>
      </dsp:txXfrm>
    </dsp:sp>
    <dsp:sp modelId="{8C189818-31B3-A14C-9F8E-86F8D3516A39}">
      <dsp:nvSpPr>
        <dsp:cNvPr id="0" name=""/>
        <dsp:cNvSpPr/>
      </dsp:nvSpPr>
      <dsp:spPr>
        <a:xfrm rot="16200000">
          <a:off x="1993113" y="1508580"/>
          <a:ext cx="207992" cy="3314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4312" y="1606067"/>
        <a:ext cx="145594" cy="198865"/>
      </dsp:txXfrm>
    </dsp:sp>
    <dsp:sp modelId="{33AE45FE-2802-6A42-ACE8-A7040CED4011}">
      <dsp:nvSpPr>
        <dsp:cNvPr id="0" name=""/>
        <dsp:cNvSpPr/>
      </dsp:nvSpPr>
      <dsp:spPr>
        <a:xfrm>
          <a:off x="1491650" y="261275"/>
          <a:ext cx="1210919" cy="121091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Escorted Tour Package</a:t>
          </a:r>
        </a:p>
      </dsp:txBody>
      <dsp:txXfrm>
        <a:off x="1668985" y="438610"/>
        <a:ext cx="856249" cy="856249"/>
      </dsp:txXfrm>
    </dsp:sp>
    <dsp:sp modelId="{724178F7-FE35-7B43-B051-717442DEBDBC}">
      <dsp:nvSpPr>
        <dsp:cNvPr id="0" name=""/>
        <dsp:cNvSpPr/>
      </dsp:nvSpPr>
      <dsp:spPr>
        <a:xfrm>
          <a:off x="2670860" y="2186327"/>
          <a:ext cx="207992" cy="3314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70860" y="2252615"/>
        <a:ext cx="145594" cy="198865"/>
      </dsp:txXfrm>
    </dsp:sp>
    <dsp:sp modelId="{2F9AB5B6-8516-954C-929D-9DFBF2DDEBBE}">
      <dsp:nvSpPr>
        <dsp:cNvPr id="0" name=""/>
        <dsp:cNvSpPr/>
      </dsp:nvSpPr>
      <dsp:spPr>
        <a:xfrm>
          <a:off x="2976963" y="1746588"/>
          <a:ext cx="1210919" cy="1210919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Independent Tour Packages</a:t>
          </a:r>
          <a:endParaRPr lang="en-DE" sz="1100" kern="1200" dirty="0"/>
        </a:p>
      </dsp:txBody>
      <dsp:txXfrm>
        <a:off x="3154298" y="1923923"/>
        <a:ext cx="856249" cy="856249"/>
      </dsp:txXfrm>
    </dsp:sp>
    <dsp:sp modelId="{46425910-43DE-C24E-828A-319CE20202EA}">
      <dsp:nvSpPr>
        <dsp:cNvPr id="0" name=""/>
        <dsp:cNvSpPr/>
      </dsp:nvSpPr>
      <dsp:spPr>
        <a:xfrm rot="5400000">
          <a:off x="1993113" y="2864074"/>
          <a:ext cx="207992" cy="3314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4312" y="2899163"/>
        <a:ext cx="145594" cy="198865"/>
      </dsp:txXfrm>
    </dsp:sp>
    <dsp:sp modelId="{D22A1B1C-5B96-F148-B268-F21156DF5061}">
      <dsp:nvSpPr>
        <dsp:cNvPr id="0" name=""/>
        <dsp:cNvSpPr/>
      </dsp:nvSpPr>
      <dsp:spPr>
        <a:xfrm>
          <a:off x="1491650" y="3231902"/>
          <a:ext cx="1210919" cy="1210919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Hosted Tour package</a:t>
          </a:r>
        </a:p>
      </dsp:txBody>
      <dsp:txXfrm>
        <a:off x="1668985" y="3409237"/>
        <a:ext cx="856249" cy="856249"/>
      </dsp:txXfrm>
    </dsp:sp>
    <dsp:sp modelId="{16E317A5-9052-604F-AC96-2C80084197DF}">
      <dsp:nvSpPr>
        <dsp:cNvPr id="0" name=""/>
        <dsp:cNvSpPr/>
      </dsp:nvSpPr>
      <dsp:spPr>
        <a:xfrm rot="10800000">
          <a:off x="1315366" y="2186327"/>
          <a:ext cx="207992" cy="3314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77764" y="2252615"/>
        <a:ext cx="145594" cy="198865"/>
      </dsp:txXfrm>
    </dsp:sp>
    <dsp:sp modelId="{F9F092CB-0D6B-8E43-A8C0-17DA5DF0C5FF}">
      <dsp:nvSpPr>
        <dsp:cNvPr id="0" name=""/>
        <dsp:cNvSpPr/>
      </dsp:nvSpPr>
      <dsp:spPr>
        <a:xfrm>
          <a:off x="6336" y="1746588"/>
          <a:ext cx="1210919" cy="121091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 err="1"/>
            <a:t>Incentivized</a:t>
          </a:r>
          <a:r>
            <a:rPr lang="nl-NL" sz="1100" kern="1200" dirty="0"/>
            <a:t> Tour Packages</a:t>
          </a:r>
          <a:endParaRPr lang="en-DE" sz="1100" kern="1200" dirty="0"/>
        </a:p>
      </dsp:txBody>
      <dsp:txXfrm>
        <a:off x="183671" y="1923923"/>
        <a:ext cx="856249" cy="85624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09695" y="1864634"/>
          <a:ext cx="974828" cy="97482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The Tour Packaging Process</a:t>
          </a:r>
          <a:endParaRPr lang="en-DE" sz="1100" kern="1200"/>
        </a:p>
      </dsp:txBody>
      <dsp:txXfrm>
        <a:off x="1752455" y="2007394"/>
        <a:ext cx="689308" cy="689308"/>
      </dsp:txXfrm>
    </dsp:sp>
    <dsp:sp modelId="{8C189818-31B3-A14C-9F8E-86F8D3516A39}">
      <dsp:nvSpPr>
        <dsp:cNvPr id="0" name=""/>
        <dsp:cNvSpPr/>
      </dsp:nvSpPr>
      <dsp:spPr>
        <a:xfrm rot="16200000">
          <a:off x="1993113" y="1508580"/>
          <a:ext cx="207992" cy="3314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4312" y="1606067"/>
        <a:ext cx="145594" cy="198865"/>
      </dsp:txXfrm>
    </dsp:sp>
    <dsp:sp modelId="{33AE45FE-2802-6A42-ACE8-A7040CED4011}">
      <dsp:nvSpPr>
        <dsp:cNvPr id="0" name=""/>
        <dsp:cNvSpPr/>
      </dsp:nvSpPr>
      <dsp:spPr>
        <a:xfrm>
          <a:off x="1491650" y="261275"/>
          <a:ext cx="1210919" cy="121091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Escorted Tour Package</a:t>
          </a:r>
        </a:p>
      </dsp:txBody>
      <dsp:txXfrm>
        <a:off x="1668985" y="438610"/>
        <a:ext cx="856249" cy="856249"/>
      </dsp:txXfrm>
    </dsp:sp>
    <dsp:sp modelId="{724178F7-FE35-7B43-B051-717442DEBDBC}">
      <dsp:nvSpPr>
        <dsp:cNvPr id="0" name=""/>
        <dsp:cNvSpPr/>
      </dsp:nvSpPr>
      <dsp:spPr>
        <a:xfrm>
          <a:off x="2670860" y="2186327"/>
          <a:ext cx="207992" cy="3314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70860" y="2252615"/>
        <a:ext cx="145594" cy="198865"/>
      </dsp:txXfrm>
    </dsp:sp>
    <dsp:sp modelId="{2F9AB5B6-8516-954C-929D-9DFBF2DDEBBE}">
      <dsp:nvSpPr>
        <dsp:cNvPr id="0" name=""/>
        <dsp:cNvSpPr/>
      </dsp:nvSpPr>
      <dsp:spPr>
        <a:xfrm>
          <a:off x="2976963" y="1746588"/>
          <a:ext cx="1210919" cy="1210919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Independent Tour Packages</a:t>
          </a:r>
          <a:endParaRPr lang="en-DE" sz="1100" kern="1200" dirty="0"/>
        </a:p>
      </dsp:txBody>
      <dsp:txXfrm>
        <a:off x="3154298" y="1923923"/>
        <a:ext cx="856249" cy="856249"/>
      </dsp:txXfrm>
    </dsp:sp>
    <dsp:sp modelId="{46425910-43DE-C24E-828A-319CE20202EA}">
      <dsp:nvSpPr>
        <dsp:cNvPr id="0" name=""/>
        <dsp:cNvSpPr/>
      </dsp:nvSpPr>
      <dsp:spPr>
        <a:xfrm rot="5400000">
          <a:off x="1993113" y="2864074"/>
          <a:ext cx="207992" cy="3314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4312" y="2899163"/>
        <a:ext cx="145594" cy="198865"/>
      </dsp:txXfrm>
    </dsp:sp>
    <dsp:sp modelId="{D22A1B1C-5B96-F148-B268-F21156DF5061}">
      <dsp:nvSpPr>
        <dsp:cNvPr id="0" name=""/>
        <dsp:cNvSpPr/>
      </dsp:nvSpPr>
      <dsp:spPr>
        <a:xfrm>
          <a:off x="1491650" y="3231902"/>
          <a:ext cx="1210919" cy="1210919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Hosted Tur package</a:t>
          </a:r>
        </a:p>
      </dsp:txBody>
      <dsp:txXfrm>
        <a:off x="1668985" y="3409237"/>
        <a:ext cx="856249" cy="856249"/>
      </dsp:txXfrm>
    </dsp:sp>
    <dsp:sp modelId="{16E317A5-9052-604F-AC96-2C80084197DF}">
      <dsp:nvSpPr>
        <dsp:cNvPr id="0" name=""/>
        <dsp:cNvSpPr/>
      </dsp:nvSpPr>
      <dsp:spPr>
        <a:xfrm rot="10800000">
          <a:off x="1315366" y="2186327"/>
          <a:ext cx="207992" cy="3314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77764" y="2252615"/>
        <a:ext cx="145594" cy="198865"/>
      </dsp:txXfrm>
    </dsp:sp>
    <dsp:sp modelId="{F9F092CB-0D6B-8E43-A8C0-17DA5DF0C5FF}">
      <dsp:nvSpPr>
        <dsp:cNvPr id="0" name=""/>
        <dsp:cNvSpPr/>
      </dsp:nvSpPr>
      <dsp:spPr>
        <a:xfrm>
          <a:off x="6336" y="1746588"/>
          <a:ext cx="1210919" cy="121091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 err="1"/>
            <a:t>Incentivized</a:t>
          </a:r>
          <a:r>
            <a:rPr lang="nl-NL" sz="1100" kern="1200" dirty="0"/>
            <a:t> Tour Packages</a:t>
          </a:r>
          <a:endParaRPr lang="en-DE" sz="1100" kern="1200" dirty="0"/>
        </a:p>
      </dsp:txBody>
      <dsp:txXfrm>
        <a:off x="183671" y="1923923"/>
        <a:ext cx="856249" cy="85624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09695" y="1864634"/>
          <a:ext cx="974828" cy="97482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The Tour Packaging Process</a:t>
          </a:r>
          <a:endParaRPr lang="en-DE" sz="1100" kern="1200"/>
        </a:p>
      </dsp:txBody>
      <dsp:txXfrm>
        <a:off x="1752455" y="2007394"/>
        <a:ext cx="689308" cy="689308"/>
      </dsp:txXfrm>
    </dsp:sp>
    <dsp:sp modelId="{8C189818-31B3-A14C-9F8E-86F8D3516A39}">
      <dsp:nvSpPr>
        <dsp:cNvPr id="0" name=""/>
        <dsp:cNvSpPr/>
      </dsp:nvSpPr>
      <dsp:spPr>
        <a:xfrm rot="16200000">
          <a:off x="1993113" y="1508580"/>
          <a:ext cx="207992" cy="3314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4312" y="1606067"/>
        <a:ext cx="145594" cy="198865"/>
      </dsp:txXfrm>
    </dsp:sp>
    <dsp:sp modelId="{33AE45FE-2802-6A42-ACE8-A7040CED4011}">
      <dsp:nvSpPr>
        <dsp:cNvPr id="0" name=""/>
        <dsp:cNvSpPr/>
      </dsp:nvSpPr>
      <dsp:spPr>
        <a:xfrm>
          <a:off x="1491650" y="261275"/>
          <a:ext cx="1210919" cy="121091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Escorted Tour Package</a:t>
          </a:r>
        </a:p>
      </dsp:txBody>
      <dsp:txXfrm>
        <a:off x="1668985" y="438610"/>
        <a:ext cx="856249" cy="856249"/>
      </dsp:txXfrm>
    </dsp:sp>
    <dsp:sp modelId="{724178F7-FE35-7B43-B051-717442DEBDBC}">
      <dsp:nvSpPr>
        <dsp:cNvPr id="0" name=""/>
        <dsp:cNvSpPr/>
      </dsp:nvSpPr>
      <dsp:spPr>
        <a:xfrm>
          <a:off x="2670860" y="2186327"/>
          <a:ext cx="207992" cy="3314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70860" y="2252615"/>
        <a:ext cx="145594" cy="198865"/>
      </dsp:txXfrm>
    </dsp:sp>
    <dsp:sp modelId="{2F9AB5B6-8516-954C-929D-9DFBF2DDEBBE}">
      <dsp:nvSpPr>
        <dsp:cNvPr id="0" name=""/>
        <dsp:cNvSpPr/>
      </dsp:nvSpPr>
      <dsp:spPr>
        <a:xfrm>
          <a:off x="2976963" y="1746588"/>
          <a:ext cx="1210919" cy="1210919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Independent Tour Packages</a:t>
          </a:r>
          <a:endParaRPr lang="en-DE" sz="1100" kern="1200" dirty="0"/>
        </a:p>
      </dsp:txBody>
      <dsp:txXfrm>
        <a:off x="3154298" y="1923923"/>
        <a:ext cx="856249" cy="856249"/>
      </dsp:txXfrm>
    </dsp:sp>
    <dsp:sp modelId="{46425910-43DE-C24E-828A-319CE20202EA}">
      <dsp:nvSpPr>
        <dsp:cNvPr id="0" name=""/>
        <dsp:cNvSpPr/>
      </dsp:nvSpPr>
      <dsp:spPr>
        <a:xfrm rot="5400000">
          <a:off x="1993113" y="2864074"/>
          <a:ext cx="207992" cy="3314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4312" y="2899163"/>
        <a:ext cx="145594" cy="198865"/>
      </dsp:txXfrm>
    </dsp:sp>
    <dsp:sp modelId="{D22A1B1C-5B96-F148-B268-F21156DF5061}">
      <dsp:nvSpPr>
        <dsp:cNvPr id="0" name=""/>
        <dsp:cNvSpPr/>
      </dsp:nvSpPr>
      <dsp:spPr>
        <a:xfrm>
          <a:off x="1491650" y="3231902"/>
          <a:ext cx="1210919" cy="1210919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Hosted Tur package</a:t>
          </a:r>
        </a:p>
      </dsp:txBody>
      <dsp:txXfrm>
        <a:off x="1668985" y="3409237"/>
        <a:ext cx="856249" cy="856249"/>
      </dsp:txXfrm>
    </dsp:sp>
    <dsp:sp modelId="{16E317A5-9052-604F-AC96-2C80084197DF}">
      <dsp:nvSpPr>
        <dsp:cNvPr id="0" name=""/>
        <dsp:cNvSpPr/>
      </dsp:nvSpPr>
      <dsp:spPr>
        <a:xfrm rot="10800000">
          <a:off x="1315366" y="2186327"/>
          <a:ext cx="207992" cy="3314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77764" y="2252615"/>
        <a:ext cx="145594" cy="198865"/>
      </dsp:txXfrm>
    </dsp:sp>
    <dsp:sp modelId="{F9F092CB-0D6B-8E43-A8C0-17DA5DF0C5FF}">
      <dsp:nvSpPr>
        <dsp:cNvPr id="0" name=""/>
        <dsp:cNvSpPr/>
      </dsp:nvSpPr>
      <dsp:spPr>
        <a:xfrm>
          <a:off x="6336" y="1746588"/>
          <a:ext cx="1210919" cy="121091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 err="1"/>
            <a:t>Incentivized</a:t>
          </a:r>
          <a:r>
            <a:rPr lang="nl-NL" sz="1100" kern="1200" dirty="0"/>
            <a:t> Tour Packages</a:t>
          </a:r>
          <a:endParaRPr lang="en-DE" sz="1100" kern="1200" dirty="0"/>
        </a:p>
      </dsp:txBody>
      <dsp:txXfrm>
        <a:off x="183671" y="1923923"/>
        <a:ext cx="856249" cy="85624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09695" y="1864634"/>
          <a:ext cx="974828" cy="97482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The Tour Packaging Process</a:t>
          </a:r>
          <a:endParaRPr lang="en-DE" sz="1100" kern="1200"/>
        </a:p>
      </dsp:txBody>
      <dsp:txXfrm>
        <a:off x="1752455" y="2007394"/>
        <a:ext cx="689308" cy="689308"/>
      </dsp:txXfrm>
    </dsp:sp>
    <dsp:sp modelId="{8C189818-31B3-A14C-9F8E-86F8D3516A39}">
      <dsp:nvSpPr>
        <dsp:cNvPr id="0" name=""/>
        <dsp:cNvSpPr/>
      </dsp:nvSpPr>
      <dsp:spPr>
        <a:xfrm rot="16200000">
          <a:off x="1993113" y="1508580"/>
          <a:ext cx="207992" cy="3314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4312" y="1606067"/>
        <a:ext cx="145594" cy="198865"/>
      </dsp:txXfrm>
    </dsp:sp>
    <dsp:sp modelId="{33AE45FE-2802-6A42-ACE8-A7040CED4011}">
      <dsp:nvSpPr>
        <dsp:cNvPr id="0" name=""/>
        <dsp:cNvSpPr/>
      </dsp:nvSpPr>
      <dsp:spPr>
        <a:xfrm>
          <a:off x="1491650" y="261275"/>
          <a:ext cx="1210919" cy="121091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Escorted Tour Package</a:t>
          </a:r>
        </a:p>
      </dsp:txBody>
      <dsp:txXfrm>
        <a:off x="1668985" y="438610"/>
        <a:ext cx="856249" cy="856249"/>
      </dsp:txXfrm>
    </dsp:sp>
    <dsp:sp modelId="{724178F7-FE35-7B43-B051-717442DEBDBC}">
      <dsp:nvSpPr>
        <dsp:cNvPr id="0" name=""/>
        <dsp:cNvSpPr/>
      </dsp:nvSpPr>
      <dsp:spPr>
        <a:xfrm>
          <a:off x="2670860" y="2186327"/>
          <a:ext cx="207992" cy="3314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70860" y="2252615"/>
        <a:ext cx="145594" cy="198865"/>
      </dsp:txXfrm>
    </dsp:sp>
    <dsp:sp modelId="{2F9AB5B6-8516-954C-929D-9DFBF2DDEBBE}">
      <dsp:nvSpPr>
        <dsp:cNvPr id="0" name=""/>
        <dsp:cNvSpPr/>
      </dsp:nvSpPr>
      <dsp:spPr>
        <a:xfrm>
          <a:off x="2976963" y="1746588"/>
          <a:ext cx="1210919" cy="1210919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Independent Tour Packages</a:t>
          </a:r>
          <a:endParaRPr lang="en-DE" sz="1100" kern="1200" dirty="0"/>
        </a:p>
      </dsp:txBody>
      <dsp:txXfrm>
        <a:off x="3154298" y="1923923"/>
        <a:ext cx="856249" cy="856249"/>
      </dsp:txXfrm>
    </dsp:sp>
    <dsp:sp modelId="{46425910-43DE-C24E-828A-319CE20202EA}">
      <dsp:nvSpPr>
        <dsp:cNvPr id="0" name=""/>
        <dsp:cNvSpPr/>
      </dsp:nvSpPr>
      <dsp:spPr>
        <a:xfrm rot="5400000">
          <a:off x="1993113" y="2864074"/>
          <a:ext cx="207992" cy="3314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4312" y="2899163"/>
        <a:ext cx="145594" cy="198865"/>
      </dsp:txXfrm>
    </dsp:sp>
    <dsp:sp modelId="{D22A1B1C-5B96-F148-B268-F21156DF5061}">
      <dsp:nvSpPr>
        <dsp:cNvPr id="0" name=""/>
        <dsp:cNvSpPr/>
      </dsp:nvSpPr>
      <dsp:spPr>
        <a:xfrm>
          <a:off x="1491650" y="3231902"/>
          <a:ext cx="1210919" cy="1210919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Itinerary Planning</a:t>
          </a:r>
          <a:endParaRPr lang="en-DE" sz="1100" kern="1200" dirty="0"/>
        </a:p>
      </dsp:txBody>
      <dsp:txXfrm>
        <a:off x="1668985" y="3409237"/>
        <a:ext cx="856249" cy="856249"/>
      </dsp:txXfrm>
    </dsp:sp>
    <dsp:sp modelId="{16E317A5-9052-604F-AC96-2C80084197DF}">
      <dsp:nvSpPr>
        <dsp:cNvPr id="0" name=""/>
        <dsp:cNvSpPr/>
      </dsp:nvSpPr>
      <dsp:spPr>
        <a:xfrm rot="10800000">
          <a:off x="1315366" y="2186327"/>
          <a:ext cx="207992" cy="3314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77764" y="2252615"/>
        <a:ext cx="145594" cy="198865"/>
      </dsp:txXfrm>
    </dsp:sp>
    <dsp:sp modelId="{F9F092CB-0D6B-8E43-A8C0-17DA5DF0C5FF}">
      <dsp:nvSpPr>
        <dsp:cNvPr id="0" name=""/>
        <dsp:cNvSpPr/>
      </dsp:nvSpPr>
      <dsp:spPr>
        <a:xfrm>
          <a:off x="6336" y="1746588"/>
          <a:ext cx="1210919" cy="121091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 err="1"/>
            <a:t>Incentivized</a:t>
          </a:r>
          <a:r>
            <a:rPr lang="nl-NL" sz="1100" kern="1200" dirty="0"/>
            <a:t> Tour Packages</a:t>
          </a:r>
          <a:endParaRPr lang="en-DE" sz="1100" kern="1200" dirty="0"/>
        </a:p>
      </dsp:txBody>
      <dsp:txXfrm>
        <a:off x="183671" y="1923923"/>
        <a:ext cx="856249" cy="8562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18-07-2025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18-07-2025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18-07-2025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3600" dirty="0"/>
              <a:t>Availability Management in </a:t>
            </a:r>
            <a:r>
              <a:rPr lang="nl-NL" sz="3600" dirty="0" err="1"/>
              <a:t>Tourism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/>
              <a:t>Abdou| </a:t>
            </a:r>
            <a:r>
              <a:rPr lang="nl-NL" dirty="0"/>
              <a:t>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The </a:t>
            </a:r>
            <a:r>
              <a:rPr lang="nl-NL" dirty="0" err="1"/>
              <a:t>Meaning</a:t>
            </a:r>
            <a:r>
              <a:rPr lang="nl-NL" dirty="0"/>
              <a:t> of Tour Operations Management </a:t>
            </a:r>
          </a:p>
          <a:p>
            <a:r>
              <a:rPr lang="nl-NL" dirty="0"/>
              <a:t>- Types of Tour Operators</a:t>
            </a:r>
          </a:p>
          <a:p>
            <a:r>
              <a:rPr lang="nl-NL" dirty="0"/>
              <a:t>- The Tour </a:t>
            </a:r>
            <a:r>
              <a:rPr lang="nl-NL" dirty="0" err="1"/>
              <a:t>Packaging</a:t>
            </a:r>
            <a:r>
              <a:rPr lang="nl-NL" dirty="0"/>
              <a:t> </a:t>
            </a:r>
            <a:r>
              <a:rPr lang="nl-NL" dirty="0" err="1"/>
              <a:t>Process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Classification</a:t>
            </a:r>
            <a:r>
              <a:rPr lang="nl-NL" dirty="0"/>
              <a:t> of Package Tours</a:t>
            </a: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Meaning</a:t>
            </a:r>
            <a:r>
              <a:rPr lang="nl-NL" sz="3200" dirty="0"/>
              <a:t> of Tour Operations Management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What</a:t>
            </a:r>
            <a:r>
              <a:rPr lang="nl-NL" dirty="0"/>
              <a:t> is Tour Operations Management?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Involves</a:t>
            </a:r>
            <a:r>
              <a:rPr lang="nl-NL" b="0" dirty="0"/>
              <a:t> planning, </a:t>
            </a:r>
            <a:r>
              <a:rPr lang="nl-NL" b="0" dirty="0" err="1"/>
              <a:t>organizing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managing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aspects</a:t>
            </a:r>
            <a:r>
              <a:rPr lang="nl-NL" b="0" dirty="0"/>
              <a:t> of a tour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Covers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entire</a:t>
            </a:r>
            <a:r>
              <a:rPr lang="nl-NL" dirty="0"/>
              <a:t> </a:t>
            </a:r>
            <a:r>
              <a:rPr lang="nl-NL" dirty="0" err="1"/>
              <a:t>process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initial</a:t>
            </a:r>
            <a:r>
              <a:rPr lang="nl-NL" b="0" dirty="0"/>
              <a:t> concept </a:t>
            </a:r>
            <a:r>
              <a:rPr lang="nl-NL" b="0" dirty="0" err="1"/>
              <a:t>to</a:t>
            </a:r>
            <a:r>
              <a:rPr lang="nl-NL" b="0" dirty="0"/>
              <a:t> post-trip </a:t>
            </a:r>
            <a:r>
              <a:rPr lang="nl-NL" b="0" dirty="0" err="1"/>
              <a:t>evaluation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Meaning</a:t>
            </a:r>
            <a:r>
              <a:rPr lang="nl-NL" sz="3200" dirty="0"/>
              <a:t> of Tour Operations Management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1.1- </a:t>
            </a:r>
            <a:r>
              <a:rPr lang="nl-NL" dirty="0" err="1"/>
              <a:t>Core</a:t>
            </a:r>
            <a:r>
              <a:rPr lang="nl-NL" dirty="0"/>
              <a:t> </a:t>
            </a:r>
            <a:r>
              <a:rPr lang="nl-NL" dirty="0" err="1"/>
              <a:t>Functions</a:t>
            </a:r>
            <a:r>
              <a:rPr lang="nl-NL" dirty="0"/>
              <a:t> of Tour Operations Management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Tour Planning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Identify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target </a:t>
            </a:r>
            <a:r>
              <a:rPr lang="nl-NL" b="0" dirty="0" err="1"/>
              <a:t>markets</a:t>
            </a:r>
            <a:endParaRPr lang="nl-NL" b="0" dirty="0"/>
          </a:p>
          <a:p>
            <a:pPr lvl="3"/>
            <a:r>
              <a:rPr lang="nl-NL" b="0" dirty="0"/>
              <a:t>- Research trends </a:t>
            </a:r>
            <a:r>
              <a:rPr lang="nl-NL" b="0" dirty="0" err="1"/>
              <a:t>and</a:t>
            </a:r>
            <a:r>
              <a:rPr lang="nl-NL" b="0" dirty="0"/>
              <a:t> customer </a:t>
            </a:r>
            <a:r>
              <a:rPr lang="nl-NL" b="0" dirty="0" err="1"/>
              <a:t>preferences</a:t>
            </a:r>
            <a:endParaRPr lang="nl-NL" b="0" dirty="0"/>
          </a:p>
          <a:p>
            <a:pPr lvl="3"/>
            <a:r>
              <a:rPr lang="nl-NL" b="0" dirty="0"/>
              <a:t>- Design </a:t>
            </a:r>
            <a:r>
              <a:rPr lang="nl-NL" b="0" dirty="0" err="1"/>
              <a:t>unique</a:t>
            </a:r>
            <a:r>
              <a:rPr lang="nl-NL" b="0" dirty="0"/>
              <a:t>, </a:t>
            </a:r>
            <a:r>
              <a:rPr lang="nl-NL" b="0" dirty="0" err="1"/>
              <a:t>appealing</a:t>
            </a:r>
            <a:r>
              <a:rPr lang="nl-NL" b="0" dirty="0"/>
              <a:t> tour packages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Contracting</a:t>
            </a:r>
            <a:endParaRPr lang="nl-NL" dirty="0"/>
          </a:p>
          <a:p>
            <a:pPr lvl="3"/>
            <a:r>
              <a:rPr lang="nl-NL" b="0" dirty="0"/>
              <a:t>- Secure deals </a:t>
            </a:r>
            <a:r>
              <a:rPr lang="nl-NL" b="0" dirty="0" err="1"/>
              <a:t>with</a:t>
            </a:r>
            <a:r>
              <a:rPr lang="nl-NL" b="0" dirty="0"/>
              <a:t> hotels, transport,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attractions</a:t>
            </a:r>
            <a:endParaRPr lang="nl-NL" b="0" dirty="0"/>
          </a:p>
          <a:p>
            <a:pPr lvl="3"/>
            <a:r>
              <a:rPr lang="nl-NL" b="0" dirty="0"/>
              <a:t>- Ensure availability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favorable</a:t>
            </a:r>
            <a:r>
              <a:rPr lang="nl-NL" b="0" dirty="0"/>
              <a:t> pricing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834171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Meaning</a:t>
            </a:r>
            <a:r>
              <a:rPr lang="nl-NL" sz="3200" dirty="0"/>
              <a:t> of Tour Operations Management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1.1- </a:t>
            </a:r>
            <a:r>
              <a:rPr lang="nl-NL" dirty="0" err="1"/>
              <a:t>Core</a:t>
            </a:r>
            <a:r>
              <a:rPr lang="nl-NL" dirty="0"/>
              <a:t> </a:t>
            </a:r>
            <a:r>
              <a:rPr lang="nl-NL" dirty="0" err="1"/>
              <a:t>Functions</a:t>
            </a:r>
            <a:r>
              <a:rPr lang="nl-NL" dirty="0"/>
              <a:t> of Tour Operations Management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Costing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Pricing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Calculate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cost</a:t>
            </a:r>
            <a:r>
              <a:rPr lang="nl-NL" b="0" dirty="0"/>
              <a:t> of tour </a:t>
            </a:r>
            <a:r>
              <a:rPr lang="nl-NL" b="0" dirty="0" err="1"/>
              <a:t>components</a:t>
            </a:r>
            <a:endParaRPr lang="nl-NL" b="0" dirty="0"/>
          </a:p>
          <a:p>
            <a:pPr lvl="3"/>
            <a:r>
              <a:rPr lang="nl-NL" b="0" dirty="0"/>
              <a:t>- Set </a:t>
            </a:r>
            <a:r>
              <a:rPr lang="nl-NL" b="0" dirty="0" err="1"/>
              <a:t>competitive</a:t>
            </a:r>
            <a:r>
              <a:rPr lang="nl-NL" b="0" dirty="0"/>
              <a:t>, </a:t>
            </a:r>
            <a:r>
              <a:rPr lang="nl-NL" b="0" dirty="0" err="1"/>
              <a:t>profitable</a:t>
            </a:r>
            <a:r>
              <a:rPr lang="nl-NL" b="0" dirty="0"/>
              <a:t> package </a:t>
            </a:r>
            <a:r>
              <a:rPr lang="nl-NL" b="0" dirty="0" err="1"/>
              <a:t>prices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Reservations</a:t>
            </a:r>
            <a:endParaRPr lang="nl-NL" dirty="0"/>
          </a:p>
          <a:p>
            <a:pPr lvl="3"/>
            <a:r>
              <a:rPr lang="nl-NL" b="0" dirty="0"/>
              <a:t>- Manage </a:t>
            </a:r>
            <a:r>
              <a:rPr lang="nl-NL" b="0" dirty="0" err="1"/>
              <a:t>bookings</a:t>
            </a:r>
            <a:r>
              <a:rPr lang="nl-NL" b="0" dirty="0"/>
              <a:t>, </a:t>
            </a:r>
            <a:r>
              <a:rPr lang="nl-NL" b="0" dirty="0" err="1"/>
              <a:t>confirmations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cancellations</a:t>
            </a:r>
            <a:endParaRPr lang="nl-NL" b="0" dirty="0"/>
          </a:p>
          <a:p>
            <a:pPr lvl="3"/>
            <a:r>
              <a:rPr lang="nl-NL" b="0" dirty="0"/>
              <a:t>- Serve </a:t>
            </a:r>
            <a:r>
              <a:rPr lang="nl-NL" b="0" dirty="0" err="1"/>
              <a:t>individuals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groups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652953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Meaning</a:t>
            </a:r>
            <a:r>
              <a:rPr lang="nl-NL" sz="3200" dirty="0"/>
              <a:t> of Tour Operations Management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1.1- </a:t>
            </a:r>
            <a:r>
              <a:rPr lang="nl-NL" dirty="0" err="1"/>
              <a:t>Core</a:t>
            </a:r>
            <a:r>
              <a:rPr lang="nl-NL" dirty="0"/>
              <a:t> </a:t>
            </a:r>
            <a:r>
              <a:rPr lang="nl-NL" dirty="0" err="1"/>
              <a:t>Functions</a:t>
            </a:r>
            <a:r>
              <a:rPr lang="nl-NL" dirty="0"/>
              <a:t> of Tour Operations Management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Logistics</a:t>
            </a:r>
            <a:r>
              <a:rPr lang="nl-NL" dirty="0"/>
              <a:t> Management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Coordinate</a:t>
            </a:r>
            <a:r>
              <a:rPr lang="nl-NL" b="0" dirty="0"/>
              <a:t> transportation, </a:t>
            </a:r>
            <a:r>
              <a:rPr lang="nl-NL" b="0" dirty="0" err="1"/>
              <a:t>lodging</a:t>
            </a:r>
            <a:r>
              <a:rPr lang="nl-NL" b="0" dirty="0"/>
              <a:t>, </a:t>
            </a:r>
            <a:r>
              <a:rPr lang="nl-NL" b="0" dirty="0" err="1"/>
              <a:t>meals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  <a:p>
            <a:pPr lvl="3"/>
            <a:r>
              <a:rPr lang="nl-NL" b="0" dirty="0"/>
              <a:t>- Ensure </a:t>
            </a:r>
            <a:r>
              <a:rPr lang="nl-NL" b="0" dirty="0" err="1"/>
              <a:t>smooth</a:t>
            </a:r>
            <a:r>
              <a:rPr lang="nl-NL" b="0" dirty="0"/>
              <a:t> </a:t>
            </a:r>
            <a:r>
              <a:rPr lang="nl-NL" b="0" dirty="0" err="1"/>
              <a:t>day-to-day</a:t>
            </a:r>
            <a:r>
              <a:rPr lang="nl-NL" b="0" dirty="0"/>
              <a:t> tour flow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Field Operations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Oversee</a:t>
            </a:r>
            <a:r>
              <a:rPr lang="nl-NL" b="0" dirty="0"/>
              <a:t> on-</a:t>
            </a:r>
            <a:r>
              <a:rPr lang="nl-NL" b="0" dirty="0" err="1"/>
              <a:t>ground</a:t>
            </a:r>
            <a:r>
              <a:rPr lang="nl-NL" b="0" dirty="0"/>
              <a:t> </a:t>
            </a:r>
            <a:r>
              <a:rPr lang="nl-NL" b="0" dirty="0" err="1"/>
              <a:t>execution</a:t>
            </a:r>
            <a:endParaRPr lang="nl-NL" b="0" dirty="0"/>
          </a:p>
          <a:p>
            <a:pPr lvl="3"/>
            <a:r>
              <a:rPr lang="nl-NL" b="0" dirty="0"/>
              <a:t>- Manage tour guides, </a:t>
            </a:r>
            <a:r>
              <a:rPr lang="nl-NL" b="0" dirty="0" err="1"/>
              <a:t>solve</a:t>
            </a:r>
            <a:r>
              <a:rPr lang="nl-NL" b="0" dirty="0"/>
              <a:t> issues</a:t>
            </a:r>
          </a:p>
          <a:p>
            <a:pPr lvl="3"/>
            <a:r>
              <a:rPr lang="nl-NL" b="0" dirty="0"/>
              <a:t>- Ensure customer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059259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Meaning</a:t>
            </a:r>
            <a:r>
              <a:rPr lang="nl-NL" sz="3200" dirty="0"/>
              <a:t> of Tour Operations Management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1.1- </a:t>
            </a:r>
            <a:r>
              <a:rPr lang="nl-NL" dirty="0" err="1"/>
              <a:t>Core</a:t>
            </a:r>
            <a:r>
              <a:rPr lang="nl-NL" dirty="0"/>
              <a:t> </a:t>
            </a:r>
            <a:r>
              <a:rPr lang="nl-NL" dirty="0" err="1"/>
              <a:t>Functions</a:t>
            </a:r>
            <a:r>
              <a:rPr lang="nl-NL" dirty="0"/>
              <a:t> of Tour Operations Management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Accounting </a:t>
            </a:r>
            <a:r>
              <a:rPr lang="nl-NL" dirty="0" err="1"/>
              <a:t>and</a:t>
            </a:r>
            <a:r>
              <a:rPr lang="nl-NL" dirty="0"/>
              <a:t> Financial Management</a:t>
            </a:r>
          </a:p>
          <a:p>
            <a:pPr lvl="3"/>
            <a:r>
              <a:rPr lang="nl-NL" b="0" dirty="0"/>
              <a:t>- Handle budgets, </a:t>
            </a:r>
            <a:r>
              <a:rPr lang="nl-NL" b="0" dirty="0" err="1"/>
              <a:t>expenses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supplier</a:t>
            </a:r>
            <a:r>
              <a:rPr lang="nl-NL" b="0" dirty="0"/>
              <a:t> </a:t>
            </a:r>
            <a:r>
              <a:rPr lang="nl-NL" b="0" dirty="0" err="1"/>
              <a:t>payments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Evaluation </a:t>
            </a:r>
            <a:r>
              <a:rPr lang="nl-NL" dirty="0" err="1"/>
              <a:t>and</a:t>
            </a:r>
            <a:r>
              <a:rPr lang="nl-NL" dirty="0"/>
              <a:t> Feedback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Gather</a:t>
            </a:r>
            <a:r>
              <a:rPr lang="nl-NL" b="0" dirty="0"/>
              <a:t> customer reviews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Identify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improvement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future</a:t>
            </a:r>
            <a:r>
              <a:rPr lang="nl-NL" b="0" dirty="0"/>
              <a:t> planning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05137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Meaning</a:t>
            </a:r>
            <a:r>
              <a:rPr lang="nl-NL" sz="3200" dirty="0"/>
              <a:t> of Tour Operations Management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1.2- </a:t>
            </a:r>
            <a:r>
              <a:rPr lang="nl-NL" dirty="0" err="1"/>
              <a:t>Importance</a:t>
            </a:r>
            <a:r>
              <a:rPr lang="nl-NL" dirty="0"/>
              <a:t> of Tour Operations Management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Customer </a:t>
            </a:r>
            <a:r>
              <a:rPr lang="nl-NL" dirty="0" err="1"/>
              <a:t>Satisfaction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a </a:t>
            </a:r>
            <a:r>
              <a:rPr lang="nl-NL" b="0" dirty="0" err="1"/>
              <a:t>smooth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enjoyable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lvl="3"/>
            <a:r>
              <a:rPr lang="nl-NL" b="0" dirty="0"/>
              <a:t>- Leads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positive</a:t>
            </a:r>
            <a:r>
              <a:rPr lang="nl-NL" b="0" dirty="0"/>
              <a:t> reviews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repeat</a:t>
            </a:r>
            <a:r>
              <a:rPr lang="nl-NL" b="0" dirty="0"/>
              <a:t> </a:t>
            </a:r>
            <a:r>
              <a:rPr lang="nl-NL" b="0" dirty="0" err="1"/>
              <a:t>bookings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Profitability</a:t>
            </a:r>
            <a:endParaRPr lang="nl-NL" dirty="0"/>
          </a:p>
          <a:p>
            <a:pPr lvl="3"/>
            <a:r>
              <a:rPr lang="nl-NL" b="0" dirty="0"/>
              <a:t>- Controls </a:t>
            </a:r>
            <a:r>
              <a:rPr lang="nl-NL" b="0" dirty="0" err="1"/>
              <a:t>costs</a:t>
            </a:r>
            <a:r>
              <a:rPr lang="nl-NL" b="0" dirty="0"/>
              <a:t>, pricing,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logistics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Maximizes</a:t>
            </a:r>
            <a:r>
              <a:rPr lang="nl-NL" b="0" dirty="0"/>
              <a:t> </a:t>
            </a:r>
            <a:r>
              <a:rPr lang="nl-NL" b="0" dirty="0" err="1"/>
              <a:t>revenue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business </a:t>
            </a:r>
            <a:r>
              <a:rPr lang="nl-NL" b="0" dirty="0" err="1"/>
              <a:t>sustainability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93124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Meaning</a:t>
            </a:r>
            <a:r>
              <a:rPr lang="nl-NL" sz="3200" dirty="0"/>
              <a:t> of Tour Operations Management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1.2- </a:t>
            </a:r>
            <a:r>
              <a:rPr lang="nl-NL" dirty="0" err="1"/>
              <a:t>Importance</a:t>
            </a:r>
            <a:r>
              <a:rPr lang="nl-NL" dirty="0"/>
              <a:t> of Tour Operations Management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Market </a:t>
            </a:r>
            <a:r>
              <a:rPr lang="nl-NL" dirty="0" err="1"/>
              <a:t>Competitiveness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Adapts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market trends </a:t>
            </a:r>
            <a:r>
              <a:rPr lang="nl-NL" b="0" dirty="0" err="1"/>
              <a:t>and</a:t>
            </a:r>
            <a:r>
              <a:rPr lang="nl-NL" b="0" dirty="0"/>
              <a:t> customer </a:t>
            </a:r>
            <a:r>
              <a:rPr lang="nl-NL" b="0" dirty="0" err="1"/>
              <a:t>demands</a:t>
            </a:r>
            <a:endParaRPr lang="nl-NL" b="0" dirty="0"/>
          </a:p>
          <a:p>
            <a:pPr lvl="3"/>
            <a:r>
              <a:rPr lang="nl-NL" b="0" dirty="0"/>
              <a:t>- Offers </a:t>
            </a:r>
            <a:r>
              <a:rPr lang="nl-NL" b="0" dirty="0" err="1"/>
              <a:t>unique</a:t>
            </a:r>
            <a:r>
              <a:rPr lang="nl-NL" b="0" dirty="0"/>
              <a:t> packages </a:t>
            </a:r>
            <a:r>
              <a:rPr lang="nl-NL" b="0" dirty="0" err="1"/>
              <a:t>and</a:t>
            </a:r>
            <a:r>
              <a:rPr lang="nl-NL" b="0" dirty="0"/>
              <a:t> excellent service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Industry</a:t>
            </a:r>
            <a:r>
              <a:rPr lang="nl-NL" dirty="0"/>
              <a:t> </a:t>
            </a:r>
            <a:r>
              <a:rPr lang="nl-NL" dirty="0" err="1"/>
              <a:t>Growth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Makes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more </a:t>
            </a:r>
            <a:r>
              <a:rPr lang="nl-NL" b="0" dirty="0" err="1"/>
              <a:t>accessible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appealing</a:t>
            </a:r>
            <a:endParaRPr lang="nl-NL" b="0" dirty="0"/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expansion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sector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405775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Types of Tour Operators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2.1- </a:t>
            </a:r>
            <a:r>
              <a:rPr lang="nl-NL" dirty="0" err="1"/>
              <a:t>Role</a:t>
            </a:r>
            <a:r>
              <a:rPr lang="nl-NL" dirty="0"/>
              <a:t> of a Tour Operator</a:t>
            </a:r>
          </a:p>
          <a:p>
            <a:pPr lvl="3"/>
            <a:r>
              <a:rPr lang="nl-NL" b="0" dirty="0"/>
              <a:t>- Combines </a:t>
            </a:r>
            <a:r>
              <a:rPr lang="nl-NL" b="0" dirty="0" err="1"/>
              <a:t>core</a:t>
            </a:r>
            <a:r>
              <a:rPr lang="nl-NL" b="0" dirty="0"/>
              <a:t> </a:t>
            </a:r>
            <a:r>
              <a:rPr lang="nl-NL" b="0" dirty="0" err="1"/>
              <a:t>elements</a:t>
            </a:r>
            <a:r>
              <a:rPr lang="nl-NL" b="0" dirty="0"/>
              <a:t> of a </a:t>
            </a:r>
            <a:r>
              <a:rPr lang="nl-NL" b="0" dirty="0" err="1"/>
              <a:t>holiday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</a:t>
            </a:r>
            <a:r>
              <a:rPr lang="nl-NL" b="0" dirty="0" err="1"/>
              <a:t>one</a:t>
            </a:r>
            <a:r>
              <a:rPr lang="nl-NL" b="0" dirty="0"/>
              <a:t> package: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Transport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Accommodation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Additional</a:t>
            </a:r>
            <a:r>
              <a:rPr lang="nl-NL" b="0" dirty="0"/>
              <a:t> services (</a:t>
            </a:r>
            <a:r>
              <a:rPr lang="nl-NL" b="0" dirty="0" err="1"/>
              <a:t>meals</a:t>
            </a:r>
            <a:r>
              <a:rPr lang="nl-NL" b="0" dirty="0"/>
              <a:t>, </a:t>
            </a:r>
            <a:r>
              <a:rPr lang="nl-NL" b="0" dirty="0" err="1"/>
              <a:t>guided</a:t>
            </a:r>
            <a:r>
              <a:rPr lang="nl-NL" b="0" dirty="0"/>
              <a:t> tours, tickets)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Creates</a:t>
            </a:r>
            <a:r>
              <a:rPr lang="nl-NL" b="0" dirty="0"/>
              <a:t> </a:t>
            </a:r>
            <a:r>
              <a:rPr lang="nl-NL" b="0" dirty="0" err="1"/>
              <a:t>all-inclusive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products</a:t>
            </a:r>
            <a:r>
              <a:rPr lang="nl-NL" b="0" dirty="0"/>
              <a:t> </a:t>
            </a:r>
            <a:r>
              <a:rPr lang="nl-NL" b="0" dirty="0" err="1"/>
              <a:t>tailored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customer </a:t>
            </a:r>
            <a:r>
              <a:rPr lang="nl-NL" b="0" dirty="0" err="1"/>
              <a:t>needs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Sells</a:t>
            </a:r>
            <a:r>
              <a:rPr lang="nl-NL" b="0" dirty="0"/>
              <a:t> packages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various</a:t>
            </a:r>
            <a:r>
              <a:rPr lang="nl-NL" b="0" dirty="0"/>
              <a:t> </a:t>
            </a:r>
            <a:r>
              <a:rPr lang="nl-NL" b="0" dirty="0" err="1"/>
              <a:t>channels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Travel </a:t>
            </a:r>
            <a:r>
              <a:rPr lang="nl-NL" b="0" dirty="0" err="1"/>
              <a:t>agents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Airline</a:t>
            </a:r>
            <a:r>
              <a:rPr lang="nl-NL" b="0" dirty="0"/>
              <a:t> sales offices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Online platforms or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intermediaries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257718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Types of Tour Operators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Domestic</a:t>
            </a:r>
            <a:r>
              <a:rPr lang="nl-NL" dirty="0"/>
              <a:t> Tour Operators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Organize</a:t>
            </a:r>
            <a:r>
              <a:rPr lang="nl-NL" b="0" dirty="0"/>
              <a:t> tours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holiday</a:t>
            </a:r>
            <a:r>
              <a:rPr lang="nl-NL" b="0" dirty="0"/>
              <a:t> packages </a:t>
            </a:r>
            <a:r>
              <a:rPr lang="nl-NL" b="0" dirty="0" err="1"/>
              <a:t>within</a:t>
            </a:r>
            <a:r>
              <a:rPr lang="nl-NL" b="0" dirty="0"/>
              <a:t> </a:t>
            </a:r>
            <a:r>
              <a:rPr lang="nl-NL" b="0" dirty="0" err="1"/>
              <a:t>one</a:t>
            </a:r>
            <a:r>
              <a:rPr lang="nl-NL" b="0" dirty="0"/>
              <a:t> country</a:t>
            </a:r>
          </a:p>
          <a:p>
            <a:pPr lvl="3"/>
            <a:r>
              <a:rPr lang="nl-NL" b="0" dirty="0"/>
              <a:t>- Focus on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residents</a:t>
            </a:r>
            <a:r>
              <a:rPr lang="nl-NL" b="0" dirty="0"/>
              <a:t> of </a:t>
            </a:r>
            <a:r>
              <a:rPr lang="nl-NL" b="0" dirty="0" err="1"/>
              <a:t>that</a:t>
            </a:r>
            <a:r>
              <a:rPr lang="nl-NL" b="0" dirty="0"/>
              <a:t> country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Roles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Highlight </a:t>
            </a:r>
            <a:r>
              <a:rPr lang="nl-NL" b="0" dirty="0" err="1"/>
              <a:t>lesser-known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attractions</a:t>
            </a:r>
            <a:endParaRPr lang="nl-NL" b="0" dirty="0"/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regional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development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</a:t>
            </a:r>
            <a:r>
              <a:rPr lang="nl-NL" b="0" dirty="0"/>
              <a:t> convenience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those</a:t>
            </a:r>
            <a:r>
              <a:rPr lang="nl-NL" b="0" dirty="0"/>
              <a:t> </a:t>
            </a:r>
            <a:r>
              <a:rPr lang="nl-NL" b="0" dirty="0" err="1"/>
              <a:t>who</a:t>
            </a:r>
            <a:r>
              <a:rPr lang="nl-NL" b="0" dirty="0"/>
              <a:t> </a:t>
            </a:r>
            <a:r>
              <a:rPr lang="nl-NL" b="0" dirty="0" err="1"/>
              <a:t>prefer</a:t>
            </a:r>
            <a:r>
              <a:rPr lang="nl-NL" b="0" dirty="0"/>
              <a:t> </a:t>
            </a:r>
            <a:r>
              <a:rPr lang="nl-NL" b="0" dirty="0" err="1"/>
              <a:t>organized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at home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9C5F844-E8E2-AC8B-F41A-DBD45AE44E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13754732"/>
              </p:ext>
            </p:extLst>
          </p:nvPr>
        </p:nvGraphicFramePr>
        <p:xfrm>
          <a:off x="7899375" y="1556791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91178670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Types of Tour Operators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B- </a:t>
            </a:r>
            <a:r>
              <a:rPr lang="nl-NL" dirty="0" err="1"/>
              <a:t>Inbound</a:t>
            </a:r>
            <a:r>
              <a:rPr lang="nl-NL" dirty="0"/>
              <a:t> Tour Operators (</a:t>
            </a:r>
            <a:r>
              <a:rPr lang="nl-NL" dirty="0" err="1"/>
              <a:t>ITOs</a:t>
            </a:r>
            <a:r>
              <a:rPr lang="nl-NL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Specializing</a:t>
            </a:r>
            <a:r>
              <a:rPr lang="nl-NL" b="0" dirty="0"/>
              <a:t> in handling </a:t>
            </a:r>
            <a:r>
              <a:rPr lang="nl-NL" b="0" dirty="0" err="1"/>
              <a:t>incoming</a:t>
            </a:r>
            <a:r>
              <a:rPr lang="nl-NL" b="0" dirty="0"/>
              <a:t> </a:t>
            </a:r>
            <a:r>
              <a:rPr lang="nl-NL" b="0" dirty="0" err="1"/>
              <a:t>foreign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endParaRPr lang="nl-NL" b="0" dirty="0"/>
          </a:p>
          <a:p>
            <a:pPr lvl="3"/>
            <a:r>
              <a:rPr lang="nl-NL" b="0" dirty="0"/>
              <a:t>- Serve </a:t>
            </a:r>
            <a:r>
              <a:rPr lang="nl-NL" b="0" dirty="0" err="1"/>
              <a:t>travelers</a:t>
            </a:r>
            <a:r>
              <a:rPr lang="nl-NL" b="0" dirty="0"/>
              <a:t> </a:t>
            </a:r>
            <a:r>
              <a:rPr lang="nl-NL" b="0" dirty="0" err="1"/>
              <a:t>arriving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countries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host country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Roles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Act as </a:t>
            </a:r>
            <a:r>
              <a:rPr lang="nl-NL" b="0" dirty="0" err="1"/>
              <a:t>ground</a:t>
            </a:r>
            <a:r>
              <a:rPr lang="nl-NL" b="0" dirty="0"/>
              <a:t>-handling </a:t>
            </a:r>
            <a:r>
              <a:rPr lang="nl-NL" b="0" dirty="0" err="1"/>
              <a:t>agents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outbound</a:t>
            </a:r>
            <a:r>
              <a:rPr lang="nl-NL" b="0" dirty="0"/>
              <a:t> tour operators</a:t>
            </a:r>
          </a:p>
          <a:p>
            <a:pPr lvl="3"/>
            <a:r>
              <a:rPr lang="nl-NL" b="0" dirty="0"/>
              <a:t>- Range </a:t>
            </a:r>
            <a:r>
              <a:rPr lang="nl-NL" b="0" dirty="0" err="1"/>
              <a:t>from</a:t>
            </a:r>
            <a:r>
              <a:rPr lang="nl-NL" b="0" dirty="0"/>
              <a:t> basic hotel </a:t>
            </a:r>
            <a:r>
              <a:rPr lang="nl-NL" b="0" dirty="0" err="1"/>
              <a:t>booking</a:t>
            </a:r>
            <a:r>
              <a:rPr lang="nl-NL" b="0" dirty="0"/>
              <a:t> </a:t>
            </a:r>
            <a:r>
              <a:rPr lang="nl-NL" b="0" dirty="0" err="1"/>
              <a:t>agents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full-service providers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Services </a:t>
            </a:r>
            <a:r>
              <a:rPr lang="nl-NL" dirty="0" err="1"/>
              <a:t>Offered</a:t>
            </a:r>
            <a:r>
              <a:rPr lang="nl-NL" dirty="0"/>
              <a:t>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9C5F844-E8E2-AC8B-F41A-DBD45AE44E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4174484"/>
              </p:ext>
            </p:extLst>
          </p:nvPr>
        </p:nvGraphicFramePr>
        <p:xfrm>
          <a:off x="7970590" y="901067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E5A6D0D-0E89-1947-9629-89BC67F02D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313236"/>
              </p:ext>
            </p:extLst>
          </p:nvPr>
        </p:nvGraphicFramePr>
        <p:xfrm>
          <a:off x="320779" y="4779664"/>
          <a:ext cx="8132234" cy="165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056166392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9737510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Accommodation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arrangements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Transportation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35681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Sightseeing tours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local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excursions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Theatre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tickets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cultural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experiences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16267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Currency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exchange support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Study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tours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special interest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tourism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1377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1047719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Types of Tour Operators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Outbound</a:t>
            </a:r>
            <a:r>
              <a:rPr lang="nl-NL" dirty="0"/>
              <a:t> Tour Operators (</a:t>
            </a:r>
            <a:r>
              <a:rPr lang="nl-NL" dirty="0" err="1"/>
              <a:t>OTOs</a:t>
            </a:r>
            <a:r>
              <a:rPr lang="nl-NL" dirty="0"/>
              <a:t>)</a:t>
            </a:r>
          </a:p>
          <a:p>
            <a:pPr lvl="3"/>
            <a:r>
              <a:rPr lang="nl-NL" b="0" dirty="0"/>
              <a:t>- Offer </a:t>
            </a:r>
            <a:r>
              <a:rPr lang="nl-NL" b="0" dirty="0" err="1"/>
              <a:t>holiday</a:t>
            </a:r>
            <a:r>
              <a:rPr lang="nl-NL" b="0" dirty="0"/>
              <a:t> packages </a:t>
            </a:r>
            <a:r>
              <a:rPr lang="nl-NL" b="0" dirty="0" err="1"/>
              <a:t>abroad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individuals</a:t>
            </a:r>
            <a:r>
              <a:rPr lang="nl-NL" b="0" dirty="0"/>
              <a:t> or </a:t>
            </a:r>
            <a:r>
              <a:rPr lang="nl-NL" b="0" dirty="0" err="1"/>
              <a:t>groups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Sell</a:t>
            </a:r>
            <a:r>
              <a:rPr lang="nl-NL" b="0" dirty="0"/>
              <a:t> tours </a:t>
            </a:r>
            <a:r>
              <a:rPr lang="nl-NL" b="0" dirty="0" err="1"/>
              <a:t>from</a:t>
            </a:r>
            <a:r>
              <a:rPr lang="nl-NL" b="0" dirty="0"/>
              <a:t> a </a:t>
            </a:r>
            <a:r>
              <a:rPr lang="nl-NL" b="0" dirty="0" err="1"/>
              <a:t>traveler’s</a:t>
            </a:r>
            <a:r>
              <a:rPr lang="nl-NL" b="0" dirty="0"/>
              <a:t> home country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foreign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Responsibilities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Arrange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documents</a:t>
            </a:r>
            <a:r>
              <a:rPr lang="nl-NL" b="0" dirty="0"/>
              <a:t> (</a:t>
            </a:r>
            <a:r>
              <a:rPr lang="nl-NL" b="0" dirty="0" err="1"/>
              <a:t>visas</a:t>
            </a:r>
            <a:r>
              <a:rPr lang="nl-NL" b="0" dirty="0"/>
              <a:t>, </a:t>
            </a:r>
            <a:r>
              <a:rPr lang="nl-NL" b="0" dirty="0" err="1"/>
              <a:t>passports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Organize</a:t>
            </a:r>
            <a:r>
              <a:rPr lang="nl-NL" b="0" dirty="0"/>
              <a:t> transportation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tour </a:t>
            </a:r>
            <a:r>
              <a:rPr lang="nl-NL" b="0" dirty="0" err="1"/>
              <a:t>starting</a:t>
            </a:r>
            <a:r>
              <a:rPr lang="nl-NL" b="0" dirty="0"/>
              <a:t> point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Coordinate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Inbound</a:t>
            </a:r>
            <a:r>
              <a:rPr lang="nl-NL" b="0" dirty="0"/>
              <a:t> Tour Operators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Destination</a:t>
            </a:r>
            <a:r>
              <a:rPr lang="nl-NL" b="0" dirty="0"/>
              <a:t> Management Companies (</a:t>
            </a:r>
            <a:r>
              <a:rPr lang="nl-NL" b="0" dirty="0" err="1"/>
              <a:t>DMCs</a:t>
            </a:r>
            <a:r>
              <a:rPr lang="nl-NL" b="0" dirty="0"/>
              <a:t>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9C5F844-E8E2-AC8B-F41A-DBD45AE44E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4086492"/>
              </p:ext>
            </p:extLst>
          </p:nvPr>
        </p:nvGraphicFramePr>
        <p:xfrm>
          <a:off x="7827367" y="1221054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36873710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Types of Tour Operators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D- Specialist Tour Operators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Also</a:t>
            </a:r>
            <a:r>
              <a:rPr lang="nl-NL" b="0" dirty="0"/>
              <a:t> </a:t>
            </a:r>
            <a:r>
              <a:rPr lang="nl-NL" b="0" dirty="0" err="1"/>
              <a:t>known</a:t>
            </a:r>
            <a:r>
              <a:rPr lang="nl-NL" b="0" dirty="0"/>
              <a:t> as independent or niche operators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operate</a:t>
            </a:r>
            <a:r>
              <a:rPr lang="nl-NL" b="0" dirty="0"/>
              <a:t> in </a:t>
            </a:r>
            <a:r>
              <a:rPr lang="nl-NL" b="0" dirty="0" err="1"/>
              <a:t>domestic</a:t>
            </a:r>
            <a:r>
              <a:rPr lang="nl-NL" b="0" dirty="0"/>
              <a:t>, </a:t>
            </a:r>
            <a:r>
              <a:rPr lang="nl-NL" b="0" dirty="0" err="1"/>
              <a:t>inbound</a:t>
            </a:r>
            <a:r>
              <a:rPr lang="nl-NL" b="0" dirty="0"/>
              <a:t>, or </a:t>
            </a:r>
            <a:r>
              <a:rPr lang="nl-NL" b="0" dirty="0" err="1"/>
              <a:t>outbound</a:t>
            </a:r>
            <a:r>
              <a:rPr lang="nl-NL" b="0" dirty="0"/>
              <a:t> </a:t>
            </a:r>
            <a:r>
              <a:rPr lang="nl-NL" b="0" dirty="0" err="1"/>
              <a:t>markets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Specialize</a:t>
            </a:r>
            <a:r>
              <a:rPr lang="nl-NL" dirty="0"/>
              <a:t> in: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offered</a:t>
            </a:r>
            <a:r>
              <a:rPr lang="nl-NL" b="0" dirty="0"/>
              <a:t> (adventure, </a:t>
            </a:r>
            <a:r>
              <a:rPr lang="nl-NL" b="0" dirty="0" err="1"/>
              <a:t>culinary</a:t>
            </a:r>
            <a:r>
              <a:rPr lang="nl-NL" b="0" dirty="0"/>
              <a:t>, </a:t>
            </a:r>
            <a:r>
              <a:rPr lang="nl-NL" b="0" dirty="0" err="1"/>
              <a:t>wellness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endParaRPr lang="nl-NL" b="0" dirty="0"/>
          </a:p>
          <a:p>
            <a:pPr lvl="3"/>
            <a:r>
              <a:rPr lang="nl-NL" b="0" dirty="0"/>
              <a:t>- Target </a:t>
            </a:r>
            <a:r>
              <a:rPr lang="nl-NL" b="0" dirty="0" err="1"/>
              <a:t>markets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Modes of transport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9C5F844-E8E2-AC8B-F41A-DBD45AE44E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0078221"/>
              </p:ext>
            </p:extLst>
          </p:nvPr>
        </p:nvGraphicFramePr>
        <p:xfrm>
          <a:off x="7827367" y="1252836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12185916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Types of Tour Operators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E- Mass Market Tour Operators</a:t>
            </a:r>
          </a:p>
          <a:p>
            <a:pPr lvl="3"/>
            <a:r>
              <a:rPr lang="nl-NL" b="0" dirty="0"/>
              <a:t>- Large tour operators </a:t>
            </a:r>
            <a:r>
              <a:rPr lang="nl-NL" b="0" dirty="0" err="1"/>
              <a:t>offering</a:t>
            </a:r>
            <a:r>
              <a:rPr lang="nl-NL" b="0" dirty="0"/>
              <a:t> a </a:t>
            </a:r>
            <a:r>
              <a:rPr lang="nl-NL" b="0" dirty="0" err="1"/>
              <a:t>wide</a:t>
            </a:r>
            <a:r>
              <a:rPr lang="nl-NL" b="0" dirty="0"/>
              <a:t> </a:t>
            </a:r>
            <a:r>
              <a:rPr lang="nl-NL" b="0" dirty="0" err="1"/>
              <a:t>variety</a:t>
            </a:r>
            <a:r>
              <a:rPr lang="nl-NL" b="0" dirty="0"/>
              <a:t> of </a:t>
            </a:r>
            <a:r>
              <a:rPr lang="nl-NL" b="0" dirty="0" err="1"/>
              <a:t>holiday</a:t>
            </a:r>
            <a:r>
              <a:rPr lang="nl-NL" b="0" dirty="0"/>
              <a:t> packages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 Thomas Cook, TUI (</a:t>
            </a:r>
            <a:r>
              <a:rPr lang="nl-NL" b="0" dirty="0" err="1"/>
              <a:t>formerly</a:t>
            </a:r>
            <a:r>
              <a:rPr lang="nl-NL" b="0" dirty="0"/>
              <a:t> Thomson)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Characteristics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Cater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general</a:t>
            </a:r>
            <a:r>
              <a:rPr lang="nl-NL" b="0" dirty="0"/>
              <a:t> public</a:t>
            </a:r>
          </a:p>
          <a:p>
            <a:pPr lvl="3"/>
            <a:r>
              <a:rPr lang="nl-NL" b="0" dirty="0"/>
              <a:t>- Offer </a:t>
            </a:r>
            <a:r>
              <a:rPr lang="nl-NL" b="0" dirty="0" err="1"/>
              <a:t>standardized</a:t>
            </a:r>
            <a:r>
              <a:rPr lang="nl-NL" b="0" dirty="0"/>
              <a:t> packages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popular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Aim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meet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r>
              <a:rPr lang="nl-NL" b="0" dirty="0"/>
              <a:t> of a </a:t>
            </a:r>
            <a:r>
              <a:rPr lang="nl-NL" b="0" dirty="0" err="1"/>
              <a:t>wide</a:t>
            </a:r>
            <a:r>
              <a:rPr lang="nl-NL" b="0" dirty="0"/>
              <a:t> customer base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What</a:t>
            </a:r>
            <a:r>
              <a:rPr lang="nl-NL" dirty="0"/>
              <a:t> </a:t>
            </a:r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Provide</a:t>
            </a:r>
            <a:r>
              <a:rPr lang="nl-NL" dirty="0"/>
              <a:t>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9C5F844-E8E2-AC8B-F41A-DBD45AE44E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26320829"/>
              </p:ext>
            </p:extLst>
          </p:nvPr>
        </p:nvGraphicFramePr>
        <p:xfrm>
          <a:off x="8004130" y="1232205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FD7CDB4-9A94-D59E-D4CC-81E89E959C1C}"/>
              </a:ext>
            </a:extLst>
          </p:cNvPr>
          <p:cNvSpPr txBox="1"/>
          <p:nvPr/>
        </p:nvSpPr>
        <p:spPr>
          <a:xfrm>
            <a:off x="6824546" y="144965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7637B8A-B059-720D-EE58-5238F8BA0B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9998040"/>
              </p:ext>
            </p:extLst>
          </p:nvPr>
        </p:nvGraphicFramePr>
        <p:xfrm>
          <a:off x="320779" y="5519208"/>
          <a:ext cx="8530614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3525">
                  <a:extLst>
                    <a:ext uri="{9D8B030D-6E8A-4147-A177-3AD203B41FA5}">
                      <a16:colId xmlns:a16="http://schemas.microsoft.com/office/drawing/2014/main" val="418630434"/>
                    </a:ext>
                  </a:extLst>
                </a:gridCol>
                <a:gridCol w="5927089">
                  <a:extLst>
                    <a:ext uri="{9D8B030D-6E8A-4147-A177-3AD203B41FA5}">
                      <a16:colId xmlns:a16="http://schemas.microsoft.com/office/drawing/2014/main" val="20968258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Accommodation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Transport (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flights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, coaches)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74714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Airport transfers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Extras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like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excursions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,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travel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insurance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,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meal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plans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90528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6881692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Tour </a:t>
            </a:r>
            <a:r>
              <a:rPr lang="nl-NL" sz="3200" dirty="0" err="1"/>
              <a:t>Packaging</a:t>
            </a:r>
            <a:r>
              <a:rPr lang="nl-NL" sz="3200" dirty="0"/>
              <a:t> </a:t>
            </a:r>
            <a:r>
              <a:rPr lang="nl-NL" sz="3200" dirty="0" err="1"/>
              <a:t>Process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create</a:t>
            </a:r>
            <a:r>
              <a:rPr lang="nl-NL" b="0" dirty="0"/>
              <a:t> pre-</a:t>
            </a:r>
            <a:r>
              <a:rPr lang="nl-NL" b="0" dirty="0" err="1"/>
              <a:t>arranged</a:t>
            </a:r>
            <a:r>
              <a:rPr lang="nl-NL" b="0" dirty="0"/>
              <a:t>, </a:t>
            </a:r>
            <a:r>
              <a:rPr lang="nl-NL" b="0" dirty="0" err="1"/>
              <a:t>all-inclusive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packages</a:t>
            </a:r>
          </a:p>
          <a:p>
            <a:pPr lvl="3"/>
            <a:r>
              <a:rPr lang="nl-NL" b="0" dirty="0"/>
              <a:t>- Packages </a:t>
            </a:r>
            <a:r>
              <a:rPr lang="nl-NL" b="0" dirty="0" err="1"/>
              <a:t>should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Appealing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Convenient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well-</a:t>
            </a:r>
            <a:r>
              <a:rPr lang="nl-NL" b="0" dirty="0" err="1"/>
              <a:t>organized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Profitable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tour operator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D7CDB4-9A94-D59E-D4CC-81E89E959C1C}"/>
              </a:ext>
            </a:extLst>
          </p:cNvPr>
          <p:cNvSpPr txBox="1"/>
          <p:nvPr/>
        </p:nvSpPr>
        <p:spPr>
          <a:xfrm>
            <a:off x="6824546" y="144965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680542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Tour </a:t>
            </a:r>
            <a:r>
              <a:rPr lang="nl-NL" sz="3200" dirty="0" err="1"/>
              <a:t>Packaging</a:t>
            </a:r>
            <a:r>
              <a:rPr lang="nl-NL" sz="3200" dirty="0"/>
              <a:t> </a:t>
            </a:r>
            <a:r>
              <a:rPr lang="nl-NL" sz="3200" dirty="0" err="1"/>
              <a:t>Process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3-1- Market Research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</a:t>
            </a:r>
            <a:r>
              <a:rPr lang="nl-NL" dirty="0" err="1"/>
              <a:t>Selection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Identify</a:t>
            </a:r>
            <a:r>
              <a:rPr lang="nl-NL" b="0" dirty="0"/>
              <a:t> target market </a:t>
            </a:r>
            <a:r>
              <a:rPr lang="nl-NL" b="0" dirty="0" err="1"/>
              <a:t>segments</a:t>
            </a:r>
            <a:r>
              <a:rPr lang="nl-NL" b="0" dirty="0"/>
              <a:t> (adventure, </a:t>
            </a:r>
            <a:r>
              <a:rPr lang="nl-NL" b="0" dirty="0" err="1"/>
              <a:t>seniors</a:t>
            </a:r>
            <a:r>
              <a:rPr lang="nl-NL" b="0" dirty="0"/>
              <a:t>, families)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Analyze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trends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preferences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Evaluate</a:t>
            </a:r>
            <a:r>
              <a:rPr lang="nl-NL" b="0" dirty="0"/>
              <a:t> </a:t>
            </a:r>
            <a:r>
              <a:rPr lang="nl-NL" b="0" dirty="0" err="1"/>
              <a:t>potential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 (</a:t>
            </a:r>
            <a:r>
              <a:rPr lang="nl-NL" b="0" dirty="0" err="1"/>
              <a:t>safety</a:t>
            </a:r>
            <a:r>
              <a:rPr lang="nl-NL" b="0" dirty="0"/>
              <a:t>, appeal, </a:t>
            </a:r>
            <a:r>
              <a:rPr lang="nl-NL" b="0" dirty="0" err="1"/>
              <a:t>infrastructure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Select </a:t>
            </a:r>
            <a:r>
              <a:rPr lang="nl-NL" b="0" dirty="0" err="1"/>
              <a:t>destinations</a:t>
            </a:r>
            <a:r>
              <a:rPr lang="nl-NL" b="0" dirty="0"/>
              <a:t> </a:t>
            </a:r>
            <a:r>
              <a:rPr lang="nl-NL" b="0" dirty="0" err="1"/>
              <a:t>aligned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target market </a:t>
            </a:r>
            <a:r>
              <a:rPr lang="nl-NL" b="0" dirty="0" err="1"/>
              <a:t>and</a:t>
            </a:r>
            <a:r>
              <a:rPr lang="nl-NL" b="0" dirty="0"/>
              <a:t> brand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D7CDB4-9A94-D59E-D4CC-81E89E959C1C}"/>
              </a:ext>
            </a:extLst>
          </p:cNvPr>
          <p:cNvSpPr txBox="1"/>
          <p:nvPr/>
        </p:nvSpPr>
        <p:spPr>
          <a:xfrm>
            <a:off x="6824546" y="144965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409F0E15-BC90-76D1-700F-A3558CE0E33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351800"/>
              </p:ext>
            </p:extLst>
          </p:nvPr>
        </p:nvGraphicFramePr>
        <p:xfrm>
          <a:off x="8004130" y="1232205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11879237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Tour </a:t>
            </a:r>
            <a:r>
              <a:rPr lang="nl-NL" sz="3200" dirty="0" err="1"/>
              <a:t>Packaging</a:t>
            </a:r>
            <a:r>
              <a:rPr lang="nl-NL" sz="3200" dirty="0"/>
              <a:t> </a:t>
            </a:r>
            <a:r>
              <a:rPr lang="nl-NL" sz="3200" dirty="0" err="1"/>
              <a:t>Process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3-2- </a:t>
            </a:r>
            <a:r>
              <a:rPr lang="nl-NL" dirty="0" err="1"/>
              <a:t>Supplier</a:t>
            </a:r>
            <a:r>
              <a:rPr lang="nl-NL" dirty="0"/>
              <a:t> </a:t>
            </a:r>
            <a:r>
              <a:rPr lang="nl-NL" dirty="0" err="1"/>
              <a:t>Contracting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Partner </a:t>
            </a:r>
            <a:r>
              <a:rPr lang="nl-NL" b="0" dirty="0" err="1"/>
              <a:t>with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Accommodation</a:t>
            </a:r>
            <a:r>
              <a:rPr lang="nl-NL" b="0" dirty="0"/>
              <a:t> providers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Transport services (</a:t>
            </a:r>
            <a:r>
              <a:rPr lang="nl-NL" b="0" dirty="0" err="1"/>
              <a:t>airlines</a:t>
            </a:r>
            <a:r>
              <a:rPr lang="nl-NL" b="0" dirty="0"/>
              <a:t>, </a:t>
            </a:r>
            <a:r>
              <a:rPr lang="nl-NL" b="0" dirty="0" err="1"/>
              <a:t>buses</a:t>
            </a:r>
            <a:r>
              <a:rPr lang="nl-NL" b="0" dirty="0"/>
              <a:t>, transfers)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Local</a:t>
            </a:r>
            <a:r>
              <a:rPr lang="nl-NL" b="0" dirty="0"/>
              <a:t> guides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activity</a:t>
            </a:r>
            <a:r>
              <a:rPr lang="nl-NL" b="0" dirty="0"/>
              <a:t> providers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Negotiate</a:t>
            </a:r>
            <a:r>
              <a:rPr lang="nl-NL" b="0" dirty="0"/>
              <a:t> </a:t>
            </a:r>
            <a:r>
              <a:rPr lang="nl-NL" b="0" dirty="0" err="1"/>
              <a:t>rates</a:t>
            </a:r>
            <a:r>
              <a:rPr lang="nl-NL" b="0" dirty="0"/>
              <a:t>, availability, </a:t>
            </a:r>
            <a:r>
              <a:rPr lang="nl-NL" b="0" dirty="0" err="1"/>
              <a:t>and</a:t>
            </a:r>
            <a:r>
              <a:rPr lang="nl-NL" b="0" dirty="0"/>
              <a:t> service </a:t>
            </a:r>
            <a:r>
              <a:rPr lang="nl-NL" b="0" dirty="0" err="1"/>
              <a:t>standards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Build</a:t>
            </a:r>
            <a:r>
              <a:rPr lang="nl-NL" b="0" dirty="0"/>
              <a:t> </a:t>
            </a:r>
            <a:r>
              <a:rPr lang="nl-NL" b="0" dirty="0" err="1"/>
              <a:t>reliable</a:t>
            </a:r>
            <a:r>
              <a:rPr lang="nl-NL" b="0" dirty="0"/>
              <a:t> </a:t>
            </a:r>
            <a:r>
              <a:rPr lang="nl-NL" b="0" dirty="0" err="1"/>
              <a:t>relationships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D7CDB4-9A94-D59E-D4CC-81E89E959C1C}"/>
              </a:ext>
            </a:extLst>
          </p:cNvPr>
          <p:cNvSpPr txBox="1"/>
          <p:nvPr/>
        </p:nvSpPr>
        <p:spPr>
          <a:xfrm>
            <a:off x="6824546" y="144965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E642120F-7A6D-3CC4-7229-6CC96DBD96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351800"/>
              </p:ext>
            </p:extLst>
          </p:nvPr>
        </p:nvGraphicFramePr>
        <p:xfrm>
          <a:off x="8004130" y="1232205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67258894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Tour </a:t>
            </a:r>
            <a:r>
              <a:rPr lang="nl-NL" sz="3200" dirty="0" err="1"/>
              <a:t>Packaging</a:t>
            </a:r>
            <a:r>
              <a:rPr lang="nl-NL" sz="3200" dirty="0"/>
              <a:t> </a:t>
            </a:r>
            <a:r>
              <a:rPr lang="nl-NL" sz="3200" dirty="0" err="1"/>
              <a:t>Process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3-3- </a:t>
            </a:r>
            <a:r>
              <a:rPr lang="nl-NL" dirty="0" err="1"/>
              <a:t>Itinerary</a:t>
            </a:r>
            <a:r>
              <a:rPr lang="nl-NL" dirty="0"/>
              <a:t> Planning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Design </a:t>
            </a:r>
            <a:r>
              <a:rPr lang="nl-NL" b="0" dirty="0" err="1"/>
              <a:t>engaging</a:t>
            </a:r>
            <a:r>
              <a:rPr lang="nl-NL" b="0" dirty="0"/>
              <a:t>, </a:t>
            </a:r>
            <a:r>
              <a:rPr lang="nl-NL" b="0" dirty="0" err="1"/>
              <a:t>realistic</a:t>
            </a:r>
            <a:r>
              <a:rPr lang="nl-NL" b="0" dirty="0"/>
              <a:t> </a:t>
            </a:r>
            <a:r>
              <a:rPr lang="nl-NL" b="0" dirty="0" err="1"/>
              <a:t>daily</a:t>
            </a:r>
            <a:r>
              <a:rPr lang="nl-NL" b="0" dirty="0"/>
              <a:t> </a:t>
            </a:r>
            <a:r>
              <a:rPr lang="nl-NL" b="0" dirty="0" err="1"/>
              <a:t>schedules</a:t>
            </a:r>
            <a:endParaRPr lang="nl-NL" b="0" dirty="0"/>
          </a:p>
          <a:p>
            <a:pPr lvl="3"/>
            <a:r>
              <a:rPr lang="nl-NL" b="0" dirty="0"/>
              <a:t>- Balance sightseeing, </a:t>
            </a:r>
            <a:r>
              <a:rPr lang="nl-NL" b="0" dirty="0" err="1"/>
              <a:t>travel</a:t>
            </a:r>
            <a:r>
              <a:rPr lang="nl-NL" b="0" dirty="0"/>
              <a:t> time, </a:t>
            </a:r>
            <a:r>
              <a:rPr lang="nl-NL" b="0" dirty="0" err="1"/>
              <a:t>meals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rest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Consider</a:t>
            </a:r>
            <a:r>
              <a:rPr lang="nl-NL" b="0" dirty="0"/>
              <a:t> flow, </a:t>
            </a:r>
            <a:r>
              <a:rPr lang="nl-NL" b="0" dirty="0" err="1"/>
              <a:t>logistics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timing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Adapt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special </a:t>
            </a:r>
            <a:r>
              <a:rPr lang="nl-NL" b="0" dirty="0" err="1"/>
              <a:t>interests</a:t>
            </a:r>
            <a:r>
              <a:rPr lang="nl-NL" b="0" dirty="0"/>
              <a:t> (culture, nature, adventure)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D7CDB4-9A94-D59E-D4CC-81E89E959C1C}"/>
              </a:ext>
            </a:extLst>
          </p:cNvPr>
          <p:cNvSpPr txBox="1"/>
          <p:nvPr/>
        </p:nvSpPr>
        <p:spPr>
          <a:xfrm>
            <a:off x="6824546" y="144965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0685555B-9247-F831-684D-48E0820F183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351800"/>
              </p:ext>
            </p:extLst>
          </p:nvPr>
        </p:nvGraphicFramePr>
        <p:xfrm>
          <a:off x="8004130" y="1232205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9756999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Tour </a:t>
            </a:r>
            <a:r>
              <a:rPr lang="nl-NL" sz="3200" dirty="0" err="1"/>
              <a:t>Packaging</a:t>
            </a:r>
            <a:r>
              <a:rPr lang="nl-NL" sz="3200" dirty="0"/>
              <a:t> </a:t>
            </a:r>
            <a:r>
              <a:rPr lang="nl-NL" sz="3200" dirty="0" err="1"/>
              <a:t>Process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3-4- </a:t>
            </a:r>
            <a:r>
              <a:rPr lang="nl-NL" dirty="0" err="1"/>
              <a:t>Costing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Pricing</a:t>
            </a:r>
          </a:p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Calculate</a:t>
            </a:r>
            <a:r>
              <a:rPr lang="nl-NL" b="0" dirty="0"/>
              <a:t> </a:t>
            </a:r>
            <a:r>
              <a:rPr lang="nl-NL" b="0" dirty="0" err="1"/>
              <a:t>total</a:t>
            </a:r>
            <a:r>
              <a:rPr lang="nl-NL" b="0" dirty="0"/>
              <a:t> </a:t>
            </a:r>
            <a:r>
              <a:rPr lang="nl-NL" b="0" dirty="0" err="1"/>
              <a:t>cost</a:t>
            </a:r>
            <a:r>
              <a:rPr lang="nl-NL" b="0" dirty="0"/>
              <a:t>: transport, </a:t>
            </a:r>
            <a:r>
              <a:rPr lang="nl-NL" b="0" dirty="0" err="1"/>
              <a:t>lodging</a:t>
            </a:r>
            <a:r>
              <a:rPr lang="nl-NL" b="0" dirty="0"/>
              <a:t>, </a:t>
            </a:r>
            <a:r>
              <a:rPr lang="nl-NL" b="0" dirty="0" err="1"/>
              <a:t>entrance</a:t>
            </a:r>
            <a:r>
              <a:rPr lang="nl-NL" b="0" dirty="0"/>
              <a:t> </a:t>
            </a:r>
            <a:r>
              <a:rPr lang="nl-NL" b="0" dirty="0" err="1"/>
              <a:t>fees</a:t>
            </a:r>
            <a:r>
              <a:rPr lang="nl-NL" b="0" dirty="0"/>
              <a:t>, </a:t>
            </a:r>
            <a:r>
              <a:rPr lang="nl-NL" b="0" dirty="0" err="1"/>
              <a:t>meals</a:t>
            </a:r>
            <a:r>
              <a:rPr lang="nl-NL" b="0" dirty="0"/>
              <a:t>, </a:t>
            </a:r>
            <a:r>
              <a:rPr lang="nl-NL" b="0" dirty="0" err="1"/>
              <a:t>staffing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Add</a:t>
            </a:r>
            <a:r>
              <a:rPr lang="nl-NL" b="0" dirty="0"/>
              <a:t> </a:t>
            </a:r>
            <a:r>
              <a:rPr lang="nl-NL" b="0" dirty="0" err="1"/>
              <a:t>markup</a:t>
            </a:r>
            <a:r>
              <a:rPr lang="nl-NL" b="0" dirty="0"/>
              <a:t>/</a:t>
            </a:r>
            <a:r>
              <a:rPr lang="nl-NL" b="0" dirty="0" err="1"/>
              <a:t>profit</a:t>
            </a:r>
            <a:r>
              <a:rPr lang="nl-NL" b="0" dirty="0"/>
              <a:t> </a:t>
            </a:r>
            <a:r>
              <a:rPr lang="nl-NL" b="0" dirty="0" err="1"/>
              <a:t>margin</a:t>
            </a:r>
            <a:endParaRPr lang="nl-NL" b="0" dirty="0"/>
          </a:p>
          <a:p>
            <a:pPr lvl="3"/>
            <a:r>
              <a:rPr lang="nl-NL" b="0" dirty="0"/>
              <a:t>- Offer </a:t>
            </a:r>
            <a:r>
              <a:rPr lang="nl-NL" b="0" dirty="0" err="1"/>
              <a:t>competitive</a:t>
            </a:r>
            <a:r>
              <a:rPr lang="nl-NL" b="0" dirty="0"/>
              <a:t> pricing</a:t>
            </a:r>
          </a:p>
          <a:p>
            <a:pPr lvl="3"/>
            <a:r>
              <a:rPr lang="nl-NL" b="0" dirty="0"/>
              <a:t>- Ensure </a:t>
            </a:r>
            <a:r>
              <a:rPr lang="nl-NL" b="0" dirty="0" err="1"/>
              <a:t>value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money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D7CDB4-9A94-D59E-D4CC-81E89E959C1C}"/>
              </a:ext>
            </a:extLst>
          </p:cNvPr>
          <p:cNvSpPr txBox="1"/>
          <p:nvPr/>
        </p:nvSpPr>
        <p:spPr>
          <a:xfrm>
            <a:off x="6824546" y="144965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3ED30B41-97C7-5D7D-4243-683E51B3E9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351800"/>
              </p:ext>
            </p:extLst>
          </p:nvPr>
        </p:nvGraphicFramePr>
        <p:xfrm>
          <a:off x="8004130" y="1232205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26561608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Tour </a:t>
            </a:r>
            <a:r>
              <a:rPr lang="nl-NL" sz="3200" dirty="0" err="1"/>
              <a:t>Packaging</a:t>
            </a:r>
            <a:r>
              <a:rPr lang="nl-NL" sz="3200" dirty="0"/>
              <a:t> </a:t>
            </a:r>
            <a:r>
              <a:rPr lang="nl-NL" sz="3200" dirty="0" err="1"/>
              <a:t>Process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3-5- Marketing </a:t>
            </a:r>
            <a:r>
              <a:rPr lang="nl-NL" dirty="0" err="1"/>
              <a:t>and</a:t>
            </a:r>
            <a:r>
              <a:rPr lang="nl-NL" dirty="0"/>
              <a:t> Sales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websites,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agents</a:t>
            </a:r>
            <a:r>
              <a:rPr lang="nl-NL" b="0" dirty="0"/>
              <a:t>, </a:t>
            </a:r>
            <a:r>
              <a:rPr lang="nl-NL" b="0" dirty="0" err="1"/>
              <a:t>social</a:t>
            </a:r>
            <a:r>
              <a:rPr lang="nl-NL" b="0" dirty="0"/>
              <a:t> media</a:t>
            </a:r>
          </a:p>
          <a:p>
            <a:pPr lvl="3"/>
            <a:r>
              <a:rPr lang="nl-NL" b="0" dirty="0"/>
              <a:t>- Highlight </a:t>
            </a:r>
            <a:r>
              <a:rPr lang="nl-NL" b="0" dirty="0" err="1"/>
              <a:t>unique</a:t>
            </a:r>
            <a:r>
              <a:rPr lang="nl-NL" b="0" dirty="0"/>
              <a:t> </a:t>
            </a:r>
            <a:r>
              <a:rPr lang="nl-NL" b="0" dirty="0" err="1"/>
              <a:t>selling</a:t>
            </a:r>
            <a:r>
              <a:rPr lang="nl-NL" b="0" dirty="0"/>
              <a:t> points (USP)</a:t>
            </a:r>
          </a:p>
          <a:p>
            <a:pPr lvl="3"/>
            <a:r>
              <a:rPr lang="nl-NL" b="0" dirty="0"/>
              <a:t>- Offer </a:t>
            </a:r>
            <a:r>
              <a:rPr lang="nl-NL" b="0" dirty="0" err="1"/>
              <a:t>early</a:t>
            </a:r>
            <a:r>
              <a:rPr lang="nl-NL" b="0" dirty="0"/>
              <a:t> </a:t>
            </a:r>
            <a:r>
              <a:rPr lang="nl-NL" b="0" dirty="0" err="1"/>
              <a:t>bird</a:t>
            </a:r>
            <a:r>
              <a:rPr lang="nl-NL" b="0" dirty="0"/>
              <a:t> discounts or </a:t>
            </a:r>
            <a:r>
              <a:rPr lang="nl-NL" b="0" dirty="0" err="1"/>
              <a:t>group</a:t>
            </a:r>
            <a:r>
              <a:rPr lang="nl-NL" b="0" dirty="0"/>
              <a:t> deals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distribution</a:t>
            </a:r>
            <a:r>
              <a:rPr lang="nl-NL" b="0" dirty="0"/>
              <a:t> </a:t>
            </a:r>
            <a:r>
              <a:rPr lang="nl-NL" b="0" dirty="0" err="1"/>
              <a:t>channels</a:t>
            </a:r>
            <a:r>
              <a:rPr lang="nl-NL" b="0" dirty="0"/>
              <a:t> (</a:t>
            </a:r>
            <a:r>
              <a:rPr lang="nl-NL" b="0" dirty="0" err="1"/>
              <a:t>OTAs</a:t>
            </a:r>
            <a:r>
              <a:rPr lang="nl-NL" b="0" dirty="0"/>
              <a:t>, </a:t>
            </a:r>
            <a:r>
              <a:rPr lang="nl-NL" b="0" dirty="0" err="1"/>
              <a:t>DMCs</a:t>
            </a:r>
            <a:r>
              <a:rPr lang="nl-NL" b="0" dirty="0"/>
              <a:t>, direct </a:t>
            </a:r>
            <a:r>
              <a:rPr lang="nl-NL" b="0" dirty="0" err="1"/>
              <a:t>bookings</a:t>
            </a:r>
            <a:r>
              <a:rPr lang="nl-NL" b="0" dirty="0"/>
              <a:t>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D7CDB4-9A94-D59E-D4CC-81E89E959C1C}"/>
              </a:ext>
            </a:extLst>
          </p:cNvPr>
          <p:cNvSpPr txBox="1"/>
          <p:nvPr/>
        </p:nvSpPr>
        <p:spPr>
          <a:xfrm>
            <a:off x="6824546" y="144965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A8E97F9-8B29-E315-81B9-6302EE31600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76968377"/>
              </p:ext>
            </p:extLst>
          </p:nvPr>
        </p:nvGraphicFramePr>
        <p:xfrm>
          <a:off x="8004130" y="1232205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81460921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Classification</a:t>
            </a:r>
            <a:r>
              <a:rPr lang="nl-NL" sz="3200" dirty="0"/>
              <a:t> of Package Tours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4.1- </a:t>
            </a:r>
            <a:r>
              <a:rPr lang="nl-NL" dirty="0" err="1"/>
              <a:t>Escorted</a:t>
            </a:r>
            <a:r>
              <a:rPr lang="nl-NL" dirty="0"/>
              <a:t> Tour Packages</a:t>
            </a:r>
          </a:p>
          <a:p>
            <a:pPr lvl="3"/>
            <a:r>
              <a:rPr lang="nl-NL" b="0" dirty="0"/>
              <a:t>- It is a </a:t>
            </a:r>
            <a:r>
              <a:rPr lang="nl-NL" b="0" dirty="0" err="1"/>
              <a:t>fully</a:t>
            </a:r>
            <a:r>
              <a:rPr lang="nl-NL" b="0" dirty="0"/>
              <a:t> </a:t>
            </a:r>
            <a:r>
              <a:rPr lang="nl-NL" b="0" dirty="0" err="1"/>
              <a:t>guided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led </a:t>
            </a:r>
            <a:r>
              <a:rPr lang="nl-NL" b="0" dirty="0" err="1"/>
              <a:t>by</a:t>
            </a:r>
            <a:r>
              <a:rPr lang="nl-NL" b="0" dirty="0"/>
              <a:t> a </a:t>
            </a:r>
            <a:r>
              <a:rPr lang="nl-NL" b="0" dirty="0" err="1"/>
              <a:t>trained</a:t>
            </a:r>
            <a:r>
              <a:rPr lang="nl-NL" b="0" dirty="0"/>
              <a:t> tour escort or manager.</a:t>
            </a:r>
          </a:p>
          <a:p>
            <a:pPr lvl="3"/>
            <a:r>
              <a:rPr lang="nl-NL" b="0" dirty="0"/>
              <a:t>- He </a:t>
            </a:r>
            <a:r>
              <a:rPr lang="nl-NL" b="0" dirty="0" err="1"/>
              <a:t>accompanies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group</a:t>
            </a:r>
            <a:r>
              <a:rPr lang="nl-NL" b="0" dirty="0"/>
              <a:t> </a:t>
            </a:r>
            <a:r>
              <a:rPr lang="nl-NL" b="0" dirty="0" err="1"/>
              <a:t>throughout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journey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Features:</a:t>
            </a:r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qualified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experienced</a:t>
            </a:r>
            <a:r>
              <a:rPr lang="nl-NL" b="0" dirty="0"/>
              <a:t> tour manager/guide </a:t>
            </a:r>
            <a:r>
              <a:rPr lang="nl-NL" b="0" dirty="0" err="1"/>
              <a:t>accompanies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group</a:t>
            </a:r>
            <a:endParaRPr lang="nl-NL" b="0" dirty="0"/>
          </a:p>
          <a:p>
            <a:pPr lvl="3"/>
            <a:r>
              <a:rPr lang="nl-NL" b="0" dirty="0"/>
              <a:t>- Assists at </a:t>
            </a:r>
            <a:r>
              <a:rPr lang="nl-NL" b="0" dirty="0" err="1"/>
              <a:t>departure</a:t>
            </a:r>
            <a:r>
              <a:rPr lang="nl-NL" b="0" dirty="0"/>
              <a:t>, en route,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D7CDB4-9A94-D59E-D4CC-81E89E959C1C}"/>
              </a:ext>
            </a:extLst>
          </p:cNvPr>
          <p:cNvSpPr txBox="1"/>
          <p:nvPr/>
        </p:nvSpPr>
        <p:spPr>
          <a:xfrm>
            <a:off x="6824546" y="144965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BB45BD-AB12-E065-E2D0-DF14A909C3D3}"/>
              </a:ext>
            </a:extLst>
          </p:cNvPr>
          <p:cNvSpPr txBox="1"/>
          <p:nvPr/>
        </p:nvSpPr>
        <p:spPr>
          <a:xfrm>
            <a:off x="9333571" y="32115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411121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Classification</a:t>
            </a:r>
            <a:r>
              <a:rPr lang="nl-NL" sz="3200" dirty="0"/>
              <a:t> of Package Tours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4.1- </a:t>
            </a:r>
            <a:r>
              <a:rPr lang="nl-NL" dirty="0" err="1"/>
              <a:t>Escorted</a:t>
            </a:r>
            <a:r>
              <a:rPr lang="nl-NL" dirty="0"/>
              <a:t> Tour Packages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Flight boarding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baggage</a:t>
            </a:r>
            <a:r>
              <a:rPr lang="nl-NL" b="0" dirty="0"/>
              <a:t> handling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Hotel check-in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meal</a:t>
            </a:r>
            <a:r>
              <a:rPr lang="nl-NL" b="0" dirty="0"/>
              <a:t> </a:t>
            </a:r>
            <a:r>
              <a:rPr lang="nl-NL" b="0" dirty="0" err="1"/>
              <a:t>arrangements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Sightseeing </a:t>
            </a:r>
            <a:r>
              <a:rPr lang="nl-NL" b="0" dirty="0" err="1"/>
              <a:t>interpretation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Local</a:t>
            </a:r>
            <a:r>
              <a:rPr lang="nl-NL" b="0" dirty="0"/>
              <a:t> tips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logistical</a:t>
            </a:r>
            <a:r>
              <a:rPr lang="nl-NL" b="0" dirty="0"/>
              <a:t> support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Offers </a:t>
            </a:r>
            <a:r>
              <a:rPr lang="nl-NL" b="0" dirty="0" err="1"/>
              <a:t>advice</a:t>
            </a:r>
            <a:r>
              <a:rPr lang="nl-NL" b="0" dirty="0"/>
              <a:t> on </a:t>
            </a:r>
            <a:r>
              <a:rPr lang="nl-NL" b="0" dirty="0" err="1"/>
              <a:t>seating</a:t>
            </a:r>
            <a:r>
              <a:rPr lang="nl-NL" b="0" dirty="0"/>
              <a:t>, </a:t>
            </a:r>
            <a:r>
              <a:rPr lang="nl-NL" b="0" dirty="0" err="1"/>
              <a:t>schedules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etiquette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D7CDB4-9A94-D59E-D4CC-81E89E959C1C}"/>
              </a:ext>
            </a:extLst>
          </p:cNvPr>
          <p:cNvSpPr txBox="1"/>
          <p:nvPr/>
        </p:nvSpPr>
        <p:spPr>
          <a:xfrm>
            <a:off x="6824546" y="144965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5B3B51FF-4A12-8F7D-C61F-DD7BB6C5244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4185929"/>
              </p:ext>
            </p:extLst>
          </p:nvPr>
        </p:nvGraphicFramePr>
        <p:xfrm>
          <a:off x="7705589" y="1951342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8630506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Classification</a:t>
            </a:r>
            <a:r>
              <a:rPr lang="nl-NL" sz="3200" dirty="0"/>
              <a:t> of Package Tours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4.2- Independent Tour Packages</a:t>
            </a:r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designed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Free Independent </a:t>
            </a:r>
            <a:r>
              <a:rPr lang="nl-NL" b="0" dirty="0" err="1"/>
              <a:t>Travelers</a:t>
            </a:r>
            <a:r>
              <a:rPr lang="nl-NL" b="0" dirty="0"/>
              <a:t> (</a:t>
            </a:r>
            <a:r>
              <a:rPr lang="nl-NL" b="0" dirty="0" err="1"/>
              <a:t>FITs</a:t>
            </a:r>
            <a:r>
              <a:rPr lang="nl-NL" b="0" dirty="0"/>
              <a:t>)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prefer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customize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trip </a:t>
            </a:r>
            <a:r>
              <a:rPr lang="nl-NL" b="0" dirty="0" err="1"/>
              <a:t>based</a:t>
            </a:r>
            <a:r>
              <a:rPr lang="nl-NL" b="0" dirty="0"/>
              <a:t> on personal </a:t>
            </a:r>
          </a:p>
          <a:p>
            <a:pPr lvl="3"/>
            <a:r>
              <a:rPr lang="nl-NL" b="0" dirty="0" err="1"/>
              <a:t>preferences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budget, comfort,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schedule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Features: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solo </a:t>
            </a:r>
            <a:r>
              <a:rPr lang="nl-NL" b="0" dirty="0" err="1"/>
              <a:t>travelers</a:t>
            </a:r>
            <a:r>
              <a:rPr lang="nl-NL" b="0" dirty="0"/>
              <a:t>, </a:t>
            </a:r>
            <a:r>
              <a:rPr lang="nl-NL" b="0" dirty="0" err="1"/>
              <a:t>couples</a:t>
            </a:r>
            <a:r>
              <a:rPr lang="nl-NL" b="0" dirty="0"/>
              <a:t>, or small </a:t>
            </a:r>
            <a:r>
              <a:rPr lang="nl-NL" b="0" dirty="0" err="1"/>
              <a:t>groups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Travelers</a:t>
            </a:r>
            <a:r>
              <a:rPr lang="nl-NL" b="0" dirty="0"/>
              <a:t> </a:t>
            </a:r>
            <a:r>
              <a:rPr lang="nl-NL" b="0" dirty="0" err="1"/>
              <a:t>choose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Destination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Accommodation</a:t>
            </a:r>
            <a:r>
              <a:rPr lang="nl-NL" b="0" dirty="0"/>
              <a:t> type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Transport mode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D7CDB4-9A94-D59E-D4CC-81E89E959C1C}"/>
              </a:ext>
            </a:extLst>
          </p:cNvPr>
          <p:cNvSpPr txBox="1"/>
          <p:nvPr/>
        </p:nvSpPr>
        <p:spPr>
          <a:xfrm>
            <a:off x="6824546" y="144965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7439D7F9-D1ED-11F9-9074-DA7AA4BBA61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9335012"/>
              </p:ext>
            </p:extLst>
          </p:nvPr>
        </p:nvGraphicFramePr>
        <p:xfrm>
          <a:off x="7705589" y="1951342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51286532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Classification</a:t>
            </a:r>
            <a:r>
              <a:rPr lang="nl-NL" sz="3200" dirty="0"/>
              <a:t> of Package Tours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4.3- </a:t>
            </a:r>
            <a:r>
              <a:rPr lang="nl-NL" dirty="0" err="1"/>
              <a:t>Hosted</a:t>
            </a:r>
            <a:r>
              <a:rPr lang="nl-NL" dirty="0"/>
              <a:t> Tour Packages</a:t>
            </a:r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managed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a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ground</a:t>
            </a:r>
            <a:r>
              <a:rPr lang="nl-NL" b="0" dirty="0"/>
              <a:t> operator or </a:t>
            </a:r>
            <a:r>
              <a:rPr lang="nl-NL" b="0" dirty="0" err="1"/>
              <a:t>Destination</a:t>
            </a:r>
            <a:r>
              <a:rPr lang="nl-NL" b="0" dirty="0"/>
              <a:t> Management Company (DMC) </a:t>
            </a:r>
          </a:p>
          <a:p>
            <a:pPr lvl="3"/>
            <a:r>
              <a:rPr lang="nl-NL" b="0" dirty="0"/>
              <a:t>- He acts as </a:t>
            </a:r>
            <a:r>
              <a:rPr lang="nl-NL" b="0" dirty="0" err="1"/>
              <a:t>the</a:t>
            </a:r>
            <a:r>
              <a:rPr lang="nl-NL" b="0" dirty="0"/>
              <a:t> host on </a:t>
            </a:r>
            <a:r>
              <a:rPr lang="nl-NL" b="0" dirty="0" err="1"/>
              <a:t>behalf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wholesale</a:t>
            </a:r>
            <a:r>
              <a:rPr lang="nl-NL" b="0" dirty="0"/>
              <a:t> tour operator </a:t>
            </a:r>
          </a:p>
          <a:p>
            <a:pPr lvl="3"/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deliver</a:t>
            </a:r>
            <a:r>
              <a:rPr lang="nl-NL" b="0" dirty="0"/>
              <a:t> </a:t>
            </a:r>
            <a:r>
              <a:rPr lang="nl-NL" b="0" dirty="0" err="1"/>
              <a:t>ground</a:t>
            </a:r>
            <a:r>
              <a:rPr lang="nl-NL" b="0" dirty="0"/>
              <a:t> services at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Key</a:t>
            </a:r>
            <a:r>
              <a:rPr lang="nl-NL" dirty="0"/>
              <a:t> Features: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Local</a:t>
            </a:r>
            <a:r>
              <a:rPr lang="nl-NL" b="0" dirty="0"/>
              <a:t> host </a:t>
            </a:r>
            <a:r>
              <a:rPr lang="nl-NL" b="0" dirty="0" err="1"/>
              <a:t>receives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assists </a:t>
            </a:r>
            <a:r>
              <a:rPr lang="nl-NL" b="0" dirty="0" err="1"/>
              <a:t>guests</a:t>
            </a:r>
            <a:r>
              <a:rPr lang="nl-NL" b="0" dirty="0"/>
              <a:t> at </a:t>
            </a:r>
            <a:r>
              <a:rPr lang="nl-NL" b="0" dirty="0" err="1"/>
              <a:t>arrival</a:t>
            </a:r>
            <a:r>
              <a:rPr lang="nl-NL" b="0" dirty="0"/>
              <a:t> points </a:t>
            </a:r>
          </a:p>
          <a:p>
            <a:pPr lvl="3"/>
            <a:r>
              <a:rPr lang="nl-NL" b="0" dirty="0"/>
              <a:t>- Services </a:t>
            </a:r>
            <a:r>
              <a:rPr lang="nl-NL" b="0" dirty="0" err="1"/>
              <a:t>provided</a:t>
            </a:r>
            <a:r>
              <a:rPr lang="nl-NL" b="0" dirty="0"/>
              <a:t> </a:t>
            </a:r>
            <a:r>
              <a:rPr lang="nl-NL" b="0" dirty="0" err="1"/>
              <a:t>include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Cab or coach </a:t>
            </a:r>
            <a:r>
              <a:rPr lang="nl-NL" b="0" dirty="0" err="1"/>
              <a:t>arrangements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Hotel room </a:t>
            </a:r>
            <a:r>
              <a:rPr lang="nl-NL" b="0" dirty="0" err="1"/>
              <a:t>confirmations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Entry tickets &amp; </a:t>
            </a:r>
            <a:r>
              <a:rPr lang="nl-NL" b="0" dirty="0" err="1"/>
              <a:t>toll</a:t>
            </a:r>
            <a:r>
              <a:rPr lang="nl-NL" b="0" dirty="0"/>
              <a:t> </a:t>
            </a:r>
            <a:r>
              <a:rPr lang="nl-NL" b="0" dirty="0" err="1"/>
              <a:t>taxes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Local</a:t>
            </a:r>
            <a:r>
              <a:rPr lang="nl-NL" b="0" dirty="0"/>
              <a:t> guide services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D7CDB4-9A94-D59E-D4CC-81E89E959C1C}"/>
              </a:ext>
            </a:extLst>
          </p:cNvPr>
          <p:cNvSpPr txBox="1"/>
          <p:nvPr/>
        </p:nvSpPr>
        <p:spPr>
          <a:xfrm>
            <a:off x="6824546" y="144965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7D23B36-68FC-839D-3EEA-DA1C676926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72124879"/>
              </p:ext>
            </p:extLst>
          </p:nvPr>
        </p:nvGraphicFramePr>
        <p:xfrm>
          <a:off x="7705589" y="1951342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06911982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Classification</a:t>
            </a:r>
            <a:r>
              <a:rPr lang="nl-NL" sz="3200" dirty="0"/>
              <a:t> of Package Tours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4.4- </a:t>
            </a:r>
            <a:r>
              <a:rPr lang="nl-NL" dirty="0" err="1"/>
              <a:t>Incentivized</a:t>
            </a:r>
            <a:r>
              <a:rPr lang="nl-NL" dirty="0"/>
              <a:t> Tour Packages</a:t>
            </a:r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all-inclusive</a:t>
            </a:r>
            <a:r>
              <a:rPr lang="nl-NL" b="0" dirty="0"/>
              <a:t> package tour </a:t>
            </a:r>
            <a:r>
              <a:rPr lang="nl-NL" b="0" dirty="0" err="1"/>
              <a:t>organized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companies as a </a:t>
            </a:r>
            <a:r>
              <a:rPr lang="nl-NL" b="0" dirty="0" err="1"/>
              <a:t>reward</a:t>
            </a:r>
            <a:r>
              <a:rPr lang="nl-NL" b="0" dirty="0"/>
              <a:t> or incentive </a:t>
            </a:r>
            <a:r>
              <a:rPr lang="nl-NL" b="0" dirty="0" err="1"/>
              <a:t>for</a:t>
            </a:r>
            <a:r>
              <a:rPr lang="nl-NL" b="0" dirty="0"/>
              <a:t> employees, </a:t>
            </a:r>
            <a:r>
              <a:rPr lang="nl-NL" b="0" dirty="0" err="1"/>
              <a:t>sponsored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business or corporate </a:t>
            </a:r>
            <a:r>
              <a:rPr lang="nl-NL" b="0" dirty="0" err="1"/>
              <a:t>houses</a:t>
            </a:r>
            <a:r>
              <a:rPr lang="nl-NL" b="0" dirty="0"/>
              <a:t>.</a:t>
            </a:r>
          </a:p>
          <a:p>
            <a:pPr lvl="3"/>
            <a:r>
              <a:rPr lang="nl-NL" dirty="0" err="1"/>
              <a:t>Key</a:t>
            </a:r>
            <a:r>
              <a:rPr lang="nl-NL" dirty="0"/>
              <a:t> Features: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Fully</a:t>
            </a:r>
            <a:r>
              <a:rPr lang="nl-NL" b="0" dirty="0"/>
              <a:t> </a:t>
            </a:r>
            <a:r>
              <a:rPr lang="nl-NL" b="0" dirty="0" err="1"/>
              <a:t>arranged</a:t>
            </a:r>
            <a:r>
              <a:rPr lang="nl-NL" b="0" dirty="0"/>
              <a:t>,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luxury</a:t>
            </a:r>
            <a:r>
              <a:rPr lang="nl-NL" b="0" dirty="0"/>
              <a:t> or premium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Includes</a:t>
            </a:r>
            <a:r>
              <a:rPr lang="nl-NL" b="0" dirty="0"/>
              <a:t> standard package </a:t>
            </a:r>
            <a:r>
              <a:rPr lang="nl-NL" b="0" dirty="0" err="1"/>
              <a:t>components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Transport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Accommodation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Meals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Sightseeing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D7CDB4-9A94-D59E-D4CC-81E89E959C1C}"/>
              </a:ext>
            </a:extLst>
          </p:cNvPr>
          <p:cNvSpPr txBox="1"/>
          <p:nvPr/>
        </p:nvSpPr>
        <p:spPr>
          <a:xfrm>
            <a:off x="6824546" y="144965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2D059F0C-338F-48C8-7599-E2200C6769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3635270"/>
              </p:ext>
            </p:extLst>
          </p:nvPr>
        </p:nvGraphicFramePr>
        <p:xfrm>
          <a:off x="7705589" y="1951342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96158230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Classification</a:t>
            </a:r>
            <a:r>
              <a:rPr lang="nl-NL" sz="3200" dirty="0"/>
              <a:t> of Package Tours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 algn="ctr"/>
            <a:r>
              <a:rPr lang="nl-NL" dirty="0" err="1"/>
              <a:t>Discussion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Design a tour package </a:t>
            </a:r>
            <a:r>
              <a:rPr lang="nl-NL" b="0" dirty="0" err="1"/>
              <a:t>and</a:t>
            </a:r>
            <a:r>
              <a:rPr lang="nl-NL" b="0" dirty="0"/>
              <a:t> make </a:t>
            </a:r>
            <a:r>
              <a:rPr lang="nl-NL" b="0" dirty="0" err="1"/>
              <a:t>sure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include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Package name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Duration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Travel Dates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Inclusions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Itineary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Pricing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Booking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Payment</a:t>
            </a:r>
            <a:r>
              <a:rPr lang="nl-NL" b="0" dirty="0"/>
              <a:t> Details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Cancelation</a:t>
            </a:r>
            <a:r>
              <a:rPr lang="nl-NL" b="0" dirty="0"/>
              <a:t> Policy</a:t>
            </a:r>
          </a:p>
          <a:p>
            <a:pPr lvl="3"/>
            <a:endParaRPr lang="nl-NL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44C57-1915-6945-B245-14279EC40866}"/>
              </a:ext>
            </a:extLst>
          </p:cNvPr>
          <p:cNvSpPr txBox="1"/>
          <p:nvPr/>
        </p:nvSpPr>
        <p:spPr>
          <a:xfrm>
            <a:off x="2542478" y="34457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D7CDB4-9A94-D59E-D4CC-81E89E959C1C}"/>
              </a:ext>
            </a:extLst>
          </p:cNvPr>
          <p:cNvSpPr txBox="1"/>
          <p:nvPr/>
        </p:nvSpPr>
        <p:spPr>
          <a:xfrm>
            <a:off x="6824546" y="144965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627678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484</TotalTime>
  <Words>1662</Words>
  <Application>Microsoft Macintosh PowerPoint</Application>
  <PresentationFormat>Custom</PresentationFormat>
  <Paragraphs>390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Minion</vt:lpstr>
      <vt:lpstr>Georgia</vt:lpstr>
      <vt:lpstr>Calibri</vt:lpstr>
      <vt:lpstr>Wingdings</vt:lpstr>
      <vt:lpstr>Corporate template-set Universiteit Leiden</vt:lpstr>
      <vt:lpstr>Availability Management in Tourism  European Institute of Innovation, Entrepreneurship and Technology Lessingstraße 79, 13158 Berlin, Germany </vt:lpstr>
      <vt:lpstr>Index</vt:lpstr>
      <vt:lpstr>1- The Meaning of Tour Operations Management </vt:lpstr>
      <vt:lpstr>1- The Meaning of Tour Operations Management </vt:lpstr>
      <vt:lpstr>1- The Meaning of Tour Operations Management </vt:lpstr>
      <vt:lpstr>1- The Meaning of Tour Operations Management </vt:lpstr>
      <vt:lpstr>1- The Meaning of Tour Operations Management </vt:lpstr>
      <vt:lpstr>1- The Meaning of Tour Operations Management </vt:lpstr>
      <vt:lpstr>1- The Meaning of Tour Operations Management </vt:lpstr>
      <vt:lpstr>2- Types of Tour Operators</vt:lpstr>
      <vt:lpstr>2- Types of Tour Operators</vt:lpstr>
      <vt:lpstr>2- Types of Tour Operators</vt:lpstr>
      <vt:lpstr>2- Types of Tour Operators</vt:lpstr>
      <vt:lpstr>2- Types of Tour Operators</vt:lpstr>
      <vt:lpstr>2- Types of Tour Operators</vt:lpstr>
      <vt:lpstr>3- The Tour Packaging Process</vt:lpstr>
      <vt:lpstr>3- The Tour Packaging Process</vt:lpstr>
      <vt:lpstr>3- The Tour Packaging Process</vt:lpstr>
      <vt:lpstr>3- The Tour Packaging Process</vt:lpstr>
      <vt:lpstr>3- The Tour Packaging Process</vt:lpstr>
      <vt:lpstr>3- The Tour Packaging Process</vt:lpstr>
      <vt:lpstr>4- Classification of Package Tours</vt:lpstr>
      <vt:lpstr>4- Classification of Package Tours</vt:lpstr>
      <vt:lpstr>4- Classification of Package Tours</vt:lpstr>
      <vt:lpstr>4- Classification of Package Tours</vt:lpstr>
      <vt:lpstr>4- Classification of Package Tours</vt:lpstr>
      <vt:lpstr>4- Classification of Package Tours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197</cp:revision>
  <dcterms:created xsi:type="dcterms:W3CDTF">2023-10-18T00:40:52Z</dcterms:created>
  <dcterms:modified xsi:type="dcterms:W3CDTF">2025-07-18T13:45:01Z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