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53"/>
  </p:notesMasterIdLst>
  <p:handoutMasterIdLst>
    <p:handoutMasterId r:id="rId54"/>
  </p:handoutMasterIdLst>
  <p:sldIdLst>
    <p:sldId id="256" r:id="rId5"/>
    <p:sldId id="257" r:id="rId6"/>
    <p:sldId id="270" r:id="rId7"/>
    <p:sldId id="268" r:id="rId8"/>
    <p:sldId id="271" r:id="rId9"/>
    <p:sldId id="272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83" r:id="rId20"/>
    <p:sldId id="285" r:id="rId21"/>
    <p:sldId id="286" r:id="rId22"/>
    <p:sldId id="284" r:id="rId23"/>
    <p:sldId id="288" r:id="rId24"/>
    <p:sldId id="289" r:id="rId25"/>
    <p:sldId id="290" r:id="rId26"/>
    <p:sldId id="291" r:id="rId27"/>
    <p:sldId id="292" r:id="rId28"/>
    <p:sldId id="293" r:id="rId29"/>
    <p:sldId id="294" r:id="rId30"/>
    <p:sldId id="295" r:id="rId31"/>
    <p:sldId id="308" r:id="rId32"/>
    <p:sldId id="309" r:id="rId33"/>
    <p:sldId id="310" r:id="rId34"/>
    <p:sldId id="307" r:id="rId35"/>
    <p:sldId id="296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11" r:id="rId45"/>
    <p:sldId id="312" r:id="rId46"/>
    <p:sldId id="313" r:id="rId47"/>
    <p:sldId id="314" r:id="rId48"/>
    <p:sldId id="306" r:id="rId49"/>
    <p:sldId id="269" r:id="rId50"/>
    <p:sldId id="273" r:id="rId51"/>
    <p:sldId id="287" r:id="rId52"/>
  </p:sldIdLst>
  <p:sldSz cx="12198350" cy="6858000"/>
  <p:notesSz cx="6858000" cy="9144000"/>
  <p:embeddedFontLst>
    <p:embeddedFont>
      <p:font typeface="Calibri" panose="020F0502020204030204" pitchFamily="34" charset="0"/>
      <p:regular r:id="rId55"/>
      <p:bold r:id="rId56"/>
      <p:italic r:id="rId57"/>
      <p:boldItalic r:id="rId58"/>
    </p:embeddedFont>
    <p:embeddedFont>
      <p:font typeface="Georgia" panose="02040502050405020303" pitchFamily="18" charset="0"/>
      <p:regular r:id="rId59"/>
      <p:bold r:id="rId60"/>
      <p:italic r:id="rId61"/>
      <p:boldItalic r:id="rId62"/>
    </p:embeddedFont>
    <p:embeddedFont>
      <p:font typeface="Minion" panose="02000503070000020003" pitchFamily="2" charset="0"/>
      <p:regular r:id="rId63"/>
      <p:bold r:id="rId64"/>
      <p:italic r:id="rId65"/>
      <p:boldItalic r:id="rId66"/>
    </p:embeddedFont>
  </p:embeddedFontLst>
  <p:custDataLst>
    <p:tags r:id="rId6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9.fntdata"/><Relationship Id="rId68" Type="http://schemas.openxmlformats.org/officeDocument/2006/relationships/presProps" Target="presProps.xml"/><Relationship Id="rId7" Type="http://schemas.openxmlformats.org/officeDocument/2006/relationships/slide" Target="slides/slide3.xml"/><Relationship Id="rId71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notesMaster" Target="notesMasters/notesMaster1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5" Type="http://schemas.openxmlformats.org/officeDocument/2006/relationships/slide" Target="slides/slide1.xml"/><Relationship Id="rId61" Type="http://schemas.openxmlformats.org/officeDocument/2006/relationships/font" Target="fonts/font7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viewProps" Target="view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5.fntdata"/><Relationship Id="rId67" Type="http://schemas.openxmlformats.org/officeDocument/2006/relationships/tags" Target="tags/tag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handoutMaster" Target="handoutMasters/handoutMaster1.xml"/><Relationship Id="rId62" Type="http://schemas.openxmlformats.org/officeDocument/2006/relationships/font" Target="fonts/font8.fntdata"/><Relationship Id="rId7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3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font" Target="fonts/font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04-07-2025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04-07-2025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04-07-2025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Recreation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nl-NL" dirty="0"/>
              <a:t>- </a:t>
            </a:r>
            <a:r>
              <a:rPr lang="en-DE" noProof="0" dirty="0">
                <a:solidFill>
                  <a:schemeClr val="bg2"/>
                </a:solidFill>
              </a:rPr>
              <a:t>Historical Evolution of Play</a:t>
            </a:r>
          </a:p>
          <a:p>
            <a:r>
              <a:rPr lang="en-DE" noProof="0" dirty="0">
                <a:solidFill>
                  <a:schemeClr val="bg2"/>
                </a:solidFill>
              </a:rPr>
              <a:t>- Historical Evolution of Leisure</a:t>
            </a:r>
          </a:p>
          <a:p>
            <a:r>
              <a:rPr lang="nl-NL" dirty="0"/>
              <a:t>- </a:t>
            </a:r>
            <a:r>
              <a:rPr lang="en-DE" noProof="0" dirty="0">
                <a:solidFill>
                  <a:schemeClr val="bg2"/>
                </a:solidFill>
              </a:rPr>
              <a:t>Historical Evolution of Recreation</a:t>
            </a:r>
          </a:p>
          <a:p>
            <a:r>
              <a:rPr lang="en-DE" dirty="0"/>
              <a:t>- </a:t>
            </a:r>
            <a:r>
              <a:rPr lang="en-US" dirty="0"/>
              <a:t>Factors Promoting the Recreation Activities</a:t>
            </a:r>
          </a:p>
          <a:p>
            <a:r>
              <a:rPr lang="en-US"/>
              <a:t>- Recreation and Leisure-Service Providers </a:t>
            </a:r>
            <a:endParaRPr lang="en-DE" noProof="0" dirty="0">
              <a:solidFill>
                <a:schemeClr val="bg2"/>
              </a:solidFill>
            </a:endParaRP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80ACEFD9-C7DF-4801-6B01-83570F94DD44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0182" r="20182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05A2790-3F7F-3523-A49E-F680A1131919}"/>
              </a:ext>
            </a:extLst>
          </p:cNvPr>
          <p:cNvSpPr txBox="1"/>
          <p:nvPr/>
        </p:nvSpPr>
        <p:spPr>
          <a:xfrm>
            <a:off x="979714" y="138248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Play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Meaning</a:t>
            </a:r>
            <a:r>
              <a:rPr lang="nl-NL" dirty="0"/>
              <a:t> of Play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Origin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Word “Play”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Anglo-Saxon</a:t>
            </a:r>
            <a:r>
              <a:rPr lang="nl-NL" b="0" dirty="0"/>
              <a:t>: </a:t>
            </a:r>
            <a:r>
              <a:rPr lang="nl-NL" b="0" dirty="0" err="1"/>
              <a:t>plega</a:t>
            </a:r>
            <a:r>
              <a:rPr lang="nl-NL" b="0" dirty="0"/>
              <a:t> </a:t>
            </a:r>
            <a:r>
              <a:rPr lang="nl-NL" b="0" dirty="0" err="1"/>
              <a:t>indicates</a:t>
            </a:r>
            <a:r>
              <a:rPr lang="nl-NL" b="0" dirty="0"/>
              <a:t> game, sport, </a:t>
            </a:r>
            <a:r>
              <a:rPr lang="nl-NL" b="0" dirty="0" err="1"/>
              <a:t>skirmish</a:t>
            </a:r>
            <a:r>
              <a:rPr lang="nl-NL" b="0" dirty="0"/>
              <a:t>, or </a:t>
            </a:r>
            <a:r>
              <a:rPr lang="nl-NL" b="0" dirty="0" err="1"/>
              <a:t>fight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Related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Latin: </a:t>
            </a:r>
            <a:r>
              <a:rPr lang="nl-NL" b="0" dirty="0" err="1"/>
              <a:t>plaga</a:t>
            </a:r>
            <a:r>
              <a:rPr lang="nl-NL" b="0" dirty="0"/>
              <a:t> </a:t>
            </a:r>
            <a:r>
              <a:rPr lang="nl-NL" b="0" dirty="0" err="1"/>
              <a:t>refers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blow, </a:t>
            </a:r>
            <a:r>
              <a:rPr lang="nl-NL" b="0" dirty="0" err="1"/>
              <a:t>stroke</a:t>
            </a:r>
            <a:r>
              <a:rPr lang="nl-NL" b="0" dirty="0"/>
              <a:t>, or </a:t>
            </a:r>
            <a:r>
              <a:rPr lang="nl-NL" b="0" dirty="0" err="1"/>
              <a:t>thrust</a:t>
            </a:r>
            <a:endParaRPr lang="nl-NL" b="0" dirty="0"/>
          </a:p>
          <a:p>
            <a:pPr lvl="3"/>
            <a:r>
              <a:rPr lang="nl-NL" dirty="0"/>
              <a:t>Connection </a:t>
            </a:r>
            <a:r>
              <a:rPr lang="nl-NL" dirty="0" err="1"/>
              <a:t>to</a:t>
            </a:r>
            <a:r>
              <a:rPr lang="nl-NL" dirty="0"/>
              <a:t> Action</a:t>
            </a:r>
          </a:p>
          <a:p>
            <a:pPr lvl="3"/>
            <a:r>
              <a:rPr lang="nl-NL" b="0" dirty="0"/>
              <a:t>- Play </a:t>
            </a:r>
            <a:r>
              <a:rPr lang="nl-NL" b="0" dirty="0" err="1"/>
              <a:t>involves</a:t>
            </a:r>
            <a:r>
              <a:rPr lang="nl-NL" b="0" dirty="0"/>
              <a:t> striking, </a:t>
            </a:r>
            <a:r>
              <a:rPr lang="nl-NL" b="0" dirty="0" err="1"/>
              <a:t>moving</a:t>
            </a:r>
            <a:r>
              <a:rPr lang="nl-NL" b="0" dirty="0"/>
              <a:t>, or </a:t>
            </a:r>
            <a:r>
              <a:rPr lang="nl-NL" b="0" dirty="0" err="1"/>
              <a:t>engaging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Seen</a:t>
            </a:r>
            <a:r>
              <a:rPr lang="nl-NL" b="0" dirty="0"/>
              <a:t> in </a:t>
            </a:r>
            <a:r>
              <a:rPr lang="nl-NL" b="0" dirty="0" err="1"/>
              <a:t>playing</a:t>
            </a:r>
            <a:r>
              <a:rPr lang="nl-NL" b="0" dirty="0"/>
              <a:t> a game (striking a </a:t>
            </a:r>
            <a:r>
              <a:rPr lang="nl-NL" b="0" dirty="0" err="1"/>
              <a:t>ball</a:t>
            </a:r>
            <a:r>
              <a:rPr lang="nl-NL" b="0" dirty="0"/>
              <a:t>) or </a:t>
            </a:r>
            <a:r>
              <a:rPr lang="nl-NL" b="0" dirty="0" err="1"/>
              <a:t>playing</a:t>
            </a:r>
            <a:r>
              <a:rPr lang="nl-NL" b="0" dirty="0"/>
              <a:t> a musical instrument</a:t>
            </a:r>
          </a:p>
          <a:p>
            <a:pPr lvl="3"/>
            <a:r>
              <a:rPr lang="nl-NL" dirty="0" err="1"/>
              <a:t>Symbolic</a:t>
            </a:r>
            <a:r>
              <a:rPr lang="nl-NL" dirty="0"/>
              <a:t> of Energy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Interaction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Represents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, </a:t>
            </a:r>
            <a:r>
              <a:rPr lang="nl-NL" b="0" dirty="0" err="1"/>
              <a:t>competition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expression</a:t>
            </a:r>
            <a:r>
              <a:rPr lang="en-GB" b="0" dirty="0"/>
              <a:t> 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96250167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Play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 Value of Play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viewed</a:t>
            </a:r>
            <a:r>
              <a:rPr lang="nl-NL" b="0" dirty="0"/>
              <a:t> as </a:t>
            </a:r>
            <a:r>
              <a:rPr lang="nl-NL" b="0" dirty="0" err="1"/>
              <a:t>childish</a:t>
            </a:r>
            <a:r>
              <a:rPr lang="nl-NL" b="0" dirty="0"/>
              <a:t> or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worthy</a:t>
            </a:r>
            <a:r>
              <a:rPr lang="nl-NL" b="0" dirty="0"/>
              <a:t> of </a:t>
            </a:r>
            <a:r>
              <a:rPr lang="nl-NL" b="0" dirty="0" err="1"/>
              <a:t>serious</a:t>
            </a:r>
            <a:r>
              <a:rPr lang="nl-NL" b="0" dirty="0"/>
              <a:t> </a:t>
            </a:r>
            <a:r>
              <a:rPr lang="nl-NL" b="0" dirty="0" err="1"/>
              <a:t>thought</a:t>
            </a:r>
            <a:endParaRPr lang="nl-NL" b="0" dirty="0"/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reality</a:t>
            </a:r>
            <a:r>
              <a:rPr lang="nl-NL" b="0" dirty="0"/>
              <a:t>, </a:t>
            </a:r>
            <a:r>
              <a:rPr lang="nl-NL" b="0" dirty="0" err="1"/>
              <a:t>play</a:t>
            </a:r>
            <a:r>
              <a:rPr lang="nl-NL" b="0" dirty="0"/>
              <a:t> is a </a:t>
            </a:r>
            <a:r>
              <a:rPr lang="nl-NL" b="0" dirty="0" err="1"/>
              <a:t>vital</a:t>
            </a:r>
            <a:r>
              <a:rPr lang="nl-NL" b="0" dirty="0"/>
              <a:t> part of </a:t>
            </a:r>
            <a:r>
              <a:rPr lang="nl-NL" b="0" dirty="0" err="1"/>
              <a:t>healthy</a:t>
            </a:r>
            <a:r>
              <a:rPr lang="nl-NL" b="0" dirty="0"/>
              <a:t> human development</a:t>
            </a:r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emotional</a:t>
            </a:r>
            <a:r>
              <a:rPr lang="nl-NL" b="0" dirty="0"/>
              <a:t>, </a:t>
            </a:r>
            <a:r>
              <a:rPr lang="nl-NL" b="0" dirty="0" err="1"/>
              <a:t>social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cognitive</a:t>
            </a:r>
            <a:r>
              <a:rPr lang="nl-NL" b="0" dirty="0"/>
              <a:t>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 </a:t>
            </a:r>
            <a:r>
              <a:rPr lang="nl-NL" b="0" dirty="0" err="1"/>
              <a:t>ages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In </a:t>
            </a:r>
            <a:r>
              <a:rPr lang="nl-NL" dirty="0" err="1"/>
              <a:t>previous</a:t>
            </a:r>
            <a:r>
              <a:rPr lang="nl-NL" dirty="0"/>
              <a:t> </a:t>
            </a:r>
            <a:r>
              <a:rPr lang="nl-NL" dirty="0" err="1"/>
              <a:t>Puritan</a:t>
            </a:r>
            <a:r>
              <a:rPr lang="nl-NL" dirty="0"/>
              <a:t> </a:t>
            </a:r>
            <a:r>
              <a:rPr lang="nl-NL" dirty="0" err="1"/>
              <a:t>Societies</a:t>
            </a:r>
            <a:endParaRPr lang="nl-NL" dirty="0"/>
          </a:p>
          <a:p>
            <a:pPr lvl="3"/>
            <a:r>
              <a:rPr lang="nl-NL" b="0" dirty="0"/>
              <a:t>- Play is </a:t>
            </a:r>
            <a:r>
              <a:rPr lang="nl-NL" b="0" dirty="0" err="1"/>
              <a:t>commonly</a:t>
            </a:r>
            <a:r>
              <a:rPr lang="nl-NL" b="0" dirty="0"/>
              <a:t> </a:t>
            </a:r>
            <a:r>
              <a:rPr lang="nl-NL" b="0" dirty="0" err="1"/>
              <a:t>seen</a:t>
            </a:r>
            <a:r>
              <a:rPr lang="nl-NL" b="0" dirty="0"/>
              <a:t> as non-</a:t>
            </a:r>
            <a:r>
              <a:rPr lang="nl-NL" b="0" dirty="0" err="1"/>
              <a:t>serious</a:t>
            </a:r>
            <a:r>
              <a:rPr lang="nl-NL" b="0" dirty="0"/>
              <a:t> or </a:t>
            </a:r>
            <a:r>
              <a:rPr lang="nl-NL" b="0" dirty="0" err="1"/>
              <a:t>unproductive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play</a:t>
            </a:r>
            <a:r>
              <a:rPr lang="nl-NL" b="0" dirty="0"/>
              <a:t> </a:t>
            </a:r>
            <a:r>
              <a:rPr lang="nl-NL" b="0" dirty="0" err="1"/>
              <a:t>devalued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regarded</a:t>
            </a:r>
            <a:r>
              <a:rPr lang="nl-NL" b="0" dirty="0"/>
              <a:t> as </a:t>
            </a:r>
            <a:r>
              <a:rPr lang="nl-NL" b="0" dirty="0" err="1"/>
              <a:t>inferior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Work</a:t>
            </a:r>
            <a:r>
              <a:rPr lang="nl-NL" b="0" dirty="0"/>
              <a:t> is </a:t>
            </a:r>
            <a:r>
              <a:rPr lang="nl-NL" b="0" dirty="0" err="1"/>
              <a:t>viewed</a:t>
            </a:r>
            <a:r>
              <a:rPr lang="nl-NL" b="0" dirty="0"/>
              <a:t> as </a:t>
            </a:r>
            <a:r>
              <a:rPr lang="nl-NL" b="0" dirty="0" err="1"/>
              <a:t>purposeful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productive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B1A896-817F-C5B0-467A-2708A8ED1A2B}"/>
              </a:ext>
            </a:extLst>
          </p:cNvPr>
          <p:cNvSpPr txBox="1"/>
          <p:nvPr/>
        </p:nvSpPr>
        <p:spPr>
          <a:xfrm>
            <a:off x="9056914" y="372291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The Best Board Games of the Ancient World">
            <a:extLst>
              <a:ext uri="{FF2B5EF4-FFF2-40B4-BE49-F238E27FC236}">
                <a16:creationId xmlns:a16="http://schemas.microsoft.com/office/drawing/2014/main" id="{47F2DBD3-CBE3-23AE-B8EB-333F27983C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761" y="3429000"/>
            <a:ext cx="5870747" cy="29957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Play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Play in Ancient Greece</a:t>
            </a:r>
          </a:p>
          <a:p>
            <a:pPr lvl="3"/>
            <a:r>
              <a:rPr lang="nl-NL" b="0" dirty="0"/>
              <a:t>- Play was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merely</a:t>
            </a:r>
            <a:r>
              <a:rPr lang="nl-NL" b="0" dirty="0"/>
              <a:t> entertainment or passing time</a:t>
            </a:r>
          </a:p>
          <a:p>
            <a:pPr lvl="3"/>
            <a:r>
              <a:rPr lang="nl-NL" b="0" dirty="0"/>
              <a:t>- It had a </a:t>
            </a:r>
            <a:r>
              <a:rPr lang="nl-NL" b="0" dirty="0" err="1"/>
              <a:t>meaningful</a:t>
            </a:r>
            <a:r>
              <a:rPr lang="nl-NL" b="0" dirty="0"/>
              <a:t> </a:t>
            </a:r>
            <a:r>
              <a:rPr lang="nl-NL" b="0" dirty="0" err="1"/>
              <a:t>role</a:t>
            </a:r>
            <a:r>
              <a:rPr lang="nl-NL" b="0" dirty="0"/>
              <a:t> in </a:t>
            </a:r>
            <a:r>
              <a:rPr lang="nl-NL" b="0" dirty="0" err="1"/>
              <a:t>children’s</a:t>
            </a:r>
            <a:r>
              <a:rPr lang="nl-NL" b="0" dirty="0"/>
              <a:t> </a:t>
            </a:r>
            <a:r>
              <a:rPr lang="nl-NL" b="0" dirty="0" err="1"/>
              <a:t>upbringing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education</a:t>
            </a:r>
            <a:endParaRPr lang="nl-NL" b="0" dirty="0"/>
          </a:p>
          <a:p>
            <a:pPr lvl="3"/>
            <a:r>
              <a:rPr lang="nl-NL" b="0" dirty="0"/>
              <a:t>- Through </a:t>
            </a:r>
            <a:r>
              <a:rPr lang="nl-NL" b="0" dirty="0" err="1"/>
              <a:t>play</a:t>
            </a:r>
            <a:r>
              <a:rPr lang="nl-NL" b="0" dirty="0"/>
              <a:t>, </a:t>
            </a:r>
            <a:r>
              <a:rPr lang="nl-NL" b="0" dirty="0" err="1"/>
              <a:t>children</a:t>
            </a:r>
            <a:r>
              <a:rPr lang="nl-NL" b="0" dirty="0"/>
              <a:t> </a:t>
            </a:r>
            <a:r>
              <a:rPr lang="nl-NL" b="0" dirty="0" err="1"/>
              <a:t>developed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qualities</a:t>
            </a:r>
            <a:r>
              <a:rPr lang="nl-NL" b="0" dirty="0"/>
              <a:t> </a:t>
            </a:r>
            <a:r>
              <a:rPr lang="nl-NL" b="0" dirty="0" err="1"/>
              <a:t>such</a:t>
            </a:r>
            <a:r>
              <a:rPr lang="nl-NL" b="0" dirty="0"/>
              <a:t> as: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Honor</a:t>
            </a:r>
            <a:r>
              <a:rPr lang="nl-NL" b="0" dirty="0"/>
              <a:t>                            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Loyalty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Appreciation</a:t>
            </a:r>
            <a:r>
              <a:rPr lang="nl-NL" b="0" dirty="0"/>
              <a:t> of beauty</a:t>
            </a:r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qualities</a:t>
            </a:r>
            <a:r>
              <a:rPr lang="nl-NL" b="0" dirty="0"/>
              <a:t>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becoming</a:t>
            </a:r>
            <a:r>
              <a:rPr lang="nl-NL" b="0" dirty="0"/>
              <a:t> </a:t>
            </a:r>
            <a:r>
              <a:rPr lang="nl-NL" b="0" dirty="0" err="1"/>
              <a:t>good</a:t>
            </a:r>
            <a:r>
              <a:rPr lang="nl-NL" b="0" dirty="0"/>
              <a:t>, </a:t>
            </a:r>
            <a:r>
              <a:rPr lang="nl-NL" b="0" dirty="0" err="1"/>
              <a:t>responsible</a:t>
            </a:r>
            <a:r>
              <a:rPr lang="nl-NL" b="0" dirty="0"/>
              <a:t> </a:t>
            </a:r>
            <a:r>
              <a:rPr lang="nl-NL" b="0" dirty="0" err="1"/>
              <a:t>citizens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2050" name="Picture 2" descr="The Olympic Games in Ancient Greece">
            <a:extLst>
              <a:ext uri="{FF2B5EF4-FFF2-40B4-BE49-F238E27FC236}">
                <a16:creationId xmlns:a16="http://schemas.microsoft.com/office/drawing/2014/main" id="{5A4EA8E5-7E0A-1961-E6DF-24A8B60B2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5991" y="3033982"/>
            <a:ext cx="4542359" cy="3384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605189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Play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Play in Ancient Greece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Play was </a:t>
            </a:r>
            <a:r>
              <a:rPr lang="nl-NL" dirty="0" err="1"/>
              <a:t>integrated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</a:t>
            </a:r>
            <a:r>
              <a:rPr lang="nl-NL" dirty="0" err="1"/>
              <a:t>education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Shape</a:t>
            </a:r>
            <a:r>
              <a:rPr lang="nl-NL" b="0" dirty="0"/>
              <a:t> </a:t>
            </a:r>
            <a:r>
              <a:rPr lang="nl-NL" b="0" dirty="0" err="1"/>
              <a:t>children’s</a:t>
            </a:r>
            <a:r>
              <a:rPr lang="nl-NL" b="0" dirty="0"/>
              <a:t> </a:t>
            </a:r>
            <a:r>
              <a:rPr lang="nl-NL" b="0" dirty="0" err="1"/>
              <a:t>character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Instill</a:t>
            </a:r>
            <a:r>
              <a:rPr lang="nl-NL" b="0" dirty="0"/>
              <a:t> </a:t>
            </a:r>
            <a:r>
              <a:rPr lang="nl-NL" b="0" dirty="0" err="1"/>
              <a:t>core</a:t>
            </a:r>
            <a:r>
              <a:rPr lang="nl-NL" b="0" dirty="0"/>
              <a:t> </a:t>
            </a:r>
            <a:r>
              <a:rPr lang="nl-NL" b="0" dirty="0" err="1"/>
              <a:t>societal</a:t>
            </a:r>
            <a:r>
              <a:rPr lang="nl-NL" b="0" dirty="0"/>
              <a:t> </a:t>
            </a:r>
            <a:r>
              <a:rPr lang="nl-NL" b="0" dirty="0" err="1"/>
              <a:t>values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Teach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 </a:t>
            </a:r>
            <a:r>
              <a:rPr lang="nl-NL" b="0" dirty="0" err="1"/>
              <a:t>meant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positively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community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34675679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Play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Play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Rise of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Catholic</a:t>
            </a:r>
            <a:r>
              <a:rPr lang="nl-NL" dirty="0"/>
              <a:t> </a:t>
            </a:r>
            <a:r>
              <a:rPr lang="nl-NL" dirty="0" err="1"/>
              <a:t>Church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The </a:t>
            </a:r>
            <a:r>
              <a:rPr lang="nl-NL" b="0" dirty="0" err="1"/>
              <a:t>Catholic</a:t>
            </a:r>
            <a:r>
              <a:rPr lang="nl-NL" b="0" dirty="0"/>
              <a:t> </a:t>
            </a:r>
            <a:r>
              <a:rPr lang="nl-NL" b="0" dirty="0" err="1"/>
              <a:t>Church</a:t>
            </a:r>
            <a:r>
              <a:rPr lang="nl-NL" b="0" dirty="0"/>
              <a:t> </a:t>
            </a:r>
            <a:r>
              <a:rPr lang="nl-NL" b="0" dirty="0" err="1"/>
              <a:t>gained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 in Western Europe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Play </a:t>
            </a:r>
            <a:r>
              <a:rPr lang="nl-NL" b="0" dirty="0" err="1"/>
              <a:t>seen</a:t>
            </a:r>
            <a:r>
              <a:rPr lang="nl-NL" b="0" dirty="0"/>
              <a:t> as a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threat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pleasure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body </a:t>
            </a:r>
            <a:r>
              <a:rPr lang="nl-NL" b="0" dirty="0" err="1"/>
              <a:t>viewed</a:t>
            </a:r>
            <a:r>
              <a:rPr lang="nl-NL" b="0" dirty="0"/>
              <a:t> as </a:t>
            </a:r>
            <a:r>
              <a:rPr lang="nl-NL" b="0" dirty="0" err="1"/>
              <a:t>distractions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Spiritual </a:t>
            </a:r>
            <a:r>
              <a:rPr lang="nl-NL" b="0" dirty="0" err="1"/>
              <a:t>values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productivity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Efforts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restrict</a:t>
            </a:r>
            <a:r>
              <a:rPr lang="nl-NL" b="0" dirty="0"/>
              <a:t> </a:t>
            </a:r>
            <a:r>
              <a:rPr lang="nl-NL" b="0" dirty="0" err="1"/>
              <a:t>pleasurable</a:t>
            </a:r>
            <a:r>
              <a:rPr lang="nl-NL" b="0" dirty="0"/>
              <a:t> </a:t>
            </a:r>
            <a:r>
              <a:rPr lang="nl-NL" b="0" dirty="0" err="1"/>
              <a:t>play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forms</a:t>
            </a:r>
            <a:r>
              <a:rPr lang="nl-NL" b="0" dirty="0"/>
              <a:t> of </a:t>
            </a:r>
            <a:r>
              <a:rPr lang="nl-NL" b="0" dirty="0" err="1"/>
              <a:t>play</a:t>
            </a:r>
            <a:r>
              <a:rPr lang="nl-NL" b="0" dirty="0"/>
              <a:t>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condemned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7890343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Play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Concepts</a:t>
            </a:r>
            <a:r>
              <a:rPr lang="nl-NL" dirty="0"/>
              <a:t> of Play in </a:t>
            </a:r>
            <a:r>
              <a:rPr lang="nl-NL" dirty="0" err="1"/>
              <a:t>the</a:t>
            </a:r>
            <a:r>
              <a:rPr lang="nl-NL" dirty="0"/>
              <a:t> 2oth </a:t>
            </a:r>
            <a:r>
              <a:rPr lang="nl-NL" dirty="0" err="1"/>
              <a:t>Century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Play as </a:t>
            </a:r>
            <a:r>
              <a:rPr lang="nl-NL" dirty="0" err="1"/>
              <a:t>Self-Expression</a:t>
            </a:r>
            <a:r>
              <a:rPr lang="nl-NL" dirty="0"/>
              <a:t> </a:t>
            </a:r>
          </a:p>
          <a:p>
            <a:pPr lvl="3"/>
            <a:r>
              <a:rPr lang="nl-NL" b="0" dirty="0"/>
              <a:t>- Play </a:t>
            </a:r>
            <a:r>
              <a:rPr lang="nl-NL" b="0" dirty="0" err="1"/>
              <a:t>seen</a:t>
            </a:r>
            <a:r>
              <a:rPr lang="nl-NL" b="0" dirty="0"/>
              <a:t> as a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self-expression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Humans</a:t>
            </a:r>
            <a:r>
              <a:rPr lang="nl-NL" b="0" dirty="0"/>
              <a:t> are </a:t>
            </a:r>
            <a:r>
              <a:rPr lang="nl-NL" b="0" dirty="0" err="1"/>
              <a:t>active</a:t>
            </a:r>
            <a:r>
              <a:rPr lang="nl-NL" b="0" dirty="0"/>
              <a:t>, </a:t>
            </a:r>
            <a:r>
              <a:rPr lang="nl-NL" b="0" dirty="0" err="1"/>
              <a:t>dynamic</a:t>
            </a:r>
            <a:r>
              <a:rPr lang="nl-NL" b="0" dirty="0"/>
              <a:t> </a:t>
            </a:r>
            <a:r>
              <a:rPr lang="nl-NL" b="0" dirty="0" err="1"/>
              <a:t>beings</a:t>
            </a:r>
            <a:r>
              <a:rPr lang="nl-NL" b="0" dirty="0"/>
              <a:t> </a:t>
            </a:r>
            <a:r>
              <a:rPr lang="nl-NL" b="0" dirty="0" err="1"/>
              <a:t>seeking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Express </a:t>
            </a:r>
            <a:r>
              <a:rPr lang="nl-NL" b="0" dirty="0" err="1"/>
              <a:t>personality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Choice</a:t>
            </a:r>
            <a:r>
              <a:rPr lang="nl-NL" dirty="0"/>
              <a:t> of </a:t>
            </a:r>
            <a:r>
              <a:rPr lang="nl-NL" dirty="0" err="1"/>
              <a:t>play</a:t>
            </a:r>
            <a:r>
              <a:rPr lang="nl-NL" dirty="0"/>
              <a:t> </a:t>
            </a:r>
            <a:r>
              <a:rPr lang="nl-NL" dirty="0" err="1"/>
              <a:t>activity</a:t>
            </a:r>
            <a:r>
              <a:rPr lang="nl-NL" dirty="0"/>
              <a:t> </a:t>
            </a:r>
            <a:r>
              <a:rPr lang="nl-NL" dirty="0" err="1"/>
              <a:t>influenced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makeup</a:t>
            </a:r>
            <a:r>
              <a:rPr lang="nl-NL" b="0" dirty="0"/>
              <a:t>                 - fitness level</a:t>
            </a:r>
          </a:p>
          <a:p>
            <a:pPr lvl="3"/>
            <a:r>
              <a:rPr lang="nl-NL" b="0" dirty="0"/>
              <a:t>- Environment                        - Family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background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1B3FB837-D43D-08F7-5213-EDF84856AB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2278667"/>
              </p:ext>
            </p:extLst>
          </p:nvPr>
        </p:nvGraphicFramePr>
        <p:xfrm>
          <a:off x="312885" y="3243580"/>
          <a:ext cx="813223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5970">
                  <a:extLst>
                    <a:ext uri="{9D8B030D-6E8A-4147-A177-3AD203B41FA5}">
                      <a16:colId xmlns:a16="http://schemas.microsoft.com/office/drawing/2014/main" val="2797358966"/>
                    </a:ext>
                  </a:extLst>
                </a:gridCol>
                <a:gridCol w="5226264">
                  <a:extLst>
                    <a:ext uri="{9D8B030D-6E8A-4147-A177-3AD203B41FA5}">
                      <a16:colId xmlns:a16="http://schemas.microsoft.com/office/drawing/2014/main" val="40519322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Release energy 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Use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abilities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342468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929859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Play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Concepts</a:t>
            </a:r>
            <a:r>
              <a:rPr lang="nl-NL" dirty="0"/>
              <a:t> of Play in </a:t>
            </a:r>
            <a:r>
              <a:rPr lang="nl-NL" dirty="0" err="1"/>
              <a:t>the</a:t>
            </a:r>
            <a:r>
              <a:rPr lang="nl-NL" dirty="0"/>
              <a:t> 2oth </a:t>
            </a:r>
            <a:r>
              <a:rPr lang="nl-NL" dirty="0" err="1"/>
              <a:t>Century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A- Play as </a:t>
            </a:r>
            <a:r>
              <a:rPr lang="nl-NL" dirty="0" err="1"/>
              <a:t>Self-Expression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This</a:t>
            </a:r>
            <a:r>
              <a:rPr lang="nl-NL" b="0" dirty="0"/>
              <a:t> </a:t>
            </a:r>
            <a:r>
              <a:rPr lang="nl-NL" b="0" dirty="0" err="1"/>
              <a:t>theory</a:t>
            </a:r>
            <a:r>
              <a:rPr lang="nl-NL" b="0" dirty="0"/>
              <a:t> </a:t>
            </a:r>
            <a:r>
              <a:rPr lang="nl-NL" b="0" dirty="0" err="1"/>
              <a:t>also</a:t>
            </a:r>
            <a:r>
              <a:rPr lang="nl-NL" b="0" dirty="0"/>
              <a:t> points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some</a:t>
            </a:r>
            <a:r>
              <a:rPr lang="nl-NL" b="0" dirty="0"/>
              <a:t> common human </a:t>
            </a:r>
            <a:r>
              <a:rPr lang="nl-NL" b="0" dirty="0" err="1"/>
              <a:t>desires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shape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play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These </a:t>
            </a:r>
            <a:r>
              <a:rPr lang="nl-NL" dirty="0" err="1"/>
              <a:t>universal</a:t>
            </a:r>
            <a:r>
              <a:rPr lang="nl-NL" dirty="0"/>
              <a:t> human </a:t>
            </a:r>
            <a:r>
              <a:rPr lang="nl-NL" dirty="0" err="1"/>
              <a:t>wishes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Desire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new </a:t>
            </a:r>
            <a:r>
              <a:rPr lang="nl-NL" b="0" dirty="0" err="1"/>
              <a:t>experiences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Participation</a:t>
            </a:r>
            <a:r>
              <a:rPr lang="nl-NL" b="0" dirty="0"/>
              <a:t> in </a:t>
            </a:r>
            <a:r>
              <a:rPr lang="nl-NL" b="0" dirty="0" err="1"/>
              <a:t>group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Need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security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Seeking</a:t>
            </a:r>
            <a:r>
              <a:rPr lang="nl-NL" b="0" dirty="0"/>
              <a:t> response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recognition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others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Appreciation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aesthetic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3074" name="Picture 2" descr="Self Reflections and Self Expression through Creative Play">
            <a:extLst>
              <a:ext uri="{FF2B5EF4-FFF2-40B4-BE49-F238E27FC236}">
                <a16:creationId xmlns:a16="http://schemas.microsoft.com/office/drawing/2014/main" id="{1C4919E6-2E00-6688-162F-C68FA1E2F3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1263" y="2996952"/>
            <a:ext cx="5082625" cy="338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42156684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1-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Play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Concepts</a:t>
            </a:r>
            <a:r>
              <a:rPr lang="nl-NL" dirty="0"/>
              <a:t> of Play in </a:t>
            </a:r>
            <a:r>
              <a:rPr lang="nl-NL" dirty="0" err="1"/>
              <a:t>the</a:t>
            </a:r>
            <a:r>
              <a:rPr lang="nl-NL" dirty="0"/>
              <a:t> 2oth </a:t>
            </a:r>
            <a:r>
              <a:rPr lang="nl-NL" dirty="0" err="1"/>
              <a:t>Century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B- Play as a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necessity</a:t>
            </a:r>
            <a:r>
              <a:rPr lang="nl-NL" dirty="0"/>
              <a:t> </a:t>
            </a:r>
          </a:p>
          <a:p>
            <a:pPr lvl="3"/>
            <a:r>
              <a:rPr lang="nl-NL" b="0" dirty="0"/>
              <a:t>- Play </a:t>
            </a:r>
            <a:r>
              <a:rPr lang="nl-NL" b="0" dirty="0" err="1"/>
              <a:t>seen</a:t>
            </a:r>
            <a:r>
              <a:rPr lang="nl-NL" b="0" dirty="0"/>
              <a:t> as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personal </a:t>
            </a:r>
            <a:r>
              <a:rPr lang="nl-NL" b="0" dirty="0" err="1"/>
              <a:t>character</a:t>
            </a:r>
            <a:r>
              <a:rPr lang="nl-NL" b="0" dirty="0"/>
              <a:t> development: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discipline, </a:t>
            </a:r>
            <a:r>
              <a:rPr lang="nl-NL" b="0" dirty="0" err="1"/>
              <a:t>sacrifice</a:t>
            </a:r>
            <a:r>
              <a:rPr lang="nl-NL" b="0" dirty="0"/>
              <a:t>, </a:t>
            </a:r>
            <a:r>
              <a:rPr lang="nl-NL" b="0" dirty="0" err="1"/>
              <a:t>morality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a </a:t>
            </a:r>
            <a:r>
              <a:rPr lang="nl-NL" b="0" dirty="0" err="1"/>
              <a:t>pleasure</a:t>
            </a:r>
            <a:r>
              <a:rPr lang="nl-NL" b="0" dirty="0"/>
              <a:t> or a </a:t>
            </a:r>
            <a:r>
              <a:rPr lang="nl-NL" b="0" dirty="0" err="1"/>
              <a:t>fun</a:t>
            </a:r>
            <a:r>
              <a:rPr lang="nl-NL" b="0" dirty="0"/>
              <a:t> time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serious</a:t>
            </a:r>
            <a:r>
              <a:rPr lang="nl-NL" b="0" dirty="0"/>
              <a:t> in </a:t>
            </a:r>
            <a:r>
              <a:rPr lang="nl-NL" b="0" dirty="0" err="1"/>
              <a:t>children’s</a:t>
            </a:r>
            <a:r>
              <a:rPr lang="nl-NL" b="0" dirty="0"/>
              <a:t> </a:t>
            </a:r>
            <a:r>
              <a:rPr lang="nl-NL" b="0" dirty="0" err="1"/>
              <a:t>lives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Vital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community life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preparation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Prepares</a:t>
            </a:r>
            <a:r>
              <a:rPr lang="nl-NL" dirty="0"/>
              <a:t> </a:t>
            </a:r>
            <a:r>
              <a:rPr lang="nl-NL" dirty="0" err="1"/>
              <a:t>children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adult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through</a:t>
            </a:r>
            <a:r>
              <a:rPr lang="nl-NL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777C629-A612-A19C-9271-42A6D13570B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431521"/>
              </p:ext>
            </p:extLst>
          </p:nvPr>
        </p:nvGraphicFramePr>
        <p:xfrm>
          <a:off x="404662" y="5234324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454919123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81861573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Manual training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Coordination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of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bodily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functions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56150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Promoting health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Adapting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to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indoor environments 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10106349"/>
                  </a:ext>
                </a:extLst>
              </a:tr>
            </a:tbl>
          </a:graphicData>
        </a:graphic>
      </p:graphicFrame>
      <p:pic>
        <p:nvPicPr>
          <p:cNvPr id="4098" name="Picture 2" descr="The Importance of Social Play – SimplyFun">
            <a:extLst>
              <a:ext uri="{FF2B5EF4-FFF2-40B4-BE49-F238E27FC236}">
                <a16:creationId xmlns:a16="http://schemas.microsoft.com/office/drawing/2014/main" id="{03FC0468-1CBF-4018-531C-2266E6E1D8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918" y="1261145"/>
            <a:ext cx="5754216" cy="383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179645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Origins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Word Leisure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Originates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Latin </a:t>
            </a:r>
            <a:r>
              <a:rPr lang="nl-NL" b="0" dirty="0" err="1"/>
              <a:t>licere</a:t>
            </a:r>
            <a:r>
              <a:rPr lang="nl-NL" b="0" dirty="0"/>
              <a:t> – “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permitted</a:t>
            </a:r>
            <a:r>
              <a:rPr lang="nl-NL" b="0" dirty="0"/>
              <a:t>” / “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free”</a:t>
            </a:r>
          </a:p>
          <a:p>
            <a:pPr lvl="3"/>
            <a:r>
              <a:rPr lang="nl-NL" b="0" dirty="0"/>
              <a:t>- Gave </a:t>
            </a:r>
            <a:r>
              <a:rPr lang="nl-NL" b="0" dirty="0" err="1"/>
              <a:t>rise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French </a:t>
            </a:r>
            <a:r>
              <a:rPr lang="nl-NL" b="0" dirty="0" err="1"/>
              <a:t>loisir</a:t>
            </a:r>
            <a:r>
              <a:rPr lang="nl-NL" b="0" dirty="0"/>
              <a:t> – “free time”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English </a:t>
            </a:r>
            <a:r>
              <a:rPr lang="nl-NL" b="0" dirty="0" err="1"/>
              <a:t>license</a:t>
            </a:r>
            <a:r>
              <a:rPr lang="nl-NL" b="0" dirty="0"/>
              <a:t> – </a:t>
            </a:r>
            <a:r>
              <a:rPr lang="nl-NL" b="0" dirty="0" err="1"/>
              <a:t>originally</a:t>
            </a:r>
            <a:r>
              <a:rPr lang="nl-NL" b="0" dirty="0"/>
              <a:t>, </a:t>
            </a:r>
            <a:r>
              <a:rPr lang="nl-NL" b="0" dirty="0" err="1"/>
              <a:t>freedom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public </a:t>
            </a:r>
            <a:r>
              <a:rPr lang="nl-NL" b="0" dirty="0" err="1"/>
              <a:t>duties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Liberty – </a:t>
            </a:r>
            <a:r>
              <a:rPr lang="nl-NL" b="0" dirty="0" err="1"/>
              <a:t>freedom</a:t>
            </a:r>
            <a:endParaRPr lang="nl-NL" b="0" dirty="0"/>
          </a:p>
          <a:p>
            <a:pPr lvl="3"/>
            <a:r>
              <a:rPr lang="nl-NL" dirty="0"/>
              <a:t>- Common </a:t>
            </a:r>
            <a:r>
              <a:rPr lang="nl-NL" dirty="0" err="1"/>
              <a:t>theme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Freedom</a:t>
            </a:r>
            <a:r>
              <a:rPr lang="nl-NL" b="0" dirty="0"/>
              <a:t>, free </a:t>
            </a:r>
            <a:r>
              <a:rPr lang="nl-NL" b="0" dirty="0" err="1"/>
              <a:t>choice</a:t>
            </a:r>
            <a:r>
              <a:rPr lang="nl-NL" b="0" dirty="0"/>
              <a:t>, absence of </a:t>
            </a:r>
            <a:r>
              <a:rPr lang="nl-NL" b="0" dirty="0" err="1"/>
              <a:t>obligation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Reflects</a:t>
            </a:r>
            <a:r>
              <a:rPr lang="nl-NL" dirty="0"/>
              <a:t> </a:t>
            </a:r>
            <a:r>
              <a:rPr lang="nl-NL" dirty="0" err="1"/>
              <a:t>true</a:t>
            </a:r>
            <a:r>
              <a:rPr lang="nl-NL" dirty="0"/>
              <a:t> nature of </a:t>
            </a:r>
            <a:r>
              <a:rPr lang="nl-NL" dirty="0" err="1"/>
              <a:t>leisure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Time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choose</a:t>
            </a:r>
            <a:r>
              <a:rPr lang="nl-NL" b="0" dirty="0"/>
              <a:t> </a:t>
            </a:r>
            <a:r>
              <a:rPr lang="nl-NL" b="0" dirty="0" err="1"/>
              <a:t>freely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do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24294777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Classical</a:t>
            </a:r>
            <a:r>
              <a:rPr lang="nl-NL" dirty="0"/>
              <a:t> View of Leisure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higher</a:t>
            </a:r>
            <a:r>
              <a:rPr lang="nl-NL" b="0" dirty="0"/>
              <a:t> state of </a:t>
            </a:r>
            <a:r>
              <a:rPr lang="nl-NL" b="0" dirty="0" err="1"/>
              <a:t>being</a:t>
            </a:r>
            <a:endParaRPr lang="nl-NL" b="0" dirty="0"/>
          </a:p>
          <a:p>
            <a:pPr lvl="3"/>
            <a:r>
              <a:rPr lang="nl-NL" b="0" dirty="0"/>
              <a:t>- Activity </a:t>
            </a:r>
            <a:r>
              <a:rPr lang="nl-NL" b="0" dirty="0" err="1"/>
              <a:t>done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own</a:t>
            </a:r>
            <a:r>
              <a:rPr lang="nl-NL" b="0" dirty="0"/>
              <a:t> sake: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seen</a:t>
            </a:r>
            <a:r>
              <a:rPr lang="nl-NL" b="0" dirty="0"/>
              <a:t> as boring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ignoble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as </a:t>
            </a:r>
            <a:r>
              <a:rPr lang="nl-NL" b="0" dirty="0" err="1"/>
              <a:t>idleness</a:t>
            </a:r>
            <a:endParaRPr lang="nl-NL" b="0" dirty="0"/>
          </a:p>
          <a:p>
            <a:pPr lvl="3"/>
            <a:r>
              <a:rPr lang="nl-NL" b="0" dirty="0"/>
              <a:t>- Leisure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include</a:t>
            </a:r>
            <a:r>
              <a:rPr lang="nl-NL" b="0" dirty="0"/>
              <a:t>: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1C463B-81C3-A7F1-C39B-CB5CD0316A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9361698"/>
              </p:ext>
            </p:extLst>
          </p:nvPr>
        </p:nvGraphicFramePr>
        <p:xfrm>
          <a:off x="320779" y="4150896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375189211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3798337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Creating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art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Discussing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philosophy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93408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Engaging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in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political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debate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Learning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81447596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A64AA4A2-803C-AF4C-9B99-E7F10BBA52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3151" y="843473"/>
            <a:ext cx="6198567" cy="3307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116006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 The </a:t>
            </a:r>
            <a:r>
              <a:rPr lang="nl-NL" dirty="0" err="1"/>
              <a:t>Classical</a:t>
            </a:r>
            <a:r>
              <a:rPr lang="nl-NL" dirty="0"/>
              <a:t> View of Leisure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Five </a:t>
            </a:r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Principles</a:t>
            </a:r>
            <a:r>
              <a:rPr lang="nl-NL" dirty="0"/>
              <a:t> of </a:t>
            </a:r>
            <a:r>
              <a:rPr lang="nl-NL" dirty="0" err="1"/>
              <a:t>leisure</a:t>
            </a:r>
            <a:endParaRPr lang="nl-NL" b="0" dirty="0"/>
          </a:p>
          <a:p>
            <a:pPr lvl="3"/>
            <a:r>
              <a:rPr lang="nl-NL" b="0" dirty="0"/>
              <a:t>- Leisure is </a:t>
            </a:r>
            <a:r>
              <a:rPr lang="nl-NL" b="0" dirty="0" err="1"/>
              <a:t>the</a:t>
            </a:r>
            <a:r>
              <a:rPr lang="nl-NL" b="0" dirty="0"/>
              <a:t> foundation of culture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good</a:t>
            </a:r>
            <a:r>
              <a:rPr lang="nl-NL" b="0" dirty="0"/>
              <a:t> life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music</a:t>
            </a:r>
            <a:r>
              <a:rPr lang="nl-NL" b="0" dirty="0"/>
              <a:t>, art, community, fitness, </a:t>
            </a:r>
            <a:r>
              <a:rPr lang="nl-NL" b="0" dirty="0" err="1"/>
              <a:t>contemplation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Moderation</a:t>
            </a:r>
            <a:r>
              <a:rPr lang="nl-NL" b="0" dirty="0"/>
              <a:t> is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true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Peace</a:t>
            </a:r>
            <a:r>
              <a:rPr lang="nl-NL" b="0" dirty="0"/>
              <a:t> is </a:t>
            </a:r>
            <a:r>
              <a:rPr lang="nl-NL" b="0" dirty="0" err="1"/>
              <a:t>necessary</a:t>
            </a:r>
            <a:r>
              <a:rPr lang="nl-NL" b="0" dirty="0"/>
              <a:t>; war-</a:t>
            </a:r>
            <a:r>
              <a:rPr lang="nl-NL" b="0" dirty="0" err="1"/>
              <a:t>readiness</a:t>
            </a:r>
            <a:r>
              <a:rPr lang="nl-NL" b="0" dirty="0"/>
              <a:t> </a:t>
            </a:r>
            <a:r>
              <a:rPr lang="nl-NL" b="0" dirty="0" err="1"/>
              <a:t>undermines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endParaRPr lang="nl-NL" b="0" dirty="0"/>
          </a:p>
          <a:p>
            <a:pPr lvl="3"/>
            <a:r>
              <a:rPr lang="nl-NL" b="0" dirty="0"/>
              <a:t>- Leisure must </a:t>
            </a:r>
            <a:r>
              <a:rPr lang="nl-NL" b="0" dirty="0" err="1"/>
              <a:t>be</a:t>
            </a:r>
            <a:r>
              <a:rPr lang="nl-NL" b="0" dirty="0"/>
              <a:t> </a:t>
            </a:r>
            <a:r>
              <a:rPr lang="nl-NL" b="0" dirty="0" err="1"/>
              <a:t>taught</a:t>
            </a:r>
            <a:r>
              <a:rPr lang="nl-NL" b="0" dirty="0"/>
              <a:t>—a </a:t>
            </a:r>
            <a:r>
              <a:rPr lang="nl-NL" b="0" dirty="0" err="1"/>
              <a:t>duty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state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59790019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Leisure </a:t>
            </a:r>
            <a:r>
              <a:rPr lang="nl-NL" dirty="0" err="1"/>
              <a:t>Interpretations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1- Leisure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Social</a:t>
            </a:r>
            <a:r>
              <a:rPr lang="nl-NL" dirty="0"/>
              <a:t> Class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Leisure </a:t>
            </a:r>
            <a:r>
              <a:rPr lang="nl-NL" b="0" dirty="0" err="1"/>
              <a:t>became</a:t>
            </a:r>
            <a:r>
              <a:rPr lang="nl-NL" b="0" dirty="0"/>
              <a:t> a </a:t>
            </a:r>
            <a:r>
              <a:rPr lang="nl-NL" b="0" dirty="0" err="1"/>
              <a:t>symbol</a:t>
            </a:r>
            <a:r>
              <a:rPr lang="nl-NL" b="0" dirty="0"/>
              <a:t> of power, privilege, </a:t>
            </a:r>
            <a:r>
              <a:rPr lang="nl-NL" b="0" dirty="0" err="1"/>
              <a:t>and</a:t>
            </a:r>
            <a:r>
              <a:rPr lang="nl-NL" b="0" dirty="0"/>
              <a:t> status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Across</a:t>
            </a:r>
            <a:r>
              <a:rPr lang="nl-NL" b="0" dirty="0"/>
              <a:t> </a:t>
            </a:r>
            <a:r>
              <a:rPr lang="nl-NL" b="0" dirty="0" err="1"/>
              <a:t>history</a:t>
            </a:r>
            <a:r>
              <a:rPr lang="nl-NL" b="0" dirty="0"/>
              <a:t> (</a:t>
            </a:r>
            <a:r>
              <a:rPr lang="nl-NL" b="0" dirty="0" err="1"/>
              <a:t>feudal</a:t>
            </a:r>
            <a:r>
              <a:rPr lang="nl-NL" b="0" dirty="0"/>
              <a:t>, Renaissance, Industrial Age):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Upper</a:t>
            </a:r>
            <a:r>
              <a:rPr lang="nl-NL" b="0" dirty="0"/>
              <a:t> classes </a:t>
            </a:r>
            <a:r>
              <a:rPr lang="nl-NL" b="0" dirty="0" err="1"/>
              <a:t>showed</a:t>
            </a:r>
            <a:r>
              <a:rPr lang="nl-NL" b="0" dirty="0"/>
              <a:t> </a:t>
            </a:r>
            <a:r>
              <a:rPr lang="nl-NL" b="0" dirty="0" err="1"/>
              <a:t>superiority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working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Leisure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signaled</a:t>
            </a:r>
            <a:r>
              <a:rPr lang="nl-NL" b="0" dirty="0"/>
              <a:t> </a:t>
            </a:r>
            <a:r>
              <a:rPr lang="nl-NL" b="0" dirty="0" err="1"/>
              <a:t>freedom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labor</a:t>
            </a:r>
            <a:endParaRPr lang="nl-NL" b="0" dirty="0"/>
          </a:p>
          <a:p>
            <a:pPr lvl="3"/>
            <a:r>
              <a:rPr lang="nl-NL" b="0" dirty="0"/>
              <a:t>- Leisure </a:t>
            </a:r>
            <a:r>
              <a:rPr lang="nl-NL" b="0" dirty="0" err="1"/>
              <a:t>became</a:t>
            </a:r>
            <a:r>
              <a:rPr lang="nl-NL" b="0" dirty="0"/>
              <a:t> a way </a:t>
            </a:r>
            <a:r>
              <a:rPr lang="nl-NL" b="0" dirty="0" err="1"/>
              <a:t>to</a:t>
            </a:r>
            <a:r>
              <a:rPr lang="nl-NL" b="0" dirty="0"/>
              <a:t> display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distinction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pic>
        <p:nvPicPr>
          <p:cNvPr id="6146" name="Picture 2" descr="Call for Participation | Leisure, Class, and Social Hierarchies: Equestrian  Sport as a Symbol of Power and Exclusion in the Victorian Era | Hybrid  seminar, June 2, 2025 – idrottsforum.org">
            <a:extLst>
              <a:ext uri="{FF2B5EF4-FFF2-40B4-BE49-F238E27FC236}">
                <a16:creationId xmlns:a16="http://schemas.microsoft.com/office/drawing/2014/main" id="{88ABB473-3983-8D77-29F4-7FDC02BC8C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08" y="2420888"/>
            <a:ext cx="5883151" cy="3922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348533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r>
              <a:rPr lang="nl-NL" dirty="0"/>
              <a:t>Leisure </a:t>
            </a:r>
            <a:r>
              <a:rPr lang="nl-NL" dirty="0" err="1"/>
              <a:t>Interpretations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2- Leisure as </a:t>
            </a:r>
            <a:r>
              <a:rPr lang="nl-NL" dirty="0" err="1"/>
              <a:t>Unobligated</a:t>
            </a:r>
            <a:r>
              <a:rPr lang="nl-NL" dirty="0"/>
              <a:t> Time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free, </a:t>
            </a:r>
            <a:r>
              <a:rPr lang="nl-NL" b="0" dirty="0" err="1"/>
              <a:t>discretionary</a:t>
            </a:r>
            <a:r>
              <a:rPr lang="nl-NL" b="0" dirty="0"/>
              <a:t> time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life’s</a:t>
            </a:r>
            <a:r>
              <a:rPr lang="nl-NL" b="0" dirty="0"/>
              <a:t> </a:t>
            </a:r>
            <a:r>
              <a:rPr lang="nl-NL" b="0" dirty="0" err="1"/>
              <a:t>necessities</a:t>
            </a:r>
            <a:endParaRPr lang="nl-NL" b="0" dirty="0"/>
          </a:p>
          <a:p>
            <a:pPr lvl="3"/>
            <a:r>
              <a:rPr lang="nl-NL" b="0" dirty="0"/>
              <a:t>- Leisure is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defined</a:t>
            </a:r>
            <a:r>
              <a:rPr lang="nl-NL" b="0" dirty="0"/>
              <a:t> as time free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obligations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or </a:t>
            </a:r>
            <a:r>
              <a:rPr lang="nl-NL" b="0" dirty="0" err="1"/>
              <a:t>duties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Excludes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work-related</a:t>
            </a:r>
            <a:r>
              <a:rPr lang="nl-NL" b="0" dirty="0"/>
              <a:t> </a:t>
            </a:r>
            <a:r>
              <a:rPr lang="nl-NL" b="0" dirty="0" err="1"/>
              <a:t>tasks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feature: </a:t>
            </a:r>
          </a:p>
          <a:p>
            <a:pPr lvl="3"/>
            <a:r>
              <a:rPr lang="nl-NL" b="0" dirty="0"/>
              <a:t>- Absence of </a:t>
            </a:r>
            <a:r>
              <a:rPr lang="nl-NL" b="0" dirty="0" err="1"/>
              <a:t>obligation</a:t>
            </a:r>
            <a:r>
              <a:rPr lang="nl-NL" b="0" dirty="0"/>
              <a:t> or </a:t>
            </a:r>
            <a:r>
              <a:rPr lang="nl-NL" b="0" dirty="0" err="1"/>
              <a:t>compulsion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pic>
        <p:nvPicPr>
          <p:cNvPr id="7170" name="Picture 2" descr="The health benefits of leisure time - Sheltering Arms®">
            <a:extLst>
              <a:ext uri="{FF2B5EF4-FFF2-40B4-BE49-F238E27FC236}">
                <a16:creationId xmlns:a16="http://schemas.microsoft.com/office/drawing/2014/main" id="{FB389F7C-D839-874D-DE8B-176FB8497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0793" y="2636912"/>
            <a:ext cx="5496041" cy="3755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999734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r>
              <a:rPr lang="nl-NL" dirty="0"/>
              <a:t>Leisure </a:t>
            </a:r>
            <a:r>
              <a:rPr lang="nl-NL" dirty="0" err="1"/>
              <a:t>Interpretations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3- Semi-Leisure </a:t>
            </a:r>
            <a:r>
              <a:rPr lang="nl-NL" dirty="0" err="1"/>
              <a:t>and</a:t>
            </a:r>
            <a:r>
              <a:rPr lang="nl-NL" dirty="0"/>
              <a:t> Free Time</a:t>
            </a:r>
          </a:p>
          <a:p>
            <a:pPr lvl="3"/>
            <a:r>
              <a:rPr lang="nl-NL" b="0" dirty="0"/>
              <a:t>Pure </a:t>
            </a:r>
            <a:r>
              <a:rPr lang="nl-NL" b="0" dirty="0" err="1"/>
              <a:t>leisure</a:t>
            </a:r>
            <a:r>
              <a:rPr lang="nl-NL" b="0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done</a:t>
            </a:r>
            <a:r>
              <a:rPr lang="nl-NL" b="0" dirty="0"/>
              <a:t> </a:t>
            </a:r>
            <a:r>
              <a:rPr lang="nl-NL" b="0" dirty="0" err="1"/>
              <a:t>purely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enjoyment</a:t>
            </a:r>
            <a:endParaRPr lang="nl-NL" b="0" dirty="0"/>
          </a:p>
          <a:p>
            <a:pPr lvl="3"/>
            <a:r>
              <a:rPr lang="nl-NL" b="0" dirty="0"/>
              <a:t>- free of </a:t>
            </a:r>
            <a:r>
              <a:rPr lang="nl-NL" b="0" dirty="0" err="1"/>
              <a:t>obligation</a:t>
            </a:r>
            <a:r>
              <a:rPr lang="nl-NL" b="0" dirty="0"/>
              <a:t> or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purpose</a:t>
            </a:r>
            <a:endParaRPr lang="nl-NL" b="0" dirty="0"/>
          </a:p>
          <a:p>
            <a:pPr lvl="3"/>
            <a:r>
              <a:rPr lang="nl-NL" dirty="0"/>
              <a:t>Semi-</a:t>
            </a:r>
            <a:r>
              <a:rPr lang="nl-NL" dirty="0" err="1"/>
              <a:t>leisure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Free time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partly</a:t>
            </a:r>
            <a:r>
              <a:rPr lang="nl-NL" b="0" dirty="0"/>
              <a:t> </a:t>
            </a:r>
            <a:r>
              <a:rPr lang="nl-NL" b="0" dirty="0" err="1"/>
              <a:t>influenced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, business, </a:t>
            </a:r>
          </a:p>
          <a:p>
            <a:pPr lvl="3"/>
            <a:r>
              <a:rPr lang="nl-NL" b="0" dirty="0"/>
              <a:t>or </a:t>
            </a:r>
            <a:r>
              <a:rPr lang="nl-NL" b="0" dirty="0" err="1"/>
              <a:t>beliefs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Reading </a:t>
            </a:r>
            <a:r>
              <a:rPr lang="nl-NL" b="0" dirty="0" err="1"/>
              <a:t>work-related</a:t>
            </a:r>
            <a:r>
              <a:rPr lang="nl-NL" b="0" dirty="0"/>
              <a:t> </a:t>
            </a:r>
            <a:r>
              <a:rPr lang="nl-NL" b="0" dirty="0" err="1"/>
              <a:t>books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Attending</a:t>
            </a:r>
            <a:r>
              <a:rPr lang="nl-NL" b="0" dirty="0"/>
              <a:t> evening classes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improve</a:t>
            </a:r>
            <a:r>
              <a:rPr lang="nl-NL" b="0" dirty="0"/>
              <a:t> job skills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Social</a:t>
            </a:r>
            <a:r>
              <a:rPr lang="nl-NL" b="0" dirty="0"/>
              <a:t> events </a:t>
            </a:r>
            <a:r>
              <a:rPr lang="nl-NL" b="0" dirty="0" err="1"/>
              <a:t>linked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pic>
        <p:nvPicPr>
          <p:cNvPr id="8194" name="Picture 2" descr="Semi-permanent setups Tentipi Tents for venues and landowners">
            <a:extLst>
              <a:ext uri="{FF2B5EF4-FFF2-40B4-BE49-F238E27FC236}">
                <a16:creationId xmlns:a16="http://schemas.microsoft.com/office/drawing/2014/main" id="{3DAD3DF0-881A-F9F7-FC9F-8D3B3485CE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7207" y="2447371"/>
            <a:ext cx="5713214" cy="381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932465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Leisure </a:t>
            </a:r>
            <a:r>
              <a:rPr lang="nl-NL" dirty="0" err="1"/>
              <a:t>Interpretations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4- Leisure as Activity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Chosen</a:t>
            </a:r>
            <a:r>
              <a:rPr lang="nl-NL" b="0" dirty="0"/>
              <a:t> </a:t>
            </a:r>
            <a:r>
              <a:rPr lang="nl-NL" b="0" dirty="0" err="1"/>
              <a:t>freely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free time,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forced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Happens</a:t>
            </a:r>
            <a:r>
              <a:rPr lang="nl-NL" b="0" dirty="0"/>
              <a:t>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fulfilling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, family,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duties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Purposes</a:t>
            </a:r>
            <a:r>
              <a:rPr lang="nl-NL" b="0" dirty="0"/>
              <a:t> of </a:t>
            </a:r>
            <a:r>
              <a:rPr lang="nl-NL" b="0" dirty="0" err="1"/>
              <a:t>leisure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Defined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freedom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obligation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Allows</a:t>
            </a:r>
            <a:r>
              <a:rPr lang="nl-NL" b="0" dirty="0"/>
              <a:t> </a:t>
            </a:r>
            <a:r>
              <a:rPr lang="nl-NL" b="0" dirty="0" err="1"/>
              <a:t>creative</a:t>
            </a:r>
            <a:r>
              <a:rPr lang="nl-NL" b="0" dirty="0"/>
              <a:t> </a:t>
            </a:r>
            <a:r>
              <a:rPr lang="nl-NL" b="0" dirty="0" err="1"/>
              <a:t>expression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personal </a:t>
            </a:r>
            <a:r>
              <a:rPr lang="nl-NL" b="0" dirty="0" err="1"/>
              <a:t>growth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EEF84CE-54CE-D079-F105-DAFFB4E6E4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1946815"/>
              </p:ext>
            </p:extLst>
          </p:nvPr>
        </p:nvGraphicFramePr>
        <p:xfrm>
          <a:off x="412916" y="4077072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270866447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19835943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Rest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relaxation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Amusement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fun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35747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Self-improvement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social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participation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3905757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0C5E9F55-CAF5-C623-3569-AECCF2B15A52}"/>
              </a:ext>
            </a:extLst>
          </p:cNvPr>
          <p:cNvSpPr txBox="1"/>
          <p:nvPr/>
        </p:nvSpPr>
        <p:spPr>
          <a:xfrm>
            <a:off x="2757488" y="-614363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0444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Leisure </a:t>
            </a:r>
            <a:r>
              <a:rPr lang="nl-NL" dirty="0" err="1"/>
              <a:t>Interpretations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5- Leisure as a State of </a:t>
            </a:r>
            <a:r>
              <a:rPr lang="nl-NL" dirty="0" err="1"/>
              <a:t>Being</a:t>
            </a:r>
            <a:endParaRPr lang="nl-NL" dirty="0"/>
          </a:p>
          <a:p>
            <a:pPr lvl="3"/>
            <a:r>
              <a:rPr lang="nl-NL" b="0" dirty="0"/>
              <a:t>- Goes </a:t>
            </a:r>
            <a:r>
              <a:rPr lang="nl-NL" b="0" dirty="0" err="1"/>
              <a:t>beyond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done</a:t>
            </a:r>
            <a:r>
              <a:rPr lang="nl-NL" b="0" dirty="0"/>
              <a:t> in free time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is </a:t>
            </a:r>
            <a:r>
              <a:rPr lang="nl-NL" b="0" dirty="0" err="1"/>
              <a:t>experienced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Emphasizes</a:t>
            </a:r>
            <a:r>
              <a:rPr lang="nl-NL" b="0" dirty="0"/>
              <a:t> </a:t>
            </a:r>
            <a:r>
              <a:rPr lang="nl-NL" b="0" dirty="0" err="1"/>
              <a:t>leisure’s</a:t>
            </a:r>
            <a:r>
              <a:rPr lang="nl-NL" b="0" dirty="0"/>
              <a:t> </a:t>
            </a:r>
            <a:r>
              <a:rPr lang="nl-NL" b="0" dirty="0" err="1"/>
              <a:t>deeper</a:t>
            </a:r>
            <a:r>
              <a:rPr lang="nl-NL" b="0" dirty="0"/>
              <a:t> </a:t>
            </a:r>
            <a:r>
              <a:rPr lang="nl-NL" b="0" dirty="0" err="1"/>
              <a:t>meaning</a:t>
            </a:r>
            <a:r>
              <a:rPr lang="nl-NL" b="0" dirty="0"/>
              <a:t> in life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Reflects</a:t>
            </a:r>
            <a:r>
              <a:rPr lang="nl-NL" b="0" dirty="0"/>
              <a:t> a </a:t>
            </a:r>
            <a:r>
              <a:rPr lang="nl-NL" b="0" dirty="0" err="1"/>
              <a:t>mindset</a:t>
            </a:r>
            <a:r>
              <a:rPr lang="nl-NL" b="0" dirty="0"/>
              <a:t> or way of living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Freedom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Voluntariness</a:t>
            </a:r>
            <a:endParaRPr lang="nl-NL" dirty="0"/>
          </a:p>
          <a:p>
            <a:pPr lvl="3"/>
            <a:r>
              <a:rPr lang="nl-NL" b="0" dirty="0"/>
              <a:t>- 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done</a:t>
            </a:r>
            <a:r>
              <a:rPr lang="nl-NL" b="0" dirty="0"/>
              <a:t> </a:t>
            </a:r>
            <a:r>
              <a:rPr lang="nl-NL" b="0" dirty="0" err="1"/>
              <a:t>freely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Enables</a:t>
            </a:r>
            <a:r>
              <a:rPr lang="nl-NL" b="0" dirty="0"/>
              <a:t> full </a:t>
            </a:r>
            <a:r>
              <a:rPr lang="nl-NL" b="0" dirty="0" err="1"/>
              <a:t>immersion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BFF067F-0E14-3418-A068-7A9F31F52A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3231" y="989616"/>
            <a:ext cx="5274340" cy="5374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150030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Leisure </a:t>
            </a:r>
            <a:r>
              <a:rPr lang="nl-NL" dirty="0" err="1"/>
              <a:t>Interpretations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5- Leisure as a State of </a:t>
            </a:r>
            <a:r>
              <a:rPr lang="nl-NL" dirty="0" err="1"/>
              <a:t>Being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Self-Expression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Fulfillment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expression</a:t>
            </a:r>
            <a:r>
              <a:rPr lang="nl-NL" b="0" dirty="0"/>
              <a:t> of </a:t>
            </a:r>
            <a:r>
              <a:rPr lang="nl-NL" b="0" dirty="0" err="1"/>
              <a:t>true</a:t>
            </a:r>
            <a:r>
              <a:rPr lang="nl-NL" b="0" dirty="0"/>
              <a:t> </a:t>
            </a:r>
            <a:r>
              <a:rPr lang="nl-NL" b="0" dirty="0" err="1"/>
              <a:t>self</a:t>
            </a:r>
            <a:r>
              <a:rPr lang="nl-NL" b="0" dirty="0"/>
              <a:t>, </a:t>
            </a:r>
            <a:r>
              <a:rPr lang="nl-NL" b="0" dirty="0" err="1"/>
              <a:t>talents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Brings</a:t>
            </a:r>
            <a:r>
              <a:rPr lang="nl-NL" b="0" dirty="0"/>
              <a:t> </a:t>
            </a:r>
            <a:r>
              <a:rPr lang="nl-NL" b="0" dirty="0" err="1"/>
              <a:t>deep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A </a:t>
            </a:r>
            <a:r>
              <a:rPr lang="nl-NL" dirty="0" err="1"/>
              <a:t>Holistic</a:t>
            </a:r>
            <a:r>
              <a:rPr lang="nl-NL" dirty="0"/>
              <a:t> Lifestyle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Activities</a:t>
            </a:r>
            <a:r>
              <a:rPr lang="nl-NL" b="0" dirty="0"/>
              <a:t> are </a:t>
            </a:r>
            <a:r>
              <a:rPr lang="nl-NL" b="0" dirty="0" err="1"/>
              <a:t>interconnected</a:t>
            </a:r>
            <a:r>
              <a:rPr lang="nl-NL" b="0" dirty="0"/>
              <a:t>, </a:t>
            </a:r>
            <a:r>
              <a:rPr lang="nl-NL" b="0" dirty="0" err="1"/>
              <a:t>not</a:t>
            </a:r>
            <a:r>
              <a:rPr lang="nl-NL" b="0" dirty="0"/>
              <a:t> separate</a:t>
            </a:r>
          </a:p>
          <a:p>
            <a:pPr lvl="3"/>
            <a:r>
              <a:rPr lang="nl-NL" b="0" dirty="0"/>
              <a:t>- Personal </a:t>
            </a:r>
            <a:r>
              <a:rPr lang="nl-NL" b="0" dirty="0" err="1"/>
              <a:t>growth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self-actualization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Creativity</a:t>
            </a:r>
            <a:r>
              <a:rPr lang="nl-NL" b="0" dirty="0"/>
              <a:t>, </a:t>
            </a:r>
            <a:r>
              <a:rPr lang="nl-NL" b="0" dirty="0" err="1"/>
              <a:t>expression</a:t>
            </a:r>
            <a:r>
              <a:rPr lang="nl-NL" b="0" dirty="0"/>
              <a:t>, </a:t>
            </a:r>
            <a:r>
              <a:rPr lang="nl-NL" b="0" dirty="0" err="1"/>
              <a:t>involvement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55595549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2-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leisure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Leisure </a:t>
            </a:r>
            <a:r>
              <a:rPr lang="nl-NL" dirty="0" err="1"/>
              <a:t>Interpretations</a:t>
            </a:r>
            <a:r>
              <a:rPr lang="nl-NL" dirty="0"/>
              <a:t>: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6- Leisure as Spiritual </a:t>
            </a:r>
            <a:r>
              <a:rPr lang="nl-NL" dirty="0" err="1"/>
              <a:t>Expression</a:t>
            </a:r>
            <a:r>
              <a:rPr lang="nl-NL" dirty="0"/>
              <a:t>	</a:t>
            </a:r>
          </a:p>
          <a:p>
            <a:pPr lvl="3"/>
            <a:r>
              <a:rPr lang="nl-NL" b="0" dirty="0"/>
              <a:t>- A </a:t>
            </a:r>
            <a:r>
              <a:rPr lang="nl-NL" b="0" dirty="0" err="1"/>
              <a:t>path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spiritual </a:t>
            </a:r>
            <a:r>
              <a:rPr lang="nl-NL" b="0" dirty="0" err="1"/>
              <a:t>enrichment</a:t>
            </a:r>
            <a:endParaRPr lang="nl-NL" b="0" dirty="0"/>
          </a:p>
          <a:p>
            <a:pPr lvl="3"/>
            <a:r>
              <a:rPr lang="nl-NL" b="0" dirty="0"/>
              <a:t>-  </a:t>
            </a:r>
            <a:r>
              <a:rPr lang="nl-NL" b="0" dirty="0" err="1"/>
              <a:t>Contributes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peace</a:t>
            </a:r>
            <a:r>
              <a:rPr lang="nl-NL" b="0" dirty="0"/>
              <a:t>, </a:t>
            </a:r>
            <a:r>
              <a:rPr lang="nl-NL" b="0" dirty="0" err="1"/>
              <a:t>reflection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meaning</a:t>
            </a:r>
            <a:endParaRPr lang="nl-NL" b="0" dirty="0"/>
          </a:p>
          <a:p>
            <a:pPr lvl="3"/>
            <a:r>
              <a:rPr lang="nl-NL" b="0" dirty="0"/>
              <a:t>- Leisure </a:t>
            </a:r>
            <a:r>
              <a:rPr lang="nl-NL" b="0" dirty="0" err="1"/>
              <a:t>activities</a:t>
            </a:r>
            <a:r>
              <a:rPr lang="nl-NL" b="0" dirty="0"/>
              <a:t> have a spiritual </a:t>
            </a:r>
            <a:r>
              <a:rPr lang="nl-NL" b="0" dirty="0" err="1"/>
              <a:t>quality</a:t>
            </a:r>
            <a:endParaRPr lang="nl-NL" b="0" dirty="0"/>
          </a:p>
          <a:p>
            <a:pPr lvl="3"/>
            <a:r>
              <a:rPr lang="nl-NL" b="0" dirty="0"/>
              <a:t>- Play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recreation</a:t>
            </a:r>
            <a:r>
              <a:rPr lang="nl-NL" b="0" dirty="0"/>
              <a:t> as “</a:t>
            </a:r>
            <a:r>
              <a:rPr lang="nl-NL" b="0" dirty="0" err="1"/>
              <a:t>holy</a:t>
            </a:r>
            <a:r>
              <a:rPr lang="nl-NL" b="0" dirty="0"/>
              <a:t>” or </a:t>
            </a:r>
            <a:r>
              <a:rPr lang="nl-NL" b="0" dirty="0" err="1"/>
              <a:t>uplifting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Moral</a:t>
            </a:r>
            <a:r>
              <a:rPr lang="nl-NL" b="0" dirty="0"/>
              <a:t> development </a:t>
            </a:r>
            <a:r>
              <a:rPr lang="nl-NL" b="0" dirty="0" err="1"/>
              <a:t>and</a:t>
            </a:r>
            <a:r>
              <a:rPr lang="nl-NL" b="0" dirty="0"/>
              <a:t> spiritual well-</a:t>
            </a:r>
            <a:r>
              <a:rPr lang="nl-NL" b="0" dirty="0" err="1"/>
              <a:t>being</a:t>
            </a:r>
            <a:endParaRPr lang="nl-NL" b="0" dirty="0"/>
          </a:p>
          <a:p>
            <a:pPr lvl="3"/>
            <a:r>
              <a:rPr lang="nl-NL" dirty="0"/>
              <a:t>Leisure as </a:t>
            </a:r>
            <a:r>
              <a:rPr lang="nl-NL" dirty="0" err="1"/>
              <a:t>sacred</a:t>
            </a:r>
            <a:r>
              <a:rPr lang="nl-NL" dirty="0"/>
              <a:t> time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Sabbath</a:t>
            </a:r>
            <a:r>
              <a:rPr lang="nl-NL" b="0" dirty="0"/>
              <a:t>” or </a:t>
            </a:r>
            <a:r>
              <a:rPr lang="nl-NL" b="0" dirty="0" err="1"/>
              <a:t>sacred</a:t>
            </a:r>
            <a:r>
              <a:rPr lang="nl-NL" b="0" dirty="0"/>
              <a:t> </a:t>
            </a:r>
            <a:r>
              <a:rPr lang="nl-NL" b="0" dirty="0" err="1"/>
              <a:t>day</a:t>
            </a:r>
            <a:r>
              <a:rPr lang="nl-NL" b="0" dirty="0"/>
              <a:t> of rest</a:t>
            </a:r>
          </a:p>
          <a:p>
            <a:pPr lvl="3"/>
            <a:r>
              <a:rPr lang="nl-NL" b="0" dirty="0"/>
              <a:t>- As a time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renewal</a:t>
            </a:r>
            <a:r>
              <a:rPr lang="nl-NL" b="0" dirty="0"/>
              <a:t>, </a:t>
            </a:r>
            <a:r>
              <a:rPr lang="nl-NL" b="0" dirty="0" err="1"/>
              <a:t>reflection</a:t>
            </a:r>
            <a:r>
              <a:rPr lang="nl-NL" b="0" dirty="0"/>
              <a:t>, or </a:t>
            </a:r>
            <a:r>
              <a:rPr lang="nl-NL" b="0" dirty="0" err="1"/>
              <a:t>communion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19974664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Meaning</a:t>
            </a:r>
            <a:r>
              <a:rPr lang="nl-NL" dirty="0"/>
              <a:t> of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Origin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Term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From</a:t>
            </a:r>
            <a:r>
              <a:rPr lang="nl-NL" b="0" dirty="0"/>
              <a:t> Latin </a:t>
            </a:r>
            <a:r>
              <a:rPr lang="nl-NL" b="0" dirty="0" err="1"/>
              <a:t>recreatio</a:t>
            </a:r>
            <a:r>
              <a:rPr lang="nl-NL" b="0" dirty="0"/>
              <a:t>, means "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which</a:t>
            </a:r>
            <a:r>
              <a:rPr lang="nl-NL" b="0" dirty="0"/>
              <a:t> </a:t>
            </a:r>
            <a:r>
              <a:rPr lang="nl-NL" b="0" dirty="0" err="1"/>
              <a:t>refreshes</a:t>
            </a:r>
            <a:r>
              <a:rPr lang="nl-NL" b="0" dirty="0"/>
              <a:t> or </a:t>
            </a:r>
            <a:r>
              <a:rPr lang="nl-NL" b="0" dirty="0" err="1"/>
              <a:t>restores</a:t>
            </a:r>
            <a:r>
              <a:rPr lang="nl-NL" b="0" dirty="0"/>
              <a:t>”</a:t>
            </a:r>
          </a:p>
          <a:p>
            <a:pPr lvl="3"/>
            <a:endParaRPr lang="nl-NL" b="0" dirty="0"/>
          </a:p>
          <a:p>
            <a:pPr lvl="3"/>
            <a:r>
              <a:rPr lang="nl-NL" dirty="0" err="1"/>
              <a:t>Historical</a:t>
            </a:r>
            <a:r>
              <a:rPr lang="nl-NL" dirty="0"/>
              <a:t> </a:t>
            </a:r>
            <a:r>
              <a:rPr lang="nl-NL" dirty="0" err="1"/>
              <a:t>Perspective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Seen</a:t>
            </a:r>
            <a:r>
              <a:rPr lang="nl-NL" b="0" dirty="0"/>
              <a:t> as a light, </a:t>
            </a:r>
            <a:r>
              <a:rPr lang="nl-NL" b="0" dirty="0" err="1"/>
              <a:t>restful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Voluntarily</a:t>
            </a:r>
            <a:r>
              <a:rPr lang="nl-NL" b="0" dirty="0"/>
              <a:t> </a:t>
            </a:r>
            <a:r>
              <a:rPr lang="nl-NL" b="0" dirty="0" err="1"/>
              <a:t>chosen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regain</a:t>
            </a:r>
            <a:r>
              <a:rPr lang="nl-NL" b="0" dirty="0"/>
              <a:t> energy </a:t>
            </a:r>
            <a:r>
              <a:rPr lang="nl-NL" b="0" dirty="0" err="1"/>
              <a:t>after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restore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body </a:t>
            </a:r>
            <a:r>
              <a:rPr lang="nl-NL" b="0" dirty="0" err="1"/>
              <a:t>and</a:t>
            </a:r>
            <a:r>
              <a:rPr lang="nl-NL" b="0" dirty="0"/>
              <a:t> mind </a:t>
            </a:r>
            <a:r>
              <a:rPr lang="nl-NL" b="0" dirty="0" err="1"/>
              <a:t>before</a:t>
            </a:r>
            <a:endParaRPr lang="nl-NL" b="0" dirty="0"/>
          </a:p>
          <a:p>
            <a:pPr lvl="3"/>
            <a:r>
              <a:rPr lang="nl-NL" b="0" dirty="0"/>
              <a:t> </a:t>
            </a:r>
            <a:r>
              <a:rPr lang="nl-NL" b="0" dirty="0" err="1"/>
              <a:t>returning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labor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pic>
        <p:nvPicPr>
          <p:cNvPr id="11266" name="Picture 2" descr="Park &amp; Recreation Management (Park, Recreation &amp; Tourism Studies, B.S.) |  Old Dominion University">
            <a:extLst>
              <a:ext uri="{FF2B5EF4-FFF2-40B4-BE49-F238E27FC236}">
                <a16:creationId xmlns:a16="http://schemas.microsoft.com/office/drawing/2014/main" id="{CC9EDDC9-FC17-0731-5F8F-4B07672722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94" y="3068960"/>
            <a:ext cx="6819256" cy="3409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053953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Meaning</a:t>
            </a:r>
            <a:r>
              <a:rPr lang="nl-NL" dirty="0"/>
              <a:t> of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Limitations</a:t>
            </a:r>
            <a:r>
              <a:rPr lang="nl-NL" dirty="0"/>
              <a:t> of </a:t>
            </a:r>
            <a:r>
              <a:rPr lang="nl-NL" dirty="0" err="1"/>
              <a:t>the</a:t>
            </a:r>
            <a:r>
              <a:rPr lang="nl-NL" dirty="0"/>
              <a:t> Traditional View of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Outdated</a:t>
            </a:r>
            <a:r>
              <a:rPr lang="nl-NL" dirty="0"/>
              <a:t> </a:t>
            </a:r>
            <a:r>
              <a:rPr lang="nl-NL" dirty="0" err="1"/>
              <a:t>Assumptions</a:t>
            </a:r>
            <a:endParaRPr lang="nl-NL" dirty="0"/>
          </a:p>
          <a:p>
            <a:pPr lvl="3"/>
            <a:r>
              <a:rPr lang="nl-NL" b="0" dirty="0"/>
              <a:t>- Modern </a:t>
            </a:r>
            <a:r>
              <a:rPr lang="nl-NL" b="0" dirty="0" err="1"/>
              <a:t>work</a:t>
            </a:r>
            <a:r>
              <a:rPr lang="nl-NL" b="0" dirty="0"/>
              <a:t> is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physically</a:t>
            </a:r>
            <a:r>
              <a:rPr lang="nl-NL" b="0" dirty="0"/>
              <a:t> </a:t>
            </a:r>
            <a:r>
              <a:rPr lang="nl-NL" b="0" dirty="0" err="1"/>
              <a:t>demanding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today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more </a:t>
            </a:r>
            <a:r>
              <a:rPr lang="nl-NL" b="0" dirty="0" err="1"/>
              <a:t>engaging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Beyond </a:t>
            </a:r>
            <a:r>
              <a:rPr lang="nl-NL" dirty="0" err="1"/>
              <a:t>Restoration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Work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everyone</a:t>
            </a:r>
            <a:r>
              <a:rPr lang="nl-NL" b="0" dirty="0"/>
              <a:t> </a:t>
            </a:r>
            <a:r>
              <a:rPr lang="nl-NL" b="0" dirty="0" err="1"/>
              <a:t>works</a:t>
            </a:r>
            <a:r>
              <a:rPr lang="nl-NL" b="0" dirty="0"/>
              <a:t>, </a:t>
            </a:r>
            <a:r>
              <a:rPr lang="nl-NL" b="0" dirty="0" err="1"/>
              <a:t>yet</a:t>
            </a:r>
            <a:r>
              <a:rPr lang="nl-NL" b="0" dirty="0"/>
              <a:t>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still</a:t>
            </a:r>
            <a:r>
              <a:rPr lang="nl-NL" b="0" dirty="0"/>
              <a:t> </a:t>
            </a:r>
            <a:r>
              <a:rPr lang="nl-NL" b="0" dirty="0" err="1"/>
              <a:t>adds</a:t>
            </a:r>
            <a:r>
              <a:rPr lang="nl-NL" b="0" dirty="0"/>
              <a:t> </a:t>
            </a:r>
            <a:r>
              <a:rPr lang="nl-NL" b="0" dirty="0" err="1"/>
              <a:t>meaning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isn't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recovery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4239711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Meaning</a:t>
            </a:r>
            <a:r>
              <a:rPr lang="nl-NL" dirty="0"/>
              <a:t> of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Traditionally</a:t>
            </a:r>
            <a:r>
              <a:rPr lang="nl-NL" dirty="0"/>
              <a:t>, </a:t>
            </a:r>
            <a:r>
              <a:rPr lang="nl-NL" dirty="0" err="1"/>
              <a:t>people</a:t>
            </a:r>
            <a:r>
              <a:rPr lang="nl-NL" dirty="0"/>
              <a:t> have </a:t>
            </a:r>
            <a:r>
              <a:rPr lang="nl-NL" dirty="0" err="1"/>
              <a:t>viewed</a:t>
            </a:r>
            <a:r>
              <a:rPr lang="nl-NL" dirty="0"/>
              <a:t> </a:t>
            </a:r>
            <a:r>
              <a:rPr lang="nl-NL" dirty="0" err="1"/>
              <a:t>work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as </a:t>
            </a:r>
            <a:r>
              <a:rPr lang="nl-NL" dirty="0" err="1"/>
              <a:t>opposites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Work</a:t>
            </a:r>
            <a:r>
              <a:rPr lang="nl-NL" dirty="0"/>
              <a:t> was </a:t>
            </a:r>
            <a:r>
              <a:rPr lang="nl-NL" dirty="0" err="1"/>
              <a:t>seen</a:t>
            </a:r>
            <a:r>
              <a:rPr lang="nl-NL" dirty="0"/>
              <a:t> as: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Tedious</a:t>
            </a:r>
            <a:r>
              <a:rPr lang="nl-NL" b="0" dirty="0"/>
              <a:t>, </a:t>
            </a:r>
            <a:r>
              <a:rPr lang="nl-NL" b="0" dirty="0" err="1"/>
              <a:t>unpleasant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monotonous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Something</a:t>
            </a:r>
            <a:r>
              <a:rPr lang="nl-NL" b="0" dirty="0"/>
              <a:t> we have </a:t>
            </a:r>
            <a:r>
              <a:rPr lang="nl-NL" b="0" dirty="0" err="1"/>
              <a:t>to</a:t>
            </a:r>
            <a:r>
              <a:rPr lang="nl-NL" b="0" dirty="0"/>
              <a:t> do (</a:t>
            </a:r>
            <a:r>
              <a:rPr lang="nl-NL" b="0" dirty="0" err="1"/>
              <a:t>obligatory</a:t>
            </a:r>
            <a:r>
              <a:rPr lang="nl-NL" b="0" dirty="0"/>
              <a:t>)</a:t>
            </a:r>
          </a:p>
          <a:p>
            <a:pPr lvl="3"/>
            <a:r>
              <a:rPr lang="nl-NL" dirty="0" err="1"/>
              <a:t>Recreation</a:t>
            </a:r>
            <a:r>
              <a:rPr lang="nl-NL" dirty="0"/>
              <a:t> was </a:t>
            </a:r>
            <a:r>
              <a:rPr lang="nl-NL" dirty="0" err="1"/>
              <a:t>seen</a:t>
            </a:r>
            <a:r>
              <a:rPr lang="nl-NL" dirty="0"/>
              <a:t> as: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Light, </a:t>
            </a:r>
            <a:r>
              <a:rPr lang="nl-NL" b="0" dirty="0" err="1"/>
              <a:t>pleasant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Something</a:t>
            </a:r>
            <a:r>
              <a:rPr lang="nl-NL" b="0" dirty="0"/>
              <a:t> we </a:t>
            </a:r>
            <a:r>
              <a:rPr lang="nl-NL" b="0" dirty="0" err="1"/>
              <a:t>choose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do </a:t>
            </a:r>
            <a:r>
              <a:rPr lang="nl-NL" b="0" dirty="0" err="1"/>
              <a:t>to</a:t>
            </a:r>
            <a:r>
              <a:rPr lang="nl-NL" b="0" dirty="0"/>
              <a:t> relax or </a:t>
            </a:r>
            <a:r>
              <a:rPr lang="nl-NL" b="0" dirty="0" err="1"/>
              <a:t>recover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61192789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The </a:t>
            </a:r>
            <a:r>
              <a:rPr lang="nl-NL" dirty="0" err="1"/>
              <a:t>Meaning</a:t>
            </a:r>
            <a:r>
              <a:rPr lang="nl-NL" dirty="0"/>
              <a:t> of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 Modern, </a:t>
            </a:r>
            <a:r>
              <a:rPr lang="nl-NL" dirty="0" err="1"/>
              <a:t>Holistic</a:t>
            </a:r>
            <a:r>
              <a:rPr lang="nl-NL" dirty="0"/>
              <a:t> </a:t>
            </a:r>
            <a:r>
              <a:rPr lang="nl-NL" dirty="0" err="1"/>
              <a:t>Perspective</a:t>
            </a:r>
            <a:endParaRPr lang="nl-NL" dirty="0"/>
          </a:p>
          <a:p>
            <a:pPr lvl="3"/>
            <a:r>
              <a:rPr lang="nl-NL" b="0" dirty="0"/>
              <a:t>- A more </a:t>
            </a:r>
            <a:r>
              <a:rPr lang="nl-NL" b="0" dirty="0" err="1"/>
              <a:t>balanced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realistic</a:t>
            </a:r>
            <a:r>
              <a:rPr lang="nl-NL" b="0" dirty="0"/>
              <a:t> view is </a:t>
            </a:r>
            <a:r>
              <a:rPr lang="nl-NL" b="0" dirty="0" err="1"/>
              <a:t>that</a:t>
            </a:r>
            <a:r>
              <a:rPr lang="nl-NL" b="0" dirty="0"/>
              <a:t>:</a:t>
            </a:r>
          </a:p>
          <a:p>
            <a:pPr lvl="3"/>
            <a:r>
              <a:rPr lang="nl-NL" b="0" dirty="0"/>
              <a:t>- Both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Pleasant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Creative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fulfilling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Deeply</a:t>
            </a:r>
            <a:r>
              <a:rPr lang="nl-NL" b="0" dirty="0"/>
              <a:t> </a:t>
            </a:r>
            <a:r>
              <a:rPr lang="nl-NL" b="0" dirty="0" err="1"/>
              <a:t>involving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83406722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 err="1"/>
              <a:t>Contemporary</a:t>
            </a:r>
            <a:r>
              <a:rPr lang="nl-NL" dirty="0"/>
              <a:t> Understanding of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r>
              <a:rPr lang="nl-NL" dirty="0"/>
              <a:t>It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 </a:t>
            </a:r>
            <a:r>
              <a:rPr lang="nl-NL" dirty="0" err="1"/>
              <a:t>understood</a:t>
            </a:r>
            <a:r>
              <a:rPr lang="nl-NL" dirty="0"/>
              <a:t> </a:t>
            </a:r>
            <a:r>
              <a:rPr lang="nl-NL" dirty="0" err="1"/>
              <a:t>through</a:t>
            </a:r>
            <a:r>
              <a:rPr lang="nl-NL" dirty="0"/>
              <a:t> 3 </a:t>
            </a:r>
            <a:r>
              <a:rPr lang="nl-NL" dirty="0" err="1"/>
              <a:t>aspects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1. </a:t>
            </a:r>
            <a:r>
              <a:rPr lang="nl-NL" dirty="0" err="1"/>
              <a:t>Recreation</a:t>
            </a:r>
            <a:r>
              <a:rPr lang="nl-NL" dirty="0"/>
              <a:t> as </a:t>
            </a:r>
            <a:r>
              <a:rPr lang="nl-NL" dirty="0" err="1"/>
              <a:t>an</a:t>
            </a:r>
            <a:r>
              <a:rPr lang="nl-NL" dirty="0"/>
              <a:t> Activity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people</a:t>
            </a:r>
            <a:r>
              <a:rPr lang="nl-NL" b="0" dirty="0"/>
              <a:t> do in </a:t>
            </a:r>
            <a:r>
              <a:rPr lang="nl-NL" b="0" dirty="0" err="1"/>
              <a:t>their</a:t>
            </a:r>
            <a:r>
              <a:rPr lang="nl-NL" b="0" dirty="0"/>
              <a:t> free time.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done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fun</a:t>
            </a:r>
            <a:r>
              <a:rPr lang="nl-NL" b="0" dirty="0"/>
              <a:t>, </a:t>
            </a:r>
            <a:r>
              <a:rPr lang="nl-NL" b="0" dirty="0" err="1"/>
              <a:t>relaxation</a:t>
            </a:r>
            <a:r>
              <a:rPr lang="nl-NL" b="0" dirty="0"/>
              <a:t>, </a:t>
            </a:r>
            <a:r>
              <a:rPr lang="nl-NL" b="0" dirty="0" err="1"/>
              <a:t>challenge</a:t>
            </a:r>
            <a:r>
              <a:rPr lang="nl-NL" b="0" dirty="0"/>
              <a:t>, or </a:t>
            </a:r>
            <a:r>
              <a:rPr lang="nl-NL" b="0" dirty="0" err="1"/>
              <a:t>socializing</a:t>
            </a:r>
            <a:r>
              <a:rPr lang="nl-NL" b="0" dirty="0"/>
              <a:t>.</a:t>
            </a:r>
          </a:p>
          <a:p>
            <a:pPr lvl="3"/>
            <a:r>
              <a:rPr lang="nl-NL" b="0" dirty="0" err="1"/>
              <a:t>Examples</a:t>
            </a:r>
            <a:r>
              <a:rPr lang="nl-NL" b="0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playing</a:t>
            </a:r>
            <a:r>
              <a:rPr lang="nl-NL" b="0" dirty="0"/>
              <a:t> </a:t>
            </a:r>
            <a:r>
              <a:rPr lang="nl-NL" b="0" dirty="0" err="1"/>
              <a:t>sports</a:t>
            </a:r>
            <a:r>
              <a:rPr lang="nl-NL" b="0" dirty="0"/>
              <a:t>, </a:t>
            </a:r>
            <a:r>
              <a:rPr lang="nl-NL" b="0" dirty="0" err="1"/>
              <a:t>hiking</a:t>
            </a:r>
            <a:r>
              <a:rPr lang="nl-NL" b="0" dirty="0"/>
              <a:t>, </a:t>
            </a:r>
            <a:r>
              <a:rPr lang="nl-NL" b="0" dirty="0" err="1"/>
              <a:t>painting</a:t>
            </a:r>
            <a:r>
              <a:rPr lang="nl-NL" b="0" dirty="0"/>
              <a:t>, </a:t>
            </a:r>
            <a:r>
              <a:rPr lang="nl-NL" b="0" dirty="0" err="1"/>
              <a:t>gaming</a:t>
            </a:r>
            <a:r>
              <a:rPr lang="nl-NL" b="0" dirty="0"/>
              <a:t>, or </a:t>
            </a:r>
            <a:r>
              <a:rPr lang="nl-NL" b="0" dirty="0" err="1"/>
              <a:t>attending</a:t>
            </a:r>
            <a:r>
              <a:rPr lang="nl-NL" b="0" dirty="0"/>
              <a:t> events.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788526183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 </a:t>
            </a:r>
            <a:r>
              <a:rPr lang="nl-NL" dirty="0" err="1"/>
              <a:t>Recreation</a:t>
            </a:r>
            <a:r>
              <a:rPr lang="nl-NL" dirty="0"/>
              <a:t> as a </a:t>
            </a:r>
            <a:r>
              <a:rPr lang="nl-NL" dirty="0" err="1"/>
              <a:t>Process</a:t>
            </a:r>
            <a:r>
              <a:rPr lang="nl-NL" dirty="0"/>
              <a:t> or State of </a:t>
            </a:r>
            <a:r>
              <a:rPr lang="nl-NL" dirty="0" err="1"/>
              <a:t>Being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is </a:t>
            </a:r>
            <a:r>
              <a:rPr lang="nl-NL" b="0" dirty="0" err="1"/>
              <a:t>not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as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something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happens</a:t>
            </a:r>
            <a:r>
              <a:rPr lang="nl-NL" b="0" dirty="0"/>
              <a:t> </a:t>
            </a:r>
            <a:r>
              <a:rPr lang="nl-NL" b="0" dirty="0" err="1"/>
              <a:t>internally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i="1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person </a:t>
            </a:r>
            <a:r>
              <a:rPr lang="nl-NL" b="0" dirty="0" err="1"/>
              <a:t>feels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It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i="1" dirty="0" err="1"/>
              <a:t>outcome</a:t>
            </a:r>
            <a:r>
              <a:rPr lang="nl-NL" b="0" i="1" dirty="0"/>
              <a:t> 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 </a:t>
            </a:r>
            <a:r>
              <a:rPr lang="nl-NL" b="0" dirty="0" err="1"/>
              <a:t>fulfillment</a:t>
            </a:r>
            <a:r>
              <a:rPr lang="nl-NL" b="0" dirty="0"/>
              <a:t>, flow, </a:t>
            </a:r>
            <a:r>
              <a:rPr lang="nl-NL" b="0" dirty="0" err="1"/>
              <a:t>joy</a:t>
            </a:r>
            <a:r>
              <a:rPr lang="nl-NL" b="0" dirty="0"/>
              <a:t>, or personal </a:t>
            </a:r>
            <a:r>
              <a:rPr lang="nl-NL" b="0" dirty="0" err="1"/>
              <a:t>transformation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78435579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3. </a:t>
            </a:r>
            <a:r>
              <a:rPr lang="nl-NL" dirty="0" err="1"/>
              <a:t>Recreation</a:t>
            </a:r>
            <a:r>
              <a:rPr lang="nl-NL" dirty="0"/>
              <a:t> as a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Institution</a:t>
            </a:r>
            <a:endParaRPr lang="nl-NL" b="0" dirty="0"/>
          </a:p>
          <a:p>
            <a:pPr lvl="3"/>
            <a:r>
              <a:rPr lang="nl-NL" b="0" dirty="0"/>
              <a:t>-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today</a:t>
            </a:r>
            <a:r>
              <a:rPr lang="nl-NL" b="0" dirty="0"/>
              <a:t>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organized</a:t>
            </a:r>
            <a:r>
              <a:rPr lang="nl-NL" b="0" dirty="0"/>
              <a:t>, </a:t>
            </a:r>
            <a:r>
              <a:rPr lang="nl-NL" b="0" dirty="0" err="1"/>
              <a:t>collective</a:t>
            </a:r>
            <a:r>
              <a:rPr lang="nl-NL" b="0" dirty="0"/>
              <a:t> </a:t>
            </a:r>
            <a:r>
              <a:rPr lang="nl-NL" b="0" dirty="0" err="1"/>
              <a:t>behavior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Shift in </a:t>
            </a:r>
            <a:r>
              <a:rPr lang="nl-NL" dirty="0" err="1"/>
              <a:t>Responsibility</a:t>
            </a:r>
            <a:endParaRPr lang="nl-NL" dirty="0"/>
          </a:p>
          <a:p>
            <a:pPr lvl="3"/>
            <a:r>
              <a:rPr lang="nl-NL" b="0" dirty="0"/>
              <a:t>- In </a:t>
            </a:r>
            <a:r>
              <a:rPr lang="nl-NL" b="0" dirty="0" err="1"/>
              <a:t>the</a:t>
            </a:r>
            <a:r>
              <a:rPr lang="nl-NL" b="0" dirty="0"/>
              <a:t> past, </a:t>
            </a:r>
            <a:r>
              <a:rPr lang="nl-NL" b="0" dirty="0" err="1"/>
              <a:t>recreation</a:t>
            </a:r>
            <a:r>
              <a:rPr lang="nl-NL" b="0" dirty="0"/>
              <a:t> was </a:t>
            </a:r>
            <a:r>
              <a:rPr lang="nl-NL" b="0" dirty="0" err="1"/>
              <a:t>mostly</a:t>
            </a:r>
            <a:r>
              <a:rPr lang="nl-NL" b="0" dirty="0"/>
              <a:t> </a:t>
            </a:r>
            <a:r>
              <a:rPr lang="nl-NL" b="0" dirty="0" err="1"/>
              <a:t>managed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families, </a:t>
            </a:r>
            <a:r>
              <a:rPr lang="nl-NL" b="0" dirty="0" err="1"/>
              <a:t>churches</a:t>
            </a:r>
            <a:r>
              <a:rPr lang="nl-NL" b="0" dirty="0"/>
              <a:t>, or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Now</a:t>
            </a:r>
            <a:r>
              <a:rPr lang="nl-NL" b="0" dirty="0"/>
              <a:t>, </a:t>
            </a:r>
            <a:r>
              <a:rPr lang="nl-NL" b="0" dirty="0" err="1"/>
              <a:t>it</a:t>
            </a:r>
            <a:r>
              <a:rPr lang="nl-NL" b="0" dirty="0"/>
              <a:t> is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responsibility</a:t>
            </a:r>
            <a:r>
              <a:rPr lang="nl-NL" b="0" dirty="0"/>
              <a:t> of </a:t>
            </a:r>
            <a:r>
              <a:rPr lang="nl-NL" b="0" dirty="0" err="1"/>
              <a:t>many</a:t>
            </a:r>
            <a:r>
              <a:rPr lang="nl-NL" b="0" dirty="0"/>
              <a:t> </a:t>
            </a:r>
            <a:r>
              <a:rPr lang="nl-NL" b="0" dirty="0" err="1"/>
              <a:t>institutions</a:t>
            </a:r>
            <a:r>
              <a:rPr lang="nl-NL" b="0" dirty="0"/>
              <a:t>, </a:t>
            </a:r>
            <a:r>
              <a:rPr lang="nl-NL" b="0" dirty="0" err="1"/>
              <a:t>including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Public </a:t>
            </a:r>
            <a:r>
              <a:rPr lang="nl-NL" b="0" dirty="0" err="1"/>
              <a:t>organizations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Voluntary</a:t>
            </a:r>
            <a:r>
              <a:rPr lang="nl-NL" b="0" dirty="0"/>
              <a:t> </a:t>
            </a:r>
            <a:r>
              <a:rPr lang="nl-NL" b="0" dirty="0" err="1"/>
              <a:t>organizations</a:t>
            </a:r>
            <a:r>
              <a:rPr lang="nl-NL" b="0" dirty="0"/>
              <a:t>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Commercial </a:t>
            </a:r>
            <a:r>
              <a:rPr lang="nl-NL" b="0" dirty="0" err="1"/>
              <a:t>enterprises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73751144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Types of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Active </a:t>
            </a:r>
            <a:r>
              <a:rPr lang="nl-NL" dirty="0" err="1"/>
              <a:t>Recreation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exertion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movement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Passive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Involves</a:t>
            </a:r>
            <a:r>
              <a:rPr lang="nl-NL" b="0" dirty="0"/>
              <a:t> </a:t>
            </a:r>
            <a:r>
              <a:rPr lang="nl-NL" b="0" dirty="0" err="1"/>
              <a:t>minimal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effort </a:t>
            </a:r>
          </a:p>
          <a:p>
            <a:pPr lvl="3"/>
            <a:endParaRPr lang="nl-NL" b="0" dirty="0"/>
          </a:p>
          <a:p>
            <a:pPr lvl="3"/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Difference</a:t>
            </a:r>
            <a:r>
              <a:rPr lang="nl-NL" b="0" dirty="0"/>
              <a:t>: Active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uses</a:t>
            </a:r>
            <a:r>
              <a:rPr lang="nl-NL" b="0" dirty="0"/>
              <a:t> </a:t>
            </a:r>
            <a:r>
              <a:rPr lang="nl-NL" b="0" dirty="0" err="1"/>
              <a:t>prepared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r>
              <a:rPr lang="nl-NL" b="0" dirty="0"/>
              <a:t>; </a:t>
            </a:r>
            <a:r>
              <a:rPr lang="nl-NL" b="0" dirty="0" err="1"/>
              <a:t>passive</a:t>
            </a:r>
            <a:r>
              <a:rPr lang="nl-NL" b="0" dirty="0"/>
              <a:t> </a:t>
            </a:r>
            <a:r>
              <a:rPr lang="nl-NL" b="0" dirty="0" err="1"/>
              <a:t>usually</a:t>
            </a:r>
            <a:r>
              <a:rPr lang="nl-NL" b="0" dirty="0"/>
              <a:t> does </a:t>
            </a:r>
            <a:r>
              <a:rPr lang="nl-NL" b="0" dirty="0" err="1"/>
              <a:t>not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45113176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Active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Examples</a:t>
            </a:r>
            <a:r>
              <a:rPr lang="nl-NL" dirty="0"/>
              <a:t>: </a:t>
            </a:r>
          </a:p>
          <a:p>
            <a:pPr lvl="3"/>
            <a:r>
              <a:rPr lang="nl-NL" dirty="0"/>
              <a:t>- </a:t>
            </a:r>
            <a:r>
              <a:rPr lang="nl-NL" dirty="0" err="1"/>
              <a:t>Sports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Team: Basketball, </a:t>
            </a:r>
            <a:r>
              <a:rPr lang="nl-NL" b="0" dirty="0" err="1"/>
              <a:t>soccer</a:t>
            </a:r>
            <a:r>
              <a:rPr lang="nl-NL" b="0" dirty="0"/>
              <a:t>, </a:t>
            </a:r>
            <a:r>
              <a:rPr lang="nl-NL" b="0" dirty="0" err="1"/>
              <a:t>volleyball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Individual</a:t>
            </a:r>
            <a:r>
              <a:rPr lang="nl-NL" b="0" dirty="0"/>
              <a:t>: </a:t>
            </a:r>
            <a:r>
              <a:rPr lang="nl-NL" b="0" dirty="0" err="1"/>
              <a:t>Swimming</a:t>
            </a:r>
            <a:r>
              <a:rPr lang="nl-NL" b="0" dirty="0"/>
              <a:t>, tennis, golf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Outdoor </a:t>
            </a:r>
            <a:r>
              <a:rPr lang="nl-NL" dirty="0" err="1"/>
              <a:t>Activities</a:t>
            </a:r>
            <a:r>
              <a:rPr lang="nl-NL" dirty="0"/>
              <a:t>: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Hiking</a:t>
            </a:r>
            <a:r>
              <a:rPr lang="nl-NL" b="0" dirty="0"/>
              <a:t>, </a:t>
            </a:r>
            <a:r>
              <a:rPr lang="nl-NL" b="0" dirty="0" err="1"/>
              <a:t>biking</a:t>
            </a:r>
            <a:r>
              <a:rPr lang="nl-NL" b="0" dirty="0"/>
              <a:t>, rock </a:t>
            </a:r>
            <a:r>
              <a:rPr lang="nl-NL" b="0" dirty="0" err="1"/>
              <a:t>climbing</a:t>
            </a:r>
            <a:r>
              <a:rPr lang="nl-NL" b="0" dirty="0"/>
              <a:t>, </a:t>
            </a:r>
            <a:r>
              <a:rPr lang="nl-NL" b="0" dirty="0" err="1"/>
              <a:t>kayaking</a:t>
            </a:r>
            <a:r>
              <a:rPr lang="nl-NL" b="0" dirty="0"/>
              <a:t>, </a:t>
            </a:r>
            <a:r>
              <a:rPr lang="nl-NL" b="0" dirty="0" err="1"/>
              <a:t>skiing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/>
              <a:t>Fitness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Movement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Workouts</a:t>
            </a:r>
            <a:r>
              <a:rPr lang="nl-NL" b="0" dirty="0"/>
              <a:t>, dancing, yoga, aerobics</a:t>
            </a:r>
          </a:p>
          <a:p>
            <a:pPr lvl="3"/>
            <a:endParaRPr lang="nl-NL" b="0" dirty="0" err="1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74714484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600" dirty="0"/>
              <a:t>3- </a:t>
            </a:r>
            <a:r>
              <a:rPr lang="nl-NL" sz="3600" dirty="0" err="1"/>
              <a:t>Historical</a:t>
            </a:r>
            <a:r>
              <a:rPr lang="nl-NL" sz="3600" dirty="0"/>
              <a:t> </a:t>
            </a:r>
            <a:r>
              <a:rPr lang="nl-NL" sz="3600" dirty="0" err="1"/>
              <a:t>Evolution</a:t>
            </a:r>
            <a:r>
              <a:rPr lang="nl-NL" sz="3600" dirty="0"/>
              <a:t> of </a:t>
            </a:r>
            <a:r>
              <a:rPr lang="nl-NL" sz="3600" dirty="0" err="1"/>
              <a:t>Recreation</a:t>
            </a:r>
            <a:endParaRPr lang="nl-NL" sz="36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Passive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Examples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 </a:t>
            </a:r>
          </a:p>
          <a:p>
            <a:pPr lvl="3"/>
            <a:r>
              <a:rPr lang="nl-NL" dirty="0"/>
              <a:t>Media </a:t>
            </a:r>
            <a:r>
              <a:rPr lang="nl-NL" dirty="0" err="1"/>
              <a:t>and</a:t>
            </a:r>
            <a:r>
              <a:rPr lang="nl-NL" dirty="0"/>
              <a:t> Entertainment: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Reading, </a:t>
            </a:r>
            <a:r>
              <a:rPr lang="nl-NL" b="0" dirty="0" err="1"/>
              <a:t>listening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music</a:t>
            </a:r>
            <a:r>
              <a:rPr lang="nl-NL" b="0" dirty="0"/>
              <a:t>, </a:t>
            </a:r>
            <a:r>
              <a:rPr lang="nl-NL" b="0" dirty="0" err="1"/>
              <a:t>watching</a:t>
            </a:r>
            <a:r>
              <a:rPr lang="nl-NL" b="0" dirty="0"/>
              <a:t> TV/</a:t>
            </a:r>
            <a:r>
              <a:rPr lang="nl-NL" b="0" dirty="0" err="1"/>
              <a:t>movies</a:t>
            </a:r>
            <a:r>
              <a:rPr lang="nl-NL" b="0" dirty="0"/>
              <a:t>, </a:t>
            </a:r>
            <a:r>
              <a:rPr lang="nl-NL" b="0" dirty="0" err="1"/>
              <a:t>gaming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Nature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Observation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Fishing, </a:t>
            </a:r>
            <a:r>
              <a:rPr lang="nl-NL" b="0" dirty="0" err="1"/>
              <a:t>bird</a:t>
            </a:r>
            <a:r>
              <a:rPr lang="nl-NL" b="0" dirty="0"/>
              <a:t> </a:t>
            </a:r>
            <a:r>
              <a:rPr lang="nl-NL" b="0" dirty="0" err="1"/>
              <a:t>watching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: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Attending</a:t>
            </a:r>
            <a:r>
              <a:rPr lang="nl-NL" b="0" dirty="0"/>
              <a:t> </a:t>
            </a:r>
            <a:r>
              <a:rPr lang="nl-NL" b="0" dirty="0" err="1"/>
              <a:t>concerts</a:t>
            </a:r>
            <a:r>
              <a:rPr lang="nl-NL" b="0" dirty="0"/>
              <a:t>, </a:t>
            </a:r>
            <a:r>
              <a:rPr lang="nl-NL" b="0" dirty="0" err="1"/>
              <a:t>movies</a:t>
            </a:r>
            <a:r>
              <a:rPr lang="nl-NL" b="0" dirty="0"/>
              <a:t>, events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36941021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 algn="ctr"/>
            <a:r>
              <a:rPr lang="nl-NL" sz="3000" dirty="0"/>
              <a:t>DISCUSSION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dirty="0"/>
              <a:t>1- Over </a:t>
            </a:r>
            <a:r>
              <a:rPr lang="nl-NL" dirty="0" err="1"/>
              <a:t>the</a:t>
            </a:r>
            <a:r>
              <a:rPr lang="nl-NL" dirty="0"/>
              <a:t> past week, record </a:t>
            </a:r>
            <a:r>
              <a:rPr lang="nl-NL" dirty="0" err="1"/>
              <a:t>your</a:t>
            </a:r>
            <a:r>
              <a:rPr lang="nl-NL" dirty="0"/>
              <a:t> </a:t>
            </a:r>
            <a:r>
              <a:rPr lang="nl-NL" dirty="0" err="1"/>
              <a:t>own</a:t>
            </a:r>
            <a:r>
              <a:rPr lang="nl-NL" dirty="0"/>
              <a:t> </a:t>
            </a:r>
            <a:r>
              <a:rPr lang="nl-NL" dirty="0" err="1"/>
              <a:t>leisure</a:t>
            </a:r>
            <a:r>
              <a:rPr lang="nl-NL" dirty="0"/>
              <a:t>, </a:t>
            </a:r>
            <a:r>
              <a:rPr lang="nl-NL" dirty="0" err="1"/>
              <a:t>play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activities</a:t>
            </a:r>
            <a:r>
              <a:rPr lang="nl-NL" dirty="0"/>
              <a:t>. </a:t>
            </a:r>
          </a:p>
          <a:p>
            <a:pPr lvl="3"/>
            <a:r>
              <a:rPr lang="nl-NL" dirty="0" err="1"/>
              <a:t>Reflect</a:t>
            </a:r>
            <a:r>
              <a:rPr lang="nl-NL" dirty="0"/>
              <a:t> on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:</a:t>
            </a:r>
          </a:p>
          <a:p>
            <a:pPr lvl="3"/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did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choose</a:t>
            </a:r>
            <a:r>
              <a:rPr lang="nl-NL" b="0" dirty="0"/>
              <a:t>?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Why</a:t>
            </a:r>
            <a:r>
              <a:rPr lang="nl-NL" b="0" dirty="0"/>
              <a:t> </a:t>
            </a:r>
            <a:r>
              <a:rPr lang="nl-NL" b="0" dirty="0" err="1"/>
              <a:t>did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choose</a:t>
            </a:r>
            <a:r>
              <a:rPr lang="nl-NL" b="0" dirty="0"/>
              <a:t> </a:t>
            </a:r>
            <a:r>
              <a:rPr lang="nl-NL" b="0" dirty="0" err="1"/>
              <a:t>them</a:t>
            </a:r>
            <a:r>
              <a:rPr lang="nl-NL" b="0" dirty="0"/>
              <a:t>?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Did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 feel like </a:t>
            </a:r>
            <a:r>
              <a:rPr lang="nl-NL" b="0" dirty="0" err="1"/>
              <a:t>true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or semi-</a:t>
            </a:r>
            <a:r>
              <a:rPr lang="nl-NL" b="0" dirty="0" err="1"/>
              <a:t>leisure</a:t>
            </a:r>
            <a:r>
              <a:rPr lang="nl-NL" b="0" dirty="0"/>
              <a:t>?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emotional</a:t>
            </a:r>
            <a:r>
              <a:rPr lang="nl-NL" b="0" dirty="0"/>
              <a:t> or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outcomes</a:t>
            </a:r>
            <a:r>
              <a:rPr lang="nl-NL" b="0" dirty="0"/>
              <a:t>?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2- Next, list 10–15 </a:t>
            </a:r>
            <a:r>
              <a:rPr lang="nl-NL" dirty="0" err="1"/>
              <a:t>activities</a:t>
            </a:r>
            <a:r>
              <a:rPr lang="nl-NL" dirty="0"/>
              <a:t> </a:t>
            </a:r>
            <a:r>
              <a:rPr lang="nl-NL" dirty="0" err="1"/>
              <a:t>you</a:t>
            </a:r>
            <a:r>
              <a:rPr lang="nl-NL" dirty="0"/>
              <a:t> </a:t>
            </a:r>
            <a:r>
              <a:rPr lang="nl-NL" dirty="0" err="1"/>
              <a:t>engaged</a:t>
            </a:r>
            <a:r>
              <a:rPr lang="nl-NL" dirty="0"/>
              <a:t> in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sort</a:t>
            </a:r>
            <a:r>
              <a:rPr lang="nl-NL" dirty="0"/>
              <a:t> </a:t>
            </a:r>
            <a:r>
              <a:rPr lang="nl-NL" dirty="0" err="1"/>
              <a:t>them</a:t>
            </a:r>
            <a:r>
              <a:rPr lang="nl-NL" dirty="0"/>
              <a:t> </a:t>
            </a:r>
            <a:r>
              <a:rPr lang="nl-NL" dirty="0" err="1"/>
              <a:t>into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following</a:t>
            </a:r>
            <a:r>
              <a:rPr lang="nl-NL" dirty="0"/>
              <a:t> </a:t>
            </a:r>
            <a:r>
              <a:rPr lang="nl-NL" dirty="0" err="1"/>
              <a:t>categories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Play</a:t>
            </a:r>
          </a:p>
          <a:p>
            <a:pPr lvl="3"/>
            <a:r>
              <a:rPr lang="nl-NL" b="0" dirty="0"/>
              <a:t>Leisure (pure or semi)</a:t>
            </a:r>
          </a:p>
          <a:p>
            <a:pPr lvl="3"/>
            <a:r>
              <a:rPr lang="nl-NL" b="0" dirty="0" err="1"/>
              <a:t>Recreation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38079329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1- </a:t>
            </a:r>
            <a:r>
              <a:rPr lang="nl-NL" dirty="0" err="1"/>
              <a:t>Increase</a:t>
            </a:r>
            <a:r>
              <a:rPr lang="nl-NL" dirty="0"/>
              <a:t> in </a:t>
            </a:r>
            <a:r>
              <a:rPr lang="nl-NL" dirty="0" err="1"/>
              <a:t>Discretionary</a:t>
            </a:r>
            <a:r>
              <a:rPr lang="nl-NL" dirty="0"/>
              <a:t> Time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Historical</a:t>
            </a:r>
            <a:r>
              <a:rPr lang="nl-NL" dirty="0"/>
              <a:t> Trends (1900–1990)</a:t>
            </a:r>
          </a:p>
          <a:p>
            <a:pPr lvl="3"/>
            <a:r>
              <a:rPr lang="nl-NL" b="0" dirty="0"/>
              <a:t>- Shift </a:t>
            </a:r>
            <a:r>
              <a:rPr lang="nl-NL" b="0" dirty="0" err="1"/>
              <a:t>away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agrarian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endParaRPr lang="nl-NL" b="0" dirty="0"/>
          </a:p>
          <a:p>
            <a:pPr lvl="3"/>
            <a:r>
              <a:rPr lang="nl-NL" b="0" dirty="0"/>
              <a:t>- Rise in </a:t>
            </a:r>
            <a:r>
              <a:rPr lang="nl-NL" b="0" dirty="0" err="1"/>
              <a:t>holidays</a:t>
            </a:r>
            <a:r>
              <a:rPr lang="nl-NL" b="0" dirty="0"/>
              <a:t>, </a:t>
            </a:r>
            <a:r>
              <a:rPr lang="nl-NL" b="0" dirty="0" err="1"/>
              <a:t>paid</a:t>
            </a:r>
            <a:r>
              <a:rPr lang="nl-NL" b="0" dirty="0"/>
              <a:t> </a:t>
            </a:r>
            <a:r>
              <a:rPr lang="nl-NL" b="0" dirty="0" err="1"/>
              <a:t>vacations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shorter</a:t>
            </a:r>
            <a:r>
              <a:rPr lang="nl-NL" b="0" dirty="0"/>
              <a:t> </a:t>
            </a:r>
            <a:r>
              <a:rPr lang="nl-NL" b="0" dirty="0" err="1"/>
              <a:t>workweeks</a:t>
            </a:r>
            <a:endParaRPr lang="nl-NL" b="0" dirty="0"/>
          </a:p>
          <a:p>
            <a:pPr lvl="3"/>
            <a:r>
              <a:rPr lang="nl-NL" b="0" dirty="0"/>
              <a:t>- Steady </a:t>
            </a:r>
            <a:r>
              <a:rPr lang="nl-NL" b="0" dirty="0" err="1"/>
              <a:t>growth</a:t>
            </a:r>
            <a:r>
              <a:rPr lang="nl-NL" b="0" dirty="0"/>
              <a:t> in personal free time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Impact on </a:t>
            </a:r>
            <a:r>
              <a:rPr lang="nl-NL" dirty="0" err="1"/>
              <a:t>Recreation</a:t>
            </a:r>
            <a:endParaRPr lang="nl-NL" dirty="0"/>
          </a:p>
          <a:p>
            <a:pPr lvl="3"/>
            <a:r>
              <a:rPr lang="nl-NL" b="0" dirty="0"/>
              <a:t>- More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participation</a:t>
            </a:r>
            <a:r>
              <a:rPr lang="nl-NL" b="0" dirty="0"/>
              <a:t> </a:t>
            </a:r>
            <a:r>
              <a:rPr lang="nl-NL" b="0" dirty="0" err="1"/>
              <a:t>than</a:t>
            </a:r>
            <a:r>
              <a:rPr lang="nl-NL" b="0" dirty="0"/>
              <a:t> ever </a:t>
            </a:r>
            <a:r>
              <a:rPr lang="nl-NL" b="0" dirty="0" err="1"/>
              <a:t>before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4965703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1- </a:t>
            </a:r>
            <a:r>
              <a:rPr lang="nl-NL" dirty="0" err="1"/>
              <a:t>Increase</a:t>
            </a:r>
            <a:r>
              <a:rPr lang="nl-NL" dirty="0"/>
              <a:t> in </a:t>
            </a:r>
            <a:r>
              <a:rPr lang="nl-NL" dirty="0" err="1"/>
              <a:t>Discretionary</a:t>
            </a:r>
            <a:r>
              <a:rPr lang="nl-NL" dirty="0"/>
              <a:t> Time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Free time </a:t>
            </a:r>
            <a:r>
              <a:rPr lang="nl-NL" dirty="0" err="1"/>
              <a:t>influenced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Career</a:t>
            </a:r>
            <a:r>
              <a:rPr lang="nl-NL" b="0" dirty="0"/>
              <a:t> type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Income</a:t>
            </a:r>
            <a:r>
              <a:rPr lang="nl-NL" b="0" dirty="0"/>
              <a:t> level</a:t>
            </a:r>
          </a:p>
          <a:p>
            <a:pPr lvl="3"/>
            <a:r>
              <a:rPr lang="nl-NL" b="0" dirty="0"/>
              <a:t>- Family status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Changing</a:t>
            </a:r>
            <a:r>
              <a:rPr lang="nl-NL" dirty="0"/>
              <a:t> Availability of Free Time</a:t>
            </a:r>
          </a:p>
          <a:p>
            <a:pPr lvl="3"/>
            <a:r>
              <a:rPr lang="nl-NL" b="0" dirty="0"/>
              <a:t>- 40-hour </a:t>
            </a:r>
            <a:r>
              <a:rPr lang="nl-NL" b="0" dirty="0" err="1"/>
              <a:t>workweek</a:t>
            </a:r>
            <a:r>
              <a:rPr lang="nl-NL" b="0" dirty="0"/>
              <a:t> </a:t>
            </a:r>
            <a:r>
              <a:rPr lang="nl-NL" b="0" dirty="0" err="1"/>
              <a:t>increasingly</a:t>
            </a:r>
            <a:r>
              <a:rPr lang="nl-NL" b="0" dirty="0"/>
              <a:t> rare</a:t>
            </a:r>
          </a:p>
          <a:p>
            <a:pPr lvl="3"/>
            <a:r>
              <a:rPr lang="nl-NL" b="0" dirty="0"/>
              <a:t>- Manufacturing: </a:t>
            </a:r>
            <a:r>
              <a:rPr lang="nl-NL" b="0" dirty="0" err="1"/>
              <a:t>mandatory</a:t>
            </a:r>
            <a:r>
              <a:rPr lang="nl-NL" b="0" dirty="0"/>
              <a:t> </a:t>
            </a:r>
            <a:r>
              <a:rPr lang="nl-NL" b="0" dirty="0" err="1"/>
              <a:t>overtime</a:t>
            </a:r>
            <a:r>
              <a:rPr lang="nl-NL" b="0" dirty="0"/>
              <a:t> is common</a:t>
            </a:r>
          </a:p>
          <a:p>
            <a:pPr lvl="3"/>
            <a:r>
              <a:rPr lang="nl-NL" b="0" dirty="0"/>
              <a:t>- Executives, managers, supervisors: 24/7 </a:t>
            </a:r>
            <a:r>
              <a:rPr lang="nl-NL" b="0" dirty="0" err="1"/>
              <a:t>work</a:t>
            </a:r>
            <a:r>
              <a:rPr lang="nl-NL" b="0" dirty="0"/>
              <a:t> culture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811095617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1- </a:t>
            </a:r>
            <a:r>
              <a:rPr lang="nl-NL" dirty="0" err="1"/>
              <a:t>Increase</a:t>
            </a:r>
            <a:r>
              <a:rPr lang="nl-NL" dirty="0"/>
              <a:t> in </a:t>
            </a:r>
            <a:r>
              <a:rPr lang="nl-NL" dirty="0" err="1"/>
              <a:t>Discretionary</a:t>
            </a:r>
            <a:r>
              <a:rPr lang="nl-NL" dirty="0"/>
              <a:t> Time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Discretionary</a:t>
            </a:r>
            <a:r>
              <a:rPr lang="nl-NL" dirty="0"/>
              <a:t> time </a:t>
            </a:r>
            <a:r>
              <a:rPr lang="nl-NL" dirty="0" err="1"/>
              <a:t>varies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-Age, </a:t>
            </a:r>
            <a:r>
              <a:rPr lang="nl-NL" dirty="0" err="1"/>
              <a:t>education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gender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Children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seniors</a:t>
            </a:r>
            <a:r>
              <a:rPr lang="nl-NL" b="0" dirty="0"/>
              <a:t> have more </a:t>
            </a:r>
            <a:r>
              <a:rPr lang="nl-NL" b="0" dirty="0" err="1"/>
              <a:t>discretionary</a:t>
            </a:r>
            <a:r>
              <a:rPr lang="nl-NL" b="0" dirty="0"/>
              <a:t> time.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Children</a:t>
            </a:r>
            <a:r>
              <a:rPr lang="nl-NL" b="0" dirty="0"/>
              <a:t> have </a:t>
            </a:r>
            <a:r>
              <a:rPr lang="nl-NL" b="0" dirty="0" err="1"/>
              <a:t>limited</a:t>
            </a:r>
            <a:r>
              <a:rPr lang="nl-NL" b="0" dirty="0"/>
              <a:t> </a:t>
            </a:r>
            <a:r>
              <a:rPr lang="nl-NL" b="0" dirty="0" err="1"/>
              <a:t>choice</a:t>
            </a:r>
            <a:r>
              <a:rPr lang="nl-NL" b="0" dirty="0"/>
              <a:t> over </a:t>
            </a:r>
            <a:r>
              <a:rPr lang="nl-NL" b="0" dirty="0" err="1"/>
              <a:t>activities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Seniors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face </a:t>
            </a:r>
            <a:r>
              <a:rPr lang="nl-NL" b="0" dirty="0" err="1"/>
              <a:t>physical</a:t>
            </a:r>
            <a:r>
              <a:rPr lang="nl-NL" b="0" dirty="0"/>
              <a:t>, </a:t>
            </a:r>
            <a:r>
              <a:rPr lang="nl-NL" b="0" dirty="0" err="1"/>
              <a:t>mental</a:t>
            </a:r>
            <a:r>
              <a:rPr lang="nl-NL" b="0" dirty="0"/>
              <a:t>, or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barriers</a:t>
            </a:r>
            <a:r>
              <a:rPr lang="nl-NL" b="0" dirty="0"/>
              <a:t>. 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Professionals </a:t>
            </a:r>
            <a:r>
              <a:rPr lang="nl-NL" b="0" dirty="0" err="1"/>
              <a:t>and</a:t>
            </a:r>
            <a:r>
              <a:rPr lang="nl-NL" b="0" dirty="0"/>
              <a:t> college-</a:t>
            </a:r>
            <a:r>
              <a:rPr lang="nl-NL" b="0" dirty="0" err="1"/>
              <a:t>educated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 </a:t>
            </a:r>
            <a:r>
              <a:rPr lang="nl-NL" b="0" dirty="0" err="1"/>
              <a:t>usually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fewer</a:t>
            </a:r>
            <a:r>
              <a:rPr lang="nl-NL" b="0" dirty="0"/>
              <a:t> </a:t>
            </a:r>
            <a:r>
              <a:rPr lang="nl-NL" b="0" dirty="0" err="1"/>
              <a:t>hours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Nonprofessional</a:t>
            </a:r>
            <a:r>
              <a:rPr lang="nl-NL" b="0" dirty="0"/>
              <a:t> </a:t>
            </a:r>
            <a:r>
              <a:rPr lang="nl-NL" b="0" dirty="0" err="1"/>
              <a:t>workers</a:t>
            </a:r>
            <a:r>
              <a:rPr lang="nl-NL" b="0" dirty="0"/>
              <a:t> </a:t>
            </a:r>
            <a:r>
              <a:rPr lang="nl-NL" b="0" dirty="0" err="1"/>
              <a:t>tend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 </a:t>
            </a:r>
            <a:r>
              <a:rPr lang="nl-NL" b="0" dirty="0" err="1"/>
              <a:t>longer</a:t>
            </a:r>
            <a:r>
              <a:rPr lang="nl-NL" b="0" dirty="0"/>
              <a:t> </a:t>
            </a:r>
            <a:r>
              <a:rPr lang="nl-NL" b="0" dirty="0" err="1"/>
              <a:t>hours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50495579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2- </a:t>
            </a:r>
            <a:r>
              <a:rPr lang="nl-NL" dirty="0" err="1"/>
              <a:t>Commodification</a:t>
            </a:r>
            <a:r>
              <a:rPr lang="nl-NL" dirty="0"/>
              <a:t> of Leisure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Leisure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increasingly</a:t>
            </a:r>
            <a:r>
              <a:rPr lang="nl-NL" b="0" dirty="0"/>
              <a:t> </a:t>
            </a:r>
            <a:r>
              <a:rPr lang="nl-NL" b="0" dirty="0" err="1"/>
              <a:t>developed</a:t>
            </a:r>
            <a:r>
              <a:rPr lang="nl-NL" b="0" dirty="0"/>
              <a:t> as complex.</a:t>
            </a:r>
          </a:p>
          <a:p>
            <a:pPr lvl="3"/>
            <a:r>
              <a:rPr lang="nl-NL" b="0" dirty="0"/>
              <a:t>- Profit-</a:t>
            </a:r>
            <a:r>
              <a:rPr lang="nl-NL" b="0" dirty="0" err="1"/>
              <a:t>driven</a:t>
            </a:r>
            <a:r>
              <a:rPr lang="nl-NL" b="0" dirty="0"/>
              <a:t> </a:t>
            </a:r>
            <a:r>
              <a:rPr lang="nl-NL" b="0" dirty="0" err="1"/>
              <a:t>businesses</a:t>
            </a:r>
            <a:r>
              <a:rPr lang="nl-NL" b="0" dirty="0"/>
              <a:t> </a:t>
            </a:r>
            <a:r>
              <a:rPr lang="nl-NL" b="0" dirty="0" err="1"/>
              <a:t>dominate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markets</a:t>
            </a:r>
            <a:r>
              <a:rPr lang="nl-NL" b="0" dirty="0"/>
              <a:t>. </a:t>
            </a:r>
          </a:p>
          <a:p>
            <a:pPr lvl="3"/>
            <a:r>
              <a:rPr lang="nl-NL" b="0" dirty="0"/>
              <a:t>- Large </a:t>
            </a:r>
            <a:r>
              <a:rPr lang="nl-NL" b="0" dirty="0" err="1"/>
              <a:t>conglomerates</a:t>
            </a:r>
            <a:r>
              <a:rPr lang="nl-NL" b="0" dirty="0"/>
              <a:t> (Disney) control: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Music, TV, </a:t>
            </a:r>
            <a:r>
              <a:rPr lang="nl-NL" b="0" dirty="0" err="1"/>
              <a:t>and</a:t>
            </a:r>
            <a:r>
              <a:rPr lang="nl-NL" b="0" dirty="0"/>
              <a:t> movie </a:t>
            </a:r>
            <a:r>
              <a:rPr lang="nl-NL" b="0" dirty="0" err="1"/>
              <a:t>industries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Sports</a:t>
            </a:r>
            <a:r>
              <a:rPr lang="nl-NL" b="0" dirty="0"/>
              <a:t> stadiums &amp; professional teams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Cruise </a:t>
            </a:r>
            <a:r>
              <a:rPr lang="nl-NL" b="0" dirty="0" err="1"/>
              <a:t>ships</a:t>
            </a:r>
            <a:r>
              <a:rPr lang="nl-NL" b="0" dirty="0"/>
              <a:t>, </a:t>
            </a:r>
            <a:r>
              <a:rPr lang="nl-NL" b="0" dirty="0" err="1"/>
              <a:t>theme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venues</a:t>
            </a:r>
            <a:endParaRPr lang="nl-NL" b="0" dirty="0"/>
          </a:p>
          <a:p>
            <a:pPr lvl="3"/>
            <a:r>
              <a:rPr lang="nl-NL" b="0" dirty="0"/>
              <a:t>- Leisure </a:t>
            </a:r>
            <a:r>
              <a:rPr lang="nl-NL" b="0" dirty="0" err="1"/>
              <a:t>experiences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</a:t>
            </a:r>
            <a:r>
              <a:rPr lang="nl-NL" b="0" dirty="0" err="1"/>
              <a:t>shaped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corporate </a:t>
            </a:r>
            <a:r>
              <a:rPr lang="nl-NL" b="0" dirty="0" err="1"/>
              <a:t>interests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029741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3- </a:t>
            </a:r>
            <a:r>
              <a:rPr lang="nl-NL" dirty="0" err="1"/>
              <a:t>Population</a:t>
            </a:r>
            <a:r>
              <a:rPr lang="nl-NL" dirty="0"/>
              <a:t> </a:t>
            </a:r>
            <a:r>
              <a:rPr lang="nl-NL" dirty="0" err="1"/>
              <a:t>Growth</a:t>
            </a:r>
            <a:endParaRPr lang="nl-NL" dirty="0"/>
          </a:p>
          <a:p>
            <a:pPr lvl="3"/>
            <a:r>
              <a:rPr lang="nl-NL" b="0" dirty="0"/>
              <a:t>- More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mean</a:t>
            </a:r>
            <a:r>
              <a:rPr lang="nl-NL" b="0" dirty="0"/>
              <a:t> </a:t>
            </a:r>
            <a:r>
              <a:rPr lang="nl-NL" b="0" dirty="0" err="1"/>
              <a:t>greater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services.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Increases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, </a:t>
            </a:r>
            <a:r>
              <a:rPr lang="nl-NL" b="0" dirty="0" err="1"/>
              <a:t>sports</a:t>
            </a:r>
            <a:r>
              <a:rPr lang="nl-NL" b="0" dirty="0"/>
              <a:t>, entertainment,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events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Aging</a:t>
            </a:r>
            <a:r>
              <a:rPr lang="nl-NL" dirty="0"/>
              <a:t> </a:t>
            </a:r>
            <a:r>
              <a:rPr lang="nl-NL" dirty="0" err="1"/>
              <a:t>Population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Preference</a:t>
            </a:r>
            <a:r>
              <a:rPr lang="nl-NL" b="0" dirty="0"/>
              <a:t> </a:t>
            </a:r>
            <a:r>
              <a:rPr lang="nl-NL" b="0" dirty="0" err="1"/>
              <a:t>shifts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low-impact, health-</a:t>
            </a:r>
            <a:r>
              <a:rPr lang="nl-NL" b="0" dirty="0" err="1"/>
              <a:t>focused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More senior-</a:t>
            </a:r>
            <a:r>
              <a:rPr lang="nl-NL" b="0" dirty="0" err="1"/>
              <a:t>friendly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wellness</a:t>
            </a:r>
            <a:r>
              <a:rPr lang="nl-NL" b="0" dirty="0"/>
              <a:t> programs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Migration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Cultural</a:t>
            </a:r>
            <a:r>
              <a:rPr lang="nl-NL" dirty="0"/>
              <a:t> </a:t>
            </a:r>
            <a:r>
              <a:rPr lang="nl-NL" dirty="0" err="1"/>
              <a:t>Diversity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Introduces</a:t>
            </a:r>
            <a:r>
              <a:rPr lang="nl-NL" b="0" dirty="0"/>
              <a:t> new </a:t>
            </a:r>
            <a:r>
              <a:rPr lang="nl-NL" b="0" dirty="0" err="1"/>
              <a:t>leisure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festivals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Encourages</a:t>
            </a:r>
            <a:r>
              <a:rPr lang="nl-NL" b="0" dirty="0"/>
              <a:t> </a:t>
            </a:r>
            <a:r>
              <a:rPr lang="nl-NL" b="0" dirty="0" err="1"/>
              <a:t>multicultural</a:t>
            </a:r>
            <a:r>
              <a:rPr lang="nl-NL" b="0" dirty="0"/>
              <a:t> </a:t>
            </a:r>
            <a:r>
              <a:rPr lang="nl-NL" b="0" dirty="0" err="1"/>
              <a:t>recreation</a:t>
            </a:r>
            <a:r>
              <a:rPr lang="nl-NL" b="0" dirty="0"/>
              <a:t> programs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200479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4-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Urban </a:t>
            </a:r>
            <a:r>
              <a:rPr lang="nl-NL" dirty="0" err="1"/>
              <a:t>Revitalization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revitalizing</a:t>
            </a:r>
            <a:r>
              <a:rPr lang="nl-NL" b="0" dirty="0"/>
              <a:t> </a:t>
            </a:r>
            <a:r>
              <a:rPr lang="nl-NL" b="0" dirty="0" err="1"/>
              <a:t>cities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Former</a:t>
            </a:r>
            <a:r>
              <a:rPr lang="nl-NL" b="0" dirty="0"/>
              <a:t> </a:t>
            </a:r>
            <a:r>
              <a:rPr lang="nl-NL" b="0" dirty="0" err="1"/>
              <a:t>industrial</a:t>
            </a:r>
            <a:r>
              <a:rPr lang="nl-NL" b="0" dirty="0"/>
              <a:t>/</a:t>
            </a:r>
            <a:r>
              <a:rPr lang="nl-NL" b="0" dirty="0" err="1"/>
              <a:t>waterfront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transformed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Shopping </a:t>
            </a:r>
            <a:r>
              <a:rPr lang="nl-NL" b="0" dirty="0" err="1"/>
              <a:t>districts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entertainment hubs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improves</a:t>
            </a:r>
            <a:r>
              <a:rPr lang="nl-NL" b="0" dirty="0"/>
              <a:t>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New </a:t>
            </a:r>
            <a:r>
              <a:rPr lang="nl-NL" b="0" dirty="0" err="1"/>
              <a:t>facilities</a:t>
            </a:r>
            <a:r>
              <a:rPr lang="nl-NL" b="0" dirty="0"/>
              <a:t> </a:t>
            </a:r>
            <a:r>
              <a:rPr lang="nl-NL" b="0" dirty="0" err="1"/>
              <a:t>include</a:t>
            </a:r>
            <a:r>
              <a:rPr lang="nl-NL" b="0" dirty="0"/>
              <a:t> water </a:t>
            </a:r>
            <a:r>
              <a:rPr lang="nl-NL" b="0" dirty="0" err="1"/>
              <a:t>parks</a:t>
            </a:r>
            <a:r>
              <a:rPr lang="nl-NL" b="0" dirty="0"/>
              <a:t>, tennis centers, arts </a:t>
            </a:r>
            <a:r>
              <a:rPr lang="nl-NL" b="0" dirty="0" err="1"/>
              <a:t>venues</a:t>
            </a:r>
            <a:r>
              <a:rPr lang="nl-NL" b="0" dirty="0"/>
              <a:t>, </a:t>
            </a:r>
            <a:r>
              <a:rPr lang="nl-NL" b="0" dirty="0" err="1"/>
              <a:t>marinas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30686E5C-4BEF-6291-48C6-3B32FD625E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8889803"/>
              </p:ext>
            </p:extLst>
          </p:nvPr>
        </p:nvGraphicFramePr>
        <p:xfrm>
          <a:off x="411614" y="4005064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1808556812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7004954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City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livability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Attracts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tourists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14268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Retains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residents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24370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4710206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5- </a:t>
            </a:r>
            <a:r>
              <a:rPr lang="nl-NL" dirty="0" err="1"/>
              <a:t>Influence</a:t>
            </a:r>
            <a:r>
              <a:rPr lang="nl-NL" dirty="0"/>
              <a:t> of Technology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Airlines, cruise </a:t>
            </a:r>
            <a:r>
              <a:rPr lang="nl-NL" b="0" dirty="0" err="1"/>
              <a:t>ships</a:t>
            </a:r>
            <a:r>
              <a:rPr lang="nl-NL" b="0" dirty="0"/>
              <a:t>, resorts,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r>
              <a:rPr lang="nl-NL" b="0" dirty="0"/>
              <a:t> </a:t>
            </a:r>
            <a:r>
              <a:rPr lang="nl-NL" b="0" dirty="0" err="1"/>
              <a:t>maintain</a:t>
            </a:r>
            <a:r>
              <a:rPr lang="nl-NL" b="0" dirty="0"/>
              <a:t> websites</a:t>
            </a:r>
          </a:p>
          <a:p>
            <a:pPr lvl="3"/>
            <a:r>
              <a:rPr lang="nl-NL" b="0" dirty="0"/>
              <a:t>- Online platforms </a:t>
            </a:r>
            <a:r>
              <a:rPr lang="nl-NL" b="0" dirty="0" err="1"/>
              <a:t>provide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Information access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Reservation</a:t>
            </a:r>
            <a:r>
              <a:rPr lang="nl-NL" b="0" dirty="0"/>
              <a:t> services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Expanded </a:t>
            </a:r>
            <a:r>
              <a:rPr lang="nl-NL" b="0" dirty="0" err="1"/>
              <a:t>vacation</a:t>
            </a:r>
            <a:r>
              <a:rPr lang="nl-NL" b="0" dirty="0"/>
              <a:t> options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49218927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6- Health </a:t>
            </a:r>
            <a:r>
              <a:rPr lang="nl-NL" dirty="0" err="1"/>
              <a:t>and</a:t>
            </a:r>
            <a:r>
              <a:rPr lang="nl-NL" dirty="0"/>
              <a:t> Fitness </a:t>
            </a:r>
            <a:r>
              <a:rPr lang="nl-NL" dirty="0" err="1"/>
              <a:t>Considerations</a:t>
            </a:r>
            <a:endParaRPr lang="nl-NL" dirty="0"/>
          </a:p>
          <a:p>
            <a:pPr lvl="3"/>
            <a:r>
              <a:rPr lang="nl-NL" b="0" dirty="0"/>
              <a:t>- Public interest in </a:t>
            </a:r>
            <a:r>
              <a:rPr lang="nl-NL" b="0" dirty="0" err="1"/>
              <a:t>exercise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fitness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Inactive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stressful</a:t>
            </a:r>
            <a:r>
              <a:rPr lang="nl-NL" b="0" dirty="0"/>
              <a:t> modern lifestyle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Benefits: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Physiological</a:t>
            </a:r>
            <a:r>
              <a:rPr lang="nl-NL" b="0" dirty="0"/>
              <a:t> (</a:t>
            </a:r>
            <a:r>
              <a:rPr lang="nl-NL" b="0" dirty="0" err="1"/>
              <a:t>improved</a:t>
            </a:r>
            <a:r>
              <a:rPr lang="nl-NL" b="0" dirty="0"/>
              <a:t> health, </a:t>
            </a:r>
            <a:r>
              <a:rPr lang="nl-NL" b="0" dirty="0" err="1"/>
              <a:t>vitality</a:t>
            </a:r>
            <a:r>
              <a:rPr lang="nl-NL" b="0" dirty="0"/>
              <a:t>)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Psychological</a:t>
            </a:r>
            <a:r>
              <a:rPr lang="nl-NL" b="0" dirty="0"/>
              <a:t> (</a:t>
            </a:r>
            <a:r>
              <a:rPr lang="nl-NL" b="0" dirty="0" err="1"/>
              <a:t>better</a:t>
            </a:r>
            <a:r>
              <a:rPr lang="nl-NL" b="0" dirty="0"/>
              <a:t> </a:t>
            </a:r>
            <a:r>
              <a:rPr lang="nl-NL" b="0" dirty="0" err="1"/>
              <a:t>mood</a:t>
            </a:r>
            <a:r>
              <a:rPr lang="nl-NL" b="0" dirty="0"/>
              <a:t>, </a:t>
            </a:r>
            <a:r>
              <a:rPr lang="nl-NL" b="0" dirty="0" err="1"/>
              <a:t>self-esteem</a:t>
            </a:r>
            <a:r>
              <a:rPr lang="nl-NL" b="0" dirty="0"/>
              <a:t>)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Fitness trend </a:t>
            </a:r>
            <a:r>
              <a:rPr lang="nl-NL" dirty="0" err="1"/>
              <a:t>driven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values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health awareness</a:t>
            </a:r>
          </a:p>
          <a:p>
            <a:pPr lvl="3"/>
            <a:r>
              <a:rPr lang="nl-NL" b="0" dirty="0"/>
              <a:t>- Personal </a:t>
            </a:r>
            <a:r>
              <a:rPr lang="nl-NL" b="0" dirty="0" err="1"/>
              <a:t>motivation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vanity</a:t>
            </a:r>
            <a:endParaRPr lang="nl-NL" b="0" dirty="0"/>
          </a:p>
          <a:p>
            <a:pPr lvl="3"/>
            <a:r>
              <a:rPr lang="nl-NL" b="0" dirty="0"/>
              <a:t>- Business promotion </a:t>
            </a:r>
            <a:r>
              <a:rPr lang="nl-NL" b="0" dirty="0" err="1"/>
              <a:t>and</a:t>
            </a:r>
            <a:r>
              <a:rPr lang="nl-NL" b="0" dirty="0"/>
              <a:t> marketing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34784826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7- </a:t>
            </a:r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Considerations</a:t>
            </a:r>
            <a:r>
              <a:rPr lang="nl-NL" dirty="0"/>
              <a:t> 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Outdoor </a:t>
            </a:r>
            <a:r>
              <a:rPr lang="nl-NL" b="0" dirty="0" err="1"/>
              <a:t>activities</a:t>
            </a:r>
            <a:r>
              <a:rPr lang="nl-NL" b="0" dirty="0"/>
              <a:t> </a:t>
            </a:r>
            <a:r>
              <a:rPr lang="nl-NL" b="0" dirty="0" err="1"/>
              <a:t>need</a:t>
            </a:r>
            <a:r>
              <a:rPr lang="nl-NL" b="0" dirty="0"/>
              <a:t> resources</a:t>
            </a:r>
          </a:p>
          <a:p>
            <a:pPr lvl="3"/>
            <a:r>
              <a:rPr lang="nl-NL" b="0" dirty="0"/>
              <a:t>- Common </a:t>
            </a:r>
            <a:r>
              <a:rPr lang="nl-NL" b="0" dirty="0" err="1"/>
              <a:t>activities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 Camping, </a:t>
            </a:r>
            <a:r>
              <a:rPr lang="nl-NL" b="0" dirty="0" err="1"/>
              <a:t>biking</a:t>
            </a:r>
            <a:r>
              <a:rPr lang="nl-NL" b="0" dirty="0"/>
              <a:t>, </a:t>
            </a:r>
            <a:r>
              <a:rPr lang="nl-NL" b="0" dirty="0" err="1"/>
              <a:t>fishing</a:t>
            </a:r>
            <a:r>
              <a:rPr lang="nl-NL" b="0" dirty="0"/>
              <a:t>, </a:t>
            </a:r>
            <a:r>
              <a:rPr lang="nl-NL" b="0" dirty="0" err="1"/>
              <a:t>hunting</a:t>
            </a:r>
            <a:r>
              <a:rPr lang="nl-NL" b="0" dirty="0"/>
              <a:t>, </a:t>
            </a:r>
            <a:r>
              <a:rPr lang="nl-NL" b="0" dirty="0" err="1"/>
              <a:t>skiing</a:t>
            </a:r>
            <a:r>
              <a:rPr lang="nl-NL" b="0" dirty="0"/>
              <a:t>, </a:t>
            </a:r>
            <a:r>
              <a:rPr lang="nl-NL" b="0" dirty="0" err="1"/>
              <a:t>climbing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depends</a:t>
            </a:r>
            <a:r>
              <a:rPr lang="nl-NL" b="0" dirty="0"/>
              <a:t> on clean air, water,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healthy</a:t>
            </a:r>
            <a:r>
              <a:rPr lang="nl-NL" b="0" dirty="0"/>
              <a:t> land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 support </a:t>
            </a:r>
            <a:r>
              <a:rPr lang="nl-NL" b="0" dirty="0" err="1"/>
              <a:t>protecting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environment</a:t>
            </a:r>
          </a:p>
          <a:p>
            <a:pPr lvl="3"/>
            <a:r>
              <a:rPr lang="nl-NL" b="0"/>
              <a:t>- Responsible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of </a:t>
            </a:r>
            <a:r>
              <a:rPr lang="nl-NL" b="0" dirty="0" err="1"/>
              <a:t>natural</a:t>
            </a:r>
            <a:r>
              <a:rPr lang="nl-NL" b="0" dirty="0"/>
              <a:t> resources is </a:t>
            </a:r>
            <a:r>
              <a:rPr lang="nl-NL" b="0" dirty="0" err="1"/>
              <a:t>vital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48541829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Leisure-Service Providers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5.1- </a:t>
            </a:r>
            <a:r>
              <a:rPr lang="nl-NL" dirty="0" err="1"/>
              <a:t>Government</a:t>
            </a:r>
            <a:r>
              <a:rPr lang="nl-NL" dirty="0"/>
              <a:t> </a:t>
            </a:r>
            <a:r>
              <a:rPr lang="nl-NL" dirty="0" err="1"/>
              <a:t>agencies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Federal </a:t>
            </a:r>
            <a:r>
              <a:rPr lang="nl-NL" b="0" dirty="0" err="1"/>
              <a:t>agencies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State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provincial</a:t>
            </a:r>
            <a:r>
              <a:rPr lang="nl-NL" b="0" dirty="0"/>
              <a:t> </a:t>
            </a:r>
            <a:r>
              <a:rPr lang="nl-NL" b="0" dirty="0" err="1"/>
              <a:t>agencies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departments</a:t>
            </a:r>
            <a:r>
              <a:rPr lang="nl-NL" b="0" dirty="0"/>
              <a:t> of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83023591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Leisure-Service Providers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5.2- </a:t>
            </a:r>
            <a:r>
              <a:rPr lang="nl-NL" dirty="0" err="1"/>
              <a:t>Voluntary</a:t>
            </a:r>
            <a:r>
              <a:rPr lang="nl-NL" dirty="0"/>
              <a:t> </a:t>
            </a:r>
            <a:r>
              <a:rPr lang="nl-NL" dirty="0" err="1"/>
              <a:t>organizations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Nongovernmental</a:t>
            </a:r>
            <a:r>
              <a:rPr lang="nl-NL" b="0" dirty="0"/>
              <a:t> </a:t>
            </a:r>
            <a:r>
              <a:rPr lang="nl-NL" b="0" dirty="0" err="1"/>
              <a:t>agencies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Nonprofit</a:t>
            </a:r>
            <a:r>
              <a:rPr lang="nl-NL" b="0" dirty="0"/>
              <a:t> in nature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can</a:t>
            </a:r>
            <a:r>
              <a:rPr lang="nl-NL" dirty="0"/>
              <a:t> </a:t>
            </a:r>
            <a:r>
              <a:rPr lang="nl-NL" dirty="0" err="1"/>
              <a:t>be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Sectarian</a:t>
            </a:r>
            <a:r>
              <a:rPr lang="nl-NL" b="0" dirty="0"/>
              <a:t> or </a:t>
            </a:r>
            <a:r>
              <a:rPr lang="nl-NL" b="0" dirty="0" err="1"/>
              <a:t>Nonsectarian</a:t>
            </a:r>
            <a:r>
              <a:rPr lang="nl-NL" b="0" dirty="0"/>
              <a:t> 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They</a:t>
            </a:r>
            <a:r>
              <a:rPr lang="nl-NL" dirty="0"/>
              <a:t> serve: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The public at large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Or </a:t>
            </a:r>
            <a:r>
              <a:rPr lang="nl-NL" b="0" dirty="0" err="1"/>
              <a:t>selected</a:t>
            </a:r>
            <a:r>
              <a:rPr lang="nl-NL" b="0" dirty="0"/>
              <a:t> </a:t>
            </a:r>
            <a:r>
              <a:rPr lang="nl-NL" b="0" dirty="0" err="1"/>
              <a:t>elements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public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32777249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Leisure-Service Providers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5.3- Private </a:t>
            </a:r>
            <a:r>
              <a:rPr lang="nl-NL" dirty="0" err="1"/>
              <a:t>membership</a:t>
            </a:r>
            <a:r>
              <a:rPr lang="nl-NL" dirty="0"/>
              <a:t> </a:t>
            </a:r>
            <a:r>
              <a:rPr lang="nl-NL" dirty="0" err="1"/>
              <a:t>organizations</a:t>
            </a:r>
            <a:r>
              <a:rPr lang="nl-NL" dirty="0"/>
              <a:t> 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Their</a:t>
            </a:r>
            <a:r>
              <a:rPr lang="nl-NL" dirty="0"/>
              <a:t> </a:t>
            </a:r>
            <a:r>
              <a:rPr lang="nl-NL" dirty="0" err="1"/>
              <a:t>main</a:t>
            </a:r>
            <a:r>
              <a:rPr lang="nl-NL" dirty="0"/>
              <a:t> </a:t>
            </a:r>
            <a:r>
              <a:rPr lang="nl-NL" dirty="0" err="1"/>
              <a:t>functions</a:t>
            </a:r>
            <a:r>
              <a:rPr lang="nl-NL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recreational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support community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r>
              <a:rPr lang="nl-NL" b="0" dirty="0"/>
              <a:t> as well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3CC5A65E-2403-3848-ADD3-89D7526386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359704"/>
              </p:ext>
            </p:extLst>
          </p:nvPr>
        </p:nvGraphicFramePr>
        <p:xfrm>
          <a:off x="404662" y="1628800"/>
          <a:ext cx="813223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401998531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16900660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Golf clubs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Tennis clubs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26872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Yacht clubs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Athletic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clubs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733517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Country clubs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itchFamily="2" charset="2"/>
                        <a:buChar char="Ø"/>
                      </a:pP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32480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061232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5-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and</a:t>
            </a:r>
            <a:r>
              <a:rPr lang="nl-NL" sz="3200" dirty="0"/>
              <a:t> Leisure-Service Providers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5.5- Commercial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enterprises</a:t>
            </a:r>
            <a:r>
              <a:rPr lang="nl-NL" dirty="0"/>
              <a:t> are: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Privately</a:t>
            </a:r>
            <a:r>
              <a:rPr lang="nl-NL" b="0" dirty="0"/>
              <a:t> </a:t>
            </a:r>
            <a:r>
              <a:rPr lang="nl-NL" b="0" dirty="0" err="1"/>
              <a:t>owned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Operated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profit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 err="1"/>
              <a:t>They</a:t>
            </a:r>
            <a:r>
              <a:rPr lang="nl-NL" dirty="0"/>
              <a:t> </a:t>
            </a:r>
            <a:r>
              <a:rPr lang="nl-NL" dirty="0" err="1"/>
              <a:t>include</a:t>
            </a:r>
            <a:r>
              <a:rPr lang="nl-NL" dirty="0"/>
              <a:t> a </a:t>
            </a:r>
            <a:r>
              <a:rPr lang="nl-NL" dirty="0" err="1"/>
              <a:t>wide</a:t>
            </a:r>
            <a:r>
              <a:rPr lang="nl-NL" dirty="0"/>
              <a:t> </a:t>
            </a:r>
            <a:r>
              <a:rPr lang="nl-NL" dirty="0" err="1"/>
              <a:t>variety</a:t>
            </a:r>
            <a:r>
              <a:rPr lang="nl-NL" dirty="0"/>
              <a:t> of </a:t>
            </a:r>
            <a:r>
              <a:rPr lang="nl-NL" dirty="0" err="1"/>
              <a:t>businesses</a:t>
            </a:r>
            <a:r>
              <a:rPr lang="nl-NL" dirty="0"/>
              <a:t> </a:t>
            </a:r>
            <a:r>
              <a:rPr lang="nl-NL" dirty="0" err="1"/>
              <a:t>such</a:t>
            </a:r>
            <a:r>
              <a:rPr lang="nl-NL" dirty="0"/>
              <a:t> as:</a:t>
            </a:r>
          </a:p>
          <a:p>
            <a:pPr lvl="3"/>
            <a:r>
              <a:rPr lang="nl-NL" b="0" dirty="0"/>
              <a:t>Ski centers</a:t>
            </a:r>
          </a:p>
          <a:p>
            <a:pPr lvl="3"/>
            <a:r>
              <a:rPr lang="nl-NL" b="0" dirty="0"/>
              <a:t>Bowling </a:t>
            </a:r>
            <a:r>
              <a:rPr lang="nl-NL" b="0" dirty="0" err="1"/>
              <a:t>alleys</a:t>
            </a:r>
            <a:endParaRPr lang="nl-NL" b="0" dirty="0"/>
          </a:p>
          <a:p>
            <a:pPr lvl="3"/>
            <a:r>
              <a:rPr lang="nl-NL" b="0" dirty="0" err="1"/>
              <a:t>Nightclubs</a:t>
            </a:r>
            <a:endParaRPr lang="nl-NL" b="0" dirty="0"/>
          </a:p>
          <a:p>
            <a:pPr lvl="3"/>
            <a:r>
              <a:rPr lang="nl-NL" b="0" dirty="0"/>
              <a:t>Movie </a:t>
            </a:r>
            <a:r>
              <a:rPr lang="nl-NL" b="0" dirty="0" err="1"/>
              <a:t>houses</a:t>
            </a:r>
            <a:r>
              <a:rPr lang="nl-NL" b="0" dirty="0"/>
              <a:t> or theaters</a:t>
            </a:r>
          </a:p>
          <a:p>
            <a:pPr lvl="3"/>
            <a:r>
              <a:rPr lang="nl-NL" b="0" dirty="0"/>
              <a:t>Health </a:t>
            </a:r>
            <a:r>
              <a:rPr lang="nl-NL" b="0" dirty="0" err="1"/>
              <a:t>spas</a:t>
            </a:r>
            <a:r>
              <a:rPr lang="nl-NL" b="0" dirty="0"/>
              <a:t> or fitness centers</a:t>
            </a:r>
          </a:p>
          <a:p>
            <a:pPr lvl="3"/>
            <a:r>
              <a:rPr lang="nl-NL" b="0" dirty="0"/>
              <a:t>Dancing schools</a:t>
            </a:r>
          </a:p>
          <a:p>
            <a:pPr lvl="3"/>
            <a:r>
              <a:rPr lang="nl-NL" b="0" dirty="0"/>
              <a:t>Amusement </a:t>
            </a:r>
            <a:r>
              <a:rPr lang="nl-NL" b="0" dirty="0" err="1"/>
              <a:t>parks</a:t>
            </a:r>
            <a:r>
              <a:rPr lang="nl-NL" b="0" dirty="0"/>
              <a:t> or </a:t>
            </a:r>
            <a:r>
              <a:rPr lang="nl-NL" b="0" dirty="0" err="1"/>
              <a:t>theme</a:t>
            </a:r>
            <a:r>
              <a:rPr lang="nl-NL" b="0" dirty="0"/>
              <a:t> </a:t>
            </a:r>
            <a:r>
              <a:rPr lang="nl-NL" b="0" dirty="0" err="1"/>
              <a:t>parks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49928968"/>
      </p:ext>
    </p:extLst>
  </p:cSld>
  <p:clrMapOvr>
    <a:masterClrMapping/>
  </p:clrMapOvr>
  <p:transition spd="slow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3200" dirty="0"/>
              <a:t>4- Factors Promoting </a:t>
            </a:r>
            <a:r>
              <a:rPr lang="nl-NL" sz="3200" dirty="0" err="1"/>
              <a:t>the</a:t>
            </a:r>
            <a:r>
              <a:rPr lang="nl-NL" sz="3200" dirty="0"/>
              <a:t> </a:t>
            </a:r>
            <a:r>
              <a:rPr lang="nl-NL" sz="3200" dirty="0" err="1"/>
              <a:t>Recreation</a:t>
            </a:r>
            <a:r>
              <a:rPr lang="nl-NL" sz="3200" dirty="0"/>
              <a:t> </a:t>
            </a:r>
            <a:r>
              <a:rPr lang="nl-NL" sz="3200" dirty="0" err="1"/>
              <a:t>Activities</a:t>
            </a:r>
            <a:r>
              <a:rPr lang="nl-NL" sz="3200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 algn="ctr"/>
            <a:r>
              <a:rPr lang="nl-NL" sz="2800" dirty="0" err="1"/>
              <a:t>Discussion</a:t>
            </a:r>
            <a:r>
              <a:rPr lang="nl-NL" dirty="0"/>
              <a:t> </a:t>
            </a:r>
          </a:p>
          <a:p>
            <a:pPr lvl="3" algn="ctr"/>
            <a:endParaRPr lang="nl-NL" dirty="0"/>
          </a:p>
          <a:p>
            <a:pPr lvl="3"/>
            <a:r>
              <a:rPr lang="nl-NL" dirty="0" err="1"/>
              <a:t>Analyze</a:t>
            </a:r>
            <a:r>
              <a:rPr lang="nl-NL" dirty="0"/>
              <a:t> Leisure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Recreation</a:t>
            </a:r>
            <a:r>
              <a:rPr lang="nl-NL" dirty="0"/>
              <a:t> </a:t>
            </a:r>
            <a:r>
              <a:rPr lang="nl-NL" dirty="0" err="1"/>
              <a:t>Patterns</a:t>
            </a:r>
            <a:r>
              <a:rPr lang="nl-NL" dirty="0"/>
              <a:t> </a:t>
            </a:r>
            <a:r>
              <a:rPr lang="nl-NL" dirty="0" err="1"/>
              <a:t>Based</a:t>
            </a:r>
            <a:r>
              <a:rPr lang="nl-NL" dirty="0"/>
              <a:t> on </a:t>
            </a:r>
            <a:r>
              <a:rPr lang="nl-NL" dirty="0" err="1"/>
              <a:t>Your</a:t>
            </a:r>
            <a:r>
              <a:rPr lang="nl-NL" dirty="0"/>
              <a:t> Country of </a:t>
            </a:r>
            <a:r>
              <a:rPr lang="nl-NL" dirty="0" err="1"/>
              <a:t>Origin</a:t>
            </a:r>
            <a:endParaRPr lang="nl-NL" dirty="0"/>
          </a:p>
          <a:p>
            <a:pPr lvl="3"/>
            <a:r>
              <a:rPr lang="nl-NL" b="0" dirty="0" err="1"/>
              <a:t>Please</a:t>
            </a:r>
            <a:r>
              <a:rPr lang="nl-NL" b="0" dirty="0"/>
              <a:t> </a:t>
            </a:r>
            <a:r>
              <a:rPr lang="nl-NL" b="0" dirty="0" err="1"/>
              <a:t>address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following</a:t>
            </a:r>
            <a:r>
              <a:rPr lang="nl-NL" b="0" dirty="0"/>
              <a:t> points:</a:t>
            </a:r>
          </a:p>
          <a:p>
            <a:pPr lvl="3"/>
            <a:endParaRPr lang="nl-NL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Attitudes </a:t>
            </a:r>
            <a:r>
              <a:rPr lang="nl-NL" b="0" dirty="0" err="1"/>
              <a:t>Toward</a:t>
            </a:r>
            <a:r>
              <a:rPr lang="nl-NL" b="0" dirty="0"/>
              <a:t> </a:t>
            </a:r>
            <a:r>
              <a:rPr lang="nl-NL" b="0" dirty="0" err="1"/>
              <a:t>Work</a:t>
            </a:r>
            <a:r>
              <a:rPr lang="nl-NL" b="0" dirty="0"/>
              <a:t> vs. Leisure</a:t>
            </a:r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/>
              <a:t>Factors </a:t>
            </a:r>
            <a:r>
              <a:rPr lang="nl-NL" b="0" dirty="0" err="1"/>
              <a:t>That</a:t>
            </a:r>
            <a:r>
              <a:rPr lang="nl-NL" b="0" dirty="0"/>
              <a:t> Support Leisure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Recreation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r>
              <a:rPr lang="nl-NL" b="0" dirty="0" err="1"/>
              <a:t>Preferred</a:t>
            </a:r>
            <a:r>
              <a:rPr lang="nl-NL" b="0" dirty="0"/>
              <a:t> Leisure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Recreation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8C1916E-14BD-93AE-6216-37AC72E7EB50}"/>
              </a:ext>
            </a:extLst>
          </p:cNvPr>
          <p:cNvSpPr txBox="1"/>
          <p:nvPr/>
        </p:nvSpPr>
        <p:spPr>
          <a:xfrm>
            <a:off x="6161314" y="295002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561210"/>
      </p:ext>
    </p:extLst>
  </p:cSld>
  <p:clrMapOvr>
    <a:masterClrMapping/>
  </p:clrMapOvr>
  <p:transition spd="slow">
    <p:wipe dir="r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Header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 err="1"/>
              <a:t>This</a:t>
            </a:r>
            <a:r>
              <a:rPr lang="nl-NL" b="0" dirty="0"/>
              <a:t> passage </a:t>
            </a:r>
            <a:r>
              <a:rPr lang="nl-NL" b="0" dirty="0" err="1"/>
              <a:t>highlights</a:t>
            </a:r>
            <a:r>
              <a:rPr lang="nl-NL" b="0" dirty="0"/>
              <a:t> </a:t>
            </a:r>
            <a:r>
              <a:rPr lang="nl-NL" b="0" dirty="0" err="1"/>
              <a:t>how</a:t>
            </a:r>
            <a:r>
              <a:rPr lang="nl-NL" b="0" dirty="0"/>
              <a:t>, in </a:t>
            </a:r>
            <a:r>
              <a:rPr lang="nl-NL" b="0" dirty="0" err="1"/>
              <a:t>ancient</a:t>
            </a:r>
            <a:r>
              <a:rPr lang="nl-NL" b="0" dirty="0"/>
              <a:t> Greece—</a:t>
            </a:r>
            <a:r>
              <a:rPr lang="nl-NL" b="0" dirty="0" err="1"/>
              <a:t>especially</a:t>
            </a:r>
            <a:r>
              <a:rPr lang="nl-NL" b="0" dirty="0"/>
              <a:t> in Athens—</a:t>
            </a:r>
            <a:r>
              <a:rPr lang="nl-NL" b="0" dirty="0" err="1"/>
              <a:t>play</a:t>
            </a:r>
            <a:r>
              <a:rPr lang="nl-NL" b="0" dirty="0"/>
              <a:t> </a:t>
            </a:r>
            <a:r>
              <a:rPr lang="nl-NL" b="0" dirty="0" err="1"/>
              <a:t>wasn’t</a:t>
            </a:r>
            <a:r>
              <a:rPr lang="nl-NL" b="0" dirty="0"/>
              <a:t> </a:t>
            </a:r>
            <a:r>
              <a:rPr lang="nl-NL" b="0" dirty="0" err="1"/>
              <a:t>just</a:t>
            </a:r>
            <a:r>
              <a:rPr lang="nl-NL" b="0" dirty="0"/>
              <a:t> </a:t>
            </a:r>
            <a:r>
              <a:rPr lang="nl-NL" b="0" dirty="0" err="1"/>
              <a:t>seen</a:t>
            </a:r>
            <a:r>
              <a:rPr lang="nl-NL" b="0" dirty="0"/>
              <a:t> as a way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children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have </a:t>
            </a:r>
            <a:r>
              <a:rPr lang="nl-NL" b="0" dirty="0" err="1"/>
              <a:t>fun</a:t>
            </a:r>
            <a:r>
              <a:rPr lang="nl-NL" b="0" dirty="0"/>
              <a:t> or pass time. </a:t>
            </a:r>
            <a:r>
              <a:rPr lang="nl-NL" b="0" dirty="0" err="1"/>
              <a:t>Instead</a:t>
            </a:r>
            <a:r>
              <a:rPr lang="nl-NL" b="0" dirty="0"/>
              <a:t>, </a:t>
            </a:r>
            <a:r>
              <a:rPr lang="nl-NL" b="0" dirty="0" err="1"/>
              <a:t>it</a:t>
            </a:r>
            <a:r>
              <a:rPr lang="nl-NL" b="0" dirty="0"/>
              <a:t> had </a:t>
            </a:r>
            <a:r>
              <a:rPr lang="nl-NL" b="0" dirty="0" err="1"/>
              <a:t>an</a:t>
            </a:r>
            <a:r>
              <a:rPr lang="nl-NL" b="0" dirty="0"/>
              <a:t> important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meaningful</a:t>
            </a:r>
            <a:r>
              <a:rPr lang="nl-NL" b="0" dirty="0"/>
              <a:t> </a:t>
            </a:r>
            <a:r>
              <a:rPr lang="nl-NL" b="0" dirty="0" err="1"/>
              <a:t>role</a:t>
            </a:r>
            <a:r>
              <a:rPr lang="nl-NL" b="0" dirty="0"/>
              <a:t> in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upbringing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education</a:t>
            </a:r>
            <a:r>
              <a:rPr lang="nl-NL" b="0" dirty="0"/>
              <a:t>. The </a:t>
            </a:r>
            <a:r>
              <a:rPr lang="nl-NL" b="0" dirty="0" err="1"/>
              <a:t>Athenians</a:t>
            </a:r>
            <a:r>
              <a:rPr lang="nl-NL" b="0" dirty="0"/>
              <a:t> </a:t>
            </a:r>
            <a:r>
              <a:rPr lang="nl-NL" b="0" dirty="0" err="1"/>
              <a:t>believed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through</a:t>
            </a:r>
            <a:r>
              <a:rPr lang="nl-NL" b="0" dirty="0"/>
              <a:t> </a:t>
            </a:r>
            <a:r>
              <a:rPr lang="nl-NL" b="0" dirty="0" err="1"/>
              <a:t>play</a:t>
            </a:r>
            <a:r>
              <a:rPr lang="nl-NL" b="0" dirty="0"/>
              <a:t>, </a:t>
            </a:r>
            <a:r>
              <a:rPr lang="nl-NL" b="0" dirty="0" err="1"/>
              <a:t>children</a:t>
            </a:r>
            <a:r>
              <a:rPr lang="nl-NL" b="0" dirty="0"/>
              <a:t> </a:t>
            </a:r>
            <a:r>
              <a:rPr lang="nl-NL" b="0" dirty="0" err="1"/>
              <a:t>could</a:t>
            </a:r>
            <a:r>
              <a:rPr lang="nl-NL" b="0" dirty="0"/>
              <a:t> </a:t>
            </a: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key</a:t>
            </a:r>
            <a:r>
              <a:rPr lang="nl-NL" b="0" dirty="0"/>
              <a:t> </a:t>
            </a:r>
            <a:r>
              <a:rPr lang="nl-NL" b="0" dirty="0" err="1"/>
              <a:t>qualities</a:t>
            </a:r>
            <a:r>
              <a:rPr lang="nl-NL" b="0" dirty="0"/>
              <a:t> like </a:t>
            </a:r>
            <a:r>
              <a:rPr lang="nl-NL" b="0" dirty="0" err="1"/>
              <a:t>honor</a:t>
            </a:r>
            <a:r>
              <a:rPr lang="nl-NL" b="0" dirty="0"/>
              <a:t>, </a:t>
            </a:r>
            <a:r>
              <a:rPr lang="nl-NL" b="0" dirty="0" err="1"/>
              <a:t>loyalty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appreciation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beauty. These </a:t>
            </a:r>
            <a:r>
              <a:rPr lang="nl-NL" b="0" dirty="0" err="1"/>
              <a:t>qualities</a:t>
            </a:r>
            <a:r>
              <a:rPr lang="nl-NL" b="0" dirty="0"/>
              <a:t> </a:t>
            </a:r>
            <a:r>
              <a:rPr lang="nl-NL" b="0" dirty="0" err="1"/>
              <a:t>were</a:t>
            </a:r>
            <a:r>
              <a:rPr lang="nl-NL" b="0" dirty="0"/>
              <a:t>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becoming</a:t>
            </a:r>
            <a:r>
              <a:rPr lang="nl-NL" b="0" dirty="0"/>
              <a:t> </a:t>
            </a:r>
            <a:r>
              <a:rPr lang="nl-NL" b="0" dirty="0" err="1"/>
              <a:t>good</a:t>
            </a:r>
            <a:r>
              <a:rPr lang="nl-NL" b="0" dirty="0"/>
              <a:t> </a:t>
            </a:r>
            <a:r>
              <a:rPr lang="nl-NL" b="0" dirty="0" err="1"/>
              <a:t>citizens</a:t>
            </a:r>
            <a:r>
              <a:rPr lang="nl-NL" b="0" dirty="0"/>
              <a:t> </a:t>
            </a:r>
            <a:r>
              <a:rPr lang="nl-NL" b="0" dirty="0" err="1"/>
              <a:t>who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positively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society.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Play was </a:t>
            </a:r>
            <a:r>
              <a:rPr lang="nl-NL" b="0" dirty="0" err="1"/>
              <a:t>therefore</a:t>
            </a:r>
            <a:r>
              <a:rPr lang="nl-NL" b="0" dirty="0"/>
              <a:t> </a:t>
            </a:r>
            <a:r>
              <a:rPr lang="nl-NL" b="0" dirty="0" err="1"/>
              <a:t>integrated</a:t>
            </a:r>
            <a:r>
              <a:rPr lang="nl-NL" b="0" dirty="0"/>
              <a:t> </a:t>
            </a:r>
            <a:r>
              <a:rPr lang="nl-NL" b="0" dirty="0" err="1"/>
              <a:t>into</a:t>
            </a:r>
            <a:r>
              <a:rPr lang="nl-NL" b="0" dirty="0"/>
              <a:t> </a:t>
            </a:r>
            <a:r>
              <a:rPr lang="nl-NL" b="0" dirty="0" err="1"/>
              <a:t>their</a:t>
            </a:r>
            <a:r>
              <a:rPr lang="nl-NL" b="0" dirty="0"/>
              <a:t> </a:t>
            </a:r>
            <a:r>
              <a:rPr lang="nl-NL" b="0" dirty="0" err="1"/>
              <a:t>educational</a:t>
            </a:r>
            <a:r>
              <a:rPr lang="nl-NL" b="0" dirty="0"/>
              <a:t> system as a tool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shape</a:t>
            </a:r>
            <a:r>
              <a:rPr lang="nl-NL" b="0" dirty="0"/>
              <a:t> </a:t>
            </a:r>
            <a:r>
              <a:rPr lang="nl-NL" b="0" dirty="0" err="1"/>
              <a:t>children’s</a:t>
            </a:r>
            <a:r>
              <a:rPr lang="nl-NL" b="0" dirty="0"/>
              <a:t> </a:t>
            </a:r>
            <a:r>
              <a:rPr lang="nl-NL" b="0" dirty="0" err="1"/>
              <a:t>characters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instill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core</a:t>
            </a:r>
            <a:r>
              <a:rPr lang="nl-NL" b="0" dirty="0"/>
              <a:t> </a:t>
            </a:r>
            <a:r>
              <a:rPr lang="nl-NL" b="0" dirty="0" err="1"/>
              <a:t>values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Greek</a:t>
            </a:r>
            <a:r>
              <a:rPr lang="nl-NL" b="0" dirty="0"/>
              <a:t> society </a:t>
            </a:r>
            <a:r>
              <a:rPr lang="nl-NL" b="0" dirty="0" err="1"/>
              <a:t>treasured</a:t>
            </a:r>
            <a:r>
              <a:rPr lang="nl-NL" b="0" dirty="0"/>
              <a:t>. It </a:t>
            </a:r>
            <a:r>
              <a:rPr lang="nl-NL" b="0" dirty="0" err="1"/>
              <a:t>wasn’t</a:t>
            </a:r>
            <a:r>
              <a:rPr lang="nl-NL" b="0" dirty="0"/>
              <a:t> </a:t>
            </a:r>
            <a:r>
              <a:rPr lang="nl-NL" b="0" dirty="0" err="1"/>
              <a:t>merely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activity</a:t>
            </a:r>
            <a:r>
              <a:rPr lang="nl-NL" b="0" dirty="0"/>
              <a:t> or entertainment; </a:t>
            </a:r>
            <a:r>
              <a:rPr lang="nl-NL" b="0" dirty="0" err="1"/>
              <a:t>it</a:t>
            </a:r>
            <a:r>
              <a:rPr lang="nl-NL" b="0" dirty="0"/>
              <a:t> was a </a:t>
            </a:r>
            <a:r>
              <a:rPr lang="nl-NL" b="0" dirty="0" err="1"/>
              <a:t>purposeful</a:t>
            </a:r>
            <a:r>
              <a:rPr lang="nl-NL" b="0" dirty="0"/>
              <a:t> </a:t>
            </a:r>
            <a:r>
              <a:rPr lang="nl-NL" b="0" dirty="0" err="1"/>
              <a:t>practice</a:t>
            </a:r>
            <a:r>
              <a:rPr lang="nl-NL" b="0" dirty="0"/>
              <a:t> </a:t>
            </a:r>
            <a:r>
              <a:rPr lang="nl-NL" b="0" dirty="0" err="1"/>
              <a:t>aimed</a:t>
            </a:r>
            <a:r>
              <a:rPr lang="nl-NL" b="0" dirty="0"/>
              <a:t> at </a:t>
            </a:r>
            <a:r>
              <a:rPr lang="nl-NL" b="0" dirty="0" err="1"/>
              <a:t>nurturing</a:t>
            </a:r>
            <a:r>
              <a:rPr lang="nl-NL" b="0" dirty="0"/>
              <a:t> </a:t>
            </a:r>
            <a:r>
              <a:rPr lang="nl-NL" b="0" dirty="0" err="1"/>
              <a:t>responsible</a:t>
            </a:r>
            <a:r>
              <a:rPr lang="nl-NL" b="0" dirty="0"/>
              <a:t>, </a:t>
            </a:r>
            <a:r>
              <a:rPr lang="nl-NL" b="0" dirty="0" err="1"/>
              <a:t>ethical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socially</a:t>
            </a:r>
            <a:r>
              <a:rPr lang="nl-NL" b="0" dirty="0"/>
              <a:t> </a:t>
            </a:r>
            <a:r>
              <a:rPr lang="nl-NL" b="0" dirty="0" err="1"/>
              <a:t>aware</a:t>
            </a:r>
            <a:r>
              <a:rPr lang="nl-NL" b="0" dirty="0"/>
              <a:t> </a:t>
            </a:r>
            <a:r>
              <a:rPr lang="nl-NL" b="0" dirty="0" err="1"/>
              <a:t>individuals</a:t>
            </a:r>
            <a:r>
              <a:rPr lang="nl-NL" b="0" dirty="0"/>
              <a:t>. In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words</a:t>
            </a:r>
            <a:r>
              <a:rPr lang="nl-NL" b="0" dirty="0"/>
              <a:t>, </a:t>
            </a:r>
            <a:r>
              <a:rPr lang="nl-NL" b="0" dirty="0" err="1"/>
              <a:t>play</a:t>
            </a:r>
            <a:r>
              <a:rPr lang="nl-NL" b="0" dirty="0"/>
              <a:t> was part of </a:t>
            </a:r>
            <a:r>
              <a:rPr lang="nl-NL" b="0" dirty="0" err="1"/>
              <a:t>how</a:t>
            </a:r>
            <a:r>
              <a:rPr lang="nl-NL" b="0" dirty="0"/>
              <a:t> </a:t>
            </a:r>
            <a:r>
              <a:rPr lang="nl-NL" b="0" dirty="0" err="1"/>
              <a:t>children</a:t>
            </a:r>
            <a:r>
              <a:rPr lang="nl-NL" b="0" dirty="0"/>
              <a:t> </a:t>
            </a:r>
            <a:r>
              <a:rPr lang="nl-NL" b="0" dirty="0" err="1"/>
              <a:t>learned</a:t>
            </a:r>
            <a:r>
              <a:rPr lang="nl-NL" b="0" dirty="0"/>
              <a:t> </a:t>
            </a:r>
            <a:r>
              <a:rPr lang="nl-NL" b="0" dirty="0" err="1"/>
              <a:t>what</a:t>
            </a:r>
            <a:r>
              <a:rPr lang="nl-NL" b="0" dirty="0"/>
              <a:t> </a:t>
            </a:r>
            <a:r>
              <a:rPr lang="nl-NL" b="0" dirty="0" err="1"/>
              <a:t>it</a:t>
            </a:r>
            <a:r>
              <a:rPr lang="nl-NL" b="0" dirty="0"/>
              <a:t> </a:t>
            </a:r>
            <a:r>
              <a:rPr lang="nl-NL" b="0" dirty="0" err="1"/>
              <a:t>meant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be</a:t>
            </a:r>
            <a:r>
              <a:rPr lang="nl-NL" b="0" dirty="0"/>
              <a:t> part of </a:t>
            </a:r>
            <a:r>
              <a:rPr lang="nl-NL" b="0" dirty="0" err="1"/>
              <a:t>their</a:t>
            </a:r>
            <a:r>
              <a:rPr lang="nl-NL" b="0" dirty="0"/>
              <a:t> community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uphold</a:t>
            </a:r>
            <a:r>
              <a:rPr lang="nl-NL" b="0" dirty="0"/>
              <a:t> </a:t>
            </a:r>
            <a:r>
              <a:rPr lang="nl-NL" b="0" dirty="0" err="1"/>
              <a:t>its</a:t>
            </a:r>
            <a:r>
              <a:rPr lang="nl-NL" b="0" dirty="0"/>
              <a:t> </a:t>
            </a:r>
            <a:r>
              <a:rPr lang="nl-NL" b="0" dirty="0" err="1"/>
              <a:t>ideals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71834230"/>
      </p:ext>
    </p:extLst>
  </p:cSld>
  <p:clrMapOvr>
    <a:masterClrMapping/>
  </p:clrMapOvr>
  <p:transition spd="slow">
    <p:wipe dir="r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Header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r>
              <a:rPr lang="en-US" b="1" dirty="0"/>
              <a:t>Leisure as perceived freedom</a:t>
            </a:r>
            <a:r>
              <a:rPr lang="en-US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The core of leisure here is that the activity is done </a:t>
            </a:r>
            <a:r>
              <a:rPr lang="en-US" b="1" dirty="0"/>
              <a:t>freely and voluntarily</a:t>
            </a:r>
            <a:r>
              <a:rPr lang="en-US" dirty="0"/>
              <a:t>, without external pressure or obligation.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This freedom allows a person to fully immerse themselves in the activity.</a:t>
            </a:r>
          </a:p>
          <a:p>
            <a:r>
              <a:rPr lang="en-US" b="1" dirty="0"/>
              <a:t>Leisure as self-expression and fulfillment</a:t>
            </a:r>
            <a:r>
              <a:rPr lang="en-US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Leisure activities allow a person to </a:t>
            </a:r>
            <a:r>
              <a:rPr lang="en-US" b="1" dirty="0"/>
              <a:t>express their true self</a:t>
            </a:r>
            <a:r>
              <a:rPr lang="en-US" dirty="0"/>
              <a:t>, talents, and potential.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It’s about doing something that brings </a:t>
            </a:r>
            <a:r>
              <a:rPr lang="en-US" b="1" dirty="0"/>
              <a:t>deep satisfaction and pleasure</a:t>
            </a:r>
            <a:r>
              <a:rPr lang="en-US" dirty="0"/>
              <a:t>, engaging one’s whole being.</a:t>
            </a:r>
          </a:p>
          <a:p>
            <a:r>
              <a:rPr lang="en-US" b="1" dirty="0"/>
              <a:t>A holistic lifestyle</a:t>
            </a:r>
            <a:r>
              <a:rPr lang="en-US" dirty="0"/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Instead of seeing life as separate compartments—work, family, religion, free time—this concept sees all life’s activities as interconnected.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Leisure is part of a </a:t>
            </a:r>
            <a:r>
              <a:rPr lang="en-US" b="1" dirty="0"/>
              <a:t>continuous process of personal growth and self-actualization</a:t>
            </a:r>
            <a:r>
              <a:rPr lang="en-US" dirty="0"/>
              <a:t> (becoming fully who you are).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It includes being </a:t>
            </a:r>
            <a:r>
              <a:rPr lang="en-US" b="1" dirty="0"/>
              <a:t>creative, expressive, involved, and fully alive</a:t>
            </a:r>
            <a:r>
              <a:rPr lang="en-US" dirty="0"/>
              <a:t> in all aspects of life.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95081606"/>
      </p:ext>
    </p:extLst>
  </p:cSld>
  <p:clrMapOvr>
    <a:masterClrMapping/>
  </p:clrMapOvr>
  <p:transition spd="slow"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724</TotalTime>
  <Words>2875</Words>
  <Application>Microsoft Macintosh PowerPoint</Application>
  <PresentationFormat>Custom</PresentationFormat>
  <Paragraphs>584</Paragraphs>
  <Slides>48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54" baseType="lpstr">
      <vt:lpstr>Arial</vt:lpstr>
      <vt:lpstr>Minion</vt:lpstr>
      <vt:lpstr>Georgia</vt:lpstr>
      <vt:lpstr>Calibri</vt:lpstr>
      <vt:lpstr>Wingdings</vt:lpstr>
      <vt:lpstr>Corporate template-set Universiteit Leiden</vt:lpstr>
      <vt:lpstr>Recreation  European Institute of Innovation, Entrepreneurship and Technology Lessingstraße 79, 13158 Berlin, Germany </vt:lpstr>
      <vt:lpstr>Index</vt:lpstr>
      <vt:lpstr>1- Historical Evolution of Play</vt:lpstr>
      <vt:lpstr>1- Historical Evolution of Play</vt:lpstr>
      <vt:lpstr>1- Historical Evolution of Play</vt:lpstr>
      <vt:lpstr>1- Historical Evolution of Play</vt:lpstr>
      <vt:lpstr>1- Historical Evolution of Play</vt:lpstr>
      <vt:lpstr>1- Historical Evolution of Play</vt:lpstr>
      <vt:lpstr>1- Historical Evolution of Play</vt:lpstr>
      <vt:lpstr>1- Historical Evolution of Play</vt:lpstr>
      <vt:lpstr>2- Historical Evolution of leisure</vt:lpstr>
      <vt:lpstr>2- Historical Evolution of leisure</vt:lpstr>
      <vt:lpstr>2- Historical Evolution of leisure</vt:lpstr>
      <vt:lpstr>2- Historical Evolution of leisure</vt:lpstr>
      <vt:lpstr>2- Historical Evolution of leisure</vt:lpstr>
      <vt:lpstr>2- Historical Evolution of leisure</vt:lpstr>
      <vt:lpstr>2- Historical Evolution of leisure</vt:lpstr>
      <vt:lpstr>2- Historical Evolution of leisure</vt:lpstr>
      <vt:lpstr>2- Historical Evolution of leisure</vt:lpstr>
      <vt:lpstr>2- Historical Evolution of leisure</vt:lpstr>
      <vt:lpstr>3- Historical Evolution of Recreation</vt:lpstr>
      <vt:lpstr>3- Historical Evolution of Recreation</vt:lpstr>
      <vt:lpstr>3- Historical Evolution of Recreation</vt:lpstr>
      <vt:lpstr>3- Historical Evolution of Recreation</vt:lpstr>
      <vt:lpstr>3- Historical Evolution of Recreation</vt:lpstr>
      <vt:lpstr>3- Historical Evolution of Recreation</vt:lpstr>
      <vt:lpstr>3- Historical Evolution of Recreation</vt:lpstr>
      <vt:lpstr>3- Historical Evolution of Recreation</vt:lpstr>
      <vt:lpstr>3- Historical Evolution of Recreation</vt:lpstr>
      <vt:lpstr>3- Historical Evolution of Recreation</vt:lpstr>
      <vt:lpstr>PowerPoint Presentation</vt:lpstr>
      <vt:lpstr>4- Factors Promoting the Recreation Activities </vt:lpstr>
      <vt:lpstr>4- Factors Promoting the Recreation Activities </vt:lpstr>
      <vt:lpstr>4- Factors Promoting the Recreation Activities </vt:lpstr>
      <vt:lpstr>4- Factors Promoting the Recreation Activities </vt:lpstr>
      <vt:lpstr>4- Factors Promoting the Recreation Activities </vt:lpstr>
      <vt:lpstr>4- Factors Promoting the Recreation Activities </vt:lpstr>
      <vt:lpstr>4- Factors Promoting the Recreation Activities </vt:lpstr>
      <vt:lpstr>4- Factors Promoting the Recreation Activities </vt:lpstr>
      <vt:lpstr>4- Factors Promoting the Recreation Activities </vt:lpstr>
      <vt:lpstr>5- Recreation and Leisure-Service Providers</vt:lpstr>
      <vt:lpstr>5- Recreation and Leisure-Service Providers</vt:lpstr>
      <vt:lpstr>5- Recreation and Leisure-Service Providers</vt:lpstr>
      <vt:lpstr>5- Recreation and Leisure-Service Providers</vt:lpstr>
      <vt:lpstr>4- Factors Promoting the Recreation Activities </vt:lpstr>
      <vt:lpstr>Thank you</vt:lpstr>
      <vt:lpstr>Header</vt:lpstr>
      <vt:lpstr>Header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199</cp:revision>
  <dcterms:created xsi:type="dcterms:W3CDTF">2023-10-18T00:40:52Z</dcterms:created>
  <dcterms:modified xsi:type="dcterms:W3CDTF">2025-07-04T06:41:10Z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